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81" r:id="rId12"/>
    <p:sldId id="279" r:id="rId13"/>
    <p:sldId id="280" r:id="rId14"/>
    <p:sldId id="283" r:id="rId15"/>
    <p:sldId id="284" r:id="rId16"/>
    <p:sldId id="28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</a:t>
            </a:r>
            <a:r>
              <a:rPr lang="en-IN" smtClean="0"/>
              <a:t>Basic </a:t>
            </a:r>
            <a:r>
              <a:rPr lang="en-IN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WCSS – Within Cluster Sum of Squares</a:t>
            </a:r>
          </a:p>
          <a:p>
            <a:r>
              <a:rPr lang="en-US" dirty="0" smtClean="0"/>
              <a:t>Variations within a cluster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– Minimize WCSS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895601"/>
          <a:ext cx="5066436" cy="990599"/>
        </p:xfrm>
        <a:graphic>
          <a:graphicData uri="http://schemas.openxmlformats.org/presentationml/2006/ole">
            <p:oleObj spid="_x0000_s1026" name="Equation" r:id="rId3" imgW="2273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number of clusters – 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random K points as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Cluster assignment</a:t>
            </a:r>
          </a:p>
          <a:p>
            <a:pPr marL="971550" lvl="1" indent="-514350"/>
            <a:r>
              <a:rPr lang="en-IN" dirty="0" smtClean="0"/>
              <a:t>Assign each data point to closest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Centroid movement</a:t>
            </a:r>
          </a:p>
          <a:p>
            <a:pPr marL="971550" lvl="1" indent="-514350"/>
            <a:r>
              <a:rPr lang="en-IN" dirty="0" smtClean="0"/>
              <a:t>Compute centroids for new clusters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3 to 5 until </a:t>
            </a:r>
          </a:p>
          <a:p>
            <a:pPr marL="914400" lvl="1" indent="-514350"/>
            <a:r>
              <a:rPr lang="en-US" dirty="0" smtClean="0"/>
              <a:t>Maximum number of iterations</a:t>
            </a:r>
          </a:p>
          <a:p>
            <a:pPr marL="914400" lvl="1" indent="-514350"/>
            <a:r>
              <a:rPr lang="en-US" dirty="0" smtClean="0"/>
              <a:t>Minimum variation in cluster centers</a:t>
            </a:r>
          </a:p>
          <a:p>
            <a:pPr marL="914400" lvl="1" indent="-514350"/>
            <a:r>
              <a:rPr lang="en-US" dirty="0" smtClean="0"/>
              <a:t>No change in cluster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maximum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iteration</a:t>
            </a:r>
          </a:p>
          <a:p>
            <a:pPr marL="914400" lvl="1" indent="-514350"/>
            <a:r>
              <a:rPr lang="en-IN" dirty="0" smtClean="0"/>
              <a:t>Select random K points as centroids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Compute K clusters 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914400" lvl="1" indent="-514350"/>
            <a:r>
              <a:rPr lang="en-US" dirty="0" smtClean="0"/>
              <a:t>Keep cluster centroids with minimum WCSS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cluster centroids with minimum WCSS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– Number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range of values for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value of K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Plots curve between </a:t>
            </a:r>
          </a:p>
          <a:p>
            <a:pPr marL="914400" lvl="1" indent="-514350"/>
            <a:r>
              <a:rPr lang="en-IN" dirty="0" smtClean="0"/>
              <a:t>Calculated WCSS values </a:t>
            </a:r>
          </a:p>
          <a:p>
            <a:pPr marL="914400" lvl="1" indent="-514350"/>
            <a:r>
              <a:rPr lang="en-IN" dirty="0" smtClean="0"/>
              <a:t>Number of clusters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value of K – Sharp reduction in WCSS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– Number Of Clusters</a:t>
            </a:r>
            <a:endParaRPr lang="en-US" dirty="0"/>
          </a:p>
        </p:txBody>
      </p:sp>
      <p:pic>
        <p:nvPicPr>
          <p:cNvPr id="5" name="Picture 4" descr="Elbow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3671"/>
            <a:ext cx="6998677" cy="5351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Computationally faster</a:t>
            </a:r>
          </a:p>
          <a:p>
            <a:r>
              <a:rPr lang="en-IN" dirty="0" smtClean="0"/>
              <a:t>Works well with spherical clusters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Difficult to predict number of clusters K</a:t>
            </a:r>
          </a:p>
          <a:p>
            <a:r>
              <a:rPr lang="en-IN" dirty="0" smtClean="0"/>
              <a:t>Random initialization – Strong impact</a:t>
            </a:r>
          </a:p>
          <a:p>
            <a:r>
              <a:rPr lang="en-IN" dirty="0" smtClean="0"/>
              <a:t>Sensitive to outliers</a:t>
            </a:r>
          </a:p>
          <a:p>
            <a:r>
              <a:rPr lang="en-IN" dirty="0" smtClean="0"/>
              <a:t>Asymmetric clusters</a:t>
            </a:r>
          </a:p>
          <a:p>
            <a:r>
              <a:rPr lang="en-IN" dirty="0" smtClean="0"/>
              <a:t>Good for spherical clusters only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Clustering applications</a:t>
            </a:r>
          </a:p>
          <a:p>
            <a:r>
              <a:rPr lang="en-US" dirty="0" smtClean="0"/>
              <a:t>K means clustering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Random initialization</a:t>
            </a:r>
          </a:p>
          <a:p>
            <a:r>
              <a:rPr lang="en-US" dirty="0" smtClean="0"/>
              <a:t>Number of clusters</a:t>
            </a:r>
          </a:p>
          <a:p>
            <a:r>
              <a:rPr lang="en-US" smtClean="0"/>
              <a:t>Advantages and disadvantages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x</a:t>
            </a:r>
            <a:r>
              <a:rPr lang="en-US" baseline="30000" dirty="0" smtClean="0"/>
              <a:t>(1)</a:t>
            </a:r>
            <a:r>
              <a:rPr lang="en-US" dirty="0" smtClean="0"/>
              <a:t>, x</a:t>
            </a:r>
            <a:r>
              <a:rPr lang="en-US" baseline="30000" dirty="0" smtClean="0"/>
              <a:t>(2)</a:t>
            </a:r>
            <a:r>
              <a:rPr lang="en-US" dirty="0" smtClean="0"/>
              <a:t>, …, x</a:t>
            </a:r>
            <a:r>
              <a:rPr lang="en-US" baseline="30000" dirty="0" smtClean="0"/>
              <a:t>(m)</a:t>
            </a:r>
            <a:r>
              <a:rPr lang="en-US" dirty="0" smtClean="0"/>
              <a:t>}</a:t>
            </a:r>
          </a:p>
          <a:p>
            <a:r>
              <a:rPr lang="en-US" dirty="0" smtClean="0"/>
              <a:t>Unlabeled dataset</a:t>
            </a:r>
            <a:endParaRPr lang="en-US" dirty="0"/>
          </a:p>
        </p:txBody>
      </p:sp>
      <p:pic>
        <p:nvPicPr>
          <p:cNvPr id="7" name="Picture 6" descr="unclustered_d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962400"/>
            <a:ext cx="3163542" cy="2642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structure of data</a:t>
            </a:r>
          </a:p>
          <a:p>
            <a:r>
              <a:rPr lang="en-US" dirty="0" smtClean="0"/>
              <a:t>Group or cluster data</a:t>
            </a:r>
          </a:p>
          <a:p>
            <a:r>
              <a:rPr lang="en-US" dirty="0" smtClean="0"/>
              <a:t>Extract useful information about data</a:t>
            </a:r>
          </a:p>
          <a:p>
            <a:endParaRPr lang="en-US" dirty="0"/>
          </a:p>
        </p:txBody>
      </p:sp>
      <p:pic>
        <p:nvPicPr>
          <p:cNvPr id="5" name="Picture 4" descr="Unsupervised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962400"/>
            <a:ext cx="6858000" cy="26412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1333500"/>
            <a:ext cx="2895600" cy="2541032"/>
            <a:chOff x="762000" y="1333500"/>
            <a:chExt cx="2895600" cy="2541032"/>
          </a:xfrm>
        </p:grpSpPr>
        <p:pic>
          <p:nvPicPr>
            <p:cNvPr id="3" name="Picture 2" descr="market_segmenta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333500"/>
              <a:ext cx="2895600" cy="2171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62000" y="3505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Market segmentation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1447800"/>
            <a:ext cx="2667000" cy="2350532"/>
            <a:chOff x="5486400" y="1447800"/>
            <a:chExt cx="2667000" cy="2350532"/>
          </a:xfrm>
        </p:grpSpPr>
        <p:pic>
          <p:nvPicPr>
            <p:cNvPr id="5" name="Picture 4" descr="SocialNetworkAnalysi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1447800"/>
              <a:ext cx="2667000" cy="20002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6400" y="3429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Social network analysis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4038600"/>
            <a:ext cx="3200400" cy="2350532"/>
            <a:chOff x="685800" y="4038600"/>
            <a:chExt cx="3200400" cy="2350532"/>
          </a:xfrm>
        </p:grpSpPr>
        <p:pic>
          <p:nvPicPr>
            <p:cNvPr id="7" name="Picture 6" descr="OrganizeComputingClust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374" y="4038600"/>
              <a:ext cx="2612696" cy="19597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6019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Computing cluster organization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6400" y="4036696"/>
            <a:ext cx="2895600" cy="2352436"/>
            <a:chOff x="5486400" y="4036696"/>
            <a:chExt cx="2895600" cy="2352436"/>
          </a:xfrm>
        </p:grpSpPr>
        <p:pic>
          <p:nvPicPr>
            <p:cNvPr id="11" name="Picture 10" descr="AstronomicalDataAnalysi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4036696"/>
              <a:ext cx="2612786" cy="19831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86400" y="60198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Astronomical data analysis</a:t>
              </a:r>
              <a:endParaRPr lang="en-US" b="1" dirty="0"/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database</a:t>
            </a:r>
          </a:p>
          <a:p>
            <a:r>
              <a:rPr lang="en-US" dirty="0" smtClean="0"/>
              <a:t>Group into market segments</a:t>
            </a:r>
          </a:p>
          <a:p>
            <a:r>
              <a:rPr lang="en-US" dirty="0" smtClean="0"/>
              <a:t>Serve market segments differently  </a:t>
            </a:r>
            <a:endParaRPr lang="en-US" dirty="0"/>
          </a:p>
        </p:txBody>
      </p:sp>
      <p:pic>
        <p:nvPicPr>
          <p:cNvPr id="5" name="Picture 4" descr="market_seg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810000" cy="28575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– Social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send mails frequently</a:t>
            </a:r>
          </a:p>
          <a:p>
            <a:r>
              <a:rPr lang="en-US" dirty="0" smtClean="0"/>
              <a:t>Users receive mails frequently</a:t>
            </a:r>
          </a:p>
          <a:p>
            <a:r>
              <a:rPr lang="en-US" dirty="0" smtClean="0"/>
              <a:t>Coherence group of users</a:t>
            </a:r>
          </a:p>
          <a:p>
            <a:endParaRPr lang="en-US" dirty="0"/>
          </a:p>
        </p:txBody>
      </p:sp>
      <p:pic>
        <p:nvPicPr>
          <p:cNvPr id="7" name="Picture 6" descr="SocialNetwork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000500"/>
            <a:ext cx="3505200" cy="26289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smtClean="0"/>
              <a:t>Means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Unsupervised learning – Unlabeled dataset</a:t>
            </a:r>
          </a:p>
          <a:p>
            <a:r>
              <a:rPr lang="en-IN" dirty="0" smtClean="0"/>
              <a:t>Centroid based algorithm</a:t>
            </a:r>
          </a:p>
          <a:p>
            <a:r>
              <a:rPr lang="en-IN" dirty="0" smtClean="0"/>
              <a:t>Iterative algorithm</a:t>
            </a:r>
          </a:p>
          <a:p>
            <a:r>
              <a:rPr lang="en-IN" dirty="0" smtClean="0"/>
              <a:t>K – Number of pre-defined clusters</a:t>
            </a:r>
          </a:p>
          <a:p>
            <a:r>
              <a:rPr lang="en-IN" dirty="0" smtClean="0"/>
              <a:t>Divide dataset into K different clusters</a:t>
            </a:r>
          </a:p>
          <a:p>
            <a:r>
              <a:rPr lang="en-IN" dirty="0" smtClean="0"/>
              <a:t>Decrease distance between samples from same cluster</a:t>
            </a:r>
          </a:p>
          <a:p>
            <a:r>
              <a:rPr lang="en-IN" dirty="0" smtClean="0"/>
              <a:t>Increase distance between samples from different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414</Words>
  <Application>Microsoft Office PowerPoint</Application>
  <PresentationFormat>On-screen Show (4:3)</PresentationFormat>
  <Paragraphs>104</Paragraphs>
  <Slides>17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K Means Clustering</vt:lpstr>
      <vt:lpstr>Topics</vt:lpstr>
      <vt:lpstr>Supervised Learning</vt:lpstr>
      <vt:lpstr>Unsupervised Learning – What?</vt:lpstr>
      <vt:lpstr>Unsupervised Learning – How?</vt:lpstr>
      <vt:lpstr>Applications</vt:lpstr>
      <vt:lpstr>Clustering – Market Segmentation</vt:lpstr>
      <vt:lpstr>Clustering – Social Network Analysis</vt:lpstr>
      <vt:lpstr>K Means Clustering</vt:lpstr>
      <vt:lpstr>Optimization Objective</vt:lpstr>
      <vt:lpstr>K Means Clustering Algorithm</vt:lpstr>
      <vt:lpstr>Random Initialization</vt:lpstr>
      <vt:lpstr>Elbow Method – Number Of Clusters</vt:lpstr>
      <vt:lpstr>Elbow Method – Number Of Clusters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1296</cp:revision>
  <dcterms:created xsi:type="dcterms:W3CDTF">2019-02-01T20:19:40Z</dcterms:created>
  <dcterms:modified xsi:type="dcterms:W3CDTF">2023-02-14T04:51:45Z</dcterms:modified>
</cp:coreProperties>
</file>