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2" r:id="rId11"/>
    <p:sldId id="281" r:id="rId12"/>
    <p:sldId id="279" r:id="rId13"/>
    <p:sldId id="28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 Means Clustering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WCSS </a:t>
            </a:r>
            <a:r>
              <a:rPr lang="en-IN" dirty="0" smtClean="0"/>
              <a:t>– Within Cluster </a:t>
            </a:r>
            <a:r>
              <a:rPr lang="en-IN" dirty="0" smtClean="0"/>
              <a:t>Sum of </a:t>
            </a:r>
            <a:r>
              <a:rPr lang="en-IN" dirty="0" smtClean="0"/>
              <a:t>Squares</a:t>
            </a:r>
          </a:p>
          <a:p>
            <a:r>
              <a:rPr lang="en-US" dirty="0" smtClean="0"/>
              <a:t>Variations </a:t>
            </a:r>
            <a:r>
              <a:rPr lang="en-US" dirty="0" smtClean="0"/>
              <a:t>within </a:t>
            </a:r>
            <a:r>
              <a:rPr lang="en-US" dirty="0" smtClean="0"/>
              <a:t>a cluster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Objective – Minimize WCSS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2895601"/>
          <a:ext cx="5066436" cy="990599"/>
        </p:xfrm>
        <a:graphic>
          <a:graphicData uri="http://schemas.openxmlformats.org/presentationml/2006/ole">
            <p:oleObj spid="_x0000_s1026" name="Equation" r:id="rId3" imgW="22730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number of clusters </a:t>
            </a:r>
            <a:r>
              <a:rPr lang="en-IN" dirty="0" smtClean="0"/>
              <a:t>– K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random K points </a:t>
            </a:r>
            <a:r>
              <a:rPr lang="en-IN" dirty="0" smtClean="0"/>
              <a:t>as centroids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Cluster assignment</a:t>
            </a:r>
          </a:p>
          <a:p>
            <a:pPr marL="971550" lvl="1" indent="-514350"/>
            <a:r>
              <a:rPr lang="en-IN" dirty="0" smtClean="0"/>
              <a:t>Assign each data point to </a:t>
            </a:r>
            <a:r>
              <a:rPr lang="en-IN" dirty="0" smtClean="0"/>
              <a:t>closest </a:t>
            </a:r>
            <a:r>
              <a:rPr lang="en-IN" dirty="0" smtClean="0"/>
              <a:t>centroid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Centroid movement</a:t>
            </a:r>
          </a:p>
          <a:p>
            <a:pPr marL="971550" lvl="1" indent="-514350"/>
            <a:r>
              <a:rPr lang="en-IN" dirty="0" smtClean="0"/>
              <a:t>Compute centroids for new </a:t>
            </a:r>
            <a:r>
              <a:rPr lang="en-IN" dirty="0" smtClean="0"/>
              <a:t>clusters 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Steps 3 to 5 until </a:t>
            </a:r>
          </a:p>
          <a:p>
            <a:pPr marL="914400" lvl="1" indent="-514350"/>
            <a:r>
              <a:rPr lang="en-US" dirty="0" smtClean="0"/>
              <a:t>Maximum number of iterations</a:t>
            </a:r>
          </a:p>
          <a:p>
            <a:pPr marL="914400" lvl="1" indent="-514350"/>
            <a:r>
              <a:rPr lang="en-US" dirty="0" smtClean="0"/>
              <a:t>Minimum </a:t>
            </a:r>
            <a:r>
              <a:rPr lang="en-US" dirty="0" smtClean="0"/>
              <a:t>variation in cluster centers</a:t>
            </a:r>
            <a:endParaRPr lang="en-US" dirty="0" smtClean="0"/>
          </a:p>
          <a:p>
            <a:pPr marL="914400" lvl="1" indent="-514350"/>
            <a:r>
              <a:rPr lang="en-US" dirty="0" smtClean="0"/>
              <a:t>No change </a:t>
            </a:r>
            <a:r>
              <a:rPr lang="en-US" dirty="0" smtClean="0"/>
              <a:t>in cluster centers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maximum number of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 smtClean="0"/>
              <a:t>each </a:t>
            </a:r>
            <a:r>
              <a:rPr lang="en-US" dirty="0" smtClean="0"/>
              <a:t>iteration</a:t>
            </a:r>
            <a:endParaRPr lang="en-US" dirty="0" smtClean="0"/>
          </a:p>
          <a:p>
            <a:pPr marL="914400" lvl="1" indent="-514350"/>
            <a:r>
              <a:rPr lang="en-IN" dirty="0" smtClean="0"/>
              <a:t>Select random K points as centroids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Compute K clusters </a:t>
            </a:r>
          </a:p>
          <a:p>
            <a:pPr marL="914400" lvl="1" indent="-514350"/>
            <a:r>
              <a:rPr lang="en-US" dirty="0" smtClean="0"/>
              <a:t>Compute </a:t>
            </a:r>
            <a:r>
              <a:rPr lang="en-US" dirty="0" smtClean="0"/>
              <a:t>WCSS </a:t>
            </a:r>
            <a:r>
              <a:rPr lang="en-US" dirty="0" smtClean="0"/>
              <a:t>value</a:t>
            </a:r>
          </a:p>
          <a:p>
            <a:pPr marL="914400" lvl="1" indent="-514350"/>
            <a:r>
              <a:rPr lang="en-US" dirty="0" smtClean="0"/>
              <a:t>Keep cluster centroids with minimum WCSS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cluster centroids with minimum WCSS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</a:t>
            </a:r>
            <a:r>
              <a:rPr lang="en-US" dirty="0" smtClean="0"/>
              <a:t>O</a:t>
            </a:r>
            <a:r>
              <a:rPr lang="en-US" dirty="0" smtClean="0"/>
              <a:t>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range of values for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value of K</a:t>
            </a:r>
          </a:p>
          <a:p>
            <a:pPr marL="914400" lvl="1" indent="-514350"/>
            <a:r>
              <a:rPr lang="en-US" dirty="0" smtClean="0"/>
              <a:t>Compute WCSS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Plots </a:t>
            </a:r>
            <a:r>
              <a:rPr lang="en-IN" dirty="0" smtClean="0"/>
              <a:t>curve </a:t>
            </a:r>
            <a:r>
              <a:rPr lang="en-IN" dirty="0" smtClean="0"/>
              <a:t>between </a:t>
            </a:r>
            <a:endParaRPr lang="en-IN" dirty="0" smtClean="0"/>
          </a:p>
          <a:p>
            <a:pPr marL="914400" lvl="1" indent="-514350"/>
            <a:r>
              <a:rPr lang="en-IN" dirty="0" smtClean="0"/>
              <a:t>Calculated </a:t>
            </a:r>
            <a:r>
              <a:rPr lang="en-IN" dirty="0" smtClean="0"/>
              <a:t>WCSS values </a:t>
            </a:r>
            <a:endParaRPr lang="en-IN" dirty="0" smtClean="0"/>
          </a:p>
          <a:p>
            <a:pPr marL="914400" lvl="1" indent="-514350"/>
            <a:r>
              <a:rPr lang="en-IN" dirty="0" smtClean="0"/>
              <a:t>Number </a:t>
            </a:r>
            <a:r>
              <a:rPr lang="en-IN" dirty="0" smtClean="0"/>
              <a:t>of clusters </a:t>
            </a:r>
            <a:r>
              <a:rPr lang="en-IN" dirty="0" smtClean="0"/>
              <a:t>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Best </a:t>
            </a:r>
            <a:r>
              <a:rPr lang="en-US" dirty="0" smtClean="0"/>
              <a:t>value of K </a:t>
            </a:r>
            <a:r>
              <a:rPr lang="en-US" dirty="0" smtClean="0"/>
              <a:t>– Sharp reduction in WCSS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 means clustering</a:t>
            </a:r>
            <a:endParaRPr lang="en-US" dirty="0" smtClean="0"/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Random initialization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</a:t>
            </a:r>
            <a:r>
              <a:rPr lang="en-US" dirty="0" smtClean="0"/>
              <a:t>clusters</a:t>
            </a:r>
          </a:p>
          <a:p>
            <a:r>
              <a:rPr lang="en-US" dirty="0" smtClean="0"/>
              <a:t>Conclusions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</a:t>
            </a:r>
            <a:r>
              <a:rPr lang="en-US" dirty="0" smtClean="0"/>
              <a:t>dataset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 smtClean="0"/>
              <a:t>Learning </a:t>
            </a:r>
            <a:r>
              <a:rPr lang="en-US" dirty="0" smtClean="0"/>
              <a:t>–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x</a:t>
            </a:r>
            <a:r>
              <a:rPr lang="en-US" baseline="30000" dirty="0" smtClean="0"/>
              <a:t>(1)</a:t>
            </a:r>
            <a:r>
              <a:rPr lang="en-US" dirty="0" smtClean="0"/>
              <a:t>, x</a:t>
            </a:r>
            <a:r>
              <a:rPr lang="en-US" baseline="30000" dirty="0" smtClean="0"/>
              <a:t>(2)</a:t>
            </a:r>
            <a:r>
              <a:rPr lang="en-US" dirty="0" smtClean="0"/>
              <a:t>, …, x</a:t>
            </a:r>
            <a:r>
              <a:rPr lang="en-US" baseline="30000" dirty="0" smtClean="0"/>
              <a:t>(m)</a:t>
            </a:r>
            <a:r>
              <a:rPr lang="en-US" dirty="0" smtClean="0"/>
              <a:t>}</a:t>
            </a:r>
          </a:p>
          <a:p>
            <a:r>
              <a:rPr lang="en-US" dirty="0" smtClean="0"/>
              <a:t>Unlabeled </a:t>
            </a:r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7" name="Picture 6" descr="unclustered_da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962400"/>
            <a:ext cx="3163542" cy="2642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 smtClean="0"/>
              <a:t>Learning </a:t>
            </a:r>
            <a:r>
              <a:rPr lang="en-US" dirty="0" smtClean="0"/>
              <a:t>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structure </a:t>
            </a:r>
            <a:r>
              <a:rPr lang="en-US" dirty="0" smtClean="0"/>
              <a:t>of data</a:t>
            </a:r>
            <a:endParaRPr lang="en-US" dirty="0" smtClean="0"/>
          </a:p>
          <a:p>
            <a:r>
              <a:rPr lang="en-US" dirty="0" smtClean="0"/>
              <a:t>Group or cluster data</a:t>
            </a:r>
          </a:p>
          <a:p>
            <a:r>
              <a:rPr lang="en-US" dirty="0" smtClean="0"/>
              <a:t>Extract useful information about data</a:t>
            </a:r>
          </a:p>
          <a:p>
            <a:endParaRPr lang="en-US" dirty="0"/>
          </a:p>
        </p:txBody>
      </p:sp>
      <p:pic>
        <p:nvPicPr>
          <p:cNvPr id="5" name="Picture 4" descr="UnsupervisedLearn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962400"/>
            <a:ext cx="6858000" cy="2641238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0" y="1333500"/>
            <a:ext cx="2895600" cy="2541032"/>
            <a:chOff x="762000" y="1333500"/>
            <a:chExt cx="2895600" cy="2541032"/>
          </a:xfrm>
        </p:grpSpPr>
        <p:pic>
          <p:nvPicPr>
            <p:cNvPr id="3" name="Picture 2" descr="market_segmentatio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1333500"/>
              <a:ext cx="2895600" cy="21717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62000" y="35052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Market segmentation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1447800"/>
            <a:ext cx="2667000" cy="2350532"/>
            <a:chOff x="5486400" y="1447800"/>
            <a:chExt cx="2667000" cy="2350532"/>
          </a:xfrm>
        </p:grpSpPr>
        <p:pic>
          <p:nvPicPr>
            <p:cNvPr id="5" name="Picture 4" descr="SocialNetworkAnalysis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6400" y="1447800"/>
              <a:ext cx="2667000" cy="20002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86400" y="34290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Social network analysis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4038600"/>
            <a:ext cx="3200400" cy="2350532"/>
            <a:chOff x="685800" y="4038600"/>
            <a:chExt cx="3200400" cy="2350532"/>
          </a:xfrm>
        </p:grpSpPr>
        <p:pic>
          <p:nvPicPr>
            <p:cNvPr id="7" name="Picture 6" descr="OrganizeComputingClust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374" y="4038600"/>
              <a:ext cx="2612696" cy="19597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6019800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Computing cluster organization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86400" y="4036696"/>
            <a:ext cx="2895600" cy="2352436"/>
            <a:chOff x="5486400" y="4036696"/>
            <a:chExt cx="2895600" cy="2352436"/>
          </a:xfrm>
        </p:grpSpPr>
        <p:pic>
          <p:nvPicPr>
            <p:cNvPr id="11" name="Picture 10" descr="AstronomicalDataAnalysi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0" y="4036696"/>
              <a:ext cx="2612786" cy="198310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86400" y="60198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Astronomical data analysis</a:t>
              </a:r>
              <a:endParaRPr lang="en-US" b="1" dirty="0"/>
            </a:p>
          </p:txBody>
        </p:sp>
      </p:grpSp>
      <p:sp>
        <p:nvSpPr>
          <p:cNvPr id="20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– Market </a:t>
            </a:r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database</a:t>
            </a:r>
          </a:p>
          <a:p>
            <a:r>
              <a:rPr lang="en-US" dirty="0" smtClean="0"/>
              <a:t>Group into market segments</a:t>
            </a:r>
          </a:p>
          <a:p>
            <a:r>
              <a:rPr lang="en-US" dirty="0" smtClean="0"/>
              <a:t>Serve market segments differently  </a:t>
            </a:r>
            <a:endParaRPr lang="en-US" dirty="0"/>
          </a:p>
        </p:txBody>
      </p:sp>
      <p:pic>
        <p:nvPicPr>
          <p:cNvPr id="5" name="Picture 4" descr="market_segment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810000"/>
            <a:ext cx="3810000" cy="28575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– Social </a:t>
            </a:r>
            <a:r>
              <a:rPr lang="en-US" dirty="0" smtClean="0"/>
              <a:t>Network </a:t>
            </a:r>
            <a:r>
              <a:rPr lang="en-US" dirty="0" smtClean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send mails frequently</a:t>
            </a:r>
          </a:p>
          <a:p>
            <a:r>
              <a:rPr lang="en-US" dirty="0" smtClean="0"/>
              <a:t>Users receive mails frequently</a:t>
            </a:r>
          </a:p>
          <a:p>
            <a:r>
              <a:rPr lang="en-US" dirty="0" smtClean="0"/>
              <a:t>Coherence group of users</a:t>
            </a:r>
          </a:p>
          <a:p>
            <a:endParaRPr lang="en-US" dirty="0"/>
          </a:p>
        </p:txBody>
      </p:sp>
      <p:pic>
        <p:nvPicPr>
          <p:cNvPr id="7" name="Picture 6" descr="SocialNetworkAnaly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000500"/>
            <a:ext cx="3505200" cy="26289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Unsupervised </a:t>
            </a:r>
            <a:r>
              <a:rPr lang="en-IN" dirty="0" smtClean="0"/>
              <a:t>learning – Unlabeled dataset</a:t>
            </a:r>
          </a:p>
          <a:p>
            <a:r>
              <a:rPr lang="en-IN" dirty="0" smtClean="0"/>
              <a:t>Centroid </a:t>
            </a:r>
            <a:r>
              <a:rPr lang="en-IN" dirty="0" smtClean="0"/>
              <a:t>based algorithm</a:t>
            </a:r>
            <a:endParaRPr lang="en-IN" dirty="0" smtClean="0"/>
          </a:p>
          <a:p>
            <a:r>
              <a:rPr lang="en-IN" dirty="0" smtClean="0"/>
              <a:t>Iterative algorithm</a:t>
            </a:r>
          </a:p>
          <a:p>
            <a:r>
              <a:rPr lang="en-IN" dirty="0" smtClean="0"/>
              <a:t>K – Number </a:t>
            </a:r>
            <a:r>
              <a:rPr lang="en-IN" dirty="0" smtClean="0"/>
              <a:t>of pre-defined </a:t>
            </a:r>
            <a:r>
              <a:rPr lang="en-IN" dirty="0" smtClean="0"/>
              <a:t>clusters</a:t>
            </a:r>
          </a:p>
          <a:p>
            <a:r>
              <a:rPr lang="en-IN" dirty="0" smtClean="0"/>
              <a:t>Divide dataset into </a:t>
            </a:r>
            <a:r>
              <a:rPr lang="en-IN" dirty="0" smtClean="0"/>
              <a:t>K different clusters</a:t>
            </a:r>
          </a:p>
          <a:p>
            <a:r>
              <a:rPr lang="en-IN" dirty="0" smtClean="0"/>
              <a:t>Decrease distance between samples from same </a:t>
            </a:r>
            <a:r>
              <a:rPr lang="en-IN" dirty="0" smtClean="0"/>
              <a:t>cluster</a:t>
            </a:r>
          </a:p>
          <a:p>
            <a:r>
              <a:rPr lang="en-IN" dirty="0" smtClean="0"/>
              <a:t>Increase distance between samples from different 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359</Words>
  <Application>Microsoft Office PowerPoint</Application>
  <PresentationFormat>On-screen Show (4:3)</PresentationFormat>
  <Paragraphs>90</Paragraphs>
  <Slides>14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Microsoft Equation 3.0</vt:lpstr>
      <vt:lpstr>K Means Clustering</vt:lpstr>
      <vt:lpstr>Topics</vt:lpstr>
      <vt:lpstr>Supervised Learning</vt:lpstr>
      <vt:lpstr>Unsupervised Learning – What?</vt:lpstr>
      <vt:lpstr>Unsupervised Learning – How?</vt:lpstr>
      <vt:lpstr>Applications</vt:lpstr>
      <vt:lpstr>Clustering – Market Segmentation</vt:lpstr>
      <vt:lpstr>Clustering – Social Network Analysis</vt:lpstr>
      <vt:lpstr>K Means Clustering Algorithm</vt:lpstr>
      <vt:lpstr>Optimization Objective</vt:lpstr>
      <vt:lpstr>K Means Clustering Algorithm</vt:lpstr>
      <vt:lpstr>Random Initialization</vt:lpstr>
      <vt:lpstr>Number Of Clusters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1260</cp:revision>
  <dcterms:created xsi:type="dcterms:W3CDTF">2019-02-01T20:19:40Z</dcterms:created>
  <dcterms:modified xsi:type="dcterms:W3CDTF">2022-12-28T07:04:15Z</dcterms:modified>
</cp:coreProperties>
</file>