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70" r:id="rId4"/>
    <p:sldId id="271" r:id="rId5"/>
    <p:sldId id="272" r:id="rId6"/>
    <p:sldId id="273" r:id="rId7"/>
    <p:sldId id="276" r:id="rId8"/>
    <p:sldId id="274" r:id="rId9"/>
    <p:sldId id="27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</a:t>
            </a:r>
            <a:r>
              <a:rPr lang="en-IN" dirty="0" smtClean="0"/>
              <a:t>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Recursively split dataset</a:t>
            </a:r>
          </a:p>
          <a:p>
            <a:r>
              <a:rPr lang="en-US" dirty="0" smtClean="0"/>
              <a:t>Root node</a:t>
            </a:r>
          </a:p>
          <a:p>
            <a:r>
              <a:rPr lang="en-US" dirty="0" smtClean="0"/>
              <a:t>Decision nodes </a:t>
            </a:r>
          </a:p>
          <a:p>
            <a:pPr lvl="1"/>
            <a:r>
              <a:rPr lang="en-US" dirty="0" smtClean="0"/>
              <a:t>Split dataset</a:t>
            </a:r>
          </a:p>
          <a:p>
            <a:pPr lvl="1"/>
            <a:r>
              <a:rPr lang="en-US" dirty="0" smtClean="0"/>
              <a:t>Select feature</a:t>
            </a:r>
          </a:p>
          <a:p>
            <a:pPr lvl="1"/>
            <a:r>
              <a:rPr lang="en-US" dirty="0" smtClean="0"/>
              <a:t>Select split condition</a:t>
            </a:r>
          </a:p>
          <a:p>
            <a:r>
              <a:rPr lang="en-US" dirty="0" smtClean="0"/>
              <a:t>Pure leaf nodes </a:t>
            </a:r>
          </a:p>
          <a:p>
            <a:pPr lvl="1"/>
            <a:r>
              <a:rPr lang="en-US" dirty="0" smtClean="0"/>
              <a:t>Class of dataset sample – Classification tree</a:t>
            </a:r>
          </a:p>
          <a:p>
            <a:pPr lvl="1"/>
            <a:r>
              <a:rPr lang="en-US" dirty="0" smtClean="0"/>
              <a:t>Value of dataset sample – Regression tree</a:t>
            </a:r>
          </a:p>
          <a:p>
            <a:endParaRPr lang="en-US" dirty="0"/>
          </a:p>
        </p:txBody>
      </p:sp>
      <p:pic>
        <p:nvPicPr>
          <p:cNvPr id="5" name="Picture 4" descr="Decision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209800"/>
            <a:ext cx="4457700" cy="2971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– 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Over-fitting </a:t>
            </a:r>
          </a:p>
          <a:p>
            <a:r>
              <a:rPr lang="en-US" dirty="0" smtClean="0"/>
              <a:t>Less accurate </a:t>
            </a:r>
          </a:p>
          <a:p>
            <a:r>
              <a:rPr lang="en-US" dirty="0" smtClean="0"/>
              <a:t>Solution – Use random forest algorithm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Ensemble learning – Bagging </a:t>
            </a:r>
            <a:endParaRPr lang="en-IN" dirty="0" smtClean="0"/>
          </a:p>
          <a:p>
            <a:r>
              <a:rPr lang="en-IN" dirty="0" smtClean="0"/>
              <a:t>Number of decision trees</a:t>
            </a:r>
          </a:p>
          <a:p>
            <a:r>
              <a:rPr lang="en-IN" dirty="0" smtClean="0"/>
              <a:t>Subset of dataset</a:t>
            </a:r>
          </a:p>
          <a:p>
            <a:r>
              <a:rPr lang="en-IN" dirty="0" smtClean="0"/>
              <a:t>Bootstrapped </a:t>
            </a:r>
            <a:r>
              <a:rPr lang="en-IN" dirty="0" smtClean="0"/>
              <a:t>dataset</a:t>
            </a:r>
            <a:endParaRPr lang="en-IN" dirty="0" smtClean="0"/>
          </a:p>
          <a:p>
            <a:r>
              <a:rPr lang="en-IN" dirty="0" smtClean="0"/>
              <a:t>Ensemble </a:t>
            </a:r>
            <a:r>
              <a:rPr lang="en-IN" dirty="0" smtClean="0"/>
              <a:t>– Improve performance</a:t>
            </a:r>
          </a:p>
          <a:p>
            <a:r>
              <a:rPr lang="en-IN" dirty="0" smtClean="0"/>
              <a:t>More number of decision trees </a:t>
            </a:r>
          </a:p>
          <a:p>
            <a:pPr lvl="1"/>
            <a:r>
              <a:rPr lang="en-IN" dirty="0" smtClean="0"/>
              <a:t>Less over-fitting</a:t>
            </a:r>
          </a:p>
          <a:p>
            <a:pPr lvl="1"/>
            <a:r>
              <a:rPr lang="en-IN" dirty="0" smtClean="0"/>
              <a:t>Higher accuracy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6" name="Picture 5" descr="RandomFor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828800"/>
            <a:ext cx="5715000" cy="3810000"/>
          </a:xfrm>
          <a:prstGeom prst="rect">
            <a:avLst/>
          </a:prstGeom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Less over-fitting by using multiple trees</a:t>
            </a:r>
          </a:p>
          <a:p>
            <a:r>
              <a:rPr lang="en-IN" dirty="0" smtClean="0"/>
              <a:t>More accurate as compared to single tree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Computationally expensive</a:t>
            </a:r>
          </a:p>
          <a:p>
            <a:r>
              <a:rPr lang="en-IN" dirty="0" smtClean="0"/>
              <a:t>Less interpretable than decision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164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Random Forest</vt:lpstr>
      <vt:lpstr>Topics</vt:lpstr>
      <vt:lpstr>Supervised Learning</vt:lpstr>
      <vt:lpstr>Decision Tree</vt:lpstr>
      <vt:lpstr>Decision Tree – Disadvantages</vt:lpstr>
      <vt:lpstr>Random Forest</vt:lpstr>
      <vt:lpstr>Random Forest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1117</cp:revision>
  <dcterms:created xsi:type="dcterms:W3CDTF">2019-02-01T20:19:40Z</dcterms:created>
  <dcterms:modified xsi:type="dcterms:W3CDTF">2023-02-08T09:18:37Z</dcterms:modified>
</cp:coreProperties>
</file>