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70" r:id="rId6"/>
    <p:sldId id="271" r:id="rId7"/>
    <p:sldId id="272" r:id="rId8"/>
    <p:sldId id="273" r:id="rId9"/>
    <p:sldId id="262" r:id="rId10"/>
    <p:sldId id="274" r:id="rId11"/>
    <p:sldId id="263" r:id="rId12"/>
    <p:sldId id="264" r:id="rId13"/>
    <p:sldId id="265" r:id="rId14"/>
    <p:sldId id="266" r:id="rId15"/>
    <p:sldId id="267" r:id="rId16"/>
    <p:sldId id="275" r:id="rId17"/>
    <p:sldId id="276" r:id="rId18"/>
    <p:sldId id="268" r:id="rId19"/>
    <p:sldId id="277" r:id="rId20"/>
    <p:sldId id="278" r:id="rId21"/>
    <p:sldId id="296" r:id="rId22"/>
    <p:sldId id="295" r:id="rId23"/>
    <p:sldId id="279" r:id="rId24"/>
    <p:sldId id="297" r:id="rId25"/>
    <p:sldId id="280" r:id="rId26"/>
    <p:sldId id="298" r:id="rId27"/>
    <p:sldId id="269" r:id="rId28"/>
    <p:sldId id="282" r:id="rId29"/>
    <p:sldId id="283" r:id="rId30"/>
    <p:sldId id="284" r:id="rId31"/>
    <p:sldId id="299" r:id="rId32"/>
    <p:sldId id="285" r:id="rId33"/>
    <p:sldId id="281" r:id="rId34"/>
    <p:sldId id="288" r:id="rId35"/>
    <p:sldId id="290" r:id="rId36"/>
    <p:sldId id="289" r:id="rId37"/>
    <p:sldId id="302" r:id="rId38"/>
    <p:sldId id="291" r:id="rId39"/>
    <p:sldId id="292" r:id="rId40"/>
    <p:sldId id="293" r:id="rId41"/>
    <p:sldId id="300" r:id="rId42"/>
    <p:sldId id="294" r:id="rId43"/>
    <p:sldId id="28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Machine Learning Project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Dataset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Structured dataset </a:t>
            </a:r>
          </a:p>
          <a:p>
            <a:pPr lvl="1"/>
            <a:r>
              <a:rPr lang="en-IN" dirty="0" smtClean="0"/>
              <a:t>Spreadsheet dataset</a:t>
            </a:r>
          </a:p>
          <a:p>
            <a:r>
              <a:rPr lang="en-IN" dirty="0" smtClean="0"/>
              <a:t>Unstructured dataset </a:t>
            </a:r>
          </a:p>
          <a:p>
            <a:pPr lvl="1"/>
            <a:r>
              <a:rPr lang="en-IN" dirty="0" smtClean="0"/>
              <a:t>Images</a:t>
            </a:r>
          </a:p>
          <a:p>
            <a:pPr lvl="1"/>
            <a:r>
              <a:rPr lang="en-IN" dirty="0" smtClean="0"/>
              <a:t>Videos </a:t>
            </a:r>
          </a:p>
          <a:p>
            <a:pPr lvl="1"/>
            <a:r>
              <a:rPr lang="en-IN" dirty="0" smtClean="0"/>
              <a:t>Audios</a:t>
            </a:r>
          </a:p>
          <a:p>
            <a:pPr lvl="1"/>
            <a:r>
              <a:rPr lang="en-IN" dirty="0" smtClean="0"/>
              <a:t>Texts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Establish Baseline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Estimate initial metrics for base line model</a:t>
            </a:r>
          </a:p>
          <a:p>
            <a:pPr lvl="1"/>
            <a:r>
              <a:rPr lang="en-IN" dirty="0" smtClean="0"/>
              <a:t>Base accuracy</a:t>
            </a:r>
          </a:p>
          <a:p>
            <a:pPr lvl="1"/>
            <a:r>
              <a:rPr lang="en-IN" dirty="0" smtClean="0"/>
              <a:t>Base performance</a:t>
            </a:r>
          </a:p>
          <a:p>
            <a:r>
              <a:rPr lang="en-IN" dirty="0" smtClean="0"/>
              <a:t>Previous research work</a:t>
            </a:r>
          </a:p>
          <a:p>
            <a:r>
              <a:rPr lang="en-IN" dirty="0" smtClean="0"/>
              <a:t>Previous ML or non-ML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Label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open dataset</a:t>
            </a:r>
          </a:p>
          <a:p>
            <a:pPr lvl="1"/>
            <a:r>
              <a:rPr lang="en-IN" dirty="0" smtClean="0"/>
              <a:t>Availability </a:t>
            </a:r>
          </a:p>
          <a:p>
            <a:pPr lvl="1"/>
            <a:r>
              <a:rPr lang="en-IN" dirty="0" smtClean="0"/>
              <a:t>Dataset license – Research v/s Commercial</a:t>
            </a:r>
          </a:p>
          <a:p>
            <a:r>
              <a:rPr lang="en-IN" dirty="0" smtClean="0"/>
              <a:t>Collect in-house dataset</a:t>
            </a:r>
          </a:p>
          <a:p>
            <a:pPr lvl="1"/>
            <a:r>
              <a:rPr lang="en-IN" dirty="0" smtClean="0"/>
              <a:t>Effort estimation</a:t>
            </a:r>
          </a:p>
          <a:p>
            <a:r>
              <a:rPr lang="en-IN" dirty="0" smtClean="0"/>
              <a:t>Clean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Compute statistics on dataset</a:t>
            </a:r>
          </a:p>
          <a:p>
            <a:r>
              <a:rPr lang="en-IN" dirty="0" smtClean="0"/>
              <a:t>Understand dataset schema</a:t>
            </a:r>
          </a:p>
          <a:p>
            <a:r>
              <a:rPr lang="en-IN" dirty="0" smtClean="0"/>
              <a:t>Identify inconsistencies in </a:t>
            </a:r>
          </a:p>
          <a:p>
            <a:pPr lvl="1"/>
            <a:r>
              <a:rPr lang="en-IN" dirty="0" smtClean="0"/>
              <a:t>Training, validation, and testing dataset</a:t>
            </a:r>
          </a:p>
          <a:p>
            <a:r>
              <a:rPr lang="en-IN" dirty="0" smtClean="0"/>
              <a:t>Identify </a:t>
            </a:r>
            <a:r>
              <a:rPr lang="en-IN" dirty="0" smtClean="0"/>
              <a:t>data drift</a:t>
            </a:r>
            <a:endParaRPr lang="en-IN" dirty="0" smtClean="0"/>
          </a:p>
          <a:p>
            <a:r>
              <a:rPr lang="en-IN" dirty="0" smtClean="0"/>
              <a:t>Identify concept drift</a:t>
            </a:r>
          </a:p>
          <a:p>
            <a:r>
              <a:rPr lang="en-IN" dirty="0" smtClean="0"/>
              <a:t>Identify training-serving dataset skew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 data type for each feature</a:t>
            </a:r>
          </a:p>
          <a:p>
            <a:r>
              <a:rPr lang="en-IN" dirty="0" smtClean="0"/>
              <a:t>Identify samples with </a:t>
            </a:r>
          </a:p>
          <a:p>
            <a:pPr lvl="1"/>
            <a:r>
              <a:rPr lang="en-IN" dirty="0" smtClean="0"/>
              <a:t>Incorrect values</a:t>
            </a:r>
          </a:p>
          <a:p>
            <a:pPr lvl="1"/>
            <a:r>
              <a:rPr lang="en-IN" dirty="0" smtClean="0"/>
              <a:t>Missing values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Curation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Manage data throughout lifecycle</a:t>
            </a:r>
          </a:p>
          <a:p>
            <a:r>
              <a:rPr lang="en-IN" dirty="0" smtClean="0"/>
              <a:t>Model quality and performance</a:t>
            </a:r>
          </a:p>
          <a:p>
            <a:r>
              <a:rPr lang="en-IN" dirty="0" smtClean="0"/>
              <a:t>Collect (select and curate) </a:t>
            </a:r>
          </a:p>
          <a:p>
            <a:r>
              <a:rPr lang="en-IN" dirty="0" smtClean="0"/>
              <a:t>Label + Train + Deploy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Organize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Multiple parts – Similar statistical properties</a:t>
            </a:r>
          </a:p>
          <a:p>
            <a:r>
              <a:rPr lang="en-IN" dirty="0" smtClean="0"/>
              <a:t>Training dataset</a:t>
            </a:r>
          </a:p>
          <a:p>
            <a:pPr lvl="1"/>
            <a:r>
              <a:rPr lang="en-IN" dirty="0" smtClean="0"/>
              <a:t>Estimate model parameters</a:t>
            </a:r>
          </a:p>
          <a:p>
            <a:r>
              <a:rPr lang="en-IN" dirty="0" smtClean="0"/>
              <a:t>Validation dataset </a:t>
            </a:r>
          </a:p>
          <a:p>
            <a:pPr lvl="1"/>
            <a:r>
              <a:rPr lang="en-IN" dirty="0" smtClean="0"/>
              <a:t>Evaluate performance of model during training</a:t>
            </a:r>
          </a:p>
          <a:p>
            <a:pPr lvl="1"/>
            <a:r>
              <a:rPr lang="en-IN" dirty="0" smtClean="0"/>
              <a:t>Stop model training</a:t>
            </a:r>
          </a:p>
          <a:p>
            <a:pPr lvl="1"/>
            <a:r>
              <a:rPr lang="en-IN" dirty="0" smtClean="0"/>
              <a:t>Select hyper parameters</a:t>
            </a:r>
          </a:p>
          <a:p>
            <a:r>
              <a:rPr lang="en-IN" dirty="0" smtClean="0"/>
              <a:t>Testing dataset </a:t>
            </a:r>
          </a:p>
          <a:p>
            <a:pPr lvl="1"/>
            <a:r>
              <a:rPr lang="en-IN" dirty="0" smtClean="0"/>
              <a:t>Evaluate performance of model after training</a:t>
            </a:r>
          </a:p>
          <a:p>
            <a:pPr lvl="1"/>
            <a:r>
              <a:rPr lang="en-IN" dirty="0" smtClean="0"/>
              <a:t>Performance of model on unseen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Dataset pre-processing</a:t>
            </a:r>
          </a:p>
          <a:p>
            <a:r>
              <a:rPr lang="en-IN" dirty="0" smtClean="0"/>
              <a:t>Dataset transformation</a:t>
            </a:r>
          </a:p>
          <a:p>
            <a:r>
              <a:rPr lang="en-IN" dirty="0" smtClean="0"/>
              <a:t>Input </a:t>
            </a:r>
          </a:p>
          <a:p>
            <a:pPr lvl="1"/>
            <a:r>
              <a:rPr lang="en-IN" dirty="0" smtClean="0"/>
              <a:t>Single column in dataset before pre-processing</a:t>
            </a:r>
          </a:p>
          <a:p>
            <a:r>
              <a:rPr lang="en-IN" dirty="0" smtClean="0"/>
              <a:t>Feature </a:t>
            </a:r>
          </a:p>
          <a:p>
            <a:pPr lvl="1"/>
            <a:r>
              <a:rPr lang="en-IN" dirty="0" smtClean="0"/>
              <a:t>Single column in dataset after pre-processing</a:t>
            </a:r>
          </a:p>
          <a:p>
            <a:r>
              <a:rPr lang="en-IN" dirty="0" smtClean="0"/>
              <a:t>Scale numerical values </a:t>
            </a:r>
          </a:p>
          <a:p>
            <a:pPr lvl="1"/>
            <a:r>
              <a:rPr lang="en-IN" dirty="0" smtClean="0"/>
              <a:t>(0, 1) or (-1, 1) range</a:t>
            </a:r>
          </a:p>
          <a:p>
            <a:r>
              <a:rPr lang="en-IN" dirty="0" smtClean="0"/>
              <a:t>Converting non numerical data values into numerical format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Iterative process </a:t>
            </a:r>
          </a:p>
          <a:p>
            <a:pPr lvl="1"/>
            <a:r>
              <a:rPr lang="en-IN" dirty="0" smtClean="0"/>
              <a:t>Model + Hyper parameters </a:t>
            </a:r>
          </a:p>
          <a:p>
            <a:pPr lvl="1"/>
            <a:r>
              <a:rPr lang="en-IN" dirty="0" smtClean="0"/>
              <a:t>Dataset </a:t>
            </a:r>
          </a:p>
          <a:p>
            <a:pPr lvl="1"/>
            <a:r>
              <a:rPr lang="en-IN" dirty="0" smtClean="0"/>
              <a:t>Training </a:t>
            </a:r>
          </a:p>
          <a:p>
            <a:pPr lvl="1"/>
            <a:r>
              <a:rPr lang="en-IN" dirty="0" smtClean="0"/>
              <a:t>Error analysis</a:t>
            </a:r>
          </a:p>
          <a:p>
            <a:r>
              <a:rPr lang="en-IN" dirty="0" smtClean="0"/>
              <a:t>Establish baseline model performance</a:t>
            </a:r>
          </a:p>
          <a:p>
            <a:r>
              <a:rPr lang="en-IN" dirty="0" smtClean="0"/>
              <a:t>Model-centric AI development</a:t>
            </a:r>
          </a:p>
          <a:p>
            <a:r>
              <a:rPr lang="en-IN" dirty="0" smtClean="0"/>
              <a:t>Data-centric AI development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Establish Baseline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Unstructured dataset</a:t>
            </a:r>
          </a:p>
          <a:p>
            <a:pPr lvl="1"/>
            <a:r>
              <a:rPr lang="en-IN" dirty="0" smtClean="0"/>
              <a:t>Human Level Performance</a:t>
            </a:r>
          </a:p>
          <a:p>
            <a:pPr lvl="1"/>
            <a:r>
              <a:rPr lang="en-IN" dirty="0" smtClean="0"/>
              <a:t>Previous research works</a:t>
            </a:r>
          </a:p>
          <a:p>
            <a:pPr lvl="1"/>
            <a:r>
              <a:rPr lang="en-IN" dirty="0" smtClean="0"/>
              <a:t>Previous system</a:t>
            </a:r>
          </a:p>
          <a:p>
            <a:r>
              <a:rPr lang="en-IN" dirty="0" smtClean="0"/>
              <a:t>Structured dataset</a:t>
            </a:r>
          </a:p>
          <a:p>
            <a:pPr lvl="1"/>
            <a:r>
              <a:rPr lang="en-IN" dirty="0" smtClean="0"/>
              <a:t>Previous research works</a:t>
            </a:r>
          </a:p>
          <a:p>
            <a:pPr lvl="1"/>
            <a:r>
              <a:rPr lang="en-IN" dirty="0" smtClean="0"/>
              <a:t>Previous system</a:t>
            </a:r>
          </a:p>
          <a:p>
            <a:r>
              <a:rPr lang="en-IN" dirty="0" err="1" smtClean="0"/>
              <a:t>Bayes</a:t>
            </a:r>
            <a:r>
              <a:rPr lang="en-IN" dirty="0" smtClean="0"/>
              <a:t> error </a:t>
            </a:r>
          </a:p>
          <a:p>
            <a:pPr lvl="1"/>
            <a:r>
              <a:rPr lang="en-IN" dirty="0" smtClean="0"/>
              <a:t>Irreducible error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Project scoping</a:t>
            </a:r>
          </a:p>
          <a:p>
            <a:r>
              <a:rPr lang="en-IN" dirty="0" smtClean="0"/>
              <a:t>Dataset collection</a:t>
            </a:r>
          </a:p>
          <a:p>
            <a:r>
              <a:rPr lang="en-IN" dirty="0" smtClean="0"/>
              <a:t>Modelling</a:t>
            </a:r>
          </a:p>
          <a:p>
            <a:r>
              <a:rPr lang="en-IN" dirty="0" smtClean="0"/>
              <a:t>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Fix dataset </a:t>
            </a:r>
            <a:endParaRPr lang="en-IN" dirty="0" smtClean="0"/>
          </a:p>
          <a:p>
            <a:r>
              <a:rPr lang="en-IN" dirty="0" smtClean="0"/>
              <a:t>Improve </a:t>
            </a:r>
            <a:r>
              <a:rPr lang="en-IN" dirty="0" smtClean="0"/>
              <a:t>model </a:t>
            </a:r>
            <a:endParaRPr lang="en-IN" dirty="0" smtClean="0"/>
          </a:p>
          <a:p>
            <a:r>
              <a:rPr lang="en-IN" dirty="0" smtClean="0"/>
              <a:t>Improve performance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</a:t>
            </a:r>
            <a:r>
              <a:rPr lang="en-IN" dirty="0" smtClean="0"/>
              <a:t>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Train </a:t>
            </a:r>
            <a:r>
              <a:rPr lang="en-IN" dirty="0" smtClean="0"/>
              <a:t>model</a:t>
            </a:r>
          </a:p>
          <a:p>
            <a:pPr lvl="1"/>
            <a:r>
              <a:rPr lang="en-IN" dirty="0" smtClean="0"/>
              <a:t>Over fit on training dataset </a:t>
            </a:r>
            <a:endParaRPr lang="en-IN" dirty="0" smtClean="0"/>
          </a:p>
          <a:p>
            <a:pPr lvl="1"/>
            <a:r>
              <a:rPr lang="en-IN" dirty="0" smtClean="0"/>
              <a:t>Low </a:t>
            </a:r>
            <a:r>
              <a:rPr lang="en-IN" dirty="0" smtClean="0"/>
              <a:t>training error </a:t>
            </a:r>
            <a:endParaRPr lang="en-IN" dirty="0" smtClean="0"/>
          </a:p>
          <a:p>
            <a:pPr lvl="1"/>
            <a:r>
              <a:rPr lang="en-IN" dirty="0" smtClean="0"/>
              <a:t>Low bias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</a:t>
            </a:r>
            <a:r>
              <a:rPr lang="en-IN" dirty="0" smtClean="0"/>
              <a:t>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Evaluate </a:t>
            </a:r>
            <a:r>
              <a:rPr lang="en-IN" dirty="0" smtClean="0"/>
              <a:t>trained model</a:t>
            </a:r>
          </a:p>
          <a:p>
            <a:pPr lvl="1"/>
            <a:r>
              <a:rPr lang="en-IN" dirty="0" smtClean="0"/>
              <a:t>Evaluate on validation </a:t>
            </a:r>
            <a:r>
              <a:rPr lang="en-IN" dirty="0" smtClean="0"/>
              <a:t>dataset</a:t>
            </a:r>
          </a:p>
          <a:p>
            <a:pPr lvl="1"/>
            <a:r>
              <a:rPr lang="en-IN" dirty="0" smtClean="0"/>
              <a:t>Evaluate on </a:t>
            </a:r>
            <a:r>
              <a:rPr lang="en-IN" dirty="0" smtClean="0"/>
              <a:t>test </a:t>
            </a:r>
            <a:r>
              <a:rPr lang="en-IN" dirty="0" smtClean="0"/>
              <a:t>dataset </a:t>
            </a:r>
          </a:p>
          <a:p>
            <a:pPr lvl="1"/>
            <a:r>
              <a:rPr lang="en-IN" dirty="0" smtClean="0"/>
              <a:t>Low validation or testing error </a:t>
            </a:r>
          </a:p>
          <a:p>
            <a:pPr lvl="1"/>
            <a:r>
              <a:rPr lang="en-IN" dirty="0" smtClean="0"/>
              <a:t>Low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</a:t>
            </a:r>
            <a:r>
              <a:rPr lang="en-IN" dirty="0" smtClean="0"/>
              <a:t>(4)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Validate trained model</a:t>
            </a:r>
          </a:p>
          <a:p>
            <a:pPr lvl="1"/>
            <a:r>
              <a:rPr lang="en-IN" dirty="0" smtClean="0"/>
              <a:t>Evaluate model on multiple test datasets</a:t>
            </a:r>
          </a:p>
          <a:p>
            <a:pPr lvl="1"/>
            <a:r>
              <a:rPr lang="en-IN" dirty="0" smtClean="0"/>
              <a:t>Evaluate model on business metrics</a:t>
            </a:r>
          </a:p>
          <a:p>
            <a:r>
              <a:rPr lang="en-IN" dirty="0" smtClean="0"/>
              <a:t>Perform error analysis</a:t>
            </a:r>
          </a:p>
          <a:p>
            <a:r>
              <a:rPr lang="en-IN" dirty="0" smtClean="0"/>
              <a:t>Test validated model using test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Data-centric AI </a:t>
            </a:r>
            <a:r>
              <a:rPr lang="en-IN" dirty="0" smtClean="0"/>
              <a:t>Development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Fix model </a:t>
            </a:r>
            <a:endParaRPr lang="en-IN" dirty="0" smtClean="0"/>
          </a:p>
          <a:p>
            <a:r>
              <a:rPr lang="en-IN" dirty="0" smtClean="0"/>
              <a:t>Improve </a:t>
            </a:r>
            <a:r>
              <a:rPr lang="en-IN" dirty="0" smtClean="0"/>
              <a:t>dataset </a:t>
            </a:r>
            <a:endParaRPr lang="en-IN" dirty="0" smtClean="0"/>
          </a:p>
          <a:p>
            <a:r>
              <a:rPr lang="en-IN" dirty="0" smtClean="0"/>
              <a:t>Improve  </a:t>
            </a:r>
            <a:r>
              <a:rPr lang="en-IN" dirty="0" smtClean="0"/>
              <a:t>performance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Data-centric AI </a:t>
            </a:r>
            <a:r>
              <a:rPr lang="en-IN" dirty="0" smtClean="0"/>
              <a:t>Development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Multiple </a:t>
            </a:r>
            <a:r>
              <a:rPr lang="en-IN" dirty="0" smtClean="0"/>
              <a:t>test datasets </a:t>
            </a:r>
          </a:p>
          <a:p>
            <a:pPr lvl="1"/>
            <a:r>
              <a:rPr lang="en-IN" dirty="0" smtClean="0"/>
              <a:t>Compare performance with base-line model </a:t>
            </a:r>
          </a:p>
          <a:p>
            <a:pPr lvl="1"/>
            <a:r>
              <a:rPr lang="en-IN" dirty="0" smtClean="0"/>
              <a:t>Add more training data </a:t>
            </a:r>
          </a:p>
          <a:p>
            <a:pPr lvl="1"/>
            <a:r>
              <a:rPr lang="en-IN" dirty="0" smtClean="0"/>
              <a:t>Improve </a:t>
            </a:r>
            <a:r>
              <a:rPr lang="en-IN" dirty="0" smtClean="0"/>
              <a:t>performance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Data-centric AI </a:t>
            </a:r>
            <a:r>
              <a:rPr lang="en-IN" dirty="0" smtClean="0"/>
              <a:t>Development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From </a:t>
            </a:r>
            <a:r>
              <a:rPr lang="en-IN" dirty="0" smtClean="0"/>
              <a:t>big dataset to good dataset</a:t>
            </a:r>
          </a:p>
          <a:p>
            <a:r>
              <a:rPr lang="en-IN" dirty="0" smtClean="0"/>
              <a:t>Data augmentation </a:t>
            </a:r>
            <a:endParaRPr lang="en-IN" dirty="0" smtClean="0"/>
          </a:p>
          <a:p>
            <a:pPr lvl="1"/>
            <a:r>
              <a:rPr lang="en-IN" dirty="0" smtClean="0"/>
              <a:t>Unstructured </a:t>
            </a:r>
            <a:r>
              <a:rPr lang="en-IN" dirty="0" smtClean="0"/>
              <a:t>dataset</a:t>
            </a:r>
          </a:p>
          <a:p>
            <a:r>
              <a:rPr lang="en-IN" dirty="0" smtClean="0"/>
              <a:t>Feature engineering </a:t>
            </a:r>
            <a:endParaRPr lang="en-IN" dirty="0" smtClean="0"/>
          </a:p>
          <a:p>
            <a:pPr lvl="1"/>
            <a:r>
              <a:rPr lang="en-IN" dirty="0" smtClean="0"/>
              <a:t>Structured </a:t>
            </a:r>
            <a:r>
              <a:rPr lang="en-IN" dirty="0" smtClean="0"/>
              <a:t>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Post training optimization</a:t>
            </a:r>
          </a:p>
          <a:p>
            <a:r>
              <a:rPr lang="en-IN" dirty="0" smtClean="0"/>
              <a:t>Deploy model</a:t>
            </a:r>
          </a:p>
          <a:p>
            <a:r>
              <a:rPr lang="en-IN" dirty="0" smtClean="0"/>
              <a:t>Monitor model performance</a:t>
            </a:r>
          </a:p>
          <a:p>
            <a:r>
              <a:rPr lang="en-IN" dirty="0" smtClean="0"/>
              <a:t>Maintain model performance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Training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Hardware level optimization</a:t>
            </a:r>
          </a:p>
          <a:p>
            <a:r>
              <a:rPr lang="en-IN" dirty="0" smtClean="0"/>
              <a:t>Software level optimization</a:t>
            </a:r>
          </a:p>
          <a:p>
            <a:r>
              <a:rPr lang="en-IN" dirty="0" smtClean="0"/>
              <a:t>Algorithm level optimization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Level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Edge AI</a:t>
            </a:r>
          </a:p>
          <a:p>
            <a:r>
              <a:rPr lang="it-IT" dirty="0" smtClean="0"/>
              <a:t>CPU</a:t>
            </a:r>
          </a:p>
          <a:p>
            <a:r>
              <a:rPr lang="it-IT" dirty="0" smtClean="0"/>
              <a:t>GPU</a:t>
            </a:r>
          </a:p>
          <a:p>
            <a:r>
              <a:rPr lang="it-IT" dirty="0" smtClean="0"/>
              <a:t>TPU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Scoping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Identify project</a:t>
            </a:r>
          </a:p>
          <a:p>
            <a:r>
              <a:rPr lang="en-IN" dirty="0" smtClean="0"/>
              <a:t>Determine milestones</a:t>
            </a:r>
          </a:p>
          <a:p>
            <a:r>
              <a:rPr lang="en-IN" dirty="0" smtClean="0"/>
              <a:t>Define metrics</a:t>
            </a:r>
          </a:p>
          <a:p>
            <a:r>
              <a:rPr lang="en-IN" dirty="0" smtClean="0"/>
              <a:t>Estimate resource requirement </a:t>
            </a:r>
          </a:p>
          <a:p>
            <a:pPr lvl="1"/>
            <a:r>
              <a:rPr lang="en-IN" dirty="0" smtClean="0"/>
              <a:t>Data</a:t>
            </a:r>
          </a:p>
          <a:p>
            <a:pPr lvl="1"/>
            <a:r>
              <a:rPr lang="en-IN" dirty="0" smtClean="0"/>
              <a:t>Time</a:t>
            </a:r>
          </a:p>
          <a:p>
            <a:pPr lvl="1"/>
            <a:r>
              <a:rPr lang="en-IN" dirty="0" smtClean="0"/>
              <a:t>People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Level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Target optimized libraries </a:t>
            </a:r>
          </a:p>
          <a:p>
            <a:pPr lvl="1"/>
            <a:r>
              <a:rPr lang="en-IN" dirty="0" smtClean="0"/>
              <a:t>NVIDIA </a:t>
            </a:r>
            <a:r>
              <a:rPr lang="en-IN" dirty="0" err="1" smtClean="0"/>
              <a:t>cuDNN</a:t>
            </a:r>
            <a:endParaRPr lang="en-IN" dirty="0" smtClean="0"/>
          </a:p>
          <a:p>
            <a:r>
              <a:rPr lang="en-IN" dirty="0" smtClean="0"/>
              <a:t>Deep learning compilers </a:t>
            </a:r>
          </a:p>
          <a:p>
            <a:pPr lvl="1"/>
            <a:r>
              <a:rPr lang="en-IN" dirty="0" smtClean="0"/>
              <a:t>NVIDIA </a:t>
            </a:r>
            <a:r>
              <a:rPr lang="en-IN" dirty="0" err="1" smtClean="0"/>
              <a:t>TensorRT</a:t>
            </a:r>
            <a:endParaRPr lang="en-IN" dirty="0" smtClean="0"/>
          </a:p>
          <a:p>
            <a:pPr lvl="1"/>
            <a:r>
              <a:rPr lang="en-IN" dirty="0" smtClean="0"/>
              <a:t>OpenCV-DNN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Level </a:t>
            </a:r>
            <a:r>
              <a:rPr lang="en-IN" dirty="0" smtClean="0"/>
              <a:t>Optimization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Pruning </a:t>
            </a:r>
          </a:p>
          <a:p>
            <a:pPr lvl="1"/>
            <a:r>
              <a:rPr lang="en-IN" dirty="0" smtClean="0"/>
              <a:t>Remove model parameters</a:t>
            </a:r>
          </a:p>
          <a:p>
            <a:pPr lvl="1"/>
            <a:r>
              <a:rPr lang="en-IN" dirty="0" smtClean="0"/>
              <a:t>Remove 80% parameters</a:t>
            </a:r>
          </a:p>
          <a:p>
            <a:pPr lvl="1"/>
            <a:r>
              <a:rPr lang="en-IN" dirty="0" smtClean="0"/>
              <a:t>1.5% reduction in accuracy</a:t>
            </a:r>
          </a:p>
          <a:p>
            <a:pPr lvl="1"/>
            <a:r>
              <a:rPr lang="en-IN" dirty="0" smtClean="0"/>
              <a:t>Retrain to </a:t>
            </a:r>
            <a:r>
              <a:rPr lang="en-IN" dirty="0" smtClean="0"/>
              <a:t>improve </a:t>
            </a:r>
            <a:r>
              <a:rPr lang="en-IN" dirty="0" smtClean="0"/>
              <a:t>performance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Level </a:t>
            </a:r>
            <a:r>
              <a:rPr lang="en-IN" dirty="0" smtClean="0"/>
              <a:t>Optimization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Quantization </a:t>
            </a:r>
            <a:endParaRPr lang="en-IN" dirty="0" smtClean="0"/>
          </a:p>
          <a:p>
            <a:pPr lvl="1"/>
            <a:r>
              <a:rPr lang="en-IN" dirty="0" smtClean="0"/>
              <a:t>Convert weights to lower precision</a:t>
            </a:r>
          </a:p>
          <a:p>
            <a:pPr lvl="1"/>
            <a:r>
              <a:rPr lang="en-IN" dirty="0" smtClean="0"/>
              <a:t>Float16, int16, or int8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Predict and Infer</a:t>
            </a:r>
          </a:p>
          <a:p>
            <a:r>
              <a:rPr lang="en-IN" dirty="0" smtClean="0"/>
              <a:t>Cloud AI</a:t>
            </a:r>
          </a:p>
          <a:p>
            <a:r>
              <a:rPr lang="en-IN" dirty="0" smtClean="0"/>
              <a:t>Edge AI</a:t>
            </a:r>
          </a:p>
          <a:p>
            <a:r>
              <a:rPr lang="en-IN" dirty="0" smtClean="0"/>
              <a:t>On premises</a:t>
            </a:r>
          </a:p>
          <a:p>
            <a:r>
              <a:rPr lang="en-IN" dirty="0" smtClean="0"/>
              <a:t>Online prediction </a:t>
            </a:r>
          </a:p>
          <a:p>
            <a:pPr lvl="1"/>
            <a:r>
              <a:rPr lang="en-IN" dirty="0" smtClean="0"/>
              <a:t>Less latency</a:t>
            </a:r>
          </a:p>
          <a:p>
            <a:r>
              <a:rPr lang="en-IN" dirty="0" smtClean="0"/>
              <a:t>Batch prediction </a:t>
            </a:r>
          </a:p>
          <a:p>
            <a:pPr lvl="1"/>
            <a:r>
              <a:rPr lang="en-IN" dirty="0" smtClean="0"/>
              <a:t>Offline prediction </a:t>
            </a:r>
          </a:p>
          <a:p>
            <a:pPr lvl="1"/>
            <a:r>
              <a:rPr lang="en-IN" dirty="0" smtClean="0"/>
              <a:t>Large dataset </a:t>
            </a:r>
          </a:p>
          <a:p>
            <a:pPr lvl="1"/>
            <a:r>
              <a:rPr lang="en-IN" dirty="0" smtClean="0"/>
              <a:t>Offline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Infrastructure support</a:t>
            </a:r>
          </a:p>
          <a:p>
            <a:r>
              <a:rPr lang="en-IN" dirty="0" smtClean="0"/>
              <a:t>Scalability</a:t>
            </a:r>
          </a:p>
          <a:p>
            <a:r>
              <a:rPr lang="en-IN" dirty="0" smtClean="0"/>
              <a:t>Different services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Edge </a:t>
            </a:r>
            <a:r>
              <a:rPr lang="en-IN" smtClean="0"/>
              <a:t>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 AI algorithm locally at source</a:t>
            </a:r>
          </a:p>
          <a:p>
            <a:r>
              <a:rPr lang="en-IN" dirty="0" smtClean="0"/>
              <a:t>Hardware devices – Edge devices</a:t>
            </a:r>
          </a:p>
          <a:p>
            <a:r>
              <a:rPr lang="en-IN" dirty="0" smtClean="0"/>
              <a:t>Real time decision making </a:t>
            </a:r>
          </a:p>
          <a:p>
            <a:r>
              <a:rPr lang="en-IN" dirty="0" smtClean="0"/>
              <a:t>No need for constant network connectivity</a:t>
            </a:r>
          </a:p>
          <a:p>
            <a:r>
              <a:rPr lang="en-IN" dirty="0" smtClean="0"/>
              <a:t>Low or reduce latency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AI </a:t>
            </a:r>
            <a:r>
              <a:rPr lang="en-IN" dirty="0" smtClean="0"/>
              <a:t>– Applications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Autonomous vehicles</a:t>
            </a:r>
          </a:p>
          <a:p>
            <a:r>
              <a:rPr lang="en-IN" dirty="0" smtClean="0"/>
              <a:t>Face recognition or verification</a:t>
            </a:r>
          </a:p>
          <a:p>
            <a:r>
              <a:rPr lang="en-IN" dirty="0" smtClean="0"/>
              <a:t>Vehicle number plate </a:t>
            </a:r>
            <a:r>
              <a:rPr lang="en-IN" dirty="0" smtClean="0"/>
              <a:t>recognition</a:t>
            </a:r>
            <a:r>
              <a:rPr lang="en-IN" dirty="0" smtClean="0"/>
              <a:t> 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</a:t>
            </a:r>
            <a:r>
              <a:rPr lang="en-IN" dirty="0" smtClean="0"/>
              <a:t>AI –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</a:t>
            </a:r>
            <a:r>
              <a:rPr lang="en-IN" dirty="0" err="1" smtClean="0"/>
              <a:t>Nano</a:t>
            </a:r>
            <a:endParaRPr lang="en-IN" dirty="0" smtClean="0"/>
          </a:p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</a:t>
            </a:r>
            <a:r>
              <a:rPr lang="en-IN" dirty="0" smtClean="0"/>
              <a:t>Xavier</a:t>
            </a:r>
          </a:p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</a:t>
            </a:r>
            <a:r>
              <a:rPr lang="en-IN" dirty="0" smtClean="0"/>
              <a:t>Orin</a:t>
            </a:r>
            <a:endParaRPr lang="en-IN" dirty="0" smtClean="0"/>
          </a:p>
          <a:p>
            <a:r>
              <a:rPr lang="en-IN" dirty="0" smtClean="0"/>
              <a:t>Raspberry Pi 4</a:t>
            </a:r>
          </a:p>
          <a:p>
            <a:r>
              <a:rPr lang="en-IN" dirty="0" smtClean="0"/>
              <a:t>Intel </a:t>
            </a:r>
            <a:r>
              <a:rPr lang="en-IN" dirty="0" err="1" smtClean="0"/>
              <a:t>Movidius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</a:t>
            </a:r>
            <a:r>
              <a:rPr lang="en-IN" dirty="0" err="1" smtClean="0"/>
              <a:t>Nano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GPU</a:t>
            </a:r>
          </a:p>
          <a:p>
            <a:pPr lvl="1"/>
            <a:r>
              <a:rPr lang="en-IN" dirty="0" smtClean="0"/>
              <a:t>NVIDIA Maxwell architecture </a:t>
            </a:r>
          </a:p>
          <a:p>
            <a:pPr lvl="1"/>
            <a:r>
              <a:rPr lang="en-IN" dirty="0" smtClean="0"/>
              <a:t>128 NVIDIA CUDA cores</a:t>
            </a:r>
          </a:p>
          <a:p>
            <a:r>
              <a:rPr lang="en-IN" dirty="0" smtClean="0"/>
              <a:t>CPU </a:t>
            </a:r>
          </a:p>
          <a:p>
            <a:pPr lvl="1"/>
            <a:r>
              <a:rPr lang="en-IN" dirty="0" smtClean="0"/>
              <a:t>Quad core ARM Cortex</a:t>
            </a:r>
          </a:p>
          <a:p>
            <a:r>
              <a:rPr lang="en-IN" dirty="0" smtClean="0"/>
              <a:t>Memory </a:t>
            </a:r>
          </a:p>
          <a:p>
            <a:pPr lvl="1"/>
            <a:r>
              <a:rPr lang="en-IN" dirty="0" smtClean="0"/>
              <a:t>2 GB or 4 GB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Xavier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GPU </a:t>
            </a:r>
          </a:p>
          <a:p>
            <a:pPr lvl="1"/>
            <a:r>
              <a:rPr lang="pt-BR" dirty="0" smtClean="0"/>
              <a:t>NVIDIA Volta architecture </a:t>
            </a:r>
          </a:p>
          <a:p>
            <a:pPr lvl="1"/>
            <a:r>
              <a:rPr lang="pt-BR" dirty="0" smtClean="0"/>
              <a:t>512 NVIDIA CUDA cores with Tensor Cores</a:t>
            </a:r>
          </a:p>
          <a:p>
            <a:r>
              <a:rPr lang="pt-BR" dirty="0" smtClean="0"/>
              <a:t>CPU </a:t>
            </a:r>
          </a:p>
          <a:p>
            <a:pPr lvl="1"/>
            <a:r>
              <a:rPr lang="pt-BR" dirty="0" smtClean="0"/>
              <a:t>8 core ARM</a:t>
            </a:r>
          </a:p>
          <a:p>
            <a:r>
              <a:rPr lang="pt-BR" dirty="0" smtClean="0"/>
              <a:t>Memory </a:t>
            </a:r>
          </a:p>
          <a:p>
            <a:pPr lvl="1"/>
            <a:r>
              <a:rPr lang="pt-BR" dirty="0" smtClean="0"/>
              <a:t>32 GB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Problems</a:t>
            </a:r>
          </a:p>
          <a:p>
            <a:pPr lvl="1"/>
            <a:r>
              <a:rPr lang="en-IN" dirty="0" smtClean="0"/>
              <a:t>What ? – Domain experts – Identify problems</a:t>
            </a:r>
          </a:p>
          <a:p>
            <a:r>
              <a:rPr lang="en-IN" dirty="0" smtClean="0"/>
              <a:t>Solutions</a:t>
            </a:r>
          </a:p>
          <a:p>
            <a:pPr lvl="1"/>
            <a:r>
              <a:rPr lang="en-IN" dirty="0" smtClean="0"/>
              <a:t>How ? – AI experts – Indentify solutions to problems</a:t>
            </a:r>
          </a:p>
          <a:p>
            <a:r>
              <a:rPr lang="en-IN" dirty="0" smtClean="0"/>
              <a:t>Access project feasibility</a:t>
            </a:r>
          </a:p>
          <a:p>
            <a:r>
              <a:rPr lang="en-IN" dirty="0" smtClean="0"/>
              <a:t>Access project value</a:t>
            </a:r>
          </a:p>
          <a:p>
            <a:r>
              <a:rPr lang="en-IN" dirty="0" smtClean="0"/>
              <a:t>Select valuable and feasible problems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Orin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GPU </a:t>
            </a:r>
          </a:p>
          <a:p>
            <a:pPr lvl="1"/>
            <a:r>
              <a:rPr lang="pt-BR" dirty="0" smtClean="0"/>
              <a:t>NVIDIA Ampere architecture </a:t>
            </a:r>
          </a:p>
          <a:p>
            <a:pPr lvl="1"/>
            <a:r>
              <a:rPr lang="pt-BR" dirty="0" smtClean="0"/>
              <a:t>2048 NVIDIA CUDA cores </a:t>
            </a:r>
          </a:p>
          <a:p>
            <a:pPr lvl="1"/>
            <a:r>
              <a:rPr lang="pt-BR" dirty="0" smtClean="0"/>
              <a:t>64 Tensor Core</a:t>
            </a:r>
          </a:p>
          <a:p>
            <a:r>
              <a:rPr lang="pt-BR" dirty="0" smtClean="0"/>
              <a:t>CPU </a:t>
            </a:r>
          </a:p>
          <a:p>
            <a:pPr lvl="1"/>
            <a:r>
              <a:rPr lang="pt-BR" dirty="0" smtClean="0"/>
              <a:t>12 core Arm Cortex</a:t>
            </a:r>
          </a:p>
          <a:p>
            <a:r>
              <a:rPr lang="pt-BR" dirty="0" smtClean="0"/>
              <a:t>Memory </a:t>
            </a:r>
          </a:p>
          <a:p>
            <a:pPr lvl="1"/>
            <a:r>
              <a:rPr lang="pt-BR" dirty="0" smtClean="0"/>
              <a:t>32 GB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Raspberry Pi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CPU </a:t>
            </a:r>
          </a:p>
          <a:p>
            <a:pPr lvl="1"/>
            <a:r>
              <a:rPr lang="pt-BR" dirty="0" smtClean="0"/>
              <a:t>Quad core Cortex-A72 (ARM v8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smtClean="0"/>
              <a:t>GPU </a:t>
            </a:r>
            <a:endParaRPr lang="pt-BR" dirty="0" smtClean="0"/>
          </a:p>
          <a:p>
            <a:pPr lvl="1"/>
            <a:r>
              <a:rPr lang="pt-BR" dirty="0" smtClean="0"/>
              <a:t>Broadcom VideoCore</a:t>
            </a:r>
            <a:endParaRPr lang="pt-BR" dirty="0" smtClean="0"/>
          </a:p>
          <a:p>
            <a:r>
              <a:rPr lang="pt-BR" dirty="0" smtClean="0"/>
              <a:t>Memory </a:t>
            </a:r>
            <a:endParaRPr lang="pt-BR" dirty="0" smtClean="0"/>
          </a:p>
          <a:p>
            <a:pPr lvl="1"/>
            <a:r>
              <a:rPr lang="en-IN" dirty="0" smtClean="0"/>
              <a:t>1GB, 2GB, 4GB or 8GB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Monitor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drift</a:t>
            </a:r>
          </a:p>
          <a:p>
            <a:r>
              <a:rPr lang="en-IN" dirty="0" smtClean="0"/>
              <a:t>Concept </a:t>
            </a:r>
            <a:r>
              <a:rPr lang="en-IN" dirty="0" smtClean="0"/>
              <a:t>drift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Project Feasibility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Previous project history </a:t>
            </a:r>
          </a:p>
          <a:p>
            <a:pPr lvl="1"/>
            <a:r>
              <a:rPr lang="en-IN" dirty="0" smtClean="0"/>
              <a:t>Estimate project progress</a:t>
            </a:r>
          </a:p>
          <a:p>
            <a:pPr lvl="1"/>
            <a:r>
              <a:rPr lang="en-IN" smtClean="0"/>
              <a:t>Structured </a:t>
            </a:r>
            <a:r>
              <a:rPr lang="en-IN" dirty="0" smtClean="0"/>
              <a:t>dataset</a:t>
            </a:r>
          </a:p>
          <a:p>
            <a:pPr lvl="1"/>
            <a:r>
              <a:rPr lang="en-IN" dirty="0" smtClean="0"/>
              <a:t>Unstructured dataset</a:t>
            </a:r>
          </a:p>
          <a:p>
            <a:r>
              <a:rPr lang="en-IN" dirty="0" smtClean="0"/>
              <a:t>Human Level Performance (HLP) </a:t>
            </a:r>
          </a:p>
          <a:p>
            <a:pPr lvl="1"/>
            <a:r>
              <a:rPr lang="en-IN" dirty="0" smtClean="0"/>
              <a:t>Unstructured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Metrics – Search Engine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Machine learning metrics </a:t>
            </a:r>
          </a:p>
          <a:p>
            <a:pPr lvl="1"/>
            <a:r>
              <a:rPr lang="en-IN" dirty="0" smtClean="0"/>
              <a:t>Word level accuracy</a:t>
            </a:r>
          </a:p>
          <a:p>
            <a:r>
              <a:rPr lang="en-IN" dirty="0" smtClean="0"/>
              <a:t>Software metrics</a:t>
            </a:r>
          </a:p>
          <a:p>
            <a:r>
              <a:rPr lang="en-IN" dirty="0" smtClean="0"/>
              <a:t>Business metrics </a:t>
            </a:r>
          </a:p>
          <a:p>
            <a:pPr lvl="1"/>
            <a:r>
              <a:rPr lang="en-IN" dirty="0" smtClean="0"/>
              <a:t>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Metrics – Search Engine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Word level accuracy </a:t>
            </a:r>
          </a:p>
          <a:p>
            <a:r>
              <a:rPr lang="en-IN" dirty="0" smtClean="0"/>
              <a:t>Query level accuracy </a:t>
            </a:r>
          </a:p>
          <a:p>
            <a:r>
              <a:rPr lang="en-IN" dirty="0" smtClean="0"/>
              <a:t>Search result quality </a:t>
            </a:r>
          </a:p>
          <a:p>
            <a:r>
              <a:rPr lang="en-IN" dirty="0" smtClean="0"/>
              <a:t>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Metrics – Search Engine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Define initial metrics</a:t>
            </a:r>
          </a:p>
          <a:p>
            <a:r>
              <a:rPr lang="en-IN" dirty="0" smtClean="0"/>
              <a:t>Improve performance towards business metrics</a:t>
            </a:r>
          </a:p>
          <a:p>
            <a:r>
              <a:rPr lang="en-IN" dirty="0" smtClean="0"/>
              <a:t>Estimate of business metrics from machine learning metrics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Machine learning dataset types</a:t>
            </a:r>
          </a:p>
          <a:p>
            <a:r>
              <a:rPr lang="en-IN" dirty="0" smtClean="0"/>
              <a:t>Establish baseline</a:t>
            </a:r>
          </a:p>
          <a:p>
            <a:r>
              <a:rPr lang="en-IN" dirty="0" smtClean="0"/>
              <a:t>Label dataset</a:t>
            </a:r>
          </a:p>
          <a:p>
            <a:r>
              <a:rPr lang="en-IN" dirty="0" smtClean="0"/>
              <a:t>Validate dataset</a:t>
            </a:r>
          </a:p>
          <a:p>
            <a:r>
              <a:rPr lang="en-IN" dirty="0" smtClean="0"/>
              <a:t>Organize dataset</a:t>
            </a:r>
          </a:p>
          <a:p>
            <a:r>
              <a:rPr lang="en-IN" dirty="0" smtClean="0"/>
              <a:t>Feature engineering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820</Words>
  <Application>Microsoft Office PowerPoint</Application>
  <PresentationFormat>On-screen Show (4:3)</PresentationFormat>
  <Paragraphs>266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Machine Learning Project Lifecycle</vt:lpstr>
      <vt:lpstr>Topics</vt:lpstr>
      <vt:lpstr>Project Scoping</vt:lpstr>
      <vt:lpstr>Identify Project</vt:lpstr>
      <vt:lpstr>Access Project Feasibility</vt:lpstr>
      <vt:lpstr>Define Metrics – Search Engine (1)</vt:lpstr>
      <vt:lpstr>Define Metrics – Search Engine (2)</vt:lpstr>
      <vt:lpstr>Define Metrics – Search Engine (3)</vt:lpstr>
      <vt:lpstr>Dataset Collection</vt:lpstr>
      <vt:lpstr>Machine Learning Dataset Types</vt:lpstr>
      <vt:lpstr>Establish Baseline</vt:lpstr>
      <vt:lpstr>Label Dataset</vt:lpstr>
      <vt:lpstr>Validate Dataset</vt:lpstr>
      <vt:lpstr>Dataset Schema</vt:lpstr>
      <vt:lpstr>Data Curation</vt:lpstr>
      <vt:lpstr>Organize Dataset</vt:lpstr>
      <vt:lpstr>Feature Engineering</vt:lpstr>
      <vt:lpstr>Modelling</vt:lpstr>
      <vt:lpstr>Establish Baseline Model Performance</vt:lpstr>
      <vt:lpstr>Model-centric AI Development (1)</vt:lpstr>
      <vt:lpstr>Model-centric AI Development (2)</vt:lpstr>
      <vt:lpstr>Model-centric AI Development (3)</vt:lpstr>
      <vt:lpstr>Model-centric AI Development (4)</vt:lpstr>
      <vt:lpstr>Data-centric AI Development (1)</vt:lpstr>
      <vt:lpstr>Data-centric AI Development (2)</vt:lpstr>
      <vt:lpstr>Data-centric AI Development (3)</vt:lpstr>
      <vt:lpstr>Deployment</vt:lpstr>
      <vt:lpstr>Post Training Optimization</vt:lpstr>
      <vt:lpstr>Hardware Level Optimization</vt:lpstr>
      <vt:lpstr>Software Level Optimization</vt:lpstr>
      <vt:lpstr>Algorithm Level Optimization (1)</vt:lpstr>
      <vt:lpstr>Algorithm Level Optimization (2)</vt:lpstr>
      <vt:lpstr>Deploy Model</vt:lpstr>
      <vt:lpstr>Cloud AI</vt:lpstr>
      <vt:lpstr>Edge AI</vt:lpstr>
      <vt:lpstr>Edge AI – Applications </vt:lpstr>
      <vt:lpstr>Edge AI – Devices</vt:lpstr>
      <vt:lpstr>NVIDIA Jetson Nano</vt:lpstr>
      <vt:lpstr>NVIDIA Jetson Xavier</vt:lpstr>
      <vt:lpstr>NVIDIA Jetson Orin</vt:lpstr>
      <vt:lpstr>Raspberry Pi 4</vt:lpstr>
      <vt:lpstr>Monitor Model Performance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165</cp:revision>
  <dcterms:created xsi:type="dcterms:W3CDTF">2006-08-16T00:00:00Z</dcterms:created>
  <dcterms:modified xsi:type="dcterms:W3CDTF">2022-12-19T05:12:05Z</dcterms:modified>
</cp:coreProperties>
</file>