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83" r:id="rId5"/>
    <p:sldId id="258" r:id="rId6"/>
    <p:sldId id="259" r:id="rId7"/>
    <p:sldId id="295" r:id="rId8"/>
    <p:sldId id="296" r:id="rId9"/>
    <p:sldId id="297" r:id="rId10"/>
    <p:sldId id="298" r:id="rId11"/>
    <p:sldId id="301" r:id="rId12"/>
    <p:sldId id="302" r:id="rId13"/>
    <p:sldId id="303" r:id="rId14"/>
    <p:sldId id="304" r:id="rId15"/>
    <p:sldId id="305" r:id="rId16"/>
    <p:sldId id="316" r:id="rId17"/>
    <p:sldId id="317" r:id="rId18"/>
    <p:sldId id="315" r:id="rId19"/>
    <p:sldId id="275" r:id="rId20"/>
    <p:sldId id="276" r:id="rId21"/>
    <p:sldId id="260" r:id="rId22"/>
    <p:sldId id="261" r:id="rId23"/>
    <p:sldId id="262" r:id="rId24"/>
    <p:sldId id="277" r:id="rId25"/>
    <p:sldId id="266" r:id="rId26"/>
    <p:sldId id="27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>
      <p:cViewPr>
        <p:scale>
          <a:sx n="76" d="100"/>
          <a:sy n="76" d="100"/>
        </p:scale>
        <p:origin x="-1212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135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6510E67-D4C4-4373-8B58-B897AD173EE5}" type="datetimeFigureOut">
              <a:rPr lang="en-IN" smtClean="0"/>
            </a:fld>
            <a:endParaRPr lang="en-IN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310626E-037F-45A2-B907-08DCEE0F8179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0E67-D4C4-4373-8B58-B897AD173EE5}" type="datetimeFigureOut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0626E-037F-45A2-B907-08DCEE0F8179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0E67-D4C4-4373-8B58-B897AD173EE5}" type="datetimeFigureOut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0626E-037F-45A2-B907-08DCEE0F8179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0E67-D4C4-4373-8B58-B897AD173EE5}" type="datetimeFigureOut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0626E-037F-45A2-B907-08DCEE0F8179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0E67-D4C4-4373-8B58-B897AD173EE5}" type="datetimeFigureOut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0626E-037F-45A2-B907-08DCEE0F8179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0E67-D4C4-4373-8B58-B897AD173EE5}" type="datetimeFigureOut">
              <a:rPr lang="en-IN" smtClean="0"/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0626E-037F-45A2-B907-08DCEE0F8179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6510E67-D4C4-4373-8B58-B897AD173EE5}" type="datetimeFigureOut">
              <a:rPr lang="en-IN" smtClean="0"/>
            </a:fld>
            <a:endParaRPr lang="en-IN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310626E-037F-45A2-B907-08DCEE0F8179}" type="slidenum">
              <a:rPr lang="en-IN" smtClean="0"/>
            </a:fld>
            <a:endParaRPr lang="en-IN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6510E67-D4C4-4373-8B58-B897AD173EE5}" type="datetimeFigureOut">
              <a:rPr lang="en-IN" smtClean="0"/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310626E-037F-45A2-B907-08DCEE0F8179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0E67-D4C4-4373-8B58-B897AD173EE5}" type="datetimeFigureOut">
              <a:rPr lang="en-IN" smtClean="0"/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0626E-037F-45A2-B907-08DCEE0F8179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889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0E67-D4C4-4373-8B58-B897AD173EE5}" type="datetimeFigureOut">
              <a:rPr lang="en-IN" smtClean="0"/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0626E-037F-45A2-B907-08DCEE0F8179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0E67-D4C4-4373-8B58-B897AD173EE5}" type="datetimeFigureOut">
              <a:rPr lang="en-IN" smtClean="0"/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0626E-037F-45A2-B907-08DCEE0F8179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6510E67-D4C4-4373-8B58-B897AD173EE5}" type="datetimeFigureOut">
              <a:rPr lang="en-IN" smtClean="0"/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6310626E-037F-45A2-B907-08DCEE0F8179}" type="slidenum">
              <a:rPr lang="en-IN" smtClean="0"/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95" indent="-247015" algn="l" rtl="0" eaLnBrk="1" latinLnBrk="0" hangingPunct="1">
        <a:spcBef>
          <a:spcPts val="300"/>
        </a:spcBef>
        <a:buClr>
          <a:schemeClr val="accent2"/>
        </a:buClr>
        <a:buFont typeface="Georgia" panose="02040502050405020303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290" indent="-219710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830" indent="-201295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9001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09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96265"/>
            <a:ext cx="7851775" cy="2604135"/>
          </a:xfrm>
        </p:spPr>
        <p:txBody>
          <a:bodyPr>
            <a:normAutofit/>
          </a:bodyPr>
          <a:lstStyle/>
          <a:p>
            <a:pPr algn="ctr"/>
            <a:r>
              <a:rPr lang="en-I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of dog’s breed using Bidirectional lstm CNN Model</a:t>
            </a:r>
            <a:endParaRPr lang="en-IN" sz="4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30040" y="4241800"/>
            <a:ext cx="5014595" cy="1917700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en-IN" sz="3800" dirty="0" smtClean="0"/>
              <a:t>             </a:t>
            </a:r>
            <a:endParaRPr lang="en-IN" sz="3800" dirty="0" smtClean="0"/>
          </a:p>
          <a:p>
            <a:pPr algn="just"/>
            <a:r>
              <a:rPr lang="en-IN" sz="9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endParaRPr lang="en-IN" sz="9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9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Kedaar Kamath-4NM18CS076</a:t>
            </a:r>
            <a:endParaRPr lang="en-IN" sz="9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9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Hawaralu Vignesh-4NM18CS064</a:t>
            </a:r>
            <a:endParaRPr lang="en-IN" sz="9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9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Priyanka Nagesh-4NM18CS122</a:t>
            </a:r>
            <a:endParaRPr lang="en-IN" sz="9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9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 Adithya Nayak-4NM18CS082               </a:t>
            </a: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IN" sz="8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8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8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8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9600" dirty="0" smtClean="0"/>
          </a:p>
          <a:p>
            <a:pPr algn="ctr"/>
            <a:r>
              <a:rPr lang="en-IN" sz="9600" dirty="0" smtClean="0"/>
              <a:t>         </a:t>
            </a:r>
            <a:endParaRPr lang="en-IN" sz="9600" dirty="0" smtClean="0"/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" y="476885"/>
            <a:ext cx="9006205" cy="800100"/>
          </a:xfrm>
        </p:spPr>
        <p:txBody>
          <a:bodyPr>
            <a:normAutofit fontScale="90000"/>
          </a:bodyPr>
          <a:p>
            <a:r>
              <a:rPr lang="en-IN" altLang="en-US" sz="2665"/>
              <a:t>Literature Review-3(Dog Breed Identification using DenseNet) by WentingShi,MuyunLiu</a:t>
            </a:r>
            <a:endParaRPr lang="en-IN" altLang="en-US" sz="266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" y="1212215"/>
            <a:ext cx="9068435" cy="5645785"/>
          </a:xfrm>
        </p:spPr>
        <p:txBody>
          <a:bodyPr/>
          <a:p>
            <a:pPr algn="just"/>
            <a:r>
              <a:rPr lang="en-IN" altLang="en-US"/>
              <a:t>This project is based on PR which is to identify the dog’s breed.</a:t>
            </a:r>
            <a:endParaRPr lang="en-IN" altLang="en-US"/>
          </a:p>
          <a:p>
            <a:pPr algn="just"/>
            <a:r>
              <a:rPr lang="en-IN" altLang="en-US"/>
              <a:t>Dataset contains  10,000+ images of 120 breeds of dogs, it uses 4 methods to do the identification.</a:t>
            </a:r>
            <a:endParaRPr lang="en-IN" altLang="en-US"/>
          </a:p>
          <a:p>
            <a:pPr algn="just"/>
            <a:r>
              <a:rPr lang="en-IN" altLang="en-US"/>
              <a:t>Each method has a different training model. The four models are ResNet18, VGG16, DenseNet161, and AlexNet.</a:t>
            </a:r>
            <a:endParaRPr lang="en-IN" altLang="en-US"/>
          </a:p>
          <a:p>
            <a:pPr algn="just"/>
            <a:r>
              <a:rPr lang="en-IN" altLang="en-US"/>
              <a:t>Based on the models, they also made some improvements on the optimization methods to increase the identification accuracy.</a:t>
            </a:r>
            <a:endParaRPr lang="en-IN" altLang="en-US"/>
          </a:p>
          <a:p>
            <a:pPr algn="just"/>
            <a:r>
              <a:rPr lang="en-IN" altLang="en-US"/>
              <a:t>This paper proposes DenseNet model is best with accuracy of 85.14%</a:t>
            </a:r>
            <a:endParaRPr lang="en-I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7315" y="621030"/>
            <a:ext cx="4572000" cy="304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115" y="1191260"/>
            <a:ext cx="3584575" cy="2019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635" y="3954780"/>
            <a:ext cx="4609465" cy="23977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445" y="621030"/>
            <a:ext cx="9140825" cy="647700"/>
          </a:xfrm>
        </p:spPr>
        <p:txBody>
          <a:bodyPr>
            <a:normAutofit fontScale="90000"/>
          </a:bodyPr>
          <a:p>
            <a:r>
              <a:rPr lang="en-IN" altLang="en-US" sz="2665"/>
              <a:t>Literature Review-4(Dog Breed Identification using CNN and WebScraping)by Arun,Praveen</a:t>
            </a:r>
            <a:endParaRPr lang="en-IN" altLang="en-US" sz="266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" y="1387475"/>
            <a:ext cx="8996680" cy="5467985"/>
          </a:xfrm>
        </p:spPr>
        <p:txBody>
          <a:bodyPr/>
          <a:p>
            <a:pPr algn="just"/>
            <a:r>
              <a:rPr lang="en-US"/>
              <a:t>The current paper presents the methodology of fine-tuning</a:t>
            </a:r>
            <a:r>
              <a:rPr lang="en-IN" altLang="en-US"/>
              <a:t> </a:t>
            </a:r>
            <a:r>
              <a:rPr lang="en-US"/>
              <a:t>CNN which is implemented in Stanford dog breed dataset. </a:t>
            </a:r>
            <a:endParaRPr lang="en-US"/>
          </a:p>
          <a:p>
            <a:pPr algn="just"/>
            <a:r>
              <a:rPr lang="en-US"/>
              <a:t>There are several fine-tuned transfer learning which are widely used. In this application, Inception-ResNet-V2 [3]are implemented over the dataset.</a:t>
            </a:r>
            <a:endParaRPr lang="en-US"/>
          </a:p>
          <a:p>
            <a:pPr algn="just"/>
            <a:r>
              <a:rPr lang="en-US"/>
              <a:t>Web Scraping or Web Data Extraction is a technique </a:t>
            </a:r>
            <a:endParaRPr lang="en-US"/>
          </a:p>
          <a:p>
            <a:pPr algn="just"/>
            <a:r>
              <a:rPr lang="en-US"/>
              <a:t>employed to extract large amount of data from websites. </a:t>
            </a:r>
            <a:endParaRPr lang="en-US"/>
          </a:p>
          <a:p>
            <a:pPr algn="just"/>
            <a:r>
              <a:rPr lang="en-US"/>
              <a:t>It</a:t>
            </a:r>
            <a:r>
              <a:rPr lang="en-IN" altLang="en-US"/>
              <a:t> </a:t>
            </a:r>
            <a:r>
              <a:rPr lang="en-US"/>
              <a:t>automates the process, so that instead of manually copying</a:t>
            </a:r>
            <a:r>
              <a:rPr lang="en-IN" altLang="en-US"/>
              <a:t> the data from websites, the web scraping will perform the same task within a fraction of the time.</a:t>
            </a:r>
            <a:endParaRPr lang="en-I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80" y="803275"/>
            <a:ext cx="9057640" cy="6061710"/>
          </a:xfrm>
        </p:spPr>
        <p:txBody>
          <a:bodyPr/>
          <a:p>
            <a:pPr algn="just"/>
            <a:r>
              <a:rPr lang="en-US"/>
              <a:t>The Stanford dog breed dataset contains images of 1</a:t>
            </a:r>
            <a:r>
              <a:rPr lang="en-IN" altLang="en-US"/>
              <a:t>3</a:t>
            </a:r>
            <a:r>
              <a:rPr lang="en-US"/>
              <a:t>0 br</a:t>
            </a:r>
            <a:r>
              <a:rPr lang="en-IN" altLang="en-US"/>
              <a:t>eeds and</a:t>
            </a:r>
            <a:r>
              <a:rPr lang="en-US"/>
              <a:t> there are 20,580 images in the dataset. </a:t>
            </a:r>
            <a:endParaRPr lang="en-US"/>
          </a:p>
          <a:p>
            <a:pPr algn="just"/>
            <a:r>
              <a:rPr lang="en-US"/>
              <a:t>In this present paper, Inception-ResNet-v2 has been utilized in order to fetch the better performance. This network is 164 layers deep and classify images into 1000</a:t>
            </a:r>
            <a:r>
              <a:rPr lang="en-IN" altLang="en-US"/>
              <a:t> objects.</a:t>
            </a:r>
            <a:endParaRPr lang="en-IN" altLang="en-US"/>
          </a:p>
          <a:p>
            <a:pPr algn="just"/>
            <a:r>
              <a:rPr lang="en-IN" altLang="en-US"/>
              <a:t>The data model has to be saved for the further usage.</a:t>
            </a:r>
            <a:endParaRPr lang="en-IN" altLang="en-US"/>
          </a:p>
          <a:p>
            <a:pPr algn="just"/>
            <a:r>
              <a:rPr lang="en-IN" altLang="en-US"/>
              <a:t>In this current paper, the flow of the application has split majorly into 2 segments. Firstly, image processing using neural network. </a:t>
            </a:r>
            <a:endParaRPr lang="en-IN" altLang="en-US"/>
          </a:p>
          <a:p>
            <a:pPr algn="just"/>
            <a:r>
              <a:rPr lang="en-IN" altLang="en-US"/>
              <a:t>Secondly, data rendering using web scraping.</a:t>
            </a:r>
            <a:endParaRPr lang="en-I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-108585" y="476885"/>
            <a:ext cx="5250815" cy="245999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47945" y="1484630"/>
            <a:ext cx="3765550" cy="25768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33190"/>
            <a:ext cx="5194935" cy="2768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-48895" y="1055370"/>
            <a:ext cx="9037320" cy="659130"/>
          </a:xfrm>
        </p:spPr>
        <p:txBody>
          <a:bodyPr>
            <a:normAutofit fontScale="90000"/>
          </a:bodyPr>
          <a:p>
            <a:r>
              <a:rPr lang="en-IN" altLang="en-US" sz="2665">
                <a:sym typeface="+mn-ea"/>
              </a:rPr>
              <a:t>Literature Review-5(Convolutional Neural Network with</a:t>
            </a:r>
            <a:br>
              <a:rPr lang="en-IN" altLang="en-US" sz="2665">
                <a:sym typeface="+mn-ea"/>
              </a:rPr>
            </a:br>
            <a:r>
              <a:rPr lang="en-IN" altLang="en-US" sz="2665">
                <a:sym typeface="+mn-ea"/>
              </a:rPr>
              <a:t>Bi-directional Long Short-Term Memory Approach for Image Captioning)by Suramya Patel</a:t>
            </a:r>
            <a:br>
              <a:rPr lang="en-IN" altLang="en-US"/>
            </a:b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8105" y="1851025"/>
            <a:ext cx="9066530" cy="5006975"/>
          </a:xfrm>
        </p:spPr>
        <p:txBody>
          <a:bodyPr>
            <a:normAutofit fontScale="90000"/>
          </a:bodyPr>
          <a:p>
            <a:pPr algn="just"/>
            <a:r>
              <a:rPr lang="en-US"/>
              <a:t>This paper introduces a novel neural systems design that Convert Image into Sentences utilizing</a:t>
            </a:r>
            <a:r>
              <a:rPr lang="en-IN" altLang="en-US"/>
              <a:t> </a:t>
            </a:r>
            <a:r>
              <a:rPr lang="en-US"/>
              <a:t>a half and half bidirectional LSTM with CNN Approach</a:t>
            </a:r>
            <a:r>
              <a:rPr lang="en-IN" altLang="en-US"/>
              <a:t>.</a:t>
            </a:r>
            <a:endParaRPr lang="en-IN" altLang="en-US"/>
          </a:p>
          <a:p>
            <a:pPr algn="just"/>
            <a:r>
              <a:rPr lang="en-IN" altLang="en-US"/>
              <a:t> Convolutional neural networks (CNN) have turned out to be mainstream in picture handling for include extraction.</a:t>
            </a:r>
            <a:endParaRPr lang="en-IN" altLang="en-US"/>
          </a:p>
          <a:p>
            <a:pPr algn="just"/>
            <a:r>
              <a:rPr lang="en-IN" altLang="en-US"/>
              <a:t>This paper proves bi-directional LSTM Perform better than another neural network.</a:t>
            </a:r>
            <a:endParaRPr lang="en-IN" altLang="en-US"/>
          </a:p>
          <a:p>
            <a:pPr algn="just"/>
            <a:r>
              <a:rPr lang="en-IN" altLang="en-US"/>
              <a:t>Bi-directional demonstrate by nourishing sentence to LSTM from forward and in reverse arrange so utilize of both the past and future setting data of a sentence in foreseeing word.</a:t>
            </a:r>
            <a:endParaRPr lang="en-IN" altLang="en-US"/>
          </a:p>
          <a:p>
            <a:pPr algn="just"/>
            <a:r>
              <a:rPr lang="en-IN" altLang="en-US"/>
              <a:t> To beginwith its Taking Input from CNN Extricated Features.</a:t>
            </a:r>
            <a:endParaRPr lang="en-I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2395" y="661670"/>
            <a:ext cx="5095875" cy="2162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" y="2924810"/>
            <a:ext cx="5265420" cy="33788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90" y="1974215"/>
            <a:ext cx="3816985" cy="32435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975" y="755650"/>
            <a:ext cx="9090025" cy="372110"/>
          </a:xfrm>
        </p:spPr>
        <p:txBody>
          <a:bodyPr>
            <a:normAutofit fontScale="90000"/>
          </a:bodyPr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Literature Survey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1127760"/>
            <a:ext cx="9178290" cy="5730875"/>
          </a:xfrm>
        </p:spPr>
        <p:txBody>
          <a:bodyPr/>
          <a:p>
            <a:pPr algn="just"/>
            <a:r>
              <a:rPr lang="en-IN" altLang="en-US"/>
              <a:t>By going through the above research papers , we conclude that CNN is best for image classification related tasks due to its excessive accuracy.</a:t>
            </a:r>
            <a:endParaRPr lang="en-IN" altLang="en-US"/>
          </a:p>
          <a:p>
            <a:pPr algn="just"/>
            <a:r>
              <a:rPr lang="en-IN" altLang="en-US"/>
              <a:t>We define a CNN based approach for spotting dogs in perchance complex images and due to this fact reflect inconsideration on the identification of the one of kinds of dog breed.</a:t>
            </a:r>
            <a:endParaRPr lang="en-IN" altLang="en-US"/>
          </a:p>
          <a:p>
            <a:pPr algn="just"/>
            <a:r>
              <a:rPr lang="en-IN" altLang="en-US"/>
              <a:t>Bidirectional long-short term memory(bi-lstm) is the process of making any neural network o have the sequence information in both directions backwards (future to past) or forward(past to future). </a:t>
            </a:r>
            <a:endParaRPr lang="en-I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IN" dirty="0" smtClean="0">
                <a:latin typeface="Georgia" panose="02040502050405020303" charset="0"/>
                <a:cs typeface="Georgia" panose="02040502050405020303" charset="0"/>
              </a:rPr>
              <a:t>We are provided with a training set and a test set of images of dogs. </a:t>
            </a:r>
            <a:endParaRPr lang="en-IN" dirty="0" smtClean="0">
              <a:latin typeface="Georgia" panose="02040502050405020303" charset="0"/>
              <a:cs typeface="Georgia" panose="02040502050405020303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dirty="0" smtClean="0">
                <a:latin typeface="Georgia" panose="02040502050405020303" charset="0"/>
                <a:cs typeface="Georgia" panose="02040502050405020303" charset="0"/>
              </a:rPr>
              <a:t>Each image has a filename that is its unique id. </a:t>
            </a:r>
            <a:endParaRPr lang="en-IN" dirty="0" smtClean="0">
              <a:latin typeface="Georgia" panose="02040502050405020303" charset="0"/>
              <a:cs typeface="Georgia" panose="02040502050405020303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dirty="0" smtClean="0">
                <a:latin typeface="Georgia" panose="02040502050405020303" charset="0"/>
                <a:cs typeface="Georgia" panose="02040502050405020303" charset="0"/>
              </a:rPr>
              <a:t>The dataset comprises 120 breeds of dogs. </a:t>
            </a:r>
            <a:endParaRPr lang="en-IN" dirty="0" smtClean="0">
              <a:latin typeface="Georgia" panose="02040502050405020303" charset="0"/>
              <a:cs typeface="Georgia" panose="02040502050405020303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dirty="0" smtClean="0">
                <a:latin typeface="Georgia" panose="02040502050405020303" charset="0"/>
                <a:cs typeface="Georgia" panose="02040502050405020303" charset="0"/>
              </a:rPr>
              <a:t>The goal is to create a classifier capable of determining a dog's breed from a photo. </a:t>
            </a:r>
            <a:endParaRPr lang="en-IN" dirty="0" smtClean="0">
              <a:latin typeface="Georgia" panose="02040502050405020303" charset="0"/>
              <a:cs typeface="Georgia" panose="0204050205040502030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Description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IN" sz="2400" dirty="0" smtClean="0">
                <a:latin typeface="Georgia" panose="02040502050405020303" charset="0"/>
                <a:cs typeface="Georgia" panose="02040502050405020303" charset="0"/>
              </a:rPr>
              <a:t>In this Task, we were provided a strictly canine subset of </a:t>
            </a:r>
            <a:r>
              <a:rPr lang="en-IN" sz="2400" dirty="0" err="1" smtClean="0">
                <a:latin typeface="Georgia" panose="02040502050405020303" charset="0"/>
                <a:cs typeface="Georgia" panose="02040502050405020303" charset="0"/>
              </a:rPr>
              <a:t>ImageNet</a:t>
            </a:r>
            <a:r>
              <a:rPr lang="en-IN" sz="2400" dirty="0" smtClean="0">
                <a:latin typeface="Georgia" panose="02040502050405020303" charset="0"/>
                <a:cs typeface="Georgia" panose="02040502050405020303" charset="0"/>
              </a:rPr>
              <a:t> in order to practice fine-grained image categorization. </a:t>
            </a:r>
            <a:endParaRPr lang="en-IN" sz="2400" dirty="0" smtClean="0">
              <a:latin typeface="Georgia" panose="02040502050405020303" charset="0"/>
              <a:cs typeface="Georgia" panose="02040502050405020303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400" dirty="0" smtClean="0">
                <a:latin typeface="Georgia" panose="02040502050405020303" charset="0"/>
                <a:cs typeface="Georgia" panose="02040502050405020303" charset="0"/>
              </a:rPr>
              <a:t>How well we can tell our Norfolk Terriers from our Norwich Terriers? </a:t>
            </a:r>
            <a:endParaRPr lang="en-IN" sz="2400" dirty="0" smtClean="0">
              <a:latin typeface="Georgia" panose="02040502050405020303" charset="0"/>
              <a:cs typeface="Georgia" panose="02040502050405020303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400" dirty="0" smtClean="0">
                <a:latin typeface="Georgia" panose="02040502050405020303" charset="0"/>
                <a:cs typeface="Georgia" panose="02040502050405020303" charset="0"/>
              </a:rPr>
              <a:t>With 120 breeds of dogs and a limited number training images per class, we might find the problem more, err, ruff than we anticipated.</a:t>
            </a:r>
            <a:endParaRPr lang="en-IN" sz="2400" dirty="0">
              <a:latin typeface="Georgia" panose="02040502050405020303" charset="0"/>
              <a:cs typeface="Georgia" panose="0204050205040502030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8495"/>
            <a:ext cx="8229600" cy="958850"/>
          </a:xfrm>
        </p:spPr>
        <p:txBody>
          <a:bodyPr/>
          <a:lstStyle/>
          <a:p>
            <a:pPr algn="ctr"/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9600"/>
            <a:ext cx="8229600" cy="4694555"/>
          </a:xfrm>
        </p:spPr>
        <p:txBody>
          <a:bodyPr/>
          <a:lstStyle/>
          <a:p>
            <a:pPr marL="514350" indent="-5143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Description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current status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android application has four major activities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9512" y="4221088"/>
            <a:ext cx="1512168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 flipV="1">
            <a:off x="1691680" y="3933056"/>
            <a:ext cx="720080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339752" y="3573016"/>
            <a:ext cx="1440160" cy="5040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Upload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555776" y="4293096"/>
            <a:ext cx="1440160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 photo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2627784" y="4941168"/>
            <a:ext cx="1152128" cy="5040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1907704" y="5517232"/>
            <a:ext cx="1944216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/>
          <p:cNvCxnSpPr>
            <a:stCxn id="4" idx="3"/>
            <a:endCxn id="17" idx="2"/>
          </p:cNvCxnSpPr>
          <p:nvPr/>
        </p:nvCxnSpPr>
        <p:spPr>
          <a:xfrm flipV="1">
            <a:off x="1691680" y="4581128"/>
            <a:ext cx="864096" cy="720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3"/>
            <a:endCxn id="18" idx="2"/>
          </p:cNvCxnSpPr>
          <p:nvPr/>
        </p:nvCxnSpPr>
        <p:spPr>
          <a:xfrm>
            <a:off x="1691680" y="4653136"/>
            <a:ext cx="936104" cy="5400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3"/>
            <a:endCxn id="19" idx="2"/>
          </p:cNvCxnSpPr>
          <p:nvPr/>
        </p:nvCxnSpPr>
        <p:spPr>
          <a:xfrm>
            <a:off x="1691680" y="4653136"/>
            <a:ext cx="216024" cy="11521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4427984" y="3429000"/>
            <a:ext cx="1728192" cy="7920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Gets a picture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644008" y="4725144"/>
            <a:ext cx="1512168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all 120 Breeds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644008" y="5877272"/>
            <a:ext cx="1656184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of the app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804248" y="3501008"/>
            <a:ext cx="1728192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3 predictions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Arrow Connector 42"/>
          <p:cNvCxnSpPr>
            <a:stCxn id="17" idx="6"/>
            <a:endCxn id="35" idx="2"/>
          </p:cNvCxnSpPr>
          <p:nvPr/>
        </p:nvCxnSpPr>
        <p:spPr>
          <a:xfrm flipV="1">
            <a:off x="3995936" y="3825044"/>
            <a:ext cx="432048" cy="7560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4" idx="6"/>
            <a:endCxn id="35" idx="2"/>
          </p:cNvCxnSpPr>
          <p:nvPr/>
        </p:nvCxnSpPr>
        <p:spPr>
          <a:xfrm>
            <a:off x="3779912" y="3825044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8" idx="6"/>
            <a:endCxn id="37" idx="1"/>
          </p:cNvCxnSpPr>
          <p:nvPr/>
        </p:nvCxnSpPr>
        <p:spPr>
          <a:xfrm flipV="1">
            <a:off x="3779912" y="5157192"/>
            <a:ext cx="864096" cy="360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9" idx="6"/>
            <a:endCxn id="38" idx="1"/>
          </p:cNvCxnSpPr>
          <p:nvPr/>
        </p:nvCxnSpPr>
        <p:spPr>
          <a:xfrm>
            <a:off x="3851920" y="5805264"/>
            <a:ext cx="792088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5" idx="6"/>
          </p:cNvCxnSpPr>
          <p:nvPr/>
        </p:nvCxnSpPr>
        <p:spPr>
          <a:xfrm flipV="1">
            <a:off x="6156176" y="3789040"/>
            <a:ext cx="648072" cy="360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760640"/>
          </a:xfrm>
        </p:spPr>
        <p:txBody>
          <a:bodyPr>
            <a:normAutofit fontScale="40000" lnSpcReduction="20000"/>
          </a:bodyPr>
          <a:lstStyle/>
          <a:p>
            <a:pPr marL="514350" indent="-514350">
              <a:buAutoNum type="alphaUcPeriod" startAt="2"/>
            </a:pPr>
            <a:r>
              <a:rPr lang="en-IN" sz="65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USED:</a:t>
            </a:r>
            <a:endParaRPr lang="en-IN" sz="65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None/>
            </a:pPr>
            <a:endParaRPr lang="en-IN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/>
            <a:r>
              <a:rPr lang="en-IN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train the model, we have used </a:t>
            </a:r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aggle dog’s dataset.</a:t>
            </a:r>
            <a:endParaRPr lang="en-IN" sz="6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/>
            <a:r>
              <a:rPr lang="en-IN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has 120 different dog breed images.</a:t>
            </a:r>
            <a:endParaRPr lang="en-IN" sz="6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/>
            <a:r>
              <a:rPr lang="en-IN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Whole dataset is divided into:</a:t>
            </a:r>
            <a:endParaRPr lang="en-IN" sz="6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+mj-lt"/>
              <a:buAutoNum type="romanLcPeriod"/>
            </a:pPr>
            <a:r>
              <a:rPr lang="en-IN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 data</a:t>
            </a:r>
            <a:endParaRPr lang="en-IN" sz="6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+mj-lt"/>
              <a:buAutoNum type="romanLcPeriod"/>
            </a:pPr>
            <a:r>
              <a:rPr lang="en-IN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data</a:t>
            </a:r>
            <a:endParaRPr lang="en-IN" sz="6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+mj-lt"/>
              <a:buAutoNum type="romanLcPeriod"/>
            </a:pPr>
            <a:r>
              <a:rPr lang="en-IN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</a:t>
            </a:r>
            <a:endParaRPr lang="en-IN" sz="6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+mj-lt"/>
              <a:buAutoNum type="romanLcPeriod"/>
            </a:pPr>
            <a:endParaRPr lang="en-IN" sz="4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None/>
            </a:pPr>
            <a:endParaRPr lang="en-IN" sz="4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None/>
            </a:pPr>
            <a:endParaRPr lang="en-IN" sz="4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None/>
            </a:pPr>
            <a:endParaRPr lang="en-IN" sz="4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None/>
            </a:pPr>
            <a:endParaRPr lang="en-IN" sz="4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Courier New" panose="02070309020205020404" pitchFamily="49" charset="0"/>
              <a:buChar char="o"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lphaUcPeriod" startAt="3"/>
            </a:pPr>
            <a:r>
              <a:rPr lang="en-IN" sz="65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FROM IMAGES: </a:t>
            </a:r>
            <a:endParaRPr lang="en-IN" sz="65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None/>
            </a:pPr>
            <a:r>
              <a:rPr lang="en-IN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of images are extracted using pre-trained model.</a:t>
            </a:r>
            <a:endParaRPr lang="en-IN" sz="6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None/>
            </a:pPr>
            <a:endParaRPr lang="en-IN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None/>
            </a:pPr>
            <a:r>
              <a:rPr lang="en-IN" dirty="0" smtClean="0"/>
              <a:t>                </a:t>
            </a:r>
            <a:endParaRPr lang="en-IN" dirty="0" smtClean="0"/>
          </a:p>
          <a:p>
            <a:pPr marL="514350" indent="-514350">
              <a:buNone/>
            </a:pPr>
            <a:endParaRPr lang="en-IN" dirty="0" smtClean="0"/>
          </a:p>
          <a:p>
            <a:pPr marL="514350" indent="-514350">
              <a:buNone/>
            </a:pPr>
            <a:r>
              <a:rPr lang="en-IN" dirty="0" smtClean="0">
                <a:solidFill>
                  <a:srgbClr val="92D050"/>
                </a:solidFill>
              </a:rPr>
              <a:t>  </a:t>
            </a:r>
            <a:endParaRPr lang="en-IN" dirty="0" smtClean="0">
              <a:solidFill>
                <a:srgbClr val="92D050"/>
              </a:solidFill>
            </a:endParaRPr>
          </a:p>
        </p:txBody>
      </p:sp>
      <p:pic>
        <p:nvPicPr>
          <p:cNvPr id="4" name="Picture 3" descr="4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436096" y="2276872"/>
            <a:ext cx="3318526" cy="25149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43872"/>
          </a:xfrm>
        </p:spPr>
        <p:txBody>
          <a:bodyPr/>
          <a:lstStyle/>
          <a:p>
            <a:pPr marL="514350" indent="-514350">
              <a:buAutoNum type="alphaUcPeriod" startAt="4"/>
            </a:pPr>
            <a: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DOG BREED IDENTIFICATION ON ANDROID</a:t>
            </a:r>
            <a:r>
              <a:rPr lang="en-IN" sz="2800" u="sng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800" u="sng" dirty="0" smtClean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Keras model is converted to tensorflow protobuff file.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None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 are: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Keras model on the server.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Convert the model to a tensor protobuff file.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Save the latest checkpoint.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Freeze the graph.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Finally optimize the saved model</a:t>
            </a:r>
            <a:r>
              <a:rPr lang="en-IN" sz="2400" dirty="0" smtClean="0"/>
              <a:t>.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current status</a:t>
            </a:r>
            <a:endParaRPr lang="en-IN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RGB image of dog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Grey scale image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855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C:\Users\Lenovo\Desktop\rgb_image.jpe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852936"/>
            <a:ext cx="3517007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Lenovo\Desktop\grey_scale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852936"/>
            <a:ext cx="3372991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Histogram equalization</a:t>
            </a:r>
            <a:endParaRPr lang="en-IN" sz="28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C:\Users\Lenovo\Desktop\histo1.jpeg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42"/>
          <a:stretch>
            <a:fillRect/>
          </a:stretch>
        </p:blipFill>
        <p:spPr bwMode="auto">
          <a:xfrm>
            <a:off x="457200" y="2755726"/>
            <a:ext cx="4038600" cy="326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Lenovo\Desktop\histo2_.jpeg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" t="3094" r="27" b="47702"/>
          <a:stretch>
            <a:fillRect/>
          </a:stretch>
        </p:blipFill>
        <p:spPr bwMode="auto">
          <a:xfrm>
            <a:off x="4728543" y="3068960"/>
            <a:ext cx="4038600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lemorau.com/wp-content/uploads/2019/06/thankyou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62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360" y="548640"/>
            <a:ext cx="8229600" cy="400685"/>
          </a:xfrm>
        </p:spPr>
        <p:txBody>
          <a:bodyPr>
            <a:normAutofit fontScale="90000"/>
          </a:bodyPr>
          <a:p>
            <a:r>
              <a:rPr lang="en-IN" altLang="en-US"/>
              <a:t>Abstract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800" y="1394460"/>
            <a:ext cx="8907780" cy="5374005"/>
          </a:xfrm>
        </p:spPr>
        <p:txBody>
          <a:bodyPr/>
          <a:p>
            <a:pPr algn="just"/>
            <a:r>
              <a:rPr lang="en-US"/>
              <a:t>Dogs are domesticated mammals, not natural wild animals. </a:t>
            </a:r>
            <a:endParaRPr lang="en-US"/>
          </a:p>
          <a:p>
            <a:pPr algn="just"/>
            <a:r>
              <a:rPr lang="en-US">
                <a:sym typeface="+mn-ea"/>
              </a:rPr>
              <a:t>Today, some</a:t>
            </a:r>
            <a:r>
              <a:rPr lang="en-US"/>
              <a:t>dogs are used as pets, others are used to help humans do their work. It’s a significant task for the owners to care and maintain their pet </a:t>
            </a:r>
            <a:r>
              <a:rPr lang="en-US">
                <a:sym typeface="+mn-ea"/>
              </a:rPr>
              <a:t>dog.</a:t>
            </a:r>
            <a:endParaRPr lang="en-US"/>
          </a:p>
          <a:p>
            <a:pPr algn="just"/>
            <a:r>
              <a:rPr lang="en-US"/>
              <a:t>For that, they need to know the breed of the dog to train and cure disease.</a:t>
            </a:r>
            <a:endParaRPr lang="en-US"/>
          </a:p>
          <a:p>
            <a:pPr algn="just"/>
            <a:r>
              <a:rPr lang="en-IN" altLang="en-US"/>
              <a:t>Aim is identifying the breed of a dog in a given image which includes convolution neural networks.</a:t>
            </a:r>
            <a:endParaRPr lang="en-IN" altLang="en-US"/>
          </a:p>
          <a:p>
            <a:pPr algn="just"/>
            <a:r>
              <a:rPr lang="en-IN" altLang="en-US"/>
              <a:t>The Network is trained and evaluated on the Dog</a:t>
            </a:r>
            <a:endParaRPr lang="en-IN" altLang="en-US"/>
          </a:p>
          <a:p>
            <a:pPr marL="109855" indent="0" algn="just">
              <a:buNone/>
            </a:pPr>
            <a:r>
              <a:rPr lang="en-IN" altLang="en-US"/>
              <a:t>    breed data set to identify the breed</a:t>
            </a:r>
            <a:endParaRPr lang="en-I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1008112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4297664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IN" sz="2400" dirty="0" smtClean="0">
                <a:cs typeface="+mn-lt"/>
              </a:rPr>
              <a:t>This is the process is to find a dog breed via an android application by snapping it’s picture.</a:t>
            </a:r>
            <a:endParaRPr lang="en-IN" sz="2400" dirty="0" smtClean="0">
              <a:cs typeface="+mn-lt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400" dirty="0" smtClean="0">
                <a:cs typeface="+mn-lt"/>
              </a:rPr>
              <a:t>It may not always be possible to approach the owner and enquire about the breed of the dog.</a:t>
            </a:r>
            <a:endParaRPr lang="en-IN" sz="2400" dirty="0" smtClean="0">
              <a:cs typeface="+mn-lt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400" dirty="0" smtClean="0">
                <a:cs typeface="+mn-lt"/>
              </a:rPr>
              <a:t>Convolutional neural network works like human vision.</a:t>
            </a:r>
            <a:endParaRPr lang="en-IN" sz="2400" dirty="0" smtClean="0">
              <a:cs typeface="+mn-lt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400" dirty="0" smtClean="0">
                <a:cs typeface="+mn-lt"/>
              </a:rPr>
              <a:t>CNN takes every input as an image.</a:t>
            </a:r>
            <a:endParaRPr lang="en-IN" sz="2400" dirty="0" smtClean="0">
              <a:cs typeface="+mn-lt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400" dirty="0" smtClean="0">
                <a:cs typeface="+mn-lt"/>
              </a:rPr>
              <a:t>CNN are proven to be effective in analyzing the visual imagery.</a:t>
            </a:r>
            <a:endParaRPr lang="en-IN" sz="2400" dirty="0" smtClean="0">
              <a:cs typeface="+mn-lt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400" dirty="0" smtClean="0">
                <a:cs typeface="+mn-lt"/>
              </a:rPr>
              <a:t>Our main aim is to build an android application using which a user can identify the breed of a dog.</a:t>
            </a:r>
            <a:endParaRPr lang="en-IN" sz="2400" dirty="0" smtClean="0">
              <a:cs typeface="+mn-lt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IN" dirty="0" smtClean="0">
              <a:cs typeface="+mn-lt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IN" dirty="0" smtClean="0">
              <a:cs typeface="+mn-lt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IN" dirty="0"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" y="0"/>
            <a:ext cx="9031605" cy="335915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71864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IN" sz="3600" u="sng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 stages</a:t>
            </a:r>
            <a:r>
              <a:rPr lang="en-IN" sz="3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36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None/>
            </a:pPr>
            <a:endParaRPr lang="en-IN" sz="36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None/>
            </a:pPr>
            <a:endParaRPr lang="en-IN" sz="3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lowchart: Magnetic Disk 3"/>
          <p:cNvSpPr/>
          <p:nvPr/>
        </p:nvSpPr>
        <p:spPr>
          <a:xfrm>
            <a:off x="395536" y="2564904"/>
            <a:ext cx="1296144" cy="1224136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database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11760" y="2636912"/>
            <a:ext cx="1584176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Reshaping the images to 28x28 pixels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44008" y="2636912"/>
            <a:ext cx="1512168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Converting images to greyscale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lowchart: Stored Data 6"/>
          <p:cNvSpPr/>
          <p:nvPr/>
        </p:nvSpPr>
        <p:spPr>
          <a:xfrm>
            <a:off x="6876256" y="2348880"/>
            <a:ext cx="1656184" cy="1656184"/>
          </a:xfrm>
          <a:prstGeom prst="flowChartOnline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Greysc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 images to 28x28 </a:t>
            </a:r>
            <a:r>
              <a:rPr lang="en-IN" dirty="0" smtClean="0">
                <a:solidFill>
                  <a:schemeClr val="tx1"/>
                </a:solidFill>
              </a:rPr>
              <a:t>pixels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Flowchart: Document 7"/>
          <p:cNvSpPr/>
          <p:nvPr/>
        </p:nvSpPr>
        <p:spPr>
          <a:xfrm>
            <a:off x="251520" y="4509120"/>
            <a:ext cx="1584176" cy="1440160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Consolidated data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lowchart: Merge 8"/>
          <p:cNvSpPr/>
          <p:nvPr/>
        </p:nvSpPr>
        <p:spPr>
          <a:xfrm>
            <a:off x="2483768" y="4437112"/>
            <a:ext cx="1656184" cy="1584176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 CSV files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lowchart: Multidocument 9"/>
          <p:cNvSpPr/>
          <p:nvPr/>
        </p:nvSpPr>
        <p:spPr>
          <a:xfrm>
            <a:off x="4716016" y="4509120"/>
            <a:ext cx="1584176" cy="1512168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CSV files with image pixel data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Parallelogram 10"/>
          <p:cNvSpPr/>
          <p:nvPr/>
        </p:nvSpPr>
        <p:spPr>
          <a:xfrm>
            <a:off x="7020272" y="4581128"/>
            <a:ext cx="1656184" cy="1368152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Converting 2D matrix into vector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/>
          <p:cNvCxnSpPr>
            <a:stCxn id="4" idx="4"/>
            <a:endCxn id="5" idx="1"/>
          </p:cNvCxnSpPr>
          <p:nvPr/>
        </p:nvCxnSpPr>
        <p:spPr>
          <a:xfrm flipV="1">
            <a:off x="1691680" y="3140968"/>
            <a:ext cx="720080" cy="360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  <a:endCxn id="6" idx="1"/>
          </p:cNvCxnSpPr>
          <p:nvPr/>
        </p:nvCxnSpPr>
        <p:spPr>
          <a:xfrm>
            <a:off x="3995936" y="3140968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7" idx="1"/>
          </p:cNvCxnSpPr>
          <p:nvPr/>
        </p:nvCxnSpPr>
        <p:spPr>
          <a:xfrm>
            <a:off x="6156176" y="3140968"/>
            <a:ext cx="720080" cy="360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7" idx="3"/>
          </p:cNvCxnSpPr>
          <p:nvPr/>
        </p:nvCxnSpPr>
        <p:spPr>
          <a:xfrm flipV="1">
            <a:off x="8256409" y="3140968"/>
            <a:ext cx="492055" cy="36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748464" y="3140968"/>
            <a:ext cx="0" cy="2088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1" idx="2"/>
          </p:cNvCxnSpPr>
          <p:nvPr/>
        </p:nvCxnSpPr>
        <p:spPr>
          <a:xfrm flipH="1">
            <a:off x="8505437" y="5229200"/>
            <a:ext cx="243030" cy="360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5"/>
          </p:cNvCxnSpPr>
          <p:nvPr/>
        </p:nvCxnSpPr>
        <p:spPr>
          <a:xfrm flipH="1" flipV="1">
            <a:off x="6084171" y="5229200"/>
            <a:ext cx="1107120" cy="360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" idx="1"/>
            <a:endCxn id="9" idx="3"/>
          </p:cNvCxnSpPr>
          <p:nvPr/>
        </p:nvCxnSpPr>
        <p:spPr>
          <a:xfrm flipH="1" flipV="1">
            <a:off x="3725906" y="5229200"/>
            <a:ext cx="990110" cy="360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1"/>
            <a:endCxn id="8" idx="3"/>
          </p:cNvCxnSpPr>
          <p:nvPr/>
        </p:nvCxnSpPr>
        <p:spPr>
          <a:xfrm flipH="1">
            <a:off x="1835696" y="5229200"/>
            <a:ext cx="106211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" y="1053465"/>
            <a:ext cx="9020810" cy="236855"/>
          </a:xfrm>
        </p:spPr>
        <p:txBody>
          <a:bodyPr>
            <a:normAutofit fontScale="90000"/>
          </a:bodyPr>
          <a:p>
            <a:r>
              <a:rPr lang="en-IN" altLang="en-US" sz="3110"/>
              <a:t>Literature Review-1(Dog breed identification) by Whitney LaRow,Vijay</a:t>
            </a:r>
            <a:br>
              <a:rPr lang="en-IN" altLang="en-US" sz="3110"/>
            </a:br>
            <a:endParaRPr lang="en-IN" altLang="en-US" sz="311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75" y="1397000"/>
            <a:ext cx="9036050" cy="5366385"/>
          </a:xfrm>
        </p:spPr>
        <p:txBody>
          <a:bodyPr>
            <a:normAutofit fontScale="90000" lnSpcReduction="10000"/>
          </a:bodyPr>
          <a:p>
            <a:pPr algn="just"/>
            <a:r>
              <a:rPr lang="en-US"/>
              <a:t>This project</a:t>
            </a:r>
            <a:r>
              <a:rPr lang="en-IN" altLang="en-US"/>
              <a:t> </a:t>
            </a:r>
            <a:r>
              <a:rPr lang="en-US"/>
              <a:t>uses computer vision and machine learning techniques to predict dog breeds from images. </a:t>
            </a:r>
            <a:endParaRPr lang="en-US"/>
          </a:p>
          <a:p>
            <a:pPr algn="just"/>
            <a:r>
              <a:rPr lang="en-US"/>
              <a:t>First, identif</a:t>
            </a:r>
            <a:r>
              <a:rPr lang="en-IN" altLang="en-US"/>
              <a:t>ication</a:t>
            </a:r>
            <a:r>
              <a:rPr lang="en-US"/>
              <a:t> dog facial keypoints for each image using a</a:t>
            </a:r>
            <a:r>
              <a:rPr lang="en-IN" altLang="en-US"/>
              <a:t> </a:t>
            </a:r>
            <a:r>
              <a:rPr lang="en-US"/>
              <a:t>convolutional neural network. </a:t>
            </a:r>
            <a:endParaRPr lang="en-US"/>
          </a:p>
          <a:p>
            <a:pPr algn="just"/>
            <a:r>
              <a:rPr lang="en-US">
                <a:sym typeface="+mn-ea"/>
              </a:rPr>
              <a:t>These keypoints are then</a:t>
            </a:r>
            <a:r>
              <a:rPr lang="en-IN" altLang="en-US">
                <a:sym typeface="+mn-ea"/>
              </a:rPr>
              <a:t> </a:t>
            </a:r>
            <a:r>
              <a:rPr lang="en-US"/>
              <a:t>used to extract features via SIFT descriptors and color histograms. </a:t>
            </a:r>
            <a:r>
              <a:rPr lang="en-IN" altLang="en-US"/>
              <a:t>T</a:t>
            </a:r>
            <a:r>
              <a:rPr lang="en-US"/>
              <a:t>hen</a:t>
            </a:r>
            <a:r>
              <a:rPr lang="en-IN" altLang="en-US"/>
              <a:t> it is</a:t>
            </a:r>
            <a:r>
              <a:rPr lang="en-US"/>
              <a:t> compare</a:t>
            </a:r>
            <a:r>
              <a:rPr lang="en-IN" altLang="en-US"/>
              <a:t>d to</a:t>
            </a:r>
            <a:r>
              <a:rPr lang="en-US"/>
              <a:t> a variety of classification algorithms, which use these features to predict the breed of the</a:t>
            </a:r>
            <a:r>
              <a:rPr lang="en-IN" altLang="en-US"/>
              <a:t> </a:t>
            </a:r>
            <a:r>
              <a:rPr lang="en-US">
                <a:sym typeface="+mn-ea"/>
              </a:rPr>
              <a:t>dog </a:t>
            </a:r>
            <a:r>
              <a:rPr lang="en-IN" altLang="en-US">
                <a:sym typeface="+mn-ea"/>
              </a:rPr>
              <a:t>.</a:t>
            </a:r>
            <a:endParaRPr lang="en-US"/>
          </a:p>
          <a:p>
            <a:pPr algn="just"/>
            <a:r>
              <a:rPr lang="en-IN" altLang="en-US"/>
              <a:t>The </a:t>
            </a:r>
            <a:r>
              <a:rPr lang="en-US"/>
              <a:t>best classifier is an SVM with</a:t>
            </a:r>
            <a:r>
              <a:rPr lang="en-IN" altLang="en-US"/>
              <a:t> </a:t>
            </a:r>
            <a:r>
              <a:rPr lang="en-US"/>
              <a:t>a linear kernel and it predicts the correct dog breed on its</a:t>
            </a:r>
            <a:r>
              <a:rPr lang="en-IN" altLang="en-US"/>
              <a:t> </a:t>
            </a:r>
            <a:r>
              <a:rPr lang="en-US"/>
              <a:t>first guess 52% of the time; 90% of the time the correct dog</a:t>
            </a:r>
            <a:r>
              <a:rPr lang="en-IN" altLang="en-US"/>
              <a:t> </a:t>
            </a:r>
            <a:r>
              <a:rPr lang="en-US"/>
              <a:t>breed is in the top 10 predictions.</a:t>
            </a:r>
            <a:endParaRPr lang="en-US"/>
          </a:p>
          <a:p>
            <a:pPr algn="just"/>
            <a:r>
              <a:rPr lang="en-US"/>
              <a:t>The primary focus of the paper is to find the facial key</a:t>
            </a:r>
            <a:r>
              <a:rPr lang="en-IN" altLang="en-US"/>
              <a:t> </a:t>
            </a:r>
            <a:r>
              <a:rPr lang="en-US"/>
              <a:t>points of the dog. 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" y="602615"/>
            <a:ext cx="9097645" cy="6288405"/>
          </a:xfrm>
        </p:spPr>
        <p:txBody>
          <a:bodyPr>
            <a:normAutofit lnSpcReduction="10000"/>
          </a:bodyPr>
          <a:p>
            <a:pPr algn="just"/>
            <a:r>
              <a:rPr lang="en-IN" altLang="en-US"/>
              <a:t>A </a:t>
            </a:r>
            <a:r>
              <a:rPr lang="en-US"/>
              <a:t>sliding window SVM detector using</a:t>
            </a:r>
            <a:r>
              <a:rPr lang="en-IN" altLang="en-US"/>
              <a:t> SIFT greyscale descriptors is used over each eye and nose.</a:t>
            </a:r>
            <a:endParaRPr lang="en-IN" altLang="en-US"/>
          </a:p>
          <a:p>
            <a:pPr algn="just"/>
            <a:r>
              <a:rPr lang="en-IN" altLang="en-US"/>
              <a:t>After the eyes and nose have been detected, greyscale SIFT descriptors around the keypoints are used as features by an SVM classifier.</a:t>
            </a:r>
            <a:endParaRPr lang="en-IN" altLang="en-US"/>
          </a:p>
          <a:p>
            <a:pPr algn="just"/>
            <a:endParaRPr lang="en-IN" altLang="en-US"/>
          </a:p>
          <a:p>
            <a:pPr algn="just"/>
            <a:endParaRPr lang="en-IN" altLang="en-US"/>
          </a:p>
          <a:p>
            <a:pPr algn="just"/>
            <a:endParaRPr lang="en-IN" altLang="en-US"/>
          </a:p>
          <a:p>
            <a:pPr algn="just"/>
            <a:endParaRPr lang="en-IN" altLang="en-US"/>
          </a:p>
          <a:p>
            <a:pPr marL="109855" indent="0" algn="just">
              <a:buNone/>
            </a:pPr>
            <a:endParaRPr lang="en-IN" altLang="en-US"/>
          </a:p>
          <a:p>
            <a:pPr algn="just">
              <a:buFont typeface="Arial" panose="020B0604020202020204" pitchFamily="34" charset="0"/>
              <a:buChar char="•"/>
            </a:pPr>
            <a:r>
              <a:rPr lang="en-IN" altLang="en-US"/>
              <a:t>Dataset includes  8,350 images of 133 different dog breeds.</a:t>
            </a:r>
            <a:endParaRPr lang="en-IN" altLang="en-US"/>
          </a:p>
          <a:p>
            <a:pPr algn="just">
              <a:buFont typeface="Arial" panose="020B0604020202020204" pitchFamily="34" charset="0"/>
              <a:buChar char="•"/>
            </a:pPr>
            <a:r>
              <a:rPr lang="en-IN" altLang="en-US"/>
              <a:t>This paper used Pythons cv2 library from OpenCV to calculate these SIFT descriptors.</a:t>
            </a:r>
            <a:endParaRPr lang="en-IN" altLang="en-US"/>
          </a:p>
          <a:p>
            <a:pPr algn="just">
              <a:buFont typeface="Arial" panose="020B0604020202020204" pitchFamily="34" charset="0"/>
              <a:buChar char="•"/>
            </a:pPr>
            <a:r>
              <a:rPr lang="en-IN" altLang="en-US"/>
              <a:t>Accuracy with SVM is found to be best with 52%.</a:t>
            </a:r>
            <a:endParaRPr lang="en-IN" altLang="en-US"/>
          </a:p>
          <a:p>
            <a:pPr algn="just">
              <a:buFont typeface="Arial" panose="020B0604020202020204" pitchFamily="34" charset="0"/>
              <a:buChar char="•"/>
            </a:pPr>
            <a:endParaRPr lang="en-IN" altLang="en-US"/>
          </a:p>
          <a:p>
            <a:pPr>
              <a:buFont typeface="Arial" panose="020B0604020202020204" pitchFamily="34" charset="0"/>
              <a:buChar char="•"/>
            </a:pPr>
            <a:endParaRPr lang="en-IN" altLang="en-US"/>
          </a:p>
          <a:p>
            <a:pPr>
              <a:buNone/>
            </a:pPr>
            <a:endParaRPr lang="en-IN" altLang="en-US"/>
          </a:p>
          <a:p>
            <a:pPr marL="109855" indent="0">
              <a:buNone/>
            </a:pPr>
            <a:endParaRPr lang="en-I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355" y="2924810"/>
            <a:ext cx="8964930" cy="16408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4660"/>
            <a:ext cx="9110345" cy="959485"/>
          </a:xfrm>
        </p:spPr>
        <p:txBody>
          <a:bodyPr>
            <a:normAutofit/>
          </a:bodyPr>
          <a:p>
            <a:r>
              <a:rPr lang="en-IN" altLang="en-US" sz="2665"/>
              <a:t>Literature Review-2(Identifying Dog breed using CNN Architecture) by Kanika,Bhavya</a:t>
            </a:r>
            <a:endParaRPr lang="en-IN" altLang="en-US" sz="266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" y="1417320"/>
            <a:ext cx="9066530" cy="5087620"/>
          </a:xfrm>
        </p:spPr>
        <p:txBody>
          <a:bodyPr>
            <a:normAutofit lnSpcReduction="10000"/>
          </a:bodyPr>
          <a:p>
            <a:pPr algn="just"/>
            <a:r>
              <a:rPr lang="en-US"/>
              <a:t>This is a multiclass classification problem with 1</a:t>
            </a:r>
            <a:r>
              <a:rPr lang="en-IN" altLang="en-US"/>
              <a:t>6</a:t>
            </a:r>
            <a:r>
              <a:rPr lang="en-US"/>
              <a:t>0 classes representing different breeds of dogs. Input is given as an image and the goal is to classify it to its appropriate class. </a:t>
            </a:r>
            <a:endParaRPr lang="en-US"/>
          </a:p>
          <a:p>
            <a:pPr algn="just"/>
            <a:r>
              <a:rPr lang="en-US"/>
              <a:t>The problem is tackled as an Image Classification problem using Deep Convolutional Neural Network. Further on, trans-fer learning technique is used to improve the accuracy</a:t>
            </a:r>
            <a:endParaRPr lang="en-US"/>
          </a:p>
          <a:p>
            <a:pPr algn="just"/>
            <a:r>
              <a:rPr lang="en-US"/>
              <a:t>The set of data utilized in this study which is Stanford Dogs set of data, which contains 1</a:t>
            </a:r>
            <a:r>
              <a:rPr lang="en-IN" altLang="en-US"/>
              <a:t>2</a:t>
            </a:r>
            <a:r>
              <a:rPr lang="en-US"/>
              <a:t>0 unique dog breeds and 10222 and 10357 images for training and testing respectively.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635" y="517525"/>
            <a:ext cx="9085580" cy="6278880"/>
          </a:xfrm>
        </p:spPr>
        <p:txBody>
          <a:bodyPr>
            <a:normAutofit lnSpcReduction="10000"/>
          </a:bodyPr>
          <a:p>
            <a:pPr algn="just"/>
            <a:r>
              <a:rPr lang="en-US"/>
              <a:t>Transfer learning is an approach in DL where pre-trained models are used for building the model.</a:t>
            </a:r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r>
              <a:rPr lang="en-IN" altLang="en-US"/>
              <a:t>T</a:t>
            </a:r>
            <a:r>
              <a:rPr lang="en-US"/>
              <a:t>he images were augmented by flipping, zooming, shifting and rescaling by 255.</a:t>
            </a:r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r>
              <a:rPr lang="en-US"/>
              <a:t>As an improvement and future work, data masking can be done on the train set. Noise from background of the images can be canceled by masking images.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895" y="1268730"/>
            <a:ext cx="7003415" cy="17487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975" y="3816985"/>
            <a:ext cx="4155440" cy="76708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0</TotalTime>
  <Words>7953</Words>
  <Application>WPS Presentation</Application>
  <PresentationFormat>On-screen Show (4:3)</PresentationFormat>
  <Paragraphs>223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9" baseType="lpstr">
      <vt:lpstr>Arial</vt:lpstr>
      <vt:lpstr>SimSun</vt:lpstr>
      <vt:lpstr>Wingdings</vt:lpstr>
      <vt:lpstr>Georgia</vt:lpstr>
      <vt:lpstr>Wingdings 2</vt:lpstr>
      <vt:lpstr>Wingdings</vt:lpstr>
      <vt:lpstr>Times New Roman</vt:lpstr>
      <vt:lpstr>Microsoft YaHei</vt:lpstr>
      <vt:lpstr>Arial Unicode MS</vt:lpstr>
      <vt:lpstr>Trebuchet MS</vt:lpstr>
      <vt:lpstr>Calibri</vt:lpstr>
      <vt:lpstr>Courier New</vt:lpstr>
      <vt:lpstr>Georgia</vt:lpstr>
      <vt:lpstr>Urban</vt:lpstr>
      <vt:lpstr>Identification of dog’s breed using Bidirectional lstm CNN Model</vt:lpstr>
      <vt:lpstr>INDEX</vt:lpstr>
      <vt:lpstr>Abstract</vt:lpstr>
      <vt:lpstr>Introduction</vt:lpstr>
      <vt:lpstr>PowerPoint 演示文稿</vt:lpstr>
      <vt:lpstr>Literature Review-1(Dog breed identification) by Whitney LaRow,Vijay </vt:lpstr>
      <vt:lpstr>PowerPoint 演示文稿</vt:lpstr>
      <vt:lpstr>Literature Review-2(Identifying Dog breed using CNN Architecture) by Kanika,Bhavya</vt:lpstr>
      <vt:lpstr>PowerPoint 演示文稿</vt:lpstr>
      <vt:lpstr>Literature Review-3(Dog Breed Identification using DenseNet) by WentingShi,MuyunLiu)</vt:lpstr>
      <vt:lpstr>PowerPoint 演示文稿</vt:lpstr>
      <vt:lpstr>Literature Review-4(Dog Breed Identification using CNN and WebScraping)by run,Praveen</vt:lpstr>
      <vt:lpstr>PowerPoint 演示文稿</vt:lpstr>
      <vt:lpstr>PowerPoint 演示文稿</vt:lpstr>
      <vt:lpstr>Literature Review-5(Convolutional Neural Network with Bi-directional Long Short-Term Memory Approach for Image Captioning)by Suramya Patel </vt:lpstr>
      <vt:lpstr>PowerPoint 演示文稿</vt:lpstr>
      <vt:lpstr>Literature Survey </vt:lpstr>
      <vt:lpstr>Problem Definition</vt:lpstr>
      <vt:lpstr>Problem Description</vt:lpstr>
      <vt:lpstr>Methodology</vt:lpstr>
      <vt:lpstr>PowerPoint 演示文稿</vt:lpstr>
      <vt:lpstr>PowerPoint 演示文稿</vt:lpstr>
      <vt:lpstr>Project current status</vt:lpstr>
      <vt:lpstr>Histogram equalization</vt:lpstr>
      <vt:lpstr>PowerPoint 演示文稿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Dog Breed Identification Using Convolutional Neural Networks on Android</dc:title>
  <dc:creator>User</dc:creator>
  <cp:lastModifiedBy>vignesh</cp:lastModifiedBy>
  <cp:revision>95</cp:revision>
  <dcterms:created xsi:type="dcterms:W3CDTF">2020-10-03T20:38:00Z</dcterms:created>
  <dcterms:modified xsi:type="dcterms:W3CDTF">2021-12-23T04:55:31Z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FA80B86B00B944809B4ACABFF309DDFC</vt:lpwstr>
  </property>
  <property fmtid="{D5CDD505-2E9C-101B-9397-08002B2CF9AE}" pid="3" name="KSOProductBuildVer">
    <vt:lpwstr>1033-11.2.0.10421</vt:lpwstr>
  </property>
</Properties>
</file>