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26809129" val="1068" revOS="4"/>
      <pr:smFileRevision xmlns:pr="smNativeData" xmlns="smNativeData" dt="1726809129" val="0"/>
      <pr:guideOptions xmlns:pr="smNativeData" xmlns="smNativeData" dt="172680912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3" d="100"/>
          <a:sy n="93" d="100"/>
        </p:scale>
        <p:origin x="288" y="421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288" y="42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Z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52;p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g215ec5f8907_0_47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BMMx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8;g215ec5f8907_0_47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g215ccd75704_0_185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58;g215ccd75704_0_185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g215ccd75704_2_0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64;g215ccd75704_2_0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g215ccd75704_0_175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0;g215ccd75704_0_175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g215ccd75704_2_5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78;g215ccd75704_2_5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g215ec5f8907_0_0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c5m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4;g215ec5f8907_0_0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g215ec5f8907_0_39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8;g215ec5f8907_0_39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g215ec5f8907_0_13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Tmr8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5;g215ec5f8907_0_13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CYP0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215ec5f8907_0_28:notes"/>
          <p:cNvSpPr>
            <a:spLocks noGrp="1" noChangeArrowheads="1"/>
            <a:extLst>
              <a:ext uri="smNativeData">
                <pr:smNativeData xmlns:pr="smNativeData" xmlns="smNativeData" val="SMDATA_15_KQTtZh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3;g215ec5f8907_0_28:notes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za58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v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UEAABVNgAANREAABAAAAAmAAAACAAAAL2wAAAAAAAA"/>
              </a:ext>
            </a:extLst>
          </p:cNvSpPr>
          <p:nvPr>
            <p:ph type="ctrTitle"/>
          </p:nvPr>
        </p:nvSpPr>
        <p:spPr>
          <a:xfrm>
            <a:off x="311785" y="744855"/>
            <a:ext cx="8520430" cy="20523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 cap="none"/>
            </a:lvl9pPr>
          </a:lstStyle>
          <a:p>
            <a:pPr/>
          </a:p>
        </p:txBody>
      </p:sp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v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8RAABVNgAATxYAABAAAAAmAAAACAAAAD2wAAAAAAAA"/>
              </a:ext>
            </a:extLst>
          </p:cNvSpPr>
          <p:nvPr>
            <p:ph type="subTitle" idx="1"/>
          </p:nvPr>
        </p:nvSpPr>
        <p:spPr>
          <a:xfrm>
            <a:off x="311785" y="2834005"/>
            <a:ext cx="852043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E7EF-A1D2-1011-9CFD-5744A9B36A02}" type="slidenum">
              <a:rPr lang="en-us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M4GAABVNgAA4hIAABAAAAAmAAAACAAAAL2wAAAAAAAA"/>
              </a:ext>
            </a:extLst>
          </p:cNvSpPr>
          <p:nvPr>
            <p:ph type="title"/>
          </p:nvPr>
        </p:nvSpPr>
        <p:spPr>
          <a:xfrm>
            <a:off x="311785" y="1106170"/>
            <a:ext cx="8520430" cy="19634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2000" cap="none"/>
            </a:lvl9pPr>
          </a:lstStyle>
          <a:p>
            <a:pPr/>
            <a:r>
              <a:t>xx%</a:t>
            </a:r>
          </a:p>
        </p:txBody>
      </p:sp>
      <p:sp>
        <p:nvSpPr>
          <p:cNvPr id="3" name="Google Shape;46;p1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QTAABVNgAAZRsAABAAAAAmAAAACAAAAD2wAAAAAAAA"/>
              </a:ext>
            </a:extLst>
          </p:cNvSpPr>
          <p:nvPr>
            <p:ph idx="1"/>
          </p:nvPr>
        </p:nvSpPr>
        <p:spPr>
          <a:xfrm>
            <a:off x="311785" y="3152140"/>
            <a:ext cx="8520430" cy="13011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47;p1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F68D-C3D2-1000-9CFD-3555B8B36A60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AB70-3ED2-105D-9CFD-C808E5B36A9D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AAE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DsNAABVNgAAaRIAABAAAAAmAAAACAAAAL2wAAAAAAAA"/>
              </a:ext>
            </a:extLst>
          </p:cNvSpPr>
          <p:nvPr>
            <p:ph type="title"/>
          </p:nvPr>
        </p:nvSpPr>
        <p:spPr>
          <a:xfrm>
            <a:off x="311785" y="2150745"/>
            <a:ext cx="8520430" cy="84201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5;p3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v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F156-18D2-1007-9CFD-EE52BFB36ABB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D4r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8;p4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BVNgAAGxwAABAAAAAmAAAACAAAADywAAAAAAAA"/>
              </a:ext>
            </a:extLst>
          </p:cNvSpPr>
          <p:nvPr>
            <p:ph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4" name="Google Shape;19;p4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825F-11D2-1074-9CFD-E721CCB36AB2}" type="slidenum">
              <a:rPr lang="en-us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2;p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CGGgAAGxwAABAAAAAmAAAACAAAAD2wAAAAAAAA"/>
              </a:ext>
            </a:extLst>
          </p:cNvSpPr>
          <p:nvPr>
            <p:ph idx="1"/>
          </p:nvPr>
        </p:nvSpPr>
        <p:spPr>
          <a:xfrm>
            <a:off x="311785" y="1152525"/>
            <a:ext cx="3999865" cy="34163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3;p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0AABcHAABVNgAAGxwAABAAAAAmAAAACAAAAD2wAAAAAAAA"/>
              </a:ext>
            </a:extLst>
          </p:cNvSpPr>
          <p:nvPr>
            <p:ph idx="2"/>
          </p:nvPr>
        </p:nvSpPr>
        <p:spPr>
          <a:xfrm>
            <a:off x="4832350" y="1152525"/>
            <a:ext cx="3999865" cy="34163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24;p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F237-79D2-1004-9CFD-8F51BCB36ADA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6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7;p6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EBC0-8ED2-101D-9CFD-7848A5B36A2D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7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sDAAAxEwAAEQgAABAAAAAmAAAACAAAAL2wAAAAAA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30;p7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wIAAAxEwAAGxwAABAAAAAmAAAACAAAAD2wAAAAAAAA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31;p7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DDF0-BED2-102B-9CFD-487E93B36A1D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8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MAAMUCAAAwKgAA7xsAABAAAAAmAAAACAAAAL2wAAAAAAAA"/>
              </a:ext>
            </a:extLst>
          </p:cNvSpPr>
          <p:nvPr>
            <p:ph type="title"/>
          </p:nvPr>
        </p:nvSpPr>
        <p:spPr>
          <a:xfrm>
            <a:off x="490220" y="450215"/>
            <a:ext cx="6367780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pPr/>
          </a:p>
        </p:txBody>
      </p:sp>
      <p:sp>
        <p:nvSpPr>
          <p:cNvPr id="3" name="Google Shape;34;p8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B6AE-E0D2-1040-9CFD-1615F8B36A43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/>
          <p:cNvSpPr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u7u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7;p9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JYHAACFGgAAtBAAABAAAAAmAAAACAAAAL2wAAAAAAAA"/>
              </a:ext>
            </a:extLst>
          </p:cNvSpPr>
          <p:nvPr>
            <p:ph type="title"/>
          </p:nvPr>
        </p:nvSpPr>
        <p:spPr>
          <a:xfrm>
            <a:off x="265430" y="1233170"/>
            <a:ext cx="4045585" cy="148209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38;p9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D4RAACFGgAA1xgAABAAAAAmAAAACAAAAD2wAAAAAAAA"/>
              </a:ext>
            </a:extLst>
          </p:cNvSpPr>
          <p:nvPr>
            <p:ph type="subTitle" idx="1"/>
          </p:nvPr>
        </p:nvSpPr>
        <p:spPr>
          <a:xfrm>
            <a:off x="265430" y="2802890"/>
            <a:ext cx="4045585" cy="12350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9pPr>
          </a:lstStyle>
          <a:p>
            <a:pPr/>
          </a:p>
        </p:txBody>
      </p:sp>
      <p:sp>
        <p:nvSpPr>
          <p:cNvPr id="5" name="Google Shape;39;p9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LxsAABAAAAAmAAAACAAAAL2wAAAAAA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6" name="Google Shape;40;p9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CE67-29D2-1038-9CFD-DF6D80B36A8A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AYaAADSJgAAvx0AABAAAAAmAAAACAAAAL2wAAAAAAAA"/>
              </a:ext>
            </a:extLst>
          </p:cNvSpPr>
          <p:nvPr>
            <p:ph idx="1"/>
          </p:nvPr>
        </p:nvSpPr>
        <p:spPr>
          <a:xfrm>
            <a:off x="311785" y="4230370"/>
            <a:ext cx="5998845" cy="60515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3" name="Google Shape;43;p10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901D-53D2-1066-9CFD-A533DEB36AF0}" type="slidenum">
              <a:rPr lang="en-us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0CAABVNgAAQwYAABAAAAAmAAAACAAAAL2/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BcHAABVNgAAGxwAABAAAAAmAAAACAAAAL2/AAD/HwAA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 cap="none">
                <a:solidFill>
                  <a:srgbClr val="595959"/>
                </a:solidFill>
              </a:defRPr>
            </a:lvl1pPr>
            <a:lvl2pPr marL="914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2pPr>
            <a:lvl3pPr marL="1371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cap="none">
                <a:solidFill>
                  <a:srgbClr val="595959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cap="none">
                <a:solidFill>
                  <a:srgbClr val="595959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cap="none">
                <a:solidFill>
                  <a:srgbClr val="595959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cap="none">
                <a:solidFill>
                  <a:srgbClr val="595959"/>
                </a:solidFill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4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F45D3D9-97D2-1025-9CFD-61709DB36A34}" type="slidenum">
              <a:rPr lang="en-us" cap="none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 p14:dur="1300">
    <p:fade thruBlk="1"/>
    <p:extLst>
      <p:ext uri="smNativeData">
        <pr:smNativeData xmlns:pr="smNativeData" xmlns="smNativeData" val="KQTtZgAAAAAUBQAAAAAAAAYAAAABAAAAAAAAAAAAAAAAAAAAAQAAAAAAAAAAAAAAAAAAAAAAAAAAAAAA"/>
      </p:ext>
    </p:extLst>
  </p:transition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6wEAAJUEAABVNgAANREAABAAAAAmAAAACAAAADwwAAB/AAAA"/>
              </a:ext>
            </a:extLst>
          </p:cNvSpPr>
          <p:nvPr>
            <p:ph type="ctrTitle"/>
          </p:nvPr>
        </p:nvSpPr>
        <p:spPr>
          <a:noFill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DBMS PROJECT</a:t>
            </a:r>
            <a:endParaRPr cap="none">
              <a:solidFill>
                <a:srgbClr val="FFFFFF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5;p13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6wEAAG8RAABVNgAATxYAABAAAAAmAAAACAAAADwwAAAAAAAA"/>
              </a:ext>
            </a:extLst>
          </p:cNvSpPr>
          <p:nvPr>
            <p:ph type="subTitle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LaundroFresh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2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5+fn5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O8AAAAAAAAAUTcAAKQ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" y="0"/>
            <a:ext cx="884047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7xAAAPwOAACUJQAAghIAABAAAAAmAAAACAAAAD0wAAAAAAAA"/>
              </a:ext>
            </a:extLst>
          </p:cNvSpPr>
          <p:nvPr>
            <p:ph type="title"/>
          </p:nvPr>
        </p:nvSpPr>
        <p:spPr>
          <a:xfrm>
            <a:off x="2752725" y="2435860"/>
            <a:ext cx="3355975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0" b="1" cap="none"/>
              <a:t>TEAM MEMBERS</a:t>
            </a:r>
            <a:endParaRPr sz="3020" b="1" cap="none"/>
          </a:p>
        </p:txBody>
      </p:sp>
      <p:sp>
        <p:nvSpPr>
          <p:cNvPr id="3" name="Google Shape;61;p14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dw8AAIQTAAALJwAATRoAABAAAAAmAAAACAAAAD0wAAAAAAAA"/>
              </a:ext>
            </a:extLst>
          </p:cNvSpPr>
          <p:nvPr>
            <p:ph type="body" idx="1"/>
          </p:nvPr>
        </p:nvSpPr>
        <p:spPr>
          <a:xfrm>
            <a:off x="2513965" y="3172460"/>
            <a:ext cx="3832860" cy="110299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cap="none">
                <a:solidFill>
                  <a:srgbClr val="000000"/>
                </a:solidFill>
              </a:rPr>
              <a:t>Adithyaraj K  - 125003013</a:t>
            </a:r>
            <a:endParaRPr sz="2300" cap="none">
              <a:solidFill>
                <a:srgbClr val="000000"/>
              </a:solidFill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 cap="none">
                <a:solidFill>
                  <a:srgbClr val="000000"/>
                </a:solidFill>
              </a:rPr>
              <a:t>Vishnu B - 125003473</a:t>
            </a:r>
            <a:endParaRPr sz="23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MB4AAMwCAABcLAAAUgYAABAAAAAmAAAACAAAAD0wAAAAAAAA"/>
              </a:ext>
            </a:extLst>
          </p:cNvSpPr>
          <p:nvPr>
            <p:ph type="title"/>
          </p:nvPr>
        </p:nvSpPr>
        <p:spPr>
          <a:xfrm>
            <a:off x="4907280" y="454660"/>
            <a:ext cx="2303780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0" b="1" cap="none"/>
              <a:t>Objective</a:t>
            </a:r>
            <a:endParaRPr sz="3020" b="1" cap="none"/>
          </a:p>
        </p:txBody>
      </p:sp>
      <p:sp>
        <p:nvSpPr>
          <p:cNvPr id="3" name="Google Shape;67;p15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MB4AABcHAABVNgAAGxwAABAAAAAmAAAACAAAAD0wAAAAAAAA"/>
              </a:ext>
            </a:extLst>
          </p:cNvSpPr>
          <p:nvPr>
            <p:ph type="body" idx="1"/>
          </p:nvPr>
        </p:nvSpPr>
        <p:spPr>
          <a:xfrm>
            <a:off x="4907280" y="1152525"/>
            <a:ext cx="3924935" cy="34163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cap="none"/>
              <a:t>In this project, we aim to develop a database management system for laundry services in hostel and calculate the monthly fee to be paid based on the number of times the service is requested.</a:t>
            </a:r>
            <a:endParaRPr sz="2100" cap="none"/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6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dQQAADIBAADfOAAAuAQAABAAAAAmAAAACAAAAD0wAAAAAAAA"/>
              </a:ext>
            </a:extLst>
          </p:cNvSpPr>
          <p:nvPr>
            <p:ph type="title"/>
          </p:nvPr>
        </p:nvSpPr>
        <p:spPr>
          <a:xfrm>
            <a:off x="724535" y="194310"/>
            <a:ext cx="8520430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0" b="1" cap="none">
                <a:solidFill>
                  <a:srgbClr val="FFFFFF"/>
                </a:solidFill>
              </a:rPr>
              <a:t>Why this project?</a:t>
            </a:r>
            <a:endParaRPr sz="3020" b="1" cap="none">
              <a:solidFill>
                <a:srgbClr val="FFFFFF"/>
              </a:solidFill>
            </a:endParaRPr>
          </a:p>
        </p:txBody>
      </p:sp>
      <p:sp>
        <p:nvSpPr>
          <p:cNvPr id="3" name="Google Shape;73;p16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6wEAAI4FAADSHQAARiIAABAAAAAmAAAACAAAAD0wAAAAAAAA"/>
              </a:ext>
            </a:extLst>
          </p:cNvSpPr>
          <p:nvPr>
            <p:ph type="body" idx="1"/>
          </p:nvPr>
        </p:nvSpPr>
        <p:spPr>
          <a:xfrm>
            <a:off x="311785" y="902970"/>
            <a:ext cx="4535805" cy="466852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492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ts val="1900"/>
              <a:buChar char="●"/>
            </a:pPr>
            <a:r>
              <a:rPr lang="en-us" sz="1900" cap="none">
                <a:solidFill>
                  <a:srgbClr val="FFFFFF"/>
                </a:solidFill>
              </a:rPr>
              <a:t>Students find it difficult to make time to wash clothes especially during exam times.</a:t>
            </a:r>
            <a:endParaRPr sz="1900" cap="none">
              <a:solidFill>
                <a:srgbClr val="FFFFFF"/>
              </a:solidFill>
            </a:endParaRPr>
          </a:p>
          <a:p>
            <a:pPr marL="457200" indent="-3492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ts val="1900"/>
              <a:buChar char="●"/>
            </a:pPr>
            <a:r>
              <a:rPr lang="en-us" sz="1900" cap="none">
                <a:solidFill>
                  <a:srgbClr val="FFFFFF"/>
                </a:solidFill>
              </a:rPr>
              <a:t>It is generally required to pay every time the service is availed.The UPI payments used sometimes tends to fail due to unstable network.</a:t>
            </a:r>
            <a:endParaRPr sz="1900" cap="none">
              <a:solidFill>
                <a:srgbClr val="FFFFFF"/>
              </a:solidFill>
            </a:endParaRPr>
          </a:p>
          <a:p>
            <a:pPr marL="457200" indent="-3492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ts val="1900"/>
              <a:buChar char="●"/>
            </a:pPr>
            <a:r>
              <a:rPr lang="en-us" sz="1900" cap="none">
                <a:solidFill>
                  <a:srgbClr val="FFFFFF"/>
                </a:solidFill>
              </a:rPr>
              <a:t>Students may sometimes have insufficient funds and need to borrow or keep accounts with the provider.</a:t>
            </a:r>
            <a:endParaRPr sz="1900" cap="none">
              <a:solidFill>
                <a:srgbClr val="FFFFFF"/>
              </a:solidFill>
            </a:endParaRPr>
          </a:p>
          <a:p>
            <a:pPr marL="457200" indent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cap="none">
              <a:solidFill>
                <a:srgbClr val="FFFFFF"/>
              </a:solidFill>
            </a:endParaRPr>
          </a:p>
          <a:p>
            <a:pPr marL="457200" indent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 cap="none">
              <a:solidFill>
                <a:srgbClr val="FFFFFF"/>
              </a:solidFill>
            </a:endParaRPr>
          </a:p>
        </p:txBody>
      </p:sp>
      <p:pic>
        <p:nvPicPr>
          <p:cNvPr id="4" name="Google Shape;74;p16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QsAAAtBwAAmTcAAGk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236460" y="1166495"/>
            <a:ext cx="1801495" cy="1013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75;p16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bHB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4gAAA9BAAAcCoAANQ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0" y="688975"/>
            <a:ext cx="1606550" cy="10712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7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Qh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hAEAAIcBAADuNQAADQUAABAAAAAmAAAACAAAAD0wAAAAAAAA"/>
              </a:ext>
            </a:extLst>
          </p:cNvSpPr>
          <p:nvPr>
            <p:ph type="title"/>
          </p:nvPr>
        </p:nvSpPr>
        <p:spPr>
          <a:xfrm>
            <a:off x="246380" y="248285"/>
            <a:ext cx="8520430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0" b="1" cap="none">
                <a:highlight>
                  <a:srgbClr val="FFFFFF"/>
                </a:highlight>
              </a:rPr>
              <a:t>Solutions offered by this project</a:t>
            </a:r>
            <a:endParaRPr sz="3020" b="1" cap="none"/>
          </a:p>
        </p:txBody>
      </p:sp>
      <p:sp>
        <p:nvSpPr>
          <p:cNvPr id="3" name="Google Shape;81;p17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6wEAAPUGAAAgIAAAmxwAABAAAAAmAAAACAAAAL0wAAAAAAAA"/>
              </a:ext>
            </a:extLst>
          </p:cNvSpPr>
          <p:nvPr>
            <p:ph type="body" idx="1"/>
          </p:nvPr>
        </p:nvSpPr>
        <p:spPr>
          <a:xfrm>
            <a:off x="311785" y="1130935"/>
            <a:ext cx="4910455" cy="35191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000000"/>
                </a:solidFill>
              </a:rPr>
              <a:t>This project emphasizes monthly payment using online banking alongside with UPI,which is more convenient to both the service provider and the students.</a:t>
            </a:r>
            <a:endParaRPr sz="1900" cap="none">
              <a:solidFill>
                <a:srgbClr val="000000"/>
              </a:solidFill>
            </a:endParaRP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000000"/>
                </a:solidFill>
              </a:rPr>
              <a:t>This also solves the problem of failed payments since the rate of failure in online banking is lower compared to UPI payments,in case it fails.</a:t>
            </a:r>
            <a:endParaRPr sz="1900" cap="none">
              <a:solidFill>
                <a:srgbClr val="000000"/>
              </a:solidFill>
            </a:endParaRP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 cap="none">
                <a:solidFill>
                  <a:srgbClr val="000000"/>
                </a:solidFill>
              </a:rPr>
              <a:t>Monthly basis of payments means that students can manage their finances better.</a:t>
            </a:r>
            <a:endParaRPr sz="19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8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tMTs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ZgAAACACAABpHgAApgUAABAAAAAmAAAACAAAAD0wAAAAAAAA"/>
              </a:ext>
            </a:extLst>
          </p:cNvSpPr>
          <p:nvPr>
            <p:ph type="title"/>
          </p:nvPr>
        </p:nvSpPr>
        <p:spPr>
          <a:xfrm>
            <a:off x="64770" y="345440"/>
            <a:ext cx="4878705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solidFill>
                  <a:srgbClr val="FFFFFF"/>
                </a:solidFill>
              </a:rPr>
              <a:t>Interface Model</a:t>
            </a:r>
            <a:endParaRPr b="1" cap="none">
              <a:solidFill>
                <a:srgbClr val="FFFFFF"/>
              </a:solidFill>
            </a:endParaRPr>
          </a:p>
        </p:txBody>
      </p:sp>
      <p:sp>
        <p:nvSpPr>
          <p:cNvPr id="3" name="Google Shape;87;p18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wBgAAJoGAADZNAAAJBkAABAAAAAmAAAACAAAAD0wAAAAAAAA"/>
              </a:ext>
            </a:extLst>
          </p:cNvSpPr>
          <p:nvPr>
            <p:ph type="body" idx="1"/>
          </p:nvPr>
        </p:nvSpPr>
        <p:spPr>
          <a:xfrm>
            <a:off x="4023360" y="1073150"/>
            <a:ext cx="4567555" cy="30137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Users can query and update the database through an interactive webpage.</a:t>
            </a:r>
            <a:endParaRPr cap="none">
              <a:solidFill>
                <a:srgbClr val="FFFFFF"/>
              </a:solidFill>
            </a:endParaRPr>
          </a:p>
          <a:p>
            <a:pPr marL="0" indent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cap="none">
                <a:solidFill>
                  <a:srgbClr val="FFFFFF"/>
                </a:solidFill>
              </a:rPr>
              <a:t>Frontend</a:t>
            </a:r>
            <a:r>
              <a:rPr lang="en-us" cap="none">
                <a:solidFill>
                  <a:srgbClr val="FFFFFF"/>
                </a:solidFill>
              </a:rPr>
              <a:t>- Web Page development with HTML,CSS and JavaScript.</a:t>
            </a:r>
            <a:endParaRPr cap="none">
              <a:solidFill>
                <a:srgbClr val="FFFFFF"/>
              </a:solidFill>
            </a:endParaRPr>
          </a:p>
          <a:p>
            <a:pPr marL="0" indent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cap="none">
                <a:solidFill>
                  <a:srgbClr val="FFFFFF"/>
                </a:solidFill>
              </a:rPr>
              <a:t>Backend</a:t>
            </a:r>
            <a:r>
              <a:rPr lang="en-us" cap="none">
                <a:solidFill>
                  <a:srgbClr val="FFFFFF"/>
                </a:solidFill>
              </a:rPr>
              <a:t>-Database creation and management using MySQL.</a:t>
            </a:r>
            <a:endParaRPr cap="none">
              <a:solidFill>
                <a:srgbClr val="FFFFFF"/>
              </a:solidFill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endParaRPr cap="none">
              <a:solidFill>
                <a:srgbClr val="FFFFFF"/>
              </a:solidFill>
            </a:endParaRPr>
          </a:p>
        </p:txBody>
      </p:sp>
      <p:sp>
        <p:nvSpPr>
          <p:cNvPr id="4" name="Google Shape;88;p18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VAUAAOEGAADTEgAAVwkAABAgAAAmAAAACAAAAP//////////"/>
              </a:ext>
            </a:extLst>
          </p:cNvSpPr>
          <p:nvPr/>
        </p:nvSpPr>
        <p:spPr>
          <a:xfrm>
            <a:off x="866140" y="1118235"/>
            <a:ext cx="21939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HTML</a:t>
            </a:r>
            <a:endParaRPr cap="none">
              <a:solidFill>
                <a:srgbClr val="FFFFFF"/>
              </a:solidFill>
            </a:endParaRPr>
          </a:p>
        </p:txBody>
      </p:sp>
      <p:sp>
        <p:nvSpPr>
          <p:cNvPr id="5" name="Google Shape;89;p18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tEvs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RAUAACIMAACeCwAAmA4AABAgAAAmAAAACAAAAP//////////"/>
              </a:ext>
            </a:extLst>
          </p:cNvSpPr>
          <p:nvPr/>
        </p:nvSpPr>
        <p:spPr>
          <a:xfrm>
            <a:off x="855980" y="1972310"/>
            <a:ext cx="103251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CSS</a:t>
            </a:r>
            <a:endParaRPr cap="none">
              <a:solidFill>
                <a:srgbClr val="FFFFFF"/>
              </a:solidFill>
            </a:endParaRPr>
          </a:p>
        </p:txBody>
      </p:sp>
      <p:sp>
        <p:nvSpPr>
          <p:cNvPr id="6" name="Google Shape;90;p18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5gQAAGIRAAA5DwAA2RMAABAgAAAmAAAACAAAAP//////////"/>
              </a:ext>
            </a:extLst>
          </p:cNvSpPr>
          <p:nvPr/>
        </p:nvSpPr>
        <p:spPr>
          <a:xfrm>
            <a:off x="796290" y="2825750"/>
            <a:ext cx="1678305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JavaScript</a:t>
            </a:r>
            <a:endParaRPr cap="none">
              <a:solidFill>
                <a:srgbClr val="FFFFFF"/>
              </a:solidFill>
            </a:endParaRPr>
          </a:p>
        </p:txBody>
      </p:sp>
      <p:sp>
        <p:nvSpPr>
          <p:cNvPr id="7" name="Google Shape;91;p18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CKs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YwUAAKMWAAA5DwAAGRkAABAgAAAmAAAACAAAAP//////////"/>
              </a:ext>
            </a:extLst>
          </p:cNvSpPr>
          <p:nvPr/>
        </p:nvSpPr>
        <p:spPr>
          <a:xfrm>
            <a:off x="875665" y="3679825"/>
            <a:ext cx="159893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</a:rPr>
              <a:t>MySQL</a:t>
            </a:r>
            <a:endParaRPr cap="none">
              <a:solidFill>
                <a:srgbClr val="FFFFFF"/>
              </a:solidFill>
            </a:endParaRPr>
          </a:p>
        </p:txBody>
      </p:sp>
      <p:pic>
        <p:nvPicPr>
          <p:cNvPr id="8" name="Google Shape;92;p18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BAQE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QPAAAWBgAAgBMAACIK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512060" y="989330"/>
            <a:ext cx="657860" cy="657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oogle Shape;93;p18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BAQE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QPAABXCwAAgBMAAGMP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512060" y="1843405"/>
            <a:ext cx="657860" cy="657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94;p18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fDTM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QPAACXEAAAgBMAAKM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2512060" y="2696845"/>
            <a:ext cx="657860" cy="657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Google Shape;95;p18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OC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QPAADYFQAAgBMAAF4Z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512060" y="3550920"/>
            <a:ext cx="657860" cy="5727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9"/>
          <p:cNvSpPr>
            <a:spLocks noGrp="1" noChangeArrowheads="1"/>
            <a:extLst>
              <a:ext uri="smNativeData">
                <pr:smNativeData xmlns:pr="smNativeData" xmlns="smNativeData" val="SMDATA_15_KQTt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6wEAAGsAAABVNgAA8QMAABAAAAAmAAAACAAAAD0wAAAAAAAA"/>
              </a:ext>
            </a:extLst>
          </p:cNvSpPr>
          <p:nvPr>
            <p:ph type="title"/>
          </p:nvPr>
        </p:nvSpPr>
        <p:spPr>
          <a:xfrm>
            <a:off x="311785" y="67945"/>
            <a:ext cx="8520430" cy="5727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sz="2520" cap="none"/>
            </a:pPr>
            <a:r>
              <a:rPr lang="en-us" cap="none"/>
              <a:t>Model Web Page</a:t>
            </a:r>
          </a:p>
        </p:txBody>
      </p:sp>
      <p:pic>
        <p:nvPicPr>
          <p:cNvPr id="3" name="Google Shape;101;p19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FoCAAAAAAAACg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DYDAAD8BAAACjUAAP8ZAAAQAAAAJgAAAAgAAAD//////////w=="/>
              </a:ext>
            </a:extLst>
          </p:cNvPicPr>
          <p:nvPr/>
        </p:nvPicPr>
        <p:blipFill>
          <a:blip r:embed="rId3"/>
          <a:srcRect l="0" t="6020" r="0" b="7780"/>
          <a:stretch>
            <a:fillRect/>
          </a:stretch>
        </p:blipFill>
        <p:spPr>
          <a:xfrm>
            <a:off x="521970" y="810260"/>
            <a:ext cx="8100060" cy="34156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02;p19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NgMAAP8ZAAD6KgAAphwAABAgAAAmAAAACAAAAP//////////"/>
              </a:ext>
            </a:extLst>
          </p:cNvSpPr>
          <p:nvPr/>
        </p:nvSpPr>
        <p:spPr>
          <a:xfrm>
            <a:off x="521970" y="4225925"/>
            <a:ext cx="646430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/>
              <a:t>*for representation purposes only.</a:t>
            </a:r>
            <a:endParaRPr sz="8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/>
              <a:t>*picture does not refer to actual interface</a:t>
            </a:r>
            <a:endParaRPr sz="8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0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8ZD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uQEAADgAAADdNgAAMgQAABAgAAAmAAAACAAAAP//////////"/>
              </a:ext>
            </a:extLst>
          </p:cNvSpPr>
          <p:nvPr/>
        </p:nvSpPr>
        <p:spPr>
          <a:xfrm>
            <a:off x="280035" y="35560"/>
            <a:ext cx="863854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none"/>
              <a:t>Connecting Web Page to Database</a:t>
            </a:r>
            <a:endParaRPr sz="3000" cap="none"/>
          </a:p>
        </p:txBody>
      </p:sp>
      <p:pic>
        <p:nvPicPr>
          <p:cNvPr id="3" name="Google Shape;108;p20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5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LwEAAClBAAAcioAADc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755015"/>
            <a:ext cx="6130290" cy="4156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09;p20"/>
          <p:cNvSpPr>
            <a:extLst>
              <a:ext uri="smNativeData">
                <pr:smNativeData xmlns:pr="smNativeData" xmlns="smNativeData" val="SMDATA_15_KQTt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Ri0AAFEUAAACNgAAxxYAABAgAAAmAAAACAAAAP//////////"/>
              </a:ext>
            </a:extLst>
          </p:cNvSpPr>
          <p:nvPr/>
        </p:nvSpPr>
        <p:spPr>
          <a:xfrm>
            <a:off x="7359650" y="3302635"/>
            <a:ext cx="141986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Comic Sans MS" pitchFamily="4" charset="0"/>
                <a:ea typeface="Comic Sans MS" pitchFamily="4" charset="0"/>
                <a:cs typeface="Comic Sans MS" pitchFamily="4" charset="0"/>
              </a:rPr>
              <a:t>MySQL</a:t>
            </a:r>
            <a:endParaRPr b="1" cap="none">
              <a:latin typeface="Comic Sans MS" pitchFamily="4" charset="0"/>
              <a:ea typeface="Comic Sans MS" pitchFamily="4" charset="0"/>
              <a:cs typeface="Comic Sans MS" pitchFamily="4" charset="0"/>
            </a:endParaRPr>
          </a:p>
        </p:txBody>
      </p:sp>
      <p:cxnSp>
        <p:nvCxnSpPr>
          <p:cNvPr id="5" name="Google Shape;110;p20"/>
          <p:cNvCxnSpPr>
            <a:stCxn id="4" idx="1"/>
            <a:extLst>
              <a:ext uri="smNativeData">
                <pr:smNativeData xmlns:pr="smNativeData" xmlns="smNativeData" val="SMDATA_15_KQTt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ZAAAAGQAAAAC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B/f38AWVlZA8zMzADAwP8Af39/AAAAAAAAAAAAAAAAAAAAAAAAAAAAIQAAABgAAAAUAAAAnCkAAIwVAABGLQAAmRUAABAAAAAmAAAACAAAAP//////////"/>
              </a:ext>
            </a:extLst>
          </p:cNvCxnSpPr>
          <p:nvPr/>
        </p:nvCxnSpPr>
        <p:spPr>
          <a:xfrm flipH="1">
            <a:off x="6764020" y="3502660"/>
            <a:ext cx="595630" cy="825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21"/>
          <p:cNvPicPr>
            <a:extLst>
              <a:ext uri="smNativeData">
                <pr:smNativeData xmlns:pr="smNativeData" xmlns="smNativeData" val="SMDATA_17_KQTtZh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PAAAADwAAAAUDcAACk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39200" cy="4750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nkvad</cp:lastModifiedBy>
  <cp:revision>0</cp:revision>
  <dcterms:created xsi:type="dcterms:W3CDTF">2024-09-20T10:41:44Z</dcterms:created>
  <dcterms:modified xsi:type="dcterms:W3CDTF">2024-09-20T05:12:09Z</dcterms:modified>
</cp:coreProperties>
</file>