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2" r:id="rId3"/>
    <p:sldId id="300" r:id="rId4"/>
    <p:sldId id="301" r:id="rId6"/>
    <p:sldId id="306" r:id="rId7"/>
    <p:sldId id="307" r:id="rId8"/>
    <p:sldId id="309" r:id="rId9"/>
    <p:sldId id="308" r:id="rId10"/>
    <p:sldId id="310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02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52" autoAdjust="0"/>
    <p:restoredTop sz="98063" autoAdjust="0"/>
  </p:normalViewPr>
  <p:slideViewPr>
    <p:cSldViewPr>
      <p:cViewPr>
        <p:scale>
          <a:sx n="125" d="100"/>
          <a:sy n="125" d="100"/>
        </p:scale>
        <p:origin x="-1528" y="-904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F863B7EB-2BD9-48E9-940D-EFDE81AB9CDA}" type="datetimeFigureOut">
              <a:rPr lang="en-US"/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DF24B53-728C-4A1E-9167-E705E19846A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Editorial Guidelines on Bullets:</a:t>
            </a:r>
            <a:endParaRPr lang="en-US" b="1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1. 	Vertical lists are best introduced by a grammatically complete sentence followed by a colon. No periods </a:t>
            </a: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     	are required at the end of entries unless at least one entry is a complete sentence, in which case a period </a:t>
            </a: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is necessary at the end of each entry. </a:t>
            </a: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 three measures:</a:t>
            </a: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</a:t>
            </a: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 faculty</a:t>
            </a: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</a:t>
            </a: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2.	If a list completes the sentence that introduces it, items begin with lowercase letters, commas or semicolons </a:t>
            </a: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(if individual items contain commas) are used to separate each item, and the last item ends with a period. </a:t>
            </a: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Note that the introductory clause does not end with a colon. </a:t>
            </a: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Example: A university can be judged by</a:t>
            </a: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students,</a:t>
            </a: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faculty,</a:t>
            </a: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	· the quality of its infrastructure.</a:t>
            </a: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 </a:t>
            </a: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3.	Avoid mixing sentence and </a:t>
            </a:r>
            <a:r>
              <a:rPr lang="en-US" dirty="0" err="1" smtClean="0">
                <a:latin typeface="+mn-lt"/>
              </a:rPr>
              <a:t>nonsentence</a:t>
            </a:r>
            <a:r>
              <a:rPr lang="en-US" dirty="0" smtClean="0">
                <a:latin typeface="+mn-lt"/>
              </a:rPr>
              <a:t> items in a bulleted list. </a:t>
            </a:r>
            <a:endParaRPr lang="en-US" dirty="0" smtClean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6E8233F1-2028-471A-A01B-DCA4C237DD6E}" type="slidenum">
              <a:rPr lang="en-US" sz="1200">
                <a:latin typeface="+mn-lt"/>
              </a:rPr>
            </a:fld>
            <a:endParaRPr lang="en-US" sz="1200" dirty="0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Editorial Guidelines on Bullets:</a:t>
            </a:r>
            <a:endParaRPr lang="en-US" sz="1200" b="1" kern="1200" dirty="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1. 	Vertical lists are best introduced by a grammatically complete sentence followed by a colon. No periods </a:t>
            </a:r>
            <a:endPara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     	are required at the end of entries unless at least one entry is a complete sentence, in which case a period </a:t>
            </a:r>
            <a:endPara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	is necessary at the end of each entry. </a:t>
            </a:r>
            <a:endPara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	Example: A university can be judged by three measures:</a:t>
            </a:r>
            <a:endPara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	· The quality of its students</a:t>
            </a:r>
            <a:endPara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	· The quality of it faculty</a:t>
            </a:r>
            <a:endPara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	· The quality of its infrastructure</a:t>
            </a:r>
            <a:endPara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2.	If a list completes the sentence that introduces it, items begin with lowercase letters, commas or semicolons </a:t>
            </a:r>
            <a:endPara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	(if individual items contain commas) are used to separate each item, and the last item ends with a period. </a:t>
            </a:r>
            <a:endPara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	Note that the introductory clause does not end with a colon. </a:t>
            </a:r>
            <a:endPara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	Example: A university can be judged by</a:t>
            </a:r>
            <a:endPara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	· the quality of its students,</a:t>
            </a:r>
            <a:endPara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	· the quality of its faculty,</a:t>
            </a:r>
            <a:endPara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	· the quality of its infrastructure.</a:t>
            </a:r>
            <a:endPara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3.	Avoid mixing sentence and </a:t>
            </a:r>
            <a:r>
              <a:rPr lang="en-US" sz="1200" kern="1200" dirty="0" err="1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nonsentence</a:t>
            </a:r>
            <a:r>
              <a:rPr 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 items in a bulleted list. </a:t>
            </a:r>
            <a:endParaRPr lang="en-US" sz="1200" kern="120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6E8233F1-2028-471A-A01B-DCA4C237DD6E}" type="slidenum">
              <a:rPr lang="en-US" sz="1200">
                <a:latin typeface="+mn-lt"/>
              </a:rPr>
            </a:fld>
            <a:endParaRPr lang="en-US" sz="1200" dirty="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01F51-A791-45F9-B937-6FCD639DD43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81A72-98D8-416F-A9E1-2271A1716C3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B797F-D3CC-43D0-86C9-CC34B0642E4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76BB4-C7B3-40A8-A93D-115487D90A39}" type="slidenum">
              <a:rPr lang="en-US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6200" y="76200"/>
            <a:ext cx="2667000" cy="44196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1"/>
            <a:r>
              <a:rPr lang="en-US" dirty="0" err="1" smtClean="0"/>
              <a:t>Wordmark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6A973-F3B4-48DC-B40A-EE55E95A6A5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F6A0E-0A5C-4D3C-A70F-C17D36C1127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A2309-1370-4A4A-AC85-656B0B3820D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B9872-BD58-4A03-951C-59BB4F8D839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56B30-D742-4D6F-A979-68739F7BCD5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F7615-3BF2-4CFC-920B-B7288450FEA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83137-1E0F-4189-9A15-A6F11C78FB1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5938EA21-BB3A-42D0-9E4B-9FF7548A13F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219200" y="1828800"/>
            <a:ext cx="419100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IN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Heart Attack Prediction Using Multi-Layer Perceptron Model</a:t>
            </a:r>
            <a:endParaRPr lang="en-IN" altLang="en-US" sz="24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15000" y="5257800"/>
            <a:ext cx="3124200" cy="806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1860"/>
              </a:lnSpc>
            </a:pPr>
            <a:r>
              <a:rPr lang="en-IN" altLang="en-US" sz="1800" dirty="0" smtClean="0">
                <a:latin typeface="Verdana" panose="020B0604030504040204" pitchFamily="34" charset="0"/>
              </a:rPr>
              <a:t>Adithya Ravi</a:t>
            </a:r>
            <a:endParaRPr lang="en-US" sz="1800" dirty="0" smtClean="0">
              <a:latin typeface="Verdana" panose="020B0604030504040204" pitchFamily="34" charset="0"/>
            </a:endParaRPr>
          </a:p>
          <a:p>
            <a:pPr eaLnBrk="0" hangingPunct="0">
              <a:lnSpc>
                <a:spcPts val="1860"/>
              </a:lnSpc>
            </a:pPr>
            <a:r>
              <a:rPr lang="en-IN" altLang="en-US" sz="1350" dirty="0">
                <a:latin typeface="Verdana" panose="020B0604030504040204" pitchFamily="34" charset="0"/>
              </a:rPr>
              <a:t>(Department of Computer and Information Science)</a:t>
            </a:r>
            <a:endParaRPr lang="en-IN" altLang="en-US" sz="1350" dirty="0">
              <a:latin typeface="Verdana" panose="020B0604030504040204" pitchFamily="34" charset="0"/>
            </a:endParaRPr>
          </a:p>
        </p:txBody>
      </p:sp>
      <p:pic>
        <p:nvPicPr>
          <p:cNvPr id="5" name="Picture 4" descr="academicSymbolWdm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"/>
            <a:ext cx="2743200" cy="581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457200" y="2057400"/>
            <a:ext cx="8305800" cy="3415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0" algn="just" eaLnBrk="0" hangingPunct="0">
              <a:buSzPct val="75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Verdana" panose="020B0604030504040204" pitchFamily="34" charset="0"/>
              </a:rPr>
              <a:t>Early detection and treatment of a heart attack are critical and can save a person's life. A heart attack differs from cardiac arrest, which occurs when the heart stops functioning altogether. Both are medical emergencies, and a heart attack without care can progress to cardiac arrest.In my project, I'd like to solve this problem by forecasting if a person is more likely to suffer a heart attack depending on their present health state.</a:t>
            </a:r>
            <a:endParaRPr lang="en-US" dirty="0">
              <a:latin typeface="Verdana" panose="020B0604030504040204" pitchFamily="34" charset="0"/>
            </a:endParaRPr>
          </a:p>
          <a:p>
            <a:pPr indent="0" algn="just" eaLnBrk="0" hangingPunct="0">
              <a:buSzPct val="75000"/>
              <a:buFont typeface="Arial" panose="020B0604020202020204" pitchFamily="34" charset="0"/>
              <a:buNone/>
              <a:defRPr/>
            </a:pPr>
            <a:endParaRPr lang="en-US" dirty="0">
              <a:latin typeface="Verdana" panose="020B0604030504040204" pitchFamily="34" charset="0"/>
            </a:endParaRPr>
          </a:p>
          <a:p>
            <a:pPr indent="0" algn="just" eaLnBrk="0" hangingPunct="0">
              <a:buSzPct val="75000"/>
              <a:buFont typeface="Arial" panose="020B0604020202020204" pitchFamily="34" charset="0"/>
              <a:buNone/>
              <a:defRPr/>
            </a:pPr>
            <a:r>
              <a:rPr lang="en-IN" altLang="en-US" dirty="0">
                <a:latin typeface="Verdana" panose="020B0604030504040204" pitchFamily="34" charset="0"/>
              </a:rPr>
              <a:t>Challenges:</a:t>
            </a:r>
            <a:endParaRPr lang="en-IN" altLang="en-US" dirty="0">
              <a:latin typeface="Verdana" panose="020B0604030504040204" pitchFamily="34" charset="0"/>
            </a:endParaRPr>
          </a:p>
          <a:p>
            <a:pPr marL="285750" indent="-285750" algn="just" eaLnBrk="0" hangingPunct="0">
              <a:buSzPct val="75000"/>
              <a:buFont typeface="Tahoma" panose="020B0604030504040204" charset="0"/>
              <a:buChar char="—"/>
              <a:defRPr/>
            </a:pPr>
            <a:r>
              <a:rPr lang="en-IN" altLang="en-US" dirty="0">
                <a:latin typeface="Verdana" panose="020B0604030504040204" pitchFamily="34" charset="0"/>
              </a:rPr>
              <a:t>The detection of a heart attack is usually hard and time-consuming. This might provide a quick assessment before consulting a doctor.</a:t>
            </a:r>
            <a:endParaRPr lang="en-IN" altLang="en-US" dirty="0">
              <a:latin typeface="Verdana" panose="020B0604030504040204" pitchFamily="34" charset="0"/>
            </a:endParaRPr>
          </a:p>
          <a:p>
            <a:pPr marL="0" indent="0" algn="just" eaLnBrk="0" hangingPunct="0">
              <a:buSzPct val="75000"/>
              <a:buFont typeface="Tahoma" panose="020B0604030504040204" charset="0"/>
              <a:buNone/>
              <a:defRPr/>
            </a:pPr>
            <a:endParaRPr lang="en-IN" altLang="en-US" dirty="0">
              <a:latin typeface="Verdana" panose="020B0604030504040204" pitchFamily="34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1371600"/>
            <a:ext cx="8382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IN" altLang="en-US" sz="2400" dirty="0">
                <a:solidFill>
                  <a:srgbClr val="FFFFFF"/>
                </a:solidFill>
                <a:latin typeface="Verdana" panose="020B0604030504040204" pitchFamily="34" charset="0"/>
              </a:rPr>
              <a:t>Problem Definition</a:t>
            </a:r>
            <a:endParaRPr lang="en-IN" altLang="en-US" sz="2400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Picture 3" descr="academicSymbolWdm_rev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52400"/>
            <a:ext cx="2743200" cy="58189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457200" y="2629792"/>
            <a:ext cx="8305800" cy="175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indent="11938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Verdana" panose="020B0604030504040204" pitchFamily="34" charset="0"/>
              </a:rPr>
              <a:t>Heart.csv - the dataset is from kaggle (https://www.kaggle.com/datasets/rashikrahmanpritom/heart-attack-analysis-prediction-dataset)</a:t>
            </a:r>
            <a:endParaRPr lang="en-US" dirty="0">
              <a:latin typeface="Verdana" panose="020B0604030504040204" pitchFamily="34" charset="0"/>
            </a:endParaRPr>
          </a:p>
          <a:p>
            <a:pPr indent="11938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Verdana" panose="020B0604030504040204" pitchFamily="34" charset="0"/>
              </a:rPr>
              <a:t>Data specs:</a:t>
            </a:r>
            <a:endParaRPr lang="en-US" dirty="0">
              <a:latin typeface="Verdana" panose="020B0604030504040204" pitchFamily="34" charset="0"/>
            </a:endParaRPr>
          </a:p>
          <a:p>
            <a:pPr lvl="1" indent="0" eaLnBrk="0" hangingPunct="0">
              <a:buSzPct val="75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Verdana" panose="020B0604030504040204" pitchFamily="34" charset="0"/>
              </a:rPr>
              <a:t>a)</a:t>
            </a:r>
            <a:r>
              <a:rPr lang="en-IN" altLang="en-US" dirty="0">
                <a:latin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</a:rPr>
              <a:t>Total of 303 columns</a:t>
            </a:r>
            <a:endParaRPr lang="en-US" dirty="0">
              <a:latin typeface="Verdana" panose="020B0604030504040204" pitchFamily="34" charset="0"/>
            </a:endParaRPr>
          </a:p>
          <a:p>
            <a:pPr lvl="1" indent="0" eaLnBrk="0" hangingPunct="0">
              <a:buSzPct val="75000"/>
              <a:buFont typeface="Arial" panose="020B0604020202020204" pitchFamily="34" charset="0"/>
              <a:buNone/>
              <a:defRPr/>
            </a:pPr>
            <a:r>
              <a:rPr lang="en-US" dirty="0">
                <a:latin typeface="Verdana" panose="020B0604030504040204" pitchFamily="34" charset="0"/>
              </a:rPr>
              <a:t>b)</a:t>
            </a:r>
            <a:r>
              <a:rPr lang="en-IN" altLang="en-US" dirty="0">
                <a:latin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</a:rPr>
              <a:t>13 features</a:t>
            </a: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1524000"/>
            <a:ext cx="8382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IN" altLang="en-US" sz="2400" dirty="0" smtClean="0">
                <a:solidFill>
                  <a:srgbClr val="FFFFFF"/>
                </a:solidFill>
                <a:latin typeface="Verdana" panose="020B0604030504040204" pitchFamily="34" charset="0"/>
              </a:rPr>
              <a:t>Data Description: heart.csv dataset</a:t>
            </a:r>
            <a:endParaRPr lang="en-IN" altLang="en-US" sz="24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Picture 3" descr="academicSymbolWdm_rev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52400"/>
            <a:ext cx="2743200" cy="58189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cademicSymbolWdm_rev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52400"/>
            <a:ext cx="2743200" cy="581891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1524000"/>
            <a:ext cx="8382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en-IN" altLang="en-US" sz="2400" dirty="0" smtClean="0">
                <a:solidFill>
                  <a:srgbClr val="FFFFFF"/>
                </a:solidFill>
                <a:latin typeface="Verdana" panose="020B0604030504040204" pitchFamily="34" charset="0"/>
              </a:rPr>
              <a:t>Machine Learning Algorithms used</a:t>
            </a:r>
            <a:endParaRPr lang="en-IN" altLang="en-US" sz="24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457200" y="2057400"/>
            <a:ext cx="8305800" cy="2030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285750" indent="-285750" algn="just" eaLnBrk="0" hangingPunct="0">
              <a:buSzPct val="75000"/>
              <a:buFont typeface="Tahoma" panose="020B0604030504040204" charset="0"/>
              <a:buChar char="—"/>
              <a:defRPr/>
            </a:pPr>
            <a:r>
              <a:rPr lang="en-IN" altLang="en-US" dirty="0">
                <a:latin typeface="Verdana" panose="020B0604030504040204" pitchFamily="34" charset="0"/>
              </a:rPr>
              <a:t>I choose to employ the Multi-Layer Perceptron model since it may have more number of hidden layers, is capable of working with non-linear datasets, and performs well with huge datasets. It also gives faster prediction for classification problems after training, which will be extremely useful in the project's future development.</a:t>
            </a:r>
            <a:endParaRPr lang="en-IN" altLang="en-US" dirty="0">
              <a:latin typeface="Verdana" panose="020B0604030504040204" pitchFamily="34" charset="0"/>
            </a:endParaRPr>
          </a:p>
          <a:p>
            <a:pPr marL="285750" indent="-285750" algn="just" eaLnBrk="0" hangingPunct="0">
              <a:buSzPct val="75000"/>
              <a:buFont typeface="Tahoma" panose="020B0604030504040204" charset="0"/>
              <a:buChar char="—"/>
              <a:defRPr/>
            </a:pPr>
            <a:r>
              <a:rPr lang="en-IN" altLang="en-US" dirty="0">
                <a:latin typeface="Verdana" panose="020B0604030504040204" pitchFamily="34" charset="0"/>
              </a:rPr>
              <a:t>6 hidden layers in total</a:t>
            </a:r>
            <a:endParaRPr lang="en-IN" altLang="en-US" dirty="0">
              <a:latin typeface="Verdana" panose="020B0604030504040204" pitchFamily="34" charset="0"/>
            </a:endParaRPr>
          </a:p>
          <a:p>
            <a:pPr marL="285750" indent="-285750" algn="just" eaLnBrk="0" hangingPunct="0">
              <a:buSzPct val="75000"/>
              <a:buFont typeface="Tahoma" panose="020B0604030504040204" charset="0"/>
              <a:buChar char="—"/>
              <a:defRPr/>
            </a:pPr>
            <a:endParaRPr lang="en-I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cademicSymbolWdm_rev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52400"/>
            <a:ext cx="2743200" cy="581891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1524000"/>
            <a:ext cx="8382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en-IN" altLang="en-US" sz="2400" dirty="0" smtClean="0">
                <a:solidFill>
                  <a:srgbClr val="FFFFFF"/>
                </a:solidFill>
                <a:latin typeface="Verdana" panose="020B0604030504040204" pitchFamily="34" charset="0"/>
              </a:rPr>
              <a:t>Network Training</a:t>
            </a:r>
            <a:endParaRPr lang="en-IN" altLang="en-US" sz="24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457835" y="2275205"/>
            <a:ext cx="4123690" cy="2306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indent="11938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IN" altLang="en-US" dirty="0">
                <a:latin typeface="Verdana" panose="020B0604030504040204" pitchFamily="34" charset="0"/>
              </a:rPr>
              <a:t>Training Details</a:t>
            </a:r>
            <a:endParaRPr lang="en-IN" altLang="en-US" dirty="0">
              <a:latin typeface="Verdana" panose="020B0604030504040204" pitchFamily="34" charset="0"/>
            </a:endParaRPr>
          </a:p>
          <a:p>
            <a:pPr lvl="1" indent="11938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IN" altLang="en-US" dirty="0">
                <a:latin typeface="Verdana" panose="020B0604030504040204" pitchFamily="34" charset="0"/>
              </a:rPr>
              <a:t>Number of paramaters: 13</a:t>
            </a:r>
            <a:endParaRPr lang="en-IN" altLang="en-US" dirty="0">
              <a:latin typeface="Verdana" panose="020B0604030504040204" pitchFamily="34" charset="0"/>
            </a:endParaRPr>
          </a:p>
          <a:p>
            <a:pPr lvl="1" indent="11938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IN" altLang="en-US" dirty="0">
                <a:latin typeface="Verdana" panose="020B0604030504040204" pitchFamily="34" charset="0"/>
              </a:rPr>
              <a:t>Optimizer: Adam optimizer</a:t>
            </a:r>
            <a:endParaRPr lang="en-IN" altLang="en-US" dirty="0">
              <a:latin typeface="Verdana" panose="020B0604030504040204" pitchFamily="34" charset="0"/>
            </a:endParaRPr>
          </a:p>
          <a:p>
            <a:pPr lvl="1" indent="11938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IN" altLang="en-US" dirty="0">
                <a:latin typeface="Verdana" panose="020B0604030504040204" pitchFamily="34" charset="0"/>
              </a:rPr>
              <a:t>Batch-size: 32</a:t>
            </a:r>
            <a:endParaRPr lang="en-IN" altLang="en-US" dirty="0">
              <a:latin typeface="Verdana" panose="020B0604030504040204" pitchFamily="34" charset="0"/>
            </a:endParaRPr>
          </a:p>
          <a:p>
            <a:pPr lvl="1" indent="11938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IN" altLang="en-US" dirty="0">
                <a:latin typeface="Verdana" panose="020B0604030504040204" pitchFamily="34" charset="0"/>
              </a:rPr>
              <a:t>Epochs:</a:t>
            </a:r>
            <a:endParaRPr lang="en-IN" altLang="en-US" dirty="0">
              <a:latin typeface="Verdana" panose="020B0604030504040204" pitchFamily="34" charset="0"/>
            </a:endParaRPr>
          </a:p>
          <a:p>
            <a:pPr lvl="2" indent="11938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IN" altLang="en-US" dirty="0">
                <a:latin typeface="Verdana" panose="020B0604030504040204" pitchFamily="34" charset="0"/>
              </a:rPr>
              <a:t>SciKit Learn Model: 1700</a:t>
            </a:r>
            <a:endParaRPr lang="en-IN" altLang="en-US" dirty="0">
              <a:latin typeface="Verdana" panose="020B0604030504040204" pitchFamily="34" charset="0"/>
            </a:endParaRPr>
          </a:p>
          <a:p>
            <a:pPr lvl="2" indent="11938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IN" altLang="en-US" dirty="0">
                <a:latin typeface="Verdana" panose="020B0604030504040204" pitchFamily="34" charset="0"/>
              </a:rPr>
              <a:t>TensorFlow Model: 1000</a:t>
            </a:r>
            <a:endParaRPr lang="en-IN" altLang="en-US" dirty="0">
              <a:latin typeface="Verdana" panose="020B0604030504040204" pitchFamily="34" charset="0"/>
            </a:endParaRPr>
          </a:p>
          <a:p>
            <a:pPr lvl="2" indent="119380" eaLnBrk="0" hangingPunct="0">
              <a:buSzPct val="75000"/>
              <a:buFont typeface="Arial" panose="020B0604020202020204" pitchFamily="34" charset="0"/>
              <a:buChar char="•"/>
              <a:defRPr/>
            </a:pPr>
            <a:endParaRPr lang="en-IN" altLang="en-US" dirty="0">
              <a:latin typeface="Verdana" panose="020B060403050404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10235" y="4582160"/>
            <a:ext cx="4123690" cy="922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indent="11938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IN" altLang="en-US" dirty="0">
                <a:latin typeface="Verdana" panose="020B0604030504040204" pitchFamily="34" charset="0"/>
              </a:rPr>
              <a:t>Dataset Splits</a:t>
            </a:r>
            <a:endParaRPr lang="en-IN" altLang="en-US" dirty="0">
              <a:latin typeface="Verdana" panose="020B0604030504040204" pitchFamily="34" charset="0"/>
            </a:endParaRPr>
          </a:p>
          <a:p>
            <a:pPr lvl="1" indent="11938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IN" altLang="en-US" dirty="0">
                <a:latin typeface="Verdana" panose="020B0604030504040204" pitchFamily="34" charset="0"/>
              </a:rPr>
              <a:t>Training: 212</a:t>
            </a:r>
            <a:endParaRPr lang="en-IN" altLang="en-US" dirty="0">
              <a:latin typeface="Verdana" panose="020B0604030504040204" pitchFamily="34" charset="0"/>
            </a:endParaRPr>
          </a:p>
          <a:p>
            <a:pPr lvl="1" indent="11938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IN" altLang="en-US" dirty="0">
                <a:latin typeface="Verdana" panose="020B0604030504040204" pitchFamily="34" charset="0"/>
              </a:rPr>
              <a:t>Testing: 91</a:t>
            </a:r>
            <a:endParaRPr lang="en-IN" altLang="en-US" dirty="0">
              <a:latin typeface="Verdana" panose="020B060403050404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953635" y="2286000"/>
            <a:ext cx="4123690" cy="147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indent="11938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IN" altLang="en-US" dirty="0">
                <a:latin typeface="Verdana" panose="020B0604030504040204" pitchFamily="34" charset="0"/>
              </a:rPr>
              <a:t>Evaluation Metrics</a:t>
            </a:r>
            <a:endParaRPr lang="en-IN" altLang="en-US" dirty="0">
              <a:latin typeface="Verdana" panose="020B0604030504040204" pitchFamily="34" charset="0"/>
            </a:endParaRPr>
          </a:p>
          <a:p>
            <a:pPr lvl="1" indent="11938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IN" altLang="en-US" dirty="0">
                <a:latin typeface="Verdana" panose="020B0604030504040204" pitchFamily="34" charset="0"/>
              </a:rPr>
              <a:t>Confusion Matrix and thereby deriving the accuracy, precision, recall and the F1 score</a:t>
            </a:r>
            <a:endParaRPr lang="en-IN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cademicSymbolWdm_rev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52400"/>
            <a:ext cx="2743200" cy="581891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1524000"/>
            <a:ext cx="8382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en-IN" altLang="en-US" sz="2400" dirty="0" smtClean="0">
                <a:solidFill>
                  <a:srgbClr val="FFFFFF"/>
                </a:solidFill>
                <a:latin typeface="Verdana" panose="020B0604030504040204" pitchFamily="34" charset="0"/>
              </a:rPr>
              <a:t>Perfomance Evaluation</a:t>
            </a:r>
            <a:endParaRPr lang="en-IN" altLang="en-US" sz="24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457200" y="2057400"/>
            <a:ext cx="83058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285750" indent="-285750" algn="just" eaLnBrk="0" hangingPunct="0">
              <a:buSzPct val="75000"/>
              <a:buFont typeface="Tahoma" panose="020B0604030504040204" charset="0"/>
              <a:buChar char="—"/>
              <a:defRPr/>
            </a:pPr>
            <a:r>
              <a:rPr lang="en-IN" altLang="en-US" dirty="0">
                <a:latin typeface="Verdana" panose="020B0604030504040204" pitchFamily="34" charset="0"/>
              </a:rPr>
              <a:t>MLPClassifier from sklearn.neural_network</a:t>
            </a:r>
            <a:endParaRPr lang="en-IN" altLang="en-US" dirty="0">
              <a:latin typeface="Verdana" panose="020B060403050404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34035" y="2514600"/>
            <a:ext cx="412369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indent="11938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IN" altLang="en-US" dirty="0">
                <a:latin typeface="Verdana" panose="020B0604030504040204" pitchFamily="34" charset="0"/>
              </a:rPr>
              <a:t>Case 1: iterations: 1200, act_fn: relu, train_test_split: 0.8-0.2</a:t>
            </a:r>
            <a:endParaRPr lang="en-IN" altLang="en-US" dirty="0">
              <a:latin typeface="Verdana" panose="020B060403050404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801235" y="2514600"/>
            <a:ext cx="412369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indent="11938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IN" altLang="en-US" dirty="0">
                <a:latin typeface="Verdana" panose="020B0604030504040204" pitchFamily="34" charset="0"/>
              </a:rPr>
              <a:t>Case 2: iterations: 1000, act_fn: relu, train_test_split: 0.7-0.3</a:t>
            </a:r>
            <a:endParaRPr lang="en-IN" altLang="en-US" dirty="0">
              <a:latin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5" y="3312795"/>
            <a:ext cx="2809875" cy="26238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235" y="3312795"/>
            <a:ext cx="2809875" cy="2824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cademicSymbolWdm_rev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52400"/>
            <a:ext cx="2743200" cy="581891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1524000"/>
            <a:ext cx="8382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en-IN" altLang="en-US" sz="2400" dirty="0" smtClean="0">
                <a:solidFill>
                  <a:srgbClr val="FFFFFF"/>
                </a:solidFill>
                <a:latin typeface="Verdana" panose="020B0604030504040204" pitchFamily="34" charset="0"/>
              </a:rPr>
              <a:t>Perfomance Evaluation</a:t>
            </a:r>
            <a:endParaRPr lang="en-IN" altLang="en-US" sz="24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457200" y="2057400"/>
            <a:ext cx="83058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285750" indent="-285750" algn="just" eaLnBrk="0" hangingPunct="0">
              <a:buSzPct val="75000"/>
              <a:buFont typeface="Tahoma" panose="020B0604030504040204" charset="0"/>
              <a:buChar char="—"/>
              <a:defRPr/>
            </a:pPr>
            <a:r>
              <a:rPr lang="en-IN" altLang="en-US" dirty="0">
                <a:latin typeface="Verdana" panose="020B0604030504040204" pitchFamily="34" charset="0"/>
              </a:rPr>
              <a:t>MLPClassifier from sklearn.neural_network</a:t>
            </a:r>
            <a:endParaRPr lang="en-IN" altLang="en-US" dirty="0">
              <a:latin typeface="Verdana" panose="020B060403050404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34035" y="2514600"/>
            <a:ext cx="412369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indent="11938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IN" altLang="en-US" dirty="0">
                <a:latin typeface="Verdana" panose="020B0604030504040204" pitchFamily="34" charset="0"/>
              </a:rPr>
              <a:t>Case 3: iterations: 2000, act_fn: tanh, train_test_split: 0.6-0.4</a:t>
            </a:r>
            <a:endParaRPr lang="en-IN" altLang="en-US" dirty="0">
              <a:latin typeface="Verdan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35" y="3200400"/>
            <a:ext cx="2667000" cy="2745740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801235" y="2514600"/>
            <a:ext cx="4123690" cy="922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indent="11938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IN" altLang="en-US" dirty="0">
                <a:latin typeface="Verdana" panose="020B0604030504040204" pitchFamily="34" charset="0"/>
              </a:rPr>
              <a:t>Case 4: iterations: 1800, act_fn: relu, train_test_split: 0.8-0.2 (most optimum)</a:t>
            </a:r>
            <a:endParaRPr lang="en-IN" altLang="en-US" dirty="0">
              <a:latin typeface="Verdan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635" y="3505200"/>
            <a:ext cx="2732405" cy="2717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cademicSymbolWdm_rev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52400"/>
            <a:ext cx="2743200" cy="581891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457200" y="1524000"/>
            <a:ext cx="8382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en-IN" altLang="en-US" sz="2400" dirty="0" smtClean="0">
                <a:solidFill>
                  <a:srgbClr val="FFFFFF"/>
                </a:solidFill>
                <a:latin typeface="Verdana" panose="020B0604030504040204" pitchFamily="34" charset="0"/>
              </a:rPr>
              <a:t>Perfomance Evaluation</a:t>
            </a:r>
            <a:endParaRPr lang="en-IN" altLang="en-US" sz="2400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457200" y="2057400"/>
            <a:ext cx="83058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285750" indent="-285750" algn="just" eaLnBrk="0" hangingPunct="0">
              <a:buSzPct val="75000"/>
              <a:buFont typeface="Tahoma" panose="020B0604030504040204" charset="0"/>
              <a:buChar char="—"/>
              <a:defRPr/>
            </a:pPr>
            <a:r>
              <a:rPr lang="en-IN" altLang="en-US" dirty="0">
                <a:latin typeface="Verdana" panose="020B0604030504040204" pitchFamily="34" charset="0"/>
              </a:rPr>
              <a:t>Neural network developed using TensorFlow</a:t>
            </a:r>
            <a:endParaRPr lang="en-IN" altLang="en-US" dirty="0">
              <a:latin typeface="Verdana" panose="020B060403050404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34035" y="2514600"/>
            <a:ext cx="4123690" cy="922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indent="11938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IN" altLang="en-US" dirty="0">
                <a:latin typeface="Verdana" panose="020B0604030504040204" pitchFamily="34" charset="0"/>
              </a:rPr>
              <a:t>Case 1: hidden layers: 7, act_fn: 4 relu, 3 tanh, epochs: 1000, train_test_split: 0.7-0.3</a:t>
            </a:r>
            <a:endParaRPr lang="en-IN" altLang="en-US" dirty="0">
              <a:latin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3436620"/>
            <a:ext cx="3147060" cy="3169920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877435" y="2590800"/>
            <a:ext cx="412369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indent="11938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IN" altLang="en-US" dirty="0">
                <a:latin typeface="Verdana" panose="020B0604030504040204" pitchFamily="34" charset="0"/>
              </a:rPr>
              <a:t>Case 2: hidden layers: 6, act_fn: 6 relu, epochs: 1000, train_test_split: 0.7-0.3 (most optimum)</a:t>
            </a:r>
            <a:endParaRPr lang="en-IN" altLang="en-US" dirty="0">
              <a:latin typeface="Verdan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035" y="3749040"/>
            <a:ext cx="3021965" cy="3060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2255</Words>
  <Application>WPS Presentation</Application>
  <PresentationFormat>On-screen Show (4:3)</PresentationFormat>
  <Paragraphs>68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Verdana</vt:lpstr>
      <vt:lpstr>Microsoft YaHei</vt:lpstr>
      <vt:lpstr>Arial Unicode MS</vt:lpstr>
      <vt:lpstr>Wingdings</vt:lpstr>
      <vt:lpstr>Tahoma</vt:lpstr>
      <vt:lpstr>serif</vt:lpstr>
      <vt:lpstr>Segoe Print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Affairs Plan</dc:title>
  <dc:creator>Student Affairs</dc:creator>
  <cp:lastModifiedBy>ravia</cp:lastModifiedBy>
  <cp:revision>115</cp:revision>
  <dcterms:created xsi:type="dcterms:W3CDTF">2011-11-14T16:54:00Z</dcterms:created>
  <dcterms:modified xsi:type="dcterms:W3CDTF">2022-04-29T23:21:35Z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0DFC4C72F18040F1877865EDF1F53043</vt:lpwstr>
  </property>
  <property fmtid="{D5CDD505-2E9C-101B-9397-08002B2CF9AE}" pid="3" name="KSOProductBuildVer">
    <vt:lpwstr>1033-11.2.0.11074</vt:lpwstr>
  </property>
</Properties>
</file>