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 id="260" r:id="rId6"/>
    <p:sldId id="273" r:id="rId7"/>
    <p:sldId id="261" r:id="rId8"/>
    <p:sldId id="262" r:id="rId9"/>
    <p:sldId id="263" r:id="rId10"/>
    <p:sldId id="265" r:id="rId11"/>
    <p:sldId id="266" r:id="rId12"/>
    <p:sldId id="269" r:id="rId13"/>
    <p:sldId id="270" r:id="rId14"/>
    <p:sldId id="271" r:id="rId15"/>
    <p:sldId id="272" r:id="rId16"/>
    <p:sldId id="274" r:id="rId17"/>
    <p:sldId id="275"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8D15-B20B-0638-9A8F-8100D89BB4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FBDEE9-0EEA-1030-8ED5-4F84CFFE8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2AAC30-D9A2-89BC-F382-A3C13B0B1A95}"/>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5" name="Footer Placeholder 4">
            <a:extLst>
              <a:ext uri="{FF2B5EF4-FFF2-40B4-BE49-F238E27FC236}">
                <a16:creationId xmlns:a16="http://schemas.microsoft.com/office/drawing/2014/main" id="{5A66BC4B-9487-FDA4-3096-85F795F53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647DC1-281A-BCF1-C64D-4A557C4D0FFD}"/>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3919794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3990-E2E3-9C94-B00E-44821D44DA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13B461-9036-8E9F-A548-D0A3FD905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0D1BDE-19DB-9A76-3714-4F813286C58B}"/>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5" name="Footer Placeholder 4">
            <a:extLst>
              <a:ext uri="{FF2B5EF4-FFF2-40B4-BE49-F238E27FC236}">
                <a16:creationId xmlns:a16="http://schemas.microsoft.com/office/drawing/2014/main" id="{6CAD5557-6622-BE19-3C00-86C2001BF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D5CC6-1C76-FC79-9BF9-B6260B860E5E}"/>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214160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129C19-1701-9DAF-F5C3-E38E3FEDFD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27D725-A927-91E4-73E1-2DAB0F58D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EF065-5100-6124-4116-E85922BE2320}"/>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5" name="Footer Placeholder 4">
            <a:extLst>
              <a:ext uri="{FF2B5EF4-FFF2-40B4-BE49-F238E27FC236}">
                <a16:creationId xmlns:a16="http://schemas.microsoft.com/office/drawing/2014/main" id="{62F01766-A099-807A-8092-A6498494C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D8C9B-9B7A-5785-CD13-E5D76248586C}"/>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73486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07E0-E69B-3D10-7306-A6CBB19CC1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7484A7-0F0B-484C-485B-1A71372C85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718B99-0CE0-507F-AD50-ADA61660A4B0}"/>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5" name="Footer Placeholder 4">
            <a:extLst>
              <a:ext uri="{FF2B5EF4-FFF2-40B4-BE49-F238E27FC236}">
                <a16:creationId xmlns:a16="http://schemas.microsoft.com/office/drawing/2014/main" id="{51501369-71B7-C5F7-8248-3D87FDBDD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73028-AA07-3F5B-F3AD-F3F379B2C8C6}"/>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201216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539C-2D3C-EC2F-DBC1-C72AC3B54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CFF1DA-0EB7-5A70-2D6F-40A48031E5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0B00C2-8460-FFAF-770B-85B68C0FA21A}"/>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5" name="Footer Placeholder 4">
            <a:extLst>
              <a:ext uri="{FF2B5EF4-FFF2-40B4-BE49-F238E27FC236}">
                <a16:creationId xmlns:a16="http://schemas.microsoft.com/office/drawing/2014/main" id="{6D0843FE-03F6-16FF-3924-265F918F5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D376D-C7A7-51F7-3A12-2BB3DC59CEBA}"/>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285561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915D-2C3A-64B3-6437-BEA4DC74C9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DAACC9-864E-3FCC-5511-C75E11DC37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C94B98-822D-34ED-DD3B-01BEC2C5D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D33DDE-3A77-82C8-0DD3-C42F79475192}"/>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6" name="Footer Placeholder 5">
            <a:extLst>
              <a:ext uri="{FF2B5EF4-FFF2-40B4-BE49-F238E27FC236}">
                <a16:creationId xmlns:a16="http://schemas.microsoft.com/office/drawing/2014/main" id="{801B6D93-8B65-2E8E-89F8-57A6D4C077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474273-FEDF-FEC1-1755-713E3C2827E3}"/>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134812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00A-C8D8-4F9B-9EE5-1DEDB5E577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E657BD-8A45-28B8-D391-036EEDB1F6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4EBAA-BB98-4608-9B10-97653DF114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36C72EB-2DC9-C7B8-5555-690543AA8A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8D886B-F8A3-2CD8-2146-2059399D8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C36D3F-BE40-F827-CDF6-AF10E8A83D68}"/>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8" name="Footer Placeholder 7">
            <a:extLst>
              <a:ext uri="{FF2B5EF4-FFF2-40B4-BE49-F238E27FC236}">
                <a16:creationId xmlns:a16="http://schemas.microsoft.com/office/drawing/2014/main" id="{6E88C514-3980-B12A-904A-B5F9F73F93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E5AE2E-174E-01C2-7C1A-2C91AF885E84}"/>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314263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0BA2-7B18-DA92-BBF1-88612A3AD2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51BAEF-4D28-FD73-511F-E83D540DC0B6}"/>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4" name="Footer Placeholder 3">
            <a:extLst>
              <a:ext uri="{FF2B5EF4-FFF2-40B4-BE49-F238E27FC236}">
                <a16:creationId xmlns:a16="http://schemas.microsoft.com/office/drawing/2014/main" id="{54E9A7F0-C1B5-69BF-48D3-772A83409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411ACD-E759-7750-C566-225CFD61EEF1}"/>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198778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491E7-FD96-1795-87CE-0DFE933ECBD9}"/>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3" name="Footer Placeholder 2">
            <a:extLst>
              <a:ext uri="{FF2B5EF4-FFF2-40B4-BE49-F238E27FC236}">
                <a16:creationId xmlns:a16="http://schemas.microsoft.com/office/drawing/2014/main" id="{8471EF63-7674-AD1B-C280-B94CA5AFC2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8486D1-7486-9856-9177-48C7AFEAE9BC}"/>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287862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B677-78DF-F15C-690C-409DE7256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360A64-E15E-C888-2F51-359F4DDBB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38EF24-8BAE-84DF-9040-1F1C3C3F3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FB0FD-C377-14B4-5B43-5A8AF28BA691}"/>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6" name="Footer Placeholder 5">
            <a:extLst>
              <a:ext uri="{FF2B5EF4-FFF2-40B4-BE49-F238E27FC236}">
                <a16:creationId xmlns:a16="http://schemas.microsoft.com/office/drawing/2014/main" id="{23C6325E-40F8-AE96-2787-7F795FE906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8544B0-EEB9-6B9B-8EC6-AD74F47BA9C7}"/>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425744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AFBDF-8451-8440-2D53-19E0767A1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5F25D4-322E-F4DB-B04E-2F17460138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092B14-23E5-3F49-0C3F-E72DC5989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E1D6E-7741-CC19-0B2D-02DE2334B740}"/>
              </a:ext>
            </a:extLst>
          </p:cNvPr>
          <p:cNvSpPr>
            <a:spLocks noGrp="1"/>
          </p:cNvSpPr>
          <p:nvPr>
            <p:ph type="dt" sz="half" idx="10"/>
          </p:nvPr>
        </p:nvSpPr>
        <p:spPr/>
        <p:txBody>
          <a:bodyPr/>
          <a:lstStyle/>
          <a:p>
            <a:fld id="{0BA4616D-36C7-4D3B-99D8-A983B29BC903}" type="datetimeFigureOut">
              <a:rPr lang="en-IN" smtClean="0"/>
              <a:t>08-12-2022</a:t>
            </a:fld>
            <a:endParaRPr lang="en-IN"/>
          </a:p>
        </p:txBody>
      </p:sp>
      <p:sp>
        <p:nvSpPr>
          <p:cNvPr id="6" name="Footer Placeholder 5">
            <a:extLst>
              <a:ext uri="{FF2B5EF4-FFF2-40B4-BE49-F238E27FC236}">
                <a16:creationId xmlns:a16="http://schemas.microsoft.com/office/drawing/2014/main" id="{4395B024-463C-39B5-8CC6-7C7AC71A43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8D3A3-E2CE-C21A-46EE-EF936A83E3E8}"/>
              </a:ext>
            </a:extLst>
          </p:cNvPr>
          <p:cNvSpPr>
            <a:spLocks noGrp="1"/>
          </p:cNvSpPr>
          <p:nvPr>
            <p:ph type="sldNum" sz="quarter" idx="12"/>
          </p:nvPr>
        </p:nvSpPr>
        <p:spPr/>
        <p:txBody>
          <a:bodyPr/>
          <a:lstStyle/>
          <a:p>
            <a:fld id="{A5771D3D-CE38-43D8-A262-0731EB90ADB2}" type="slidenum">
              <a:rPr lang="en-IN" smtClean="0"/>
              <a:t>‹#›</a:t>
            </a:fld>
            <a:endParaRPr lang="en-IN"/>
          </a:p>
        </p:txBody>
      </p:sp>
    </p:spTree>
    <p:extLst>
      <p:ext uri="{BB962C8B-B14F-4D97-AF65-F5344CB8AC3E}">
        <p14:creationId xmlns:p14="http://schemas.microsoft.com/office/powerpoint/2010/main" val="235139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49A11-8B32-3C1E-4CB3-1F902DC6D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FACC36-8112-F6B0-28CE-50132FB7B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6F9A12-641C-034A-9511-7D29E5CBC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4616D-36C7-4D3B-99D8-A983B29BC903}" type="datetimeFigureOut">
              <a:rPr lang="en-IN" smtClean="0"/>
              <a:t>08-12-2022</a:t>
            </a:fld>
            <a:endParaRPr lang="en-IN"/>
          </a:p>
        </p:txBody>
      </p:sp>
      <p:sp>
        <p:nvSpPr>
          <p:cNvPr id="5" name="Footer Placeholder 4">
            <a:extLst>
              <a:ext uri="{FF2B5EF4-FFF2-40B4-BE49-F238E27FC236}">
                <a16:creationId xmlns:a16="http://schemas.microsoft.com/office/drawing/2014/main" id="{1FDFBFF1-C517-4D5E-1775-132556A4C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C2E1B8-F94C-4AE1-78DE-BFD941A2A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1D3D-CE38-43D8-A262-0731EB90ADB2}" type="slidenum">
              <a:rPr lang="en-IN" smtClean="0"/>
              <a:t>‹#›</a:t>
            </a:fld>
            <a:endParaRPr lang="en-IN"/>
          </a:p>
        </p:txBody>
      </p:sp>
    </p:spTree>
    <p:extLst>
      <p:ext uri="{BB962C8B-B14F-4D97-AF65-F5344CB8AC3E}">
        <p14:creationId xmlns:p14="http://schemas.microsoft.com/office/powerpoint/2010/main" val="198012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Mobile Web Apps Development For Your Business | Creative Faze">
            <a:extLst>
              <a:ext uri="{FF2B5EF4-FFF2-40B4-BE49-F238E27FC236}">
                <a16:creationId xmlns:a16="http://schemas.microsoft.com/office/drawing/2014/main" id="{E9E9300F-360E-339A-387F-8552C82F0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99" y="-509286"/>
            <a:ext cx="13097397" cy="7367286"/>
          </a:xfrm>
          <a:prstGeom prst="rect">
            <a:avLst/>
          </a:prstGeom>
          <a:noFill/>
          <a:effectLst>
            <a:outerShdw blurRad="419100" dist="50800" dir="5400000" algn="ctr" rotWithShape="0">
              <a:srgbClr val="000000">
                <a:alpha val="12000"/>
              </a:srgbClr>
            </a:outerShdw>
          </a:effectLst>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F9948C80-C603-6608-86FC-CF50C017ABC4}"/>
              </a:ext>
            </a:extLst>
          </p:cNvPr>
          <p:cNvSpPr>
            <a:spLocks noGrp="1"/>
          </p:cNvSpPr>
          <p:nvPr>
            <p:ph type="title"/>
          </p:nvPr>
        </p:nvSpPr>
        <p:spPr>
          <a:xfrm>
            <a:off x="942371" y="2592598"/>
            <a:ext cx="10515600" cy="1325563"/>
          </a:xfrm>
        </p:spPr>
        <p:txBody>
          <a:bodyPr>
            <a:normAutofit/>
          </a:bodyPr>
          <a:lstStyle/>
          <a:p>
            <a:pPr algn="ctr"/>
            <a:r>
              <a:rPr lang="en-US" b="1" dirty="0">
                <a:solidFill>
                  <a:schemeClr val="bg1"/>
                </a:solidFill>
                <a:latin typeface="Adobe Arabic" panose="02040503050201020203" pitchFamily="18" charset="-78"/>
                <a:ea typeface="Adobe Gothic Std B" panose="020B0800000000000000" pitchFamily="34" charset="-128"/>
                <a:cs typeface="Adobe Arabic" panose="02040503050201020203" pitchFamily="18" charset="-78"/>
              </a:rPr>
              <a:t>AUTOMATION MULTI-MODAL SUMMARIZATION USING DEEP NEURAL NETWORKS</a:t>
            </a:r>
            <a:endParaRPr lang="en-IN" b="1" dirty="0">
              <a:solidFill>
                <a:schemeClr val="bg1"/>
              </a:solidFill>
              <a:latin typeface="Adobe Arabic" panose="02040503050201020203" pitchFamily="18" charset="-78"/>
              <a:ea typeface="Adobe Gothic Std B" panose="020B0800000000000000" pitchFamily="34" charset="-128"/>
              <a:cs typeface="Adobe Arabic" panose="02040503050201020203" pitchFamily="18" charset="-78"/>
            </a:endParaRPr>
          </a:p>
        </p:txBody>
      </p:sp>
      <p:sp>
        <p:nvSpPr>
          <p:cNvPr id="2" name="TextBox 1">
            <a:extLst>
              <a:ext uri="{FF2B5EF4-FFF2-40B4-BE49-F238E27FC236}">
                <a16:creationId xmlns:a16="http://schemas.microsoft.com/office/drawing/2014/main" id="{5FE3EBF1-AA57-6D07-85A9-9CE7A9B66E04}"/>
              </a:ext>
            </a:extLst>
          </p:cNvPr>
          <p:cNvSpPr txBox="1"/>
          <p:nvPr/>
        </p:nvSpPr>
        <p:spPr>
          <a:xfrm>
            <a:off x="10415239" y="4988720"/>
            <a:ext cx="2532816" cy="1754326"/>
          </a:xfrm>
          <a:prstGeom prst="rect">
            <a:avLst/>
          </a:prstGeom>
          <a:noFill/>
        </p:spPr>
        <p:txBody>
          <a:bodyPr wrap="square" rtlCol="0">
            <a:spAutoFit/>
          </a:bodyPr>
          <a:lstStyle/>
          <a:p>
            <a:r>
              <a:rPr lang="en-IN" b="1" dirty="0">
                <a:solidFill>
                  <a:schemeClr val="bg1"/>
                </a:solidFill>
                <a:effectLst>
                  <a:outerShdw blurRad="38100" dist="38100" dir="2700000" algn="tl">
                    <a:srgbClr val="000000">
                      <a:alpha val="43137"/>
                    </a:srgbClr>
                  </a:outerShdw>
                </a:effectLst>
              </a:rPr>
              <a:t>By: Adithya S nair</a:t>
            </a:r>
          </a:p>
          <a:p>
            <a:r>
              <a:rPr lang="en-IN" b="1" dirty="0">
                <a:solidFill>
                  <a:schemeClr val="bg1"/>
                </a:solidFill>
                <a:effectLst>
                  <a:outerShdw blurRad="38100" dist="38100" dir="2700000" algn="tl">
                    <a:srgbClr val="000000">
                      <a:alpha val="43137"/>
                    </a:srgbClr>
                  </a:outerShdw>
                </a:effectLst>
              </a:rPr>
              <a:t>         </a:t>
            </a:r>
          </a:p>
          <a:p>
            <a:endParaRPr lang="en-IN" b="1" dirty="0">
              <a:solidFill>
                <a:schemeClr val="bg1"/>
              </a:solidFill>
              <a:effectLst>
                <a:outerShdw blurRad="38100" dist="38100" dir="2700000" algn="tl">
                  <a:srgbClr val="000000">
                    <a:alpha val="43137"/>
                  </a:srgbClr>
                </a:outerShdw>
              </a:effectLst>
            </a:endParaRPr>
          </a:p>
          <a:p>
            <a:r>
              <a:rPr lang="en-IN" b="1" dirty="0">
                <a:solidFill>
                  <a:schemeClr val="bg1"/>
                </a:solidFill>
                <a:effectLst>
                  <a:outerShdw blurRad="38100" dist="38100" dir="2700000" algn="tl">
                    <a:srgbClr val="000000">
                      <a:alpha val="43137"/>
                    </a:srgbClr>
                  </a:outerShdw>
                </a:effectLst>
              </a:rPr>
              <a:t>Guided by : Mrs. </a:t>
            </a:r>
            <a:r>
              <a:rPr lang="en-IN" b="1" dirty="0" err="1">
                <a:solidFill>
                  <a:schemeClr val="bg1"/>
                </a:solidFill>
                <a:effectLst>
                  <a:outerShdw blurRad="38100" dist="38100" dir="2700000" algn="tl">
                    <a:srgbClr val="000000">
                      <a:alpha val="43137"/>
                    </a:srgbClr>
                  </a:outerShdw>
                </a:effectLst>
              </a:rPr>
              <a:t>Renisha</a:t>
            </a:r>
            <a:r>
              <a:rPr lang="en-IN" b="1" dirty="0">
                <a:solidFill>
                  <a:schemeClr val="bg1"/>
                </a:solidFill>
                <a:effectLst>
                  <a:outerShdw blurRad="38100" dist="38100" dir="2700000" algn="tl">
                    <a:srgbClr val="000000">
                      <a:alpha val="43137"/>
                    </a:srgbClr>
                  </a:outerShdw>
                </a:effectLst>
              </a:rPr>
              <a:t> mam</a:t>
            </a:r>
          </a:p>
          <a:p>
            <a:r>
              <a:rPr lang="en-IN" b="1" dirty="0">
                <a:solidFill>
                  <a:schemeClr val="bg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30200549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p:txBody>
          <a:bodyPr/>
          <a:lstStyle/>
          <a:p>
            <a:r>
              <a:rPr lang="en-IN" dirty="0">
                <a:solidFill>
                  <a:schemeClr val="bg1"/>
                </a:solidFill>
                <a:effectLst>
                  <a:outerShdw blurRad="38100" dist="38100" dir="2700000" algn="tl">
                    <a:srgbClr val="000000">
                      <a:alpha val="43137"/>
                    </a:srgbClr>
                  </a:outerShdw>
                </a:effectLst>
              </a:rPr>
              <a:t>EXISTING METHODOLOGY</a:t>
            </a: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p:txBody>
          <a:bodyPr>
            <a:normAutofit/>
          </a:bodyPr>
          <a:lstStyle/>
          <a:p>
            <a:pPr algn="just"/>
            <a:r>
              <a:rPr lang="en-IN" dirty="0">
                <a:solidFill>
                  <a:schemeClr val="bg1"/>
                </a:solidFill>
              </a:rPr>
              <a:t>There are some existing systems like which I have show above in which the are implementing the summarization using python libraries and deep learning techniques.</a:t>
            </a:r>
          </a:p>
          <a:p>
            <a:pPr algn="just"/>
            <a:r>
              <a:rPr lang="en-IN" dirty="0">
                <a:solidFill>
                  <a:schemeClr val="bg1"/>
                </a:solidFill>
              </a:rPr>
              <a:t>In  video summarization they will convert into audio using some python libraries and deep learning concepts and then they will  extract then audio and convert into text summary.</a:t>
            </a:r>
          </a:p>
          <a:p>
            <a:pPr algn="just"/>
            <a:r>
              <a:rPr lang="en-IN" dirty="0">
                <a:solidFill>
                  <a:schemeClr val="bg1"/>
                </a:solidFill>
              </a:rPr>
              <a:t>Text rank algorithm is used for summarization</a:t>
            </a:r>
          </a:p>
          <a:p>
            <a:pPr algn="just"/>
            <a:r>
              <a:rPr lang="en-IN" dirty="0">
                <a:solidFill>
                  <a:schemeClr val="bg1"/>
                </a:solidFill>
              </a:rPr>
              <a:t>Text to text summarization they use NLP techniques.</a:t>
            </a:r>
          </a:p>
          <a:p>
            <a:pPr marL="0" indent="0" algn="just">
              <a:buNone/>
            </a:pPr>
            <a:r>
              <a:rPr lang="en-IN" dirty="0">
                <a:solidFill>
                  <a:schemeClr val="bg1"/>
                </a:solidFill>
              </a:rPr>
              <a:t> </a:t>
            </a:r>
          </a:p>
        </p:txBody>
      </p:sp>
    </p:spTree>
    <p:extLst>
      <p:ext uri="{BB962C8B-B14F-4D97-AF65-F5344CB8AC3E}">
        <p14:creationId xmlns:p14="http://schemas.microsoft.com/office/powerpoint/2010/main" val="303743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p:txBody>
          <a:bodyPr/>
          <a:lstStyle/>
          <a:p>
            <a:r>
              <a:rPr lang="en-IN" dirty="0">
                <a:solidFill>
                  <a:schemeClr val="bg1"/>
                </a:solidFill>
                <a:effectLst>
                  <a:outerShdw blurRad="38100" dist="38100" dir="2700000" algn="tl">
                    <a:srgbClr val="000000">
                      <a:alpha val="43137"/>
                    </a:srgbClr>
                  </a:outerShdw>
                </a:effectLst>
              </a:rPr>
              <a:t>PROPOSED METHODOLOGY</a:t>
            </a: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p:txBody>
          <a:bodyPr>
            <a:normAutofit/>
          </a:bodyPr>
          <a:lstStyle/>
          <a:p>
            <a:pPr algn="just"/>
            <a:r>
              <a:rPr lang="en-IN" dirty="0">
                <a:solidFill>
                  <a:schemeClr val="bg1"/>
                </a:solidFill>
              </a:rPr>
              <a:t>Here we are creating a web application</a:t>
            </a:r>
          </a:p>
          <a:p>
            <a:pPr marL="0" indent="0" algn="just">
              <a:buNone/>
            </a:pPr>
            <a:r>
              <a:rPr lang="en-IN" dirty="0">
                <a:solidFill>
                  <a:schemeClr val="bg1"/>
                </a:solidFill>
              </a:rPr>
              <a:t> with 5 main modules.</a:t>
            </a:r>
          </a:p>
          <a:p>
            <a:pPr marL="514350" indent="-514350" algn="just">
              <a:buFont typeface="+mj-lt"/>
              <a:buAutoNum type="arabicPeriod"/>
            </a:pPr>
            <a:r>
              <a:rPr lang="en-IN" dirty="0">
                <a:solidFill>
                  <a:schemeClr val="bg1"/>
                </a:solidFill>
              </a:rPr>
              <a:t>Text to text summarization</a:t>
            </a:r>
          </a:p>
          <a:p>
            <a:pPr marL="514350" indent="-514350" algn="just">
              <a:buFont typeface="+mj-lt"/>
              <a:buAutoNum type="arabicPeriod"/>
            </a:pPr>
            <a:r>
              <a:rPr lang="en-IN" dirty="0">
                <a:solidFill>
                  <a:schemeClr val="bg1"/>
                </a:solidFill>
              </a:rPr>
              <a:t>Video to text summarization</a:t>
            </a:r>
          </a:p>
          <a:p>
            <a:pPr marL="514350" indent="-514350" algn="just">
              <a:buFont typeface="+mj-lt"/>
              <a:buAutoNum type="arabicPeriod"/>
            </a:pPr>
            <a:r>
              <a:rPr lang="en-IN" dirty="0">
                <a:solidFill>
                  <a:schemeClr val="bg1"/>
                </a:solidFill>
              </a:rPr>
              <a:t>Audio to text summarization</a:t>
            </a:r>
          </a:p>
          <a:p>
            <a:pPr marL="514350" indent="-514350" algn="just">
              <a:buFont typeface="+mj-lt"/>
              <a:buAutoNum type="arabicPeriod"/>
            </a:pPr>
            <a:r>
              <a:rPr lang="en-IN" dirty="0">
                <a:solidFill>
                  <a:schemeClr val="bg1"/>
                </a:solidFill>
              </a:rPr>
              <a:t>Video to video summarization</a:t>
            </a:r>
          </a:p>
          <a:p>
            <a:pPr marL="514350" indent="-514350" algn="just">
              <a:buFont typeface="+mj-lt"/>
              <a:buAutoNum type="arabicPeriod"/>
            </a:pPr>
            <a:r>
              <a:rPr lang="en-IN" dirty="0">
                <a:solidFill>
                  <a:schemeClr val="bg1"/>
                </a:solidFill>
              </a:rPr>
              <a:t>Audio to audio summarization</a:t>
            </a:r>
          </a:p>
          <a:p>
            <a:pPr marL="514350" indent="-514350" algn="just">
              <a:buFont typeface="+mj-lt"/>
              <a:buAutoNum type="arabicPeriod"/>
            </a:pPr>
            <a:endParaRPr lang="en-IN" dirty="0">
              <a:solidFill>
                <a:schemeClr val="bg1"/>
              </a:solidFill>
            </a:endParaRPr>
          </a:p>
          <a:p>
            <a:pPr marL="514350" indent="-514350" algn="just">
              <a:buFont typeface="+mj-lt"/>
              <a:buAutoNum type="arabicPeriod"/>
            </a:pPr>
            <a:endParaRPr lang="en-IN" dirty="0">
              <a:solidFill>
                <a:schemeClr val="bg1"/>
              </a:solidFill>
            </a:endParaRPr>
          </a:p>
          <a:p>
            <a:pPr marL="0" indent="0" algn="just">
              <a:buNone/>
            </a:pPr>
            <a:endParaRPr lang="en-IN" dirty="0">
              <a:solidFill>
                <a:schemeClr val="bg1"/>
              </a:solidFill>
            </a:endParaRPr>
          </a:p>
          <a:p>
            <a:pPr marL="0" indent="0" algn="just">
              <a:buNone/>
            </a:pPr>
            <a:endParaRPr lang="en-IN" dirty="0">
              <a:solidFill>
                <a:schemeClr val="bg1"/>
              </a:solidFill>
            </a:endParaRPr>
          </a:p>
          <a:p>
            <a:pPr marL="0" indent="0" algn="just">
              <a:buNone/>
            </a:pPr>
            <a:endParaRPr lang="en-IN" dirty="0">
              <a:solidFill>
                <a:schemeClr val="bg1"/>
              </a:solidFill>
            </a:endParaRPr>
          </a:p>
        </p:txBody>
      </p:sp>
    </p:spTree>
    <p:extLst>
      <p:ext uri="{BB962C8B-B14F-4D97-AF65-F5344CB8AC3E}">
        <p14:creationId xmlns:p14="http://schemas.microsoft.com/office/powerpoint/2010/main" val="19323055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p:txBody>
          <a:bodyPr/>
          <a:lstStyle/>
          <a:p>
            <a:r>
              <a:rPr lang="en-IN" b="1" dirty="0">
                <a:solidFill>
                  <a:schemeClr val="bg1"/>
                </a:solidFill>
                <a:effectLst>
                  <a:outerShdw blurRad="38100" dist="38100" dir="2700000" algn="tl">
                    <a:srgbClr val="000000">
                      <a:alpha val="43137"/>
                    </a:srgbClr>
                  </a:outerShdw>
                </a:effectLst>
              </a:rPr>
              <a:t>Audio </a:t>
            </a:r>
            <a:r>
              <a:rPr lang="en-IN" b="1" dirty="0">
                <a:solidFill>
                  <a:schemeClr val="bg1"/>
                </a:solidFill>
              </a:rPr>
              <a:t>to text summarization</a:t>
            </a:r>
            <a:br>
              <a:rPr lang="en-IN" b="1" dirty="0">
                <a:solidFill>
                  <a:schemeClr val="bg1"/>
                </a:solidFill>
              </a:rPr>
            </a:br>
            <a:endParaRPr lang="en-IN"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a:xfrm>
            <a:off x="646771" y="1204332"/>
            <a:ext cx="10707029" cy="4972631"/>
          </a:xfrm>
        </p:spPr>
        <p:txBody>
          <a:bodyPr>
            <a:normAutofit/>
          </a:bodyPr>
          <a:lstStyle/>
          <a:p>
            <a:pPr marL="0" indent="0" algn="just">
              <a:buNone/>
            </a:pPr>
            <a:endParaRPr lang="en-IN" dirty="0">
              <a:solidFill>
                <a:schemeClr val="bg1"/>
              </a:solidFill>
            </a:endParaRPr>
          </a:p>
          <a:p>
            <a:pPr marL="0" indent="0" algn="just">
              <a:buNone/>
            </a:pPr>
            <a:endParaRPr lang="en-IN" dirty="0">
              <a:solidFill>
                <a:schemeClr val="bg1"/>
              </a:solidFill>
            </a:endParaRPr>
          </a:p>
        </p:txBody>
      </p:sp>
      <p:pic>
        <p:nvPicPr>
          <p:cNvPr id="4" name="Picture 3">
            <a:extLst>
              <a:ext uri="{FF2B5EF4-FFF2-40B4-BE49-F238E27FC236}">
                <a16:creationId xmlns:a16="http://schemas.microsoft.com/office/drawing/2014/main" id="{B188D1DC-9FC8-5E6C-2119-F124F5123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751" y="2258741"/>
            <a:ext cx="9116153" cy="2863811"/>
          </a:xfrm>
          <a:prstGeom prst="rect">
            <a:avLst/>
          </a:prstGeom>
          <a:solidFill>
            <a:schemeClr val="bg2"/>
          </a:solidFill>
          <a:ln>
            <a:noFill/>
          </a:ln>
        </p:spPr>
      </p:pic>
    </p:spTree>
    <p:extLst>
      <p:ext uri="{BB962C8B-B14F-4D97-AF65-F5344CB8AC3E}">
        <p14:creationId xmlns:p14="http://schemas.microsoft.com/office/powerpoint/2010/main" val="7058693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p:txBody>
          <a:bodyPr/>
          <a:lstStyle/>
          <a:p>
            <a:r>
              <a:rPr lang="en-IN" b="1" dirty="0">
                <a:solidFill>
                  <a:schemeClr val="bg1"/>
                </a:solidFill>
                <a:effectLst>
                  <a:outerShdw blurRad="38100" dist="38100" dir="2700000" algn="tl">
                    <a:srgbClr val="000000">
                      <a:alpha val="43137"/>
                    </a:srgbClr>
                  </a:outerShdw>
                </a:effectLst>
              </a:rPr>
              <a:t>Video</a:t>
            </a:r>
            <a:r>
              <a:rPr lang="en-IN" b="1" dirty="0">
                <a:solidFill>
                  <a:schemeClr val="bg1"/>
                </a:solidFill>
              </a:rPr>
              <a:t> to video summarization</a:t>
            </a:r>
            <a:br>
              <a:rPr lang="en-IN" b="1" dirty="0">
                <a:solidFill>
                  <a:schemeClr val="bg1"/>
                </a:solidFill>
              </a:rPr>
            </a:br>
            <a:endParaRPr lang="en-IN"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a:xfrm>
            <a:off x="646771" y="1204332"/>
            <a:ext cx="10707029" cy="4972631"/>
          </a:xfrm>
        </p:spPr>
        <p:txBody>
          <a:bodyPr>
            <a:normAutofit/>
          </a:bodyPr>
          <a:lstStyle/>
          <a:p>
            <a:pPr marL="0" indent="0" algn="just">
              <a:buNone/>
            </a:pPr>
            <a:endParaRPr lang="en-IN" dirty="0">
              <a:solidFill>
                <a:schemeClr val="bg1"/>
              </a:solidFill>
            </a:endParaRPr>
          </a:p>
          <a:p>
            <a:pPr marL="0" indent="0" algn="just">
              <a:buNone/>
            </a:pPr>
            <a:endParaRPr lang="en-IN" dirty="0">
              <a:solidFill>
                <a:schemeClr val="bg1"/>
              </a:solidFill>
            </a:endParaRPr>
          </a:p>
        </p:txBody>
      </p:sp>
      <p:sp>
        <p:nvSpPr>
          <p:cNvPr id="5" name="TextBox 4">
            <a:extLst>
              <a:ext uri="{FF2B5EF4-FFF2-40B4-BE49-F238E27FC236}">
                <a16:creationId xmlns:a16="http://schemas.microsoft.com/office/drawing/2014/main" id="{B506E4F9-886B-4734-F240-3707D13A3391}"/>
              </a:ext>
            </a:extLst>
          </p:cNvPr>
          <p:cNvSpPr txBox="1"/>
          <p:nvPr/>
        </p:nvSpPr>
        <p:spPr>
          <a:xfrm>
            <a:off x="838200" y="1460810"/>
            <a:ext cx="10792522" cy="2585323"/>
          </a:xfrm>
          <a:prstGeom prst="rect">
            <a:avLst/>
          </a:prstGeom>
          <a:noFill/>
        </p:spPr>
        <p:txBody>
          <a:bodyPr wrap="square">
            <a:spAutoFit/>
          </a:bodyPr>
          <a:lstStyle/>
          <a:p>
            <a:pPr marL="0" indent="0" algn="just">
              <a:buNone/>
            </a:pPr>
            <a:endParaRPr lang="en-IN" dirty="0">
              <a:solidFill>
                <a:schemeClr val="bg1"/>
              </a:solidFill>
            </a:endParaRPr>
          </a:p>
          <a:p>
            <a:pPr algn="just"/>
            <a:r>
              <a:rPr lang="en-US" b="0" i="0" dirty="0">
                <a:solidFill>
                  <a:schemeClr val="bg1"/>
                </a:solidFill>
                <a:effectLst/>
                <a:latin typeface="NexusSerif"/>
              </a:rPr>
              <a:t>Video summarization aims to provide an automated way of generating short and informative versions of the original video by identifying the most important and relevant content.</a:t>
            </a:r>
          </a:p>
          <a:p>
            <a:pPr algn="just"/>
            <a:r>
              <a:rPr lang="en-US" b="0" i="0" dirty="0">
                <a:solidFill>
                  <a:schemeClr val="bg1"/>
                </a:solidFill>
                <a:effectLst/>
                <a:latin typeface="NexusSerif"/>
              </a:rPr>
              <a:t>In this section, the steps in video Summarization and the architecture of the proposed model are shown in  figures respectively. </a:t>
            </a:r>
          </a:p>
          <a:p>
            <a:pPr algn="just"/>
            <a:endParaRPr lang="en-IN" dirty="0">
              <a:solidFill>
                <a:schemeClr val="bg1"/>
              </a:solidFill>
            </a:endParaRPr>
          </a:p>
          <a:p>
            <a:pPr algn="just"/>
            <a:endParaRPr lang="en-IN" dirty="0">
              <a:solidFill>
                <a:schemeClr val="bg1"/>
              </a:solidFill>
            </a:endParaRPr>
          </a:p>
          <a:p>
            <a:pPr algn="just"/>
            <a:endParaRPr lang="en-IN" dirty="0">
              <a:solidFill>
                <a:schemeClr val="bg1"/>
              </a:solidFill>
            </a:endParaRPr>
          </a:p>
          <a:p>
            <a:pPr algn="just"/>
            <a:endParaRPr lang="en-IN" dirty="0">
              <a:solidFill>
                <a:schemeClr val="bg1"/>
              </a:solidFill>
            </a:endParaRPr>
          </a:p>
        </p:txBody>
      </p:sp>
      <p:pic>
        <p:nvPicPr>
          <p:cNvPr id="6" name="Picture 5">
            <a:extLst>
              <a:ext uri="{FF2B5EF4-FFF2-40B4-BE49-F238E27FC236}">
                <a16:creationId xmlns:a16="http://schemas.microsoft.com/office/drawing/2014/main" id="{E7A6958E-B4D4-3008-0FCC-A8EE87BA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216" y="3088559"/>
            <a:ext cx="6586489" cy="2701295"/>
          </a:xfrm>
          <a:prstGeom prst="rect">
            <a:avLst/>
          </a:prstGeom>
        </p:spPr>
      </p:pic>
    </p:spTree>
    <p:extLst>
      <p:ext uri="{BB962C8B-B14F-4D97-AF65-F5344CB8AC3E}">
        <p14:creationId xmlns:p14="http://schemas.microsoft.com/office/powerpoint/2010/main" val="499821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p:txBody>
          <a:bodyPr/>
          <a:lstStyle/>
          <a:p>
            <a:r>
              <a:rPr lang="en-IN" b="1" dirty="0">
                <a:solidFill>
                  <a:schemeClr val="bg1"/>
                </a:solidFill>
                <a:effectLst>
                  <a:outerShdw blurRad="38100" dist="38100" dir="2700000" algn="tl">
                    <a:srgbClr val="000000">
                      <a:alpha val="43137"/>
                    </a:srgbClr>
                  </a:outerShdw>
                </a:effectLst>
              </a:rPr>
              <a:t>Audio</a:t>
            </a:r>
            <a:r>
              <a:rPr lang="en-IN" b="1" dirty="0">
                <a:solidFill>
                  <a:schemeClr val="bg1"/>
                </a:solidFill>
              </a:rPr>
              <a:t> to Audio summarization</a:t>
            </a:r>
            <a:br>
              <a:rPr lang="en-IN" b="1" dirty="0">
                <a:solidFill>
                  <a:schemeClr val="bg1"/>
                </a:solidFill>
              </a:rPr>
            </a:br>
            <a:endParaRPr lang="en-IN"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a:xfrm>
            <a:off x="646771" y="1204332"/>
            <a:ext cx="10707029" cy="4972631"/>
          </a:xfrm>
        </p:spPr>
        <p:txBody>
          <a:bodyPr>
            <a:normAutofit/>
          </a:bodyPr>
          <a:lstStyle/>
          <a:p>
            <a:pPr marL="0" indent="0" algn="just">
              <a:buNone/>
            </a:pPr>
            <a:endParaRPr lang="en-IN" dirty="0">
              <a:solidFill>
                <a:schemeClr val="bg1"/>
              </a:solidFill>
            </a:endParaRPr>
          </a:p>
          <a:p>
            <a:pPr marL="0" indent="0" algn="just">
              <a:buNone/>
            </a:pPr>
            <a:endParaRPr lang="en-IN" dirty="0">
              <a:solidFill>
                <a:schemeClr val="bg1"/>
              </a:solidFill>
            </a:endParaRPr>
          </a:p>
        </p:txBody>
      </p:sp>
      <p:pic>
        <p:nvPicPr>
          <p:cNvPr id="4" name="Picture 3">
            <a:extLst>
              <a:ext uri="{FF2B5EF4-FFF2-40B4-BE49-F238E27FC236}">
                <a16:creationId xmlns:a16="http://schemas.microsoft.com/office/drawing/2014/main" id="{45E6C097-C9EF-DD3B-9874-36522C44F22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781" y="1999088"/>
            <a:ext cx="10408483" cy="3074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0688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a:xfrm>
            <a:off x="969532" y="681037"/>
            <a:ext cx="10515600" cy="1325563"/>
          </a:xfrm>
        </p:spPr>
        <p:txBody>
          <a:bodyPr>
            <a:normAutofit fontScale="90000"/>
          </a:bodyPr>
          <a:lstStyle/>
          <a:p>
            <a:r>
              <a:rPr lang="en-US" b="1" dirty="0">
                <a:solidFill>
                  <a:schemeClr val="bg1"/>
                </a:solidFill>
                <a:effectLst>
                  <a:outerShdw blurRad="38100" dist="38100" dir="2700000" algn="tl">
                    <a:srgbClr val="000000">
                      <a:alpha val="43137"/>
                    </a:srgbClr>
                  </a:outerShdw>
                </a:effectLst>
              </a:rPr>
              <a:t>LITERATURE REVIEW ON AUTOMATIC  SUMMARIZATION</a:t>
            </a:r>
            <a:br>
              <a:rPr lang="en-IN" b="1" dirty="0">
                <a:solidFill>
                  <a:schemeClr val="bg1"/>
                </a:solidFill>
              </a:rPr>
            </a:br>
            <a:endParaRPr lang="en-IN"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a:xfrm>
            <a:off x="646771" y="2006600"/>
            <a:ext cx="10707029" cy="4170363"/>
          </a:xfrm>
        </p:spPr>
        <p:txBody>
          <a:bodyPr>
            <a:normAutofit/>
          </a:bodyPr>
          <a:lstStyle/>
          <a:p>
            <a:pPr marL="0" indent="0" algn="just">
              <a:buNone/>
            </a:pPr>
            <a:endParaRPr lang="en-IN" dirty="0">
              <a:solidFill>
                <a:schemeClr val="bg1"/>
              </a:solidFill>
            </a:endParaRPr>
          </a:p>
          <a:p>
            <a:pPr marL="0" indent="0" algn="just">
              <a:buNone/>
            </a:pPr>
            <a:endParaRPr lang="en-IN" dirty="0">
              <a:solidFill>
                <a:schemeClr val="bg1"/>
              </a:solidFill>
            </a:endParaRPr>
          </a:p>
        </p:txBody>
      </p:sp>
      <p:sp>
        <p:nvSpPr>
          <p:cNvPr id="6" name="TextBox 5">
            <a:extLst>
              <a:ext uri="{FF2B5EF4-FFF2-40B4-BE49-F238E27FC236}">
                <a16:creationId xmlns:a16="http://schemas.microsoft.com/office/drawing/2014/main" id="{9D924B27-EE16-0C12-DBFA-7130C51EED18}"/>
              </a:ext>
            </a:extLst>
          </p:cNvPr>
          <p:cNvSpPr txBox="1"/>
          <p:nvPr/>
        </p:nvSpPr>
        <p:spPr>
          <a:xfrm>
            <a:off x="1274026" y="1916877"/>
            <a:ext cx="9498052" cy="3785652"/>
          </a:xfrm>
          <a:prstGeom prst="rect">
            <a:avLst/>
          </a:prstGeom>
          <a:noFill/>
        </p:spPr>
        <p:txBody>
          <a:bodyPr wrap="square">
            <a:spAutoFit/>
          </a:bodyPr>
          <a:lstStyle/>
          <a:p>
            <a:r>
              <a:rPr lang="en-US" sz="2400" dirty="0">
                <a:solidFill>
                  <a:schemeClr val="bg1"/>
                </a:solidFill>
              </a:rPr>
              <a:t>Author has analyzed and compared the performance of three different algorithms. Firstly, the different text summarization techniques explained. Extraction based techniques are used to extract important keywords to be included in the summary. For comparison three comparison three keyword extraction algorithms namely </a:t>
            </a:r>
            <a:r>
              <a:rPr lang="en-US" sz="2400" dirty="0" err="1">
                <a:solidFill>
                  <a:schemeClr val="bg1"/>
                </a:solidFill>
              </a:rPr>
              <a:t>TextRank</a:t>
            </a:r>
            <a:r>
              <a:rPr lang="en-US" sz="2400" dirty="0">
                <a:solidFill>
                  <a:schemeClr val="bg1"/>
                </a:solidFill>
              </a:rPr>
              <a:t>, </a:t>
            </a:r>
            <a:r>
              <a:rPr lang="en-US" sz="2400" dirty="0" err="1">
                <a:solidFill>
                  <a:schemeClr val="bg1"/>
                </a:solidFill>
              </a:rPr>
              <a:t>LexRank</a:t>
            </a:r>
            <a:r>
              <a:rPr lang="en-US" sz="2400" dirty="0">
                <a:solidFill>
                  <a:schemeClr val="bg1"/>
                </a:solidFill>
              </a:rPr>
              <a:t>, Latent Semantic Analysis (LSA) were used. Three algorithms are explained and implemented in python language. The ROUGE 1 is used to evaluate the effectiveness of the extracted keywords. The results of the algorithms compared with the handwritten summaries and evaluate the performance. In the end, the </a:t>
            </a:r>
            <a:r>
              <a:rPr lang="en-US" sz="2400" dirty="0" err="1">
                <a:solidFill>
                  <a:schemeClr val="bg1"/>
                </a:solidFill>
              </a:rPr>
              <a:t>TextRank</a:t>
            </a:r>
            <a:r>
              <a:rPr lang="en-US" sz="2400" dirty="0">
                <a:solidFill>
                  <a:schemeClr val="bg1"/>
                </a:solidFill>
              </a:rPr>
              <a:t> Algorithm gives a better result than other two algorithms.</a:t>
            </a:r>
            <a:endParaRPr lang="en-IN" sz="2400" dirty="0">
              <a:solidFill>
                <a:schemeClr val="bg1"/>
              </a:solidFill>
            </a:endParaRPr>
          </a:p>
        </p:txBody>
      </p:sp>
    </p:spTree>
    <p:extLst>
      <p:ext uri="{BB962C8B-B14F-4D97-AF65-F5344CB8AC3E}">
        <p14:creationId xmlns:p14="http://schemas.microsoft.com/office/powerpoint/2010/main" val="21796719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a:xfrm>
            <a:off x="969532" y="681037"/>
            <a:ext cx="10515600" cy="1325563"/>
          </a:xfrm>
        </p:spPr>
        <p:txBody>
          <a:bodyPr>
            <a:normAutofit/>
          </a:bodyPr>
          <a:lstStyle/>
          <a:p>
            <a:r>
              <a:rPr lang="en-IN" dirty="0">
                <a:solidFill>
                  <a:schemeClr val="bg1"/>
                </a:solidFill>
              </a:rPr>
              <a:t>References</a:t>
            </a:r>
            <a:r>
              <a:rPr lang="en-IN" dirty="0"/>
              <a:t>:</a:t>
            </a:r>
            <a:endParaRPr lang="en-IN"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a:xfrm>
            <a:off x="646771" y="2006600"/>
            <a:ext cx="10707029" cy="4170363"/>
          </a:xfrm>
        </p:spPr>
        <p:txBody>
          <a:bodyPr>
            <a:normAutofit fontScale="55000" lnSpcReduction="20000"/>
          </a:bodyPr>
          <a:lstStyle/>
          <a:p>
            <a:r>
              <a:rPr lang="en-US" sz="2800" noProof="1">
                <a:solidFill>
                  <a:schemeClr val="bg1"/>
                </a:solidFill>
              </a:rPr>
              <a:t>Video Summarization Using Deep Neural Networks: A Survey by </a:t>
            </a:r>
            <a:r>
              <a:rPr lang="en-IN" sz="2800" noProof="1">
                <a:solidFill>
                  <a:schemeClr val="bg1"/>
                </a:solidFill>
              </a:rPr>
              <a:t>Evlampios Apostolidis , Eleni Adamantidou , Alexandros I. Metsai , Vasileios Mezaris , Senior Member, IEEE, and Ioannis Patras , Senior Member, IEEE</a:t>
            </a:r>
          </a:p>
          <a:p>
            <a:r>
              <a:rPr lang="en-IN" sz="2800" noProof="1">
                <a:solidFill>
                  <a:schemeClr val="bg1"/>
                </a:solidFill>
              </a:rPr>
              <a:t>Video Transcription and Summarization using NLP By KhushiPorwal, Harshit Srivastava, Ritik Gupta , ShiveshPratap Mall, Nidhi Gupta</a:t>
            </a:r>
          </a:p>
          <a:p>
            <a:r>
              <a:rPr lang="en-IN" sz="2800" noProof="1">
                <a:solidFill>
                  <a:schemeClr val="bg1"/>
                </a:solidFill>
              </a:rPr>
              <a:t>Text Summarization Techniques: A Brief Survey Mehdi Allahyari ,Seyedamin Pouriyeh , Saeid Safaei , Mehdi Assef, Elizabeth D. Trippe, Juan B. Gutierrez, Krys Kochut</a:t>
            </a:r>
          </a:p>
          <a:p>
            <a:r>
              <a:rPr lang="en-IN" sz="2800" noProof="1">
                <a:solidFill>
                  <a:schemeClr val="bg1"/>
                </a:solidFill>
              </a:rPr>
              <a:t>Automatic Speech Summarisation: A Scoping Review  By Dana Rezazadegan1,2,*, Shlomo Berkovsky2 , Juan C. Quiroz3,2, A. Baki Kocaballi4,2, Ying Wang2 , Liliana Laranjo5,2, Enrico Coiera2</a:t>
            </a:r>
          </a:p>
          <a:p>
            <a:r>
              <a:rPr lang="en-IN" sz="2800" noProof="1">
                <a:solidFill>
                  <a:schemeClr val="bg1"/>
                </a:solidFill>
              </a:rPr>
              <a:t>Text Summarization:An Overview</a:t>
            </a:r>
            <a:endParaRPr lang="en-IN" sz="2800" b="1" noProof="1">
              <a:solidFill>
                <a:schemeClr val="bg1"/>
              </a:solidFill>
            </a:endParaRPr>
          </a:p>
          <a:p>
            <a:r>
              <a:rPr lang="en-IN" sz="2800" noProof="1">
                <a:solidFill>
                  <a:schemeClr val="bg1"/>
                </a:solidFill>
              </a:rPr>
              <a:t>PodSumm: Podcast Audio Summarization ANEESH VARTAKAVI∗ and AMANMEET GARG∗ , Gracenote Inc</a:t>
            </a:r>
          </a:p>
          <a:p>
            <a:r>
              <a:rPr lang="en-IN" sz="2800" noProof="1">
                <a:solidFill>
                  <a:schemeClr val="bg1"/>
                </a:solidFill>
              </a:rPr>
              <a:t>Robust video summarization algorithm using supervised machine learning</a:t>
            </a:r>
          </a:p>
          <a:p>
            <a:r>
              <a:rPr lang="en-IN" sz="2800" noProof="1">
                <a:solidFill>
                  <a:schemeClr val="bg1"/>
                </a:solidFill>
              </a:rPr>
              <a:t>Author links open overlay panelSunil SHarakannanavar</a:t>
            </a:r>
            <a:r>
              <a:rPr lang="en-IN" sz="2800" baseline="30000" noProof="1">
                <a:solidFill>
                  <a:schemeClr val="bg1"/>
                </a:solidFill>
              </a:rPr>
              <a:t>a</a:t>
            </a:r>
            <a:r>
              <a:rPr lang="en-IN" sz="2800" noProof="1">
                <a:solidFill>
                  <a:schemeClr val="bg1"/>
                </a:solidFill>
              </a:rPr>
              <a:t>Shaik RoshanSameer</a:t>
            </a:r>
            <a:r>
              <a:rPr lang="en-IN" sz="2800" baseline="30000" noProof="1">
                <a:solidFill>
                  <a:schemeClr val="bg1"/>
                </a:solidFill>
              </a:rPr>
              <a:t>a</a:t>
            </a:r>
            <a:r>
              <a:rPr lang="en-IN" sz="2800" noProof="1">
                <a:solidFill>
                  <a:schemeClr val="bg1"/>
                </a:solidFill>
              </a:rPr>
              <a:t>VikashKumar</a:t>
            </a:r>
            <a:r>
              <a:rPr lang="en-IN" sz="2800" baseline="30000" noProof="1">
                <a:solidFill>
                  <a:schemeClr val="bg1"/>
                </a:solidFill>
              </a:rPr>
              <a:t>a</a:t>
            </a:r>
            <a:r>
              <a:rPr lang="en-IN" sz="2800" noProof="1">
                <a:solidFill>
                  <a:schemeClr val="bg1"/>
                </a:solidFill>
              </a:rPr>
              <a:t>Sunil KumarBehera</a:t>
            </a:r>
            <a:r>
              <a:rPr lang="en-IN" sz="2800" baseline="30000" noProof="1">
                <a:solidFill>
                  <a:schemeClr val="bg1"/>
                </a:solidFill>
              </a:rPr>
              <a:t>a</a:t>
            </a:r>
            <a:r>
              <a:rPr lang="en-IN" sz="2800" noProof="1">
                <a:solidFill>
                  <a:schemeClr val="bg1"/>
                </a:solidFill>
              </a:rPr>
              <a:t>AdithyaV Amberkar</a:t>
            </a:r>
            <a:r>
              <a:rPr lang="en-IN" sz="2800" baseline="30000" noProof="1">
                <a:solidFill>
                  <a:schemeClr val="bg1"/>
                </a:solidFill>
              </a:rPr>
              <a:t>a</a:t>
            </a:r>
            <a:r>
              <a:rPr lang="en-IN" sz="2800" noProof="1">
                <a:solidFill>
                  <a:schemeClr val="bg1"/>
                </a:solidFill>
              </a:rPr>
              <a:t>Veena I.Puranikmath</a:t>
            </a:r>
            <a:r>
              <a:rPr lang="en-IN" sz="2800" baseline="30000" noProof="1">
                <a:solidFill>
                  <a:schemeClr val="bg1"/>
                </a:solidFill>
              </a:rPr>
              <a:t>b</a:t>
            </a:r>
            <a:endParaRPr lang="en-IN" sz="2800" noProof="1">
              <a:solidFill>
                <a:schemeClr val="bg1"/>
              </a:solidFill>
            </a:endParaRPr>
          </a:p>
          <a:p>
            <a:r>
              <a:rPr lang="en-IN" sz="2800" noProof="1">
                <a:solidFill>
                  <a:schemeClr val="bg1"/>
                </a:solidFill>
              </a:rPr>
              <a:t>Robust video summarization algorithm using supervised machine learning</a:t>
            </a:r>
          </a:p>
          <a:p>
            <a:r>
              <a:rPr lang="en-IN" sz="2800" noProof="1">
                <a:solidFill>
                  <a:schemeClr val="bg1"/>
                </a:solidFill>
              </a:rPr>
              <a:t>Author links open overlay panelSunil SHarakannanavar</a:t>
            </a:r>
            <a:r>
              <a:rPr lang="en-IN" sz="2800" baseline="30000" noProof="1">
                <a:solidFill>
                  <a:schemeClr val="bg1"/>
                </a:solidFill>
              </a:rPr>
              <a:t>a</a:t>
            </a:r>
            <a:r>
              <a:rPr lang="en-IN" sz="2800" noProof="1">
                <a:solidFill>
                  <a:schemeClr val="bg1"/>
                </a:solidFill>
              </a:rPr>
              <a:t>Shaik RoshanSameer</a:t>
            </a:r>
            <a:r>
              <a:rPr lang="en-IN" sz="2800" baseline="30000" noProof="1">
                <a:solidFill>
                  <a:schemeClr val="bg1"/>
                </a:solidFill>
              </a:rPr>
              <a:t>a</a:t>
            </a:r>
            <a:r>
              <a:rPr lang="en-IN" sz="2800" noProof="1">
                <a:solidFill>
                  <a:schemeClr val="bg1"/>
                </a:solidFill>
              </a:rPr>
              <a:t>VikashKumar</a:t>
            </a:r>
            <a:r>
              <a:rPr lang="en-IN" sz="2800" baseline="30000" noProof="1">
                <a:solidFill>
                  <a:schemeClr val="bg1"/>
                </a:solidFill>
              </a:rPr>
              <a:t>a</a:t>
            </a:r>
            <a:r>
              <a:rPr lang="en-IN" sz="2800" noProof="1">
                <a:solidFill>
                  <a:schemeClr val="bg1"/>
                </a:solidFill>
              </a:rPr>
              <a:t>Sunil KumarBehera</a:t>
            </a:r>
            <a:r>
              <a:rPr lang="en-IN" sz="2800" baseline="30000" noProof="1">
                <a:solidFill>
                  <a:schemeClr val="bg1"/>
                </a:solidFill>
              </a:rPr>
              <a:t>a</a:t>
            </a:r>
            <a:r>
              <a:rPr lang="en-IN" sz="2800" noProof="1">
                <a:solidFill>
                  <a:schemeClr val="bg1"/>
                </a:solidFill>
              </a:rPr>
              <a:t>AdithyaV Amberkar</a:t>
            </a:r>
            <a:r>
              <a:rPr lang="en-IN" sz="2800" baseline="30000" noProof="1">
                <a:solidFill>
                  <a:schemeClr val="bg1"/>
                </a:solidFill>
              </a:rPr>
              <a:t>a</a:t>
            </a:r>
            <a:r>
              <a:rPr lang="en-IN" sz="2800" noProof="1">
                <a:solidFill>
                  <a:schemeClr val="bg1"/>
                </a:solidFill>
              </a:rPr>
              <a:t>Veena I.Puranikmath</a:t>
            </a:r>
            <a:r>
              <a:rPr lang="en-IN" sz="2800" baseline="30000" noProof="1">
                <a:solidFill>
                  <a:schemeClr val="bg1"/>
                </a:solidFill>
              </a:rPr>
              <a:t>b</a:t>
            </a:r>
            <a:endParaRPr lang="en-IN" sz="2800" noProof="1">
              <a:solidFill>
                <a:schemeClr val="bg1"/>
              </a:solidFill>
            </a:endParaRPr>
          </a:p>
          <a:p>
            <a:endParaRPr lang="en-IN" sz="2800" dirty="0">
              <a:solidFill>
                <a:schemeClr val="bg1"/>
              </a:solidFill>
            </a:endParaRPr>
          </a:p>
          <a:p>
            <a:endParaRPr lang="en-IN" dirty="0">
              <a:solidFill>
                <a:schemeClr val="bg1"/>
              </a:solidFill>
            </a:endParaRPr>
          </a:p>
          <a:p>
            <a:pPr marL="0" indent="0" algn="just">
              <a:buNone/>
            </a:pPr>
            <a:endParaRPr lang="en-IN" dirty="0">
              <a:solidFill>
                <a:schemeClr val="bg1"/>
              </a:solidFill>
            </a:endParaRPr>
          </a:p>
        </p:txBody>
      </p:sp>
    </p:spTree>
    <p:extLst>
      <p:ext uri="{BB962C8B-B14F-4D97-AF65-F5344CB8AC3E}">
        <p14:creationId xmlns:p14="http://schemas.microsoft.com/office/powerpoint/2010/main" val="1834567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a:xfrm>
            <a:off x="969532" y="681037"/>
            <a:ext cx="10515600" cy="1325563"/>
          </a:xfrm>
        </p:spPr>
        <p:txBody>
          <a:bodyPr>
            <a:normAutofit/>
          </a:bodyPr>
          <a:lstStyle/>
          <a:p>
            <a:endParaRPr lang="en-IN"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a:xfrm>
            <a:off x="3713357" y="2987908"/>
            <a:ext cx="10707029" cy="4170363"/>
          </a:xfrm>
        </p:spPr>
        <p:txBody>
          <a:bodyPr>
            <a:normAutofit/>
          </a:bodyPr>
          <a:lstStyle/>
          <a:p>
            <a:pPr marL="0" indent="0" algn="just">
              <a:buNone/>
            </a:pPr>
            <a:r>
              <a:rPr lang="en-IN" sz="6000" dirty="0">
                <a:solidFill>
                  <a:schemeClr val="bg1"/>
                </a:solidFill>
              </a:rPr>
              <a:t>THANK YOU</a:t>
            </a:r>
          </a:p>
        </p:txBody>
      </p:sp>
    </p:spTree>
    <p:extLst>
      <p:ext uri="{BB962C8B-B14F-4D97-AF65-F5344CB8AC3E}">
        <p14:creationId xmlns:p14="http://schemas.microsoft.com/office/powerpoint/2010/main" val="41991389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C544-9FAB-F281-FC0F-C2DF16FF94B0}"/>
              </a:ext>
            </a:extLst>
          </p:cNvPr>
          <p:cNvSpPr>
            <a:spLocks noGrp="1"/>
          </p:cNvSpPr>
          <p:nvPr>
            <p:ph type="title"/>
          </p:nvPr>
        </p:nvSpPr>
        <p:spPr/>
        <p:txBody>
          <a:bodyPr/>
          <a:lstStyle/>
          <a:p>
            <a:r>
              <a:rPr lang="en-IN" dirty="0">
                <a:solidFill>
                  <a:schemeClr val="bg1"/>
                </a:solidFill>
              </a:rPr>
              <a:t>XICONCLSUINING METHODOLOGY</a:t>
            </a:r>
          </a:p>
        </p:txBody>
      </p:sp>
      <p:sp>
        <p:nvSpPr>
          <p:cNvPr id="3" name="Content Placeholder 2">
            <a:extLst>
              <a:ext uri="{FF2B5EF4-FFF2-40B4-BE49-F238E27FC236}">
                <a16:creationId xmlns:a16="http://schemas.microsoft.com/office/drawing/2014/main" id="{FBB4CF15-9944-7DD6-96B7-4B1FFCA32C05}"/>
              </a:ext>
            </a:extLst>
          </p:cNvPr>
          <p:cNvSpPr>
            <a:spLocks noGrp="1"/>
          </p:cNvSpPr>
          <p:nvPr>
            <p:ph idx="1"/>
          </p:nvPr>
        </p:nvSpPr>
        <p:spPr>
          <a:solidFill>
            <a:schemeClr val="bg1"/>
          </a:solidFill>
        </p:spPr>
        <p:txBody>
          <a:bodyPr/>
          <a:lstStyle/>
          <a:p>
            <a:endParaRPr lang="en-IN" dirty="0"/>
          </a:p>
        </p:txBody>
      </p:sp>
    </p:spTree>
    <p:extLst>
      <p:ext uri="{BB962C8B-B14F-4D97-AF65-F5344CB8AC3E}">
        <p14:creationId xmlns:p14="http://schemas.microsoft.com/office/powerpoint/2010/main" val="221737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69E7BC-0CD2-A252-9FD4-41396F4E82C0}"/>
              </a:ext>
            </a:extLst>
          </p:cNvPr>
          <p:cNvSpPr/>
          <p:nvPr/>
        </p:nvSpPr>
        <p:spPr>
          <a:xfrm>
            <a:off x="0" y="-19665"/>
            <a:ext cx="8091949" cy="6897329"/>
          </a:xfrm>
          <a:prstGeom prst="rect">
            <a:avLst/>
          </a:prstGeom>
          <a:gradFill flip="none" rotWithShape="1">
            <a:gsLst>
              <a:gs pos="100000">
                <a:schemeClr val="accent3">
                  <a:lumMod val="5000"/>
                  <a:lumOff val="95000"/>
                </a:schemeClr>
              </a:gs>
              <a:gs pos="100000">
                <a:schemeClr val="bg1">
                  <a:lumMod val="65000"/>
                </a:schemeClr>
              </a:gs>
            </a:gsLst>
            <a:lin ang="5400000" scaled="1"/>
            <a:tileRect/>
          </a:gradFill>
          <a:ln>
            <a:noFill/>
          </a:ln>
          <a:effectLst>
            <a:outerShdw blurRad="50800" dist="38100" dir="2700000" algn="tl" rotWithShape="0">
              <a:prstClr val="black">
                <a:alpha val="40000"/>
              </a:prstClr>
            </a:outerShdw>
          </a:effectLst>
          <a:scene3d>
            <a:camera prst="obliqueBottomRight"/>
            <a:lightRig rig="threePt" dir="t"/>
          </a:scene3d>
          <a:sp3d>
            <a:bevelT prst="relaxedInse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ffectLst>
                <a:glow rad="139700">
                  <a:schemeClr val="accent4">
                    <a:satMod val="175000"/>
                    <a:alpha val="40000"/>
                  </a:schemeClr>
                </a:glow>
              </a:effectLst>
            </a:endParaRPr>
          </a:p>
        </p:txBody>
      </p:sp>
      <p:sp>
        <p:nvSpPr>
          <p:cNvPr id="18" name="Freeform: Shape 17">
            <a:extLst>
              <a:ext uri="{FF2B5EF4-FFF2-40B4-BE49-F238E27FC236}">
                <a16:creationId xmlns:a16="http://schemas.microsoft.com/office/drawing/2014/main" id="{E7E27376-887F-859D-14AC-D4A61A6DBB03}"/>
              </a:ext>
            </a:extLst>
          </p:cNvPr>
          <p:cNvSpPr/>
          <p:nvPr/>
        </p:nvSpPr>
        <p:spPr>
          <a:xfrm>
            <a:off x="5677640" y="4460986"/>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cxnSp>
        <p:nvCxnSpPr>
          <p:cNvPr id="23" name="Straight Connector 22">
            <a:extLst>
              <a:ext uri="{FF2B5EF4-FFF2-40B4-BE49-F238E27FC236}">
                <a16:creationId xmlns:a16="http://schemas.microsoft.com/office/drawing/2014/main" id="{8552560A-30BC-7E7C-8551-CD18438A6BFC}"/>
              </a:ext>
            </a:extLst>
          </p:cNvPr>
          <p:cNvCxnSpPr/>
          <p:nvPr/>
        </p:nvCxnSpPr>
        <p:spPr>
          <a:xfrm>
            <a:off x="4917233" y="0"/>
            <a:ext cx="0" cy="6858000"/>
          </a:xfrm>
          <a:prstGeom prst="line">
            <a:avLst/>
          </a:prstGeom>
          <a:ln w="57150">
            <a:prstDash val="sysDash"/>
          </a:ln>
        </p:spPr>
        <p:style>
          <a:lnRef idx="1">
            <a:schemeClr val="accent3"/>
          </a:lnRef>
          <a:fillRef idx="0">
            <a:schemeClr val="accent3"/>
          </a:fillRef>
          <a:effectRef idx="0">
            <a:schemeClr val="accent3"/>
          </a:effectRef>
          <a:fontRef idx="minor">
            <a:schemeClr val="tx1"/>
          </a:fontRef>
        </p:style>
      </p:cxnSp>
      <p:sp>
        <p:nvSpPr>
          <p:cNvPr id="26" name="TextBox 25">
            <a:extLst>
              <a:ext uri="{FF2B5EF4-FFF2-40B4-BE49-F238E27FC236}">
                <a16:creationId xmlns:a16="http://schemas.microsoft.com/office/drawing/2014/main" id="{EF410B85-0137-9F71-A512-9B08AA68A53C}"/>
              </a:ext>
            </a:extLst>
          </p:cNvPr>
          <p:cNvSpPr txBox="1"/>
          <p:nvPr/>
        </p:nvSpPr>
        <p:spPr>
          <a:xfrm flipH="1">
            <a:off x="7609916" y="3305041"/>
            <a:ext cx="1356851" cy="523220"/>
          </a:xfrm>
          <a:prstGeom prst="rect">
            <a:avLst/>
          </a:prstGeom>
          <a:noFill/>
        </p:spPr>
        <p:txBody>
          <a:bodyPr wrap="square" rtlCol="0">
            <a:spAutoFit/>
          </a:bodyPr>
          <a:lstStyle/>
          <a:p>
            <a:endParaRPr lang="en-IN" sz="2800" dirty="0"/>
          </a:p>
        </p:txBody>
      </p:sp>
      <p:sp>
        <p:nvSpPr>
          <p:cNvPr id="28" name="TextBox 27">
            <a:extLst>
              <a:ext uri="{FF2B5EF4-FFF2-40B4-BE49-F238E27FC236}">
                <a16:creationId xmlns:a16="http://schemas.microsoft.com/office/drawing/2014/main" id="{99F91400-3026-A67D-2210-80E2D6AB1F8E}"/>
              </a:ext>
            </a:extLst>
          </p:cNvPr>
          <p:cNvSpPr txBox="1"/>
          <p:nvPr/>
        </p:nvSpPr>
        <p:spPr>
          <a:xfrm flipH="1">
            <a:off x="7644030" y="5884853"/>
            <a:ext cx="1356851" cy="523220"/>
          </a:xfrm>
          <a:prstGeom prst="rect">
            <a:avLst/>
          </a:prstGeom>
          <a:noFill/>
        </p:spPr>
        <p:txBody>
          <a:bodyPr wrap="square" rtlCol="0">
            <a:spAutoFit/>
          </a:bodyPr>
          <a:lstStyle/>
          <a:p>
            <a:endParaRPr lang="en-IN" sz="2800" dirty="0"/>
          </a:p>
        </p:txBody>
      </p:sp>
      <p:sp>
        <p:nvSpPr>
          <p:cNvPr id="33" name="TextBox 32">
            <a:extLst>
              <a:ext uri="{FF2B5EF4-FFF2-40B4-BE49-F238E27FC236}">
                <a16:creationId xmlns:a16="http://schemas.microsoft.com/office/drawing/2014/main" id="{02666E77-62CB-EA99-8C3F-E8A04CF27848}"/>
              </a:ext>
            </a:extLst>
          </p:cNvPr>
          <p:cNvSpPr txBox="1"/>
          <p:nvPr/>
        </p:nvSpPr>
        <p:spPr>
          <a:xfrm flipH="1">
            <a:off x="8288341" y="393508"/>
            <a:ext cx="348062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Abstract</a:t>
            </a:r>
          </a:p>
        </p:txBody>
      </p:sp>
      <p:sp>
        <p:nvSpPr>
          <p:cNvPr id="34" name="TextBox 33">
            <a:extLst>
              <a:ext uri="{FF2B5EF4-FFF2-40B4-BE49-F238E27FC236}">
                <a16:creationId xmlns:a16="http://schemas.microsoft.com/office/drawing/2014/main" id="{1E8BB1E3-3AEF-8C2E-73C5-288AD5BC3F4D}"/>
              </a:ext>
            </a:extLst>
          </p:cNvPr>
          <p:cNvSpPr txBox="1"/>
          <p:nvPr/>
        </p:nvSpPr>
        <p:spPr>
          <a:xfrm flipH="1">
            <a:off x="8430800" y="1984644"/>
            <a:ext cx="348062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Introduction</a:t>
            </a:r>
          </a:p>
        </p:txBody>
      </p:sp>
      <p:sp>
        <p:nvSpPr>
          <p:cNvPr id="35" name="TextBox 34">
            <a:extLst>
              <a:ext uri="{FF2B5EF4-FFF2-40B4-BE49-F238E27FC236}">
                <a16:creationId xmlns:a16="http://schemas.microsoft.com/office/drawing/2014/main" id="{07D5DF1F-0658-C880-4B1E-DF29AECD9EEB}"/>
              </a:ext>
            </a:extLst>
          </p:cNvPr>
          <p:cNvSpPr txBox="1"/>
          <p:nvPr/>
        </p:nvSpPr>
        <p:spPr>
          <a:xfrm flipH="1">
            <a:off x="8558869" y="3380066"/>
            <a:ext cx="3446506"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Literature survey</a:t>
            </a:r>
          </a:p>
        </p:txBody>
      </p:sp>
      <p:sp>
        <p:nvSpPr>
          <p:cNvPr id="36" name="TextBox 35">
            <a:extLst>
              <a:ext uri="{FF2B5EF4-FFF2-40B4-BE49-F238E27FC236}">
                <a16:creationId xmlns:a16="http://schemas.microsoft.com/office/drawing/2014/main" id="{DC0E0303-93C0-16D5-6A38-BE02EF319DF7}"/>
              </a:ext>
            </a:extLst>
          </p:cNvPr>
          <p:cNvSpPr txBox="1"/>
          <p:nvPr/>
        </p:nvSpPr>
        <p:spPr>
          <a:xfrm flipH="1">
            <a:off x="8524755" y="4750828"/>
            <a:ext cx="348062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System design</a:t>
            </a:r>
          </a:p>
        </p:txBody>
      </p:sp>
      <p:sp>
        <p:nvSpPr>
          <p:cNvPr id="37" name="TextBox 36">
            <a:extLst>
              <a:ext uri="{FF2B5EF4-FFF2-40B4-BE49-F238E27FC236}">
                <a16:creationId xmlns:a16="http://schemas.microsoft.com/office/drawing/2014/main" id="{B86FE315-C35B-CDA5-7A93-7CA6FF60CAFA}"/>
              </a:ext>
            </a:extLst>
          </p:cNvPr>
          <p:cNvSpPr txBox="1"/>
          <p:nvPr/>
        </p:nvSpPr>
        <p:spPr>
          <a:xfrm flipH="1">
            <a:off x="8440400" y="6094111"/>
            <a:ext cx="348062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Conclusion</a:t>
            </a:r>
          </a:p>
        </p:txBody>
      </p:sp>
      <p:sp>
        <p:nvSpPr>
          <p:cNvPr id="38" name="Freeform: Shape 37">
            <a:extLst>
              <a:ext uri="{FF2B5EF4-FFF2-40B4-BE49-F238E27FC236}">
                <a16:creationId xmlns:a16="http://schemas.microsoft.com/office/drawing/2014/main" id="{74B43C0F-EA97-EC74-D002-777F24AFE352}"/>
              </a:ext>
            </a:extLst>
          </p:cNvPr>
          <p:cNvSpPr/>
          <p:nvPr/>
        </p:nvSpPr>
        <p:spPr>
          <a:xfrm>
            <a:off x="5677640" y="217872"/>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9" name="Freeform: Shape 38">
            <a:extLst>
              <a:ext uri="{FF2B5EF4-FFF2-40B4-BE49-F238E27FC236}">
                <a16:creationId xmlns:a16="http://schemas.microsoft.com/office/drawing/2014/main" id="{28F9FCAA-3C28-3589-DA6B-51941683C5E1}"/>
              </a:ext>
            </a:extLst>
          </p:cNvPr>
          <p:cNvSpPr/>
          <p:nvPr/>
        </p:nvSpPr>
        <p:spPr>
          <a:xfrm>
            <a:off x="5677640" y="5808529"/>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0" name="Freeform: Shape 39">
            <a:extLst>
              <a:ext uri="{FF2B5EF4-FFF2-40B4-BE49-F238E27FC236}">
                <a16:creationId xmlns:a16="http://schemas.microsoft.com/office/drawing/2014/main" id="{3FA12A5B-CFD1-3399-B90B-26C176E7B007}"/>
              </a:ext>
            </a:extLst>
          </p:cNvPr>
          <p:cNvSpPr/>
          <p:nvPr/>
        </p:nvSpPr>
        <p:spPr>
          <a:xfrm>
            <a:off x="5677640" y="1633377"/>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1" name="Freeform: Shape 40">
            <a:extLst>
              <a:ext uri="{FF2B5EF4-FFF2-40B4-BE49-F238E27FC236}">
                <a16:creationId xmlns:a16="http://schemas.microsoft.com/office/drawing/2014/main" id="{204C8010-E281-75DA-3936-729D1BB5C404}"/>
              </a:ext>
            </a:extLst>
          </p:cNvPr>
          <p:cNvSpPr/>
          <p:nvPr/>
        </p:nvSpPr>
        <p:spPr>
          <a:xfrm>
            <a:off x="5677640" y="3130580"/>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7" name="TextBox 46">
            <a:extLst>
              <a:ext uri="{FF2B5EF4-FFF2-40B4-BE49-F238E27FC236}">
                <a16:creationId xmlns:a16="http://schemas.microsoft.com/office/drawing/2014/main" id="{23EF2666-0127-2AFD-7C1C-1FEE9CBC62CC}"/>
              </a:ext>
            </a:extLst>
          </p:cNvPr>
          <p:cNvSpPr txBox="1"/>
          <p:nvPr/>
        </p:nvSpPr>
        <p:spPr>
          <a:xfrm flipH="1">
            <a:off x="7330509" y="436618"/>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01</a:t>
            </a:r>
          </a:p>
        </p:txBody>
      </p:sp>
      <p:sp>
        <p:nvSpPr>
          <p:cNvPr id="49" name="TextBox 48">
            <a:extLst>
              <a:ext uri="{FF2B5EF4-FFF2-40B4-BE49-F238E27FC236}">
                <a16:creationId xmlns:a16="http://schemas.microsoft.com/office/drawing/2014/main" id="{F581883D-386B-2E17-C832-9A92F4D3FCFA}"/>
              </a:ext>
            </a:extLst>
          </p:cNvPr>
          <p:cNvSpPr txBox="1"/>
          <p:nvPr/>
        </p:nvSpPr>
        <p:spPr>
          <a:xfrm flipH="1">
            <a:off x="7295579" y="1853537"/>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02</a:t>
            </a:r>
          </a:p>
        </p:txBody>
      </p:sp>
      <p:sp>
        <p:nvSpPr>
          <p:cNvPr id="50" name="TextBox 49">
            <a:extLst>
              <a:ext uri="{FF2B5EF4-FFF2-40B4-BE49-F238E27FC236}">
                <a16:creationId xmlns:a16="http://schemas.microsoft.com/office/drawing/2014/main" id="{7912F0C4-37F7-1862-6FA3-C029C1D454C3}"/>
              </a:ext>
            </a:extLst>
          </p:cNvPr>
          <p:cNvSpPr txBox="1"/>
          <p:nvPr/>
        </p:nvSpPr>
        <p:spPr>
          <a:xfrm flipH="1">
            <a:off x="7295579" y="3275430"/>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03</a:t>
            </a:r>
          </a:p>
        </p:txBody>
      </p:sp>
      <p:sp>
        <p:nvSpPr>
          <p:cNvPr id="51" name="TextBox 50">
            <a:extLst>
              <a:ext uri="{FF2B5EF4-FFF2-40B4-BE49-F238E27FC236}">
                <a16:creationId xmlns:a16="http://schemas.microsoft.com/office/drawing/2014/main" id="{42D7841C-460D-F95F-031B-B59FEB72EF59}"/>
              </a:ext>
            </a:extLst>
          </p:cNvPr>
          <p:cNvSpPr txBox="1"/>
          <p:nvPr/>
        </p:nvSpPr>
        <p:spPr>
          <a:xfrm flipH="1">
            <a:off x="7365439" y="4696698"/>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04</a:t>
            </a:r>
          </a:p>
        </p:txBody>
      </p:sp>
      <p:sp>
        <p:nvSpPr>
          <p:cNvPr id="52" name="TextBox 51">
            <a:extLst>
              <a:ext uri="{FF2B5EF4-FFF2-40B4-BE49-F238E27FC236}">
                <a16:creationId xmlns:a16="http://schemas.microsoft.com/office/drawing/2014/main" id="{7FBF71C1-DC9A-DB2F-43BA-97A76EB7E9D7}"/>
              </a:ext>
            </a:extLst>
          </p:cNvPr>
          <p:cNvSpPr txBox="1"/>
          <p:nvPr/>
        </p:nvSpPr>
        <p:spPr>
          <a:xfrm flipH="1">
            <a:off x="7318175" y="6039511"/>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05</a:t>
            </a:r>
          </a:p>
        </p:txBody>
      </p:sp>
      <p:sp>
        <p:nvSpPr>
          <p:cNvPr id="57" name="TextBox 56">
            <a:extLst>
              <a:ext uri="{FF2B5EF4-FFF2-40B4-BE49-F238E27FC236}">
                <a16:creationId xmlns:a16="http://schemas.microsoft.com/office/drawing/2014/main" id="{9EBFD71C-BB3A-B1D1-566B-D8310BAD73B7}"/>
              </a:ext>
            </a:extLst>
          </p:cNvPr>
          <p:cNvSpPr txBox="1"/>
          <p:nvPr/>
        </p:nvSpPr>
        <p:spPr>
          <a:xfrm>
            <a:off x="1211631" y="2704876"/>
            <a:ext cx="2726007" cy="1200329"/>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3600" dirty="0">
                <a:effectLst>
                  <a:outerShdw blurRad="38100" dist="38100" dir="2700000" algn="tl">
                    <a:srgbClr val="000000">
                      <a:alpha val="43137"/>
                    </a:srgbClr>
                  </a:outerShdw>
                </a:effectLst>
                <a:latin typeface="Bodoni MT" panose="02070603080606020203" pitchFamily="18" charset="0"/>
                <a:ea typeface="Adobe Gothic Std B" panose="020B0800000000000000" pitchFamily="34" charset="-128"/>
              </a:rPr>
              <a:t>Agenda</a:t>
            </a:r>
            <a:r>
              <a:rPr lang="en-IN" sz="3600" dirty="0">
                <a:latin typeface="Bodoni MT" panose="02070603080606020203" pitchFamily="18" charset="0"/>
                <a:ea typeface="Adobe Gothic Std B" panose="020B0800000000000000" pitchFamily="34" charset="-128"/>
              </a:rPr>
              <a:t> </a:t>
            </a:r>
            <a:r>
              <a:rPr lang="en-IN" sz="3600" dirty="0">
                <a:effectLst>
                  <a:outerShdw blurRad="38100" dist="38100" dir="2700000" algn="tl">
                    <a:srgbClr val="000000">
                      <a:alpha val="43137"/>
                    </a:srgbClr>
                  </a:outerShdw>
                </a:effectLst>
                <a:latin typeface="Bodoni MT" panose="02070603080606020203" pitchFamily="18" charset="0"/>
                <a:ea typeface="Adobe Gothic Std B" panose="020B0800000000000000" pitchFamily="34" charset="-128"/>
              </a:rPr>
              <a:t>of</a:t>
            </a:r>
            <a:r>
              <a:rPr lang="en-IN" sz="3600" dirty="0">
                <a:latin typeface="Bodoni MT" panose="02070603080606020203" pitchFamily="18" charset="0"/>
                <a:ea typeface="Adobe Gothic Std B" panose="020B0800000000000000" pitchFamily="34" charset="-128"/>
              </a:rPr>
              <a:t> </a:t>
            </a:r>
            <a:r>
              <a:rPr lang="en-IN" sz="3600" dirty="0">
                <a:effectLst>
                  <a:outerShdw blurRad="38100" dist="38100" dir="2700000" algn="tl">
                    <a:srgbClr val="000000">
                      <a:alpha val="43137"/>
                    </a:srgbClr>
                  </a:outerShdw>
                </a:effectLst>
                <a:latin typeface="Bodoni MT" panose="02070603080606020203" pitchFamily="18" charset="0"/>
                <a:ea typeface="Adobe Gothic Std B" panose="020B0800000000000000" pitchFamily="34" charset="-128"/>
              </a:rPr>
              <a:t>the</a:t>
            </a:r>
            <a:r>
              <a:rPr lang="en-IN" sz="3600" dirty="0">
                <a:latin typeface="Bodoni MT" panose="02070603080606020203" pitchFamily="18" charset="0"/>
                <a:ea typeface="Adobe Gothic Std B" panose="020B0800000000000000" pitchFamily="34" charset="-128"/>
              </a:rPr>
              <a:t> </a:t>
            </a:r>
            <a:r>
              <a:rPr lang="en-IN" sz="3600" dirty="0">
                <a:effectLst>
                  <a:outerShdw blurRad="38100" dist="38100" dir="2700000" algn="tl">
                    <a:srgbClr val="000000">
                      <a:alpha val="43137"/>
                    </a:srgbClr>
                  </a:outerShdw>
                </a:effectLst>
                <a:latin typeface="Bodoni MT" panose="02070603080606020203" pitchFamily="18" charset="0"/>
                <a:ea typeface="Adobe Gothic Std B" panose="020B0800000000000000" pitchFamily="34" charset="-128"/>
              </a:rPr>
              <a:t>project</a:t>
            </a:r>
          </a:p>
        </p:txBody>
      </p:sp>
      <p:pic>
        <p:nvPicPr>
          <p:cNvPr id="68" name="Picture 2" descr="Web Application Transparent, HD Png Download - kindpng">
            <a:extLst>
              <a:ext uri="{FF2B5EF4-FFF2-40B4-BE49-F238E27FC236}">
                <a16:creationId xmlns:a16="http://schemas.microsoft.com/office/drawing/2014/main" id="{5423C6EA-17A2-9AC9-B52C-E5B1B7912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7165" y="-19665"/>
            <a:ext cx="2533650" cy="1800225"/>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C980EFED-0E53-27E3-CFD1-B0B5DE0377B0}"/>
              </a:ext>
            </a:extLst>
          </p:cNvPr>
          <p:cNvSpPr txBox="1"/>
          <p:nvPr/>
        </p:nvSpPr>
        <p:spPr>
          <a:xfrm>
            <a:off x="14687550" y="1871417"/>
            <a:ext cx="8515350" cy="369332"/>
          </a:xfrm>
          <a:prstGeom prst="rect">
            <a:avLst/>
          </a:prstGeom>
          <a:noFill/>
        </p:spPr>
        <p:txBody>
          <a:bodyPr wrap="square">
            <a:spAutoFit/>
          </a:bodyPr>
          <a:lstStyle/>
          <a:p>
            <a:r>
              <a:rPr lang="en-IN" sz="1800" b="1" dirty="0">
                <a:solidFill>
                  <a:schemeClr val="bg1"/>
                </a:solidFill>
                <a:latin typeface="Adobe Kaiti Std R" panose="02020400000000000000" pitchFamily="18" charset="-128"/>
                <a:ea typeface="Adobe Kaiti Std R" panose="02020400000000000000" pitchFamily="18" charset="-128"/>
              </a:rPr>
              <a:t>ABSTRACT</a:t>
            </a:r>
            <a:endParaRPr lang="en-IN" dirty="0"/>
          </a:p>
        </p:txBody>
      </p:sp>
      <p:sp>
        <p:nvSpPr>
          <p:cNvPr id="77" name="TextBox 76">
            <a:extLst>
              <a:ext uri="{FF2B5EF4-FFF2-40B4-BE49-F238E27FC236}">
                <a16:creationId xmlns:a16="http://schemas.microsoft.com/office/drawing/2014/main" id="{3F2CFA42-7AF8-4EF5-F26C-D1FCF8818749}"/>
              </a:ext>
            </a:extLst>
          </p:cNvPr>
          <p:cNvSpPr txBox="1"/>
          <p:nvPr/>
        </p:nvSpPr>
        <p:spPr>
          <a:xfrm>
            <a:off x="994410" y="7227979"/>
            <a:ext cx="11620500" cy="3416320"/>
          </a:xfrm>
          <a:prstGeom prst="rect">
            <a:avLst/>
          </a:prstGeom>
          <a:noFill/>
        </p:spPr>
        <p:txBody>
          <a:bodyPr wrap="square">
            <a:spAutoFit/>
          </a:bodyPr>
          <a:lstStyle/>
          <a:p>
            <a:pPr algn="just"/>
            <a:r>
              <a:rPr lang="en-IN" sz="1800" dirty="0">
                <a:solidFill>
                  <a:schemeClr val="bg1"/>
                </a:solidFill>
              </a:rPr>
              <a:t>Text Video And Audio summarization is a web application</a:t>
            </a:r>
          </a:p>
          <a:p>
            <a:pPr algn="just"/>
            <a:r>
              <a:rPr lang="en-IN" sz="1800" dirty="0">
                <a:solidFill>
                  <a:schemeClr val="bg1"/>
                </a:solidFill>
              </a:rPr>
              <a:t>In this application, The input will be link or file</a:t>
            </a:r>
          </a:p>
          <a:p>
            <a:pPr algn="just"/>
            <a:r>
              <a:rPr lang="en-IN" sz="1800" dirty="0">
                <a:solidFill>
                  <a:schemeClr val="bg1"/>
                </a:solidFill>
              </a:rPr>
              <a:t>It has 5 modules, those are : Video to short video summarization, Audio to short audio summarization, Video to text summarization, Audio to text summarization and text to text summarization </a:t>
            </a:r>
          </a:p>
          <a:p>
            <a:pPr algn="just"/>
            <a:r>
              <a:rPr lang="en-IN" sz="1800" dirty="0">
                <a:solidFill>
                  <a:schemeClr val="bg1"/>
                </a:solidFill>
              </a:rPr>
              <a:t>In video to short video summarization, It will take original video based on features using deep summarization network it will then create small video segments from that selected frames will proceed as a short summarized video</a:t>
            </a:r>
          </a:p>
          <a:p>
            <a:pPr algn="just"/>
            <a:r>
              <a:rPr lang="en-IN" sz="1800" dirty="0">
                <a:solidFill>
                  <a:schemeClr val="bg1"/>
                </a:solidFill>
              </a:rPr>
              <a:t>In video to text summarization, It will take video as input then it will convert video to audio using python libraries. Then the audio  divided into audio chunks for text extraction. Text rank algorithm used for summarization work. Extracted text showed as output</a:t>
            </a:r>
          </a:p>
          <a:p>
            <a:pPr algn="just"/>
            <a:r>
              <a:rPr lang="en-IN" sz="1800" dirty="0">
                <a:solidFill>
                  <a:schemeClr val="bg1"/>
                </a:solidFill>
              </a:rPr>
              <a:t>In Audio to short audio summarization, It will take audio as input using Automated speech recognition it will convert audio into text   then performing text processing and text summarization after that selected sentence with time stamps are used for short audio generation</a:t>
            </a:r>
          </a:p>
        </p:txBody>
      </p:sp>
    </p:spTree>
    <p:extLst>
      <p:ext uri="{BB962C8B-B14F-4D97-AF65-F5344CB8AC3E}">
        <p14:creationId xmlns:p14="http://schemas.microsoft.com/office/powerpoint/2010/main" val="369920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3468A8-4FAA-B670-C0D1-0AA01E1F4047}"/>
              </a:ext>
            </a:extLst>
          </p:cNvPr>
          <p:cNvSpPr/>
          <p:nvPr/>
        </p:nvSpPr>
        <p:spPr>
          <a:xfrm>
            <a:off x="-8425697" y="-39329"/>
            <a:ext cx="8091949" cy="6897329"/>
          </a:xfrm>
          <a:prstGeom prst="rect">
            <a:avLst/>
          </a:prstGeom>
          <a:gradFill flip="none" rotWithShape="1">
            <a:gsLst>
              <a:gs pos="100000">
                <a:schemeClr val="accent3">
                  <a:lumMod val="5000"/>
                  <a:lumOff val="95000"/>
                </a:schemeClr>
              </a:gs>
              <a:gs pos="100000">
                <a:schemeClr val="bg1">
                  <a:lumMod val="65000"/>
                </a:schemeClr>
              </a:gs>
            </a:gsLst>
            <a:lin ang="5400000" scaled="1"/>
            <a:tileRect/>
          </a:gradFill>
          <a:ln>
            <a:noFill/>
          </a:ln>
          <a:effectLst>
            <a:outerShdw blurRad="50800" dist="38100" dir="2700000" algn="tl" rotWithShape="0">
              <a:prstClr val="black">
                <a:alpha val="40000"/>
              </a:prstClr>
            </a:outerShdw>
          </a:effectLst>
          <a:scene3d>
            <a:camera prst="obliqueBottomRight"/>
            <a:lightRig rig="threePt" dir="t"/>
          </a:scene3d>
          <a:sp3d>
            <a:bevelT prst="relaxedInse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ffectLst>
                <a:glow rad="139700">
                  <a:schemeClr val="accent4">
                    <a:satMod val="175000"/>
                    <a:alpha val="40000"/>
                  </a:schemeClr>
                </a:glow>
              </a:effectLst>
            </a:endParaRPr>
          </a:p>
        </p:txBody>
      </p:sp>
      <p:sp>
        <p:nvSpPr>
          <p:cNvPr id="3" name="Freeform: Shape 2">
            <a:extLst>
              <a:ext uri="{FF2B5EF4-FFF2-40B4-BE49-F238E27FC236}">
                <a16:creationId xmlns:a16="http://schemas.microsoft.com/office/drawing/2014/main" id="{21DEC3A2-FFB6-6541-FC77-70F8952C75B8}"/>
              </a:ext>
            </a:extLst>
          </p:cNvPr>
          <p:cNvSpPr/>
          <p:nvPr/>
        </p:nvSpPr>
        <p:spPr>
          <a:xfrm>
            <a:off x="-2871783" y="4437145"/>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Freeform: Shape 3">
            <a:extLst>
              <a:ext uri="{FF2B5EF4-FFF2-40B4-BE49-F238E27FC236}">
                <a16:creationId xmlns:a16="http://schemas.microsoft.com/office/drawing/2014/main" id="{C445EE5E-1AE1-8287-C691-9CCD2445EF97}"/>
              </a:ext>
            </a:extLst>
          </p:cNvPr>
          <p:cNvSpPr/>
          <p:nvPr/>
        </p:nvSpPr>
        <p:spPr>
          <a:xfrm>
            <a:off x="-2871783" y="194031"/>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4">
            <a:extLst>
              <a:ext uri="{FF2B5EF4-FFF2-40B4-BE49-F238E27FC236}">
                <a16:creationId xmlns:a16="http://schemas.microsoft.com/office/drawing/2014/main" id="{341ADB81-661A-F0B0-C7DB-C02B4846F8D3}"/>
              </a:ext>
            </a:extLst>
          </p:cNvPr>
          <p:cNvSpPr/>
          <p:nvPr/>
        </p:nvSpPr>
        <p:spPr>
          <a:xfrm>
            <a:off x="-2871783" y="5784688"/>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5">
            <a:extLst>
              <a:ext uri="{FF2B5EF4-FFF2-40B4-BE49-F238E27FC236}">
                <a16:creationId xmlns:a16="http://schemas.microsoft.com/office/drawing/2014/main" id="{B9034715-A1CD-81BF-93DE-D7A184C09FBF}"/>
              </a:ext>
            </a:extLst>
          </p:cNvPr>
          <p:cNvSpPr/>
          <p:nvPr/>
        </p:nvSpPr>
        <p:spPr>
          <a:xfrm>
            <a:off x="-2871783" y="1609536"/>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7" name="Freeform: Shape 6">
            <a:extLst>
              <a:ext uri="{FF2B5EF4-FFF2-40B4-BE49-F238E27FC236}">
                <a16:creationId xmlns:a16="http://schemas.microsoft.com/office/drawing/2014/main" id="{7418855C-8D97-D1B6-DB90-2739399DFF90}"/>
              </a:ext>
            </a:extLst>
          </p:cNvPr>
          <p:cNvSpPr/>
          <p:nvPr/>
        </p:nvSpPr>
        <p:spPr>
          <a:xfrm>
            <a:off x="-2871783" y="3106739"/>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1" name="TextBox 10">
            <a:extLst>
              <a:ext uri="{FF2B5EF4-FFF2-40B4-BE49-F238E27FC236}">
                <a16:creationId xmlns:a16="http://schemas.microsoft.com/office/drawing/2014/main" id="{3C469072-DE47-1CED-BD4E-4FF819B17FFB}"/>
              </a:ext>
            </a:extLst>
          </p:cNvPr>
          <p:cNvSpPr txBox="1"/>
          <p:nvPr/>
        </p:nvSpPr>
        <p:spPr>
          <a:xfrm>
            <a:off x="1410510" y="3005846"/>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8D0498DD-0A17-20C4-7B10-946A93AD592A}"/>
              </a:ext>
            </a:extLst>
          </p:cNvPr>
          <p:cNvSpPr txBox="1"/>
          <p:nvPr/>
        </p:nvSpPr>
        <p:spPr>
          <a:xfrm>
            <a:off x="1364791" y="2543531"/>
            <a:ext cx="45719"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D97A8B10-4871-221C-624F-2A95C74492B7}"/>
              </a:ext>
            </a:extLst>
          </p:cNvPr>
          <p:cNvSpPr txBox="1"/>
          <p:nvPr/>
        </p:nvSpPr>
        <p:spPr>
          <a:xfrm>
            <a:off x="1527243" y="1609536"/>
            <a:ext cx="3550595" cy="1396310"/>
          </a:xfrm>
          <a:prstGeom prst="rect">
            <a:avLst/>
          </a:prstGeom>
          <a:noFill/>
        </p:spPr>
        <p:txBody>
          <a:bodyPr wrap="square" rtlCol="0">
            <a:spAutoFit/>
          </a:bodyPr>
          <a:lstStyle/>
          <a:p>
            <a:endParaRPr lang="en-IN" dirty="0"/>
          </a:p>
        </p:txBody>
      </p:sp>
      <p:sp>
        <p:nvSpPr>
          <p:cNvPr id="15" name="Title 14">
            <a:extLst>
              <a:ext uri="{FF2B5EF4-FFF2-40B4-BE49-F238E27FC236}">
                <a16:creationId xmlns:a16="http://schemas.microsoft.com/office/drawing/2014/main" id="{2C45ADB7-5A61-FCE7-44CA-17F722693CEB}"/>
              </a:ext>
            </a:extLst>
          </p:cNvPr>
          <p:cNvSpPr>
            <a:spLocks noGrp="1"/>
          </p:cNvSpPr>
          <p:nvPr>
            <p:ph type="title"/>
          </p:nvPr>
        </p:nvSpPr>
        <p:spPr>
          <a:xfrm>
            <a:off x="149157" y="328158"/>
            <a:ext cx="10515600" cy="1325563"/>
          </a:xfrm>
        </p:spPr>
        <p:txBody>
          <a:bodyPr>
            <a:normAutofit/>
          </a:bodyPr>
          <a:lstStyle/>
          <a:p>
            <a:pPr algn="ctr"/>
            <a:r>
              <a:rPr lang="en-IN" sz="4800" b="1" dirty="0">
                <a:solidFill>
                  <a:schemeClr val="bg1"/>
                </a:solidFill>
                <a:latin typeface="Adobe Kaiti Std R" panose="02020400000000000000" pitchFamily="18" charset="-128"/>
                <a:ea typeface="Adobe Kaiti Std R" panose="02020400000000000000" pitchFamily="18" charset="-128"/>
              </a:rPr>
              <a:t>ABSTRACT</a:t>
            </a:r>
          </a:p>
        </p:txBody>
      </p:sp>
      <p:sp>
        <p:nvSpPr>
          <p:cNvPr id="16" name="Content Placeholder 15">
            <a:extLst>
              <a:ext uri="{FF2B5EF4-FFF2-40B4-BE49-F238E27FC236}">
                <a16:creationId xmlns:a16="http://schemas.microsoft.com/office/drawing/2014/main" id="{F05042D5-FDF5-77B0-3BA8-3FB93B99EF67}"/>
              </a:ext>
            </a:extLst>
          </p:cNvPr>
          <p:cNvSpPr>
            <a:spLocks noGrp="1"/>
          </p:cNvSpPr>
          <p:nvPr>
            <p:ph idx="1"/>
          </p:nvPr>
        </p:nvSpPr>
        <p:spPr/>
        <p:txBody>
          <a:bodyPr>
            <a:normAutofit fontScale="70000" lnSpcReduction="20000"/>
          </a:bodyPr>
          <a:lstStyle/>
          <a:p>
            <a:pPr algn="just"/>
            <a:r>
              <a:rPr lang="en-IN" sz="2800" dirty="0">
                <a:solidFill>
                  <a:schemeClr val="bg1"/>
                </a:solidFill>
              </a:rPr>
              <a:t>Text Video And Audio summarization is a web application</a:t>
            </a:r>
          </a:p>
          <a:p>
            <a:pPr algn="just"/>
            <a:r>
              <a:rPr lang="en-IN" sz="2800" dirty="0">
                <a:solidFill>
                  <a:schemeClr val="bg1"/>
                </a:solidFill>
              </a:rPr>
              <a:t>In this application, The input will be link or file</a:t>
            </a:r>
          </a:p>
          <a:p>
            <a:pPr algn="just"/>
            <a:r>
              <a:rPr lang="en-IN" sz="2800" dirty="0">
                <a:solidFill>
                  <a:schemeClr val="bg1"/>
                </a:solidFill>
              </a:rPr>
              <a:t>It has 5 modules, those are : Video to short video summarization, Audio to short audio summarization, Video to text summarization, Audio to text summarization and text to text summarization </a:t>
            </a:r>
          </a:p>
          <a:p>
            <a:pPr algn="just"/>
            <a:r>
              <a:rPr lang="en-IN" sz="2800" dirty="0">
                <a:solidFill>
                  <a:schemeClr val="bg1"/>
                </a:solidFill>
              </a:rPr>
              <a:t>In video to short video summarization, It will take original video based on features using deep summarization network it will then create small video segments from that selected frames will proceed as a short summarized video</a:t>
            </a:r>
          </a:p>
          <a:p>
            <a:pPr algn="just"/>
            <a:r>
              <a:rPr lang="en-IN" sz="2800" dirty="0">
                <a:solidFill>
                  <a:schemeClr val="bg1"/>
                </a:solidFill>
              </a:rPr>
              <a:t>In video to text summarization, It will take video as input then it will convert video to audio using python libraries. Then the audio  divided into audio chunks for text extraction. Text rank algorithm used for summarization work. Extracted text showed as output</a:t>
            </a:r>
          </a:p>
          <a:p>
            <a:pPr algn="just"/>
            <a:r>
              <a:rPr lang="en-IN" sz="2800" dirty="0">
                <a:solidFill>
                  <a:schemeClr val="bg1"/>
                </a:solidFill>
              </a:rPr>
              <a:t>In Audio to short audio summarization, It will take audio as input using Automated speech recognition it will convert audio into text   then performing text processing and text summarization after that selected sentence with time stamps are used for short audio generation</a:t>
            </a:r>
          </a:p>
          <a:p>
            <a:pPr algn="just"/>
            <a:endParaRPr lang="en-IN" dirty="0">
              <a:solidFill>
                <a:schemeClr val="bg1"/>
              </a:solidFill>
            </a:endParaRPr>
          </a:p>
        </p:txBody>
      </p:sp>
      <p:sp>
        <p:nvSpPr>
          <p:cNvPr id="17" name="Freeform: Shape 16">
            <a:extLst>
              <a:ext uri="{FF2B5EF4-FFF2-40B4-BE49-F238E27FC236}">
                <a16:creationId xmlns:a16="http://schemas.microsoft.com/office/drawing/2014/main" id="{92A616E9-AC76-DF3B-4C7F-8FB089B00D2C}"/>
              </a:ext>
            </a:extLst>
          </p:cNvPr>
          <p:cNvSpPr/>
          <p:nvPr/>
        </p:nvSpPr>
        <p:spPr>
          <a:xfrm>
            <a:off x="-2988516" y="4638147"/>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8" name="Freeform: Shape 17">
            <a:extLst>
              <a:ext uri="{FF2B5EF4-FFF2-40B4-BE49-F238E27FC236}">
                <a16:creationId xmlns:a16="http://schemas.microsoft.com/office/drawing/2014/main" id="{3DCFEE0F-BE37-FC66-B8B5-97712B7759A5}"/>
              </a:ext>
            </a:extLst>
          </p:cNvPr>
          <p:cNvSpPr/>
          <p:nvPr/>
        </p:nvSpPr>
        <p:spPr>
          <a:xfrm>
            <a:off x="-2988516" y="395033"/>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9" name="Freeform: Shape 18">
            <a:extLst>
              <a:ext uri="{FF2B5EF4-FFF2-40B4-BE49-F238E27FC236}">
                <a16:creationId xmlns:a16="http://schemas.microsoft.com/office/drawing/2014/main" id="{E93F5399-9181-9EB7-8EDB-F56B80C890D8}"/>
              </a:ext>
            </a:extLst>
          </p:cNvPr>
          <p:cNvSpPr/>
          <p:nvPr/>
        </p:nvSpPr>
        <p:spPr>
          <a:xfrm>
            <a:off x="-2988516" y="5985690"/>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0" name="Freeform: Shape 19">
            <a:extLst>
              <a:ext uri="{FF2B5EF4-FFF2-40B4-BE49-F238E27FC236}">
                <a16:creationId xmlns:a16="http://schemas.microsoft.com/office/drawing/2014/main" id="{E752E553-BF4B-FEE6-8D64-93C53C17455F}"/>
              </a:ext>
            </a:extLst>
          </p:cNvPr>
          <p:cNvSpPr/>
          <p:nvPr/>
        </p:nvSpPr>
        <p:spPr>
          <a:xfrm>
            <a:off x="-2988516" y="1810538"/>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Freeform: Shape 20">
            <a:extLst>
              <a:ext uri="{FF2B5EF4-FFF2-40B4-BE49-F238E27FC236}">
                <a16:creationId xmlns:a16="http://schemas.microsoft.com/office/drawing/2014/main" id="{AF9EF4BB-2493-7B6A-F4DD-758D50D792F0}"/>
              </a:ext>
            </a:extLst>
          </p:cNvPr>
          <p:cNvSpPr/>
          <p:nvPr/>
        </p:nvSpPr>
        <p:spPr>
          <a:xfrm>
            <a:off x="-2988516" y="3307741"/>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2" name="TextBox 21">
            <a:extLst>
              <a:ext uri="{FF2B5EF4-FFF2-40B4-BE49-F238E27FC236}">
                <a16:creationId xmlns:a16="http://schemas.microsoft.com/office/drawing/2014/main" id="{038C0AC2-8AEA-B96F-26F6-FD790326ABE9}"/>
              </a:ext>
            </a:extLst>
          </p:cNvPr>
          <p:cNvSpPr txBox="1"/>
          <p:nvPr/>
        </p:nvSpPr>
        <p:spPr>
          <a:xfrm flipH="1">
            <a:off x="-1335647" y="613779"/>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01</a:t>
            </a:r>
          </a:p>
        </p:txBody>
      </p:sp>
      <p:sp>
        <p:nvSpPr>
          <p:cNvPr id="23" name="TextBox 22">
            <a:extLst>
              <a:ext uri="{FF2B5EF4-FFF2-40B4-BE49-F238E27FC236}">
                <a16:creationId xmlns:a16="http://schemas.microsoft.com/office/drawing/2014/main" id="{240A9D9B-BA82-405C-AED9-93A43479D8A0}"/>
              </a:ext>
            </a:extLst>
          </p:cNvPr>
          <p:cNvSpPr txBox="1"/>
          <p:nvPr/>
        </p:nvSpPr>
        <p:spPr>
          <a:xfrm flipH="1">
            <a:off x="-1370577" y="2030698"/>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02</a:t>
            </a:r>
          </a:p>
        </p:txBody>
      </p:sp>
      <p:sp>
        <p:nvSpPr>
          <p:cNvPr id="24" name="TextBox 23">
            <a:extLst>
              <a:ext uri="{FF2B5EF4-FFF2-40B4-BE49-F238E27FC236}">
                <a16:creationId xmlns:a16="http://schemas.microsoft.com/office/drawing/2014/main" id="{B22079FE-20DF-0CB5-4701-CCCF9614F5B9}"/>
              </a:ext>
            </a:extLst>
          </p:cNvPr>
          <p:cNvSpPr txBox="1"/>
          <p:nvPr/>
        </p:nvSpPr>
        <p:spPr>
          <a:xfrm flipH="1">
            <a:off x="-1370577" y="3452591"/>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03</a:t>
            </a:r>
          </a:p>
        </p:txBody>
      </p:sp>
      <p:sp>
        <p:nvSpPr>
          <p:cNvPr id="25" name="TextBox 24">
            <a:extLst>
              <a:ext uri="{FF2B5EF4-FFF2-40B4-BE49-F238E27FC236}">
                <a16:creationId xmlns:a16="http://schemas.microsoft.com/office/drawing/2014/main" id="{FD9AEFD9-E19B-76EE-077C-EE2CC36BE0E7}"/>
              </a:ext>
            </a:extLst>
          </p:cNvPr>
          <p:cNvSpPr txBox="1"/>
          <p:nvPr/>
        </p:nvSpPr>
        <p:spPr>
          <a:xfrm flipH="1">
            <a:off x="-1300717" y="4873859"/>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04</a:t>
            </a:r>
          </a:p>
        </p:txBody>
      </p:sp>
      <p:sp>
        <p:nvSpPr>
          <p:cNvPr id="26" name="TextBox 25">
            <a:extLst>
              <a:ext uri="{FF2B5EF4-FFF2-40B4-BE49-F238E27FC236}">
                <a16:creationId xmlns:a16="http://schemas.microsoft.com/office/drawing/2014/main" id="{366F9E57-6F83-5265-7921-EAF0C4B15478}"/>
              </a:ext>
            </a:extLst>
          </p:cNvPr>
          <p:cNvSpPr txBox="1"/>
          <p:nvPr/>
        </p:nvSpPr>
        <p:spPr>
          <a:xfrm flipH="1">
            <a:off x="-1347981" y="6216672"/>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05</a:t>
            </a:r>
          </a:p>
        </p:txBody>
      </p:sp>
      <p:pic>
        <p:nvPicPr>
          <p:cNvPr id="1026" name="Picture 2" descr="Web Application Transparent, HD Png Download - kindpng">
            <a:extLst>
              <a:ext uri="{FF2B5EF4-FFF2-40B4-BE49-F238E27FC236}">
                <a16:creationId xmlns:a16="http://schemas.microsoft.com/office/drawing/2014/main" id="{3EDBBA8B-D73A-B4B4-D209-6027FC2BB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190" y="439503"/>
            <a:ext cx="2533650" cy="1800225"/>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68A50572-F9B3-6B65-2CA6-4EA03076A6FC}"/>
              </a:ext>
            </a:extLst>
          </p:cNvPr>
          <p:cNvSpPr txBox="1"/>
          <p:nvPr/>
        </p:nvSpPr>
        <p:spPr>
          <a:xfrm flipH="1">
            <a:off x="12870007" y="370566"/>
            <a:ext cx="348062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Abstract</a:t>
            </a:r>
          </a:p>
        </p:txBody>
      </p:sp>
      <p:sp>
        <p:nvSpPr>
          <p:cNvPr id="28" name="TextBox 27">
            <a:extLst>
              <a:ext uri="{FF2B5EF4-FFF2-40B4-BE49-F238E27FC236}">
                <a16:creationId xmlns:a16="http://schemas.microsoft.com/office/drawing/2014/main" id="{96E70786-E66C-A503-DB80-FBC7A403DB86}"/>
              </a:ext>
            </a:extLst>
          </p:cNvPr>
          <p:cNvSpPr txBox="1"/>
          <p:nvPr/>
        </p:nvSpPr>
        <p:spPr>
          <a:xfrm flipH="1">
            <a:off x="13012466" y="1961702"/>
            <a:ext cx="348062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Introduction</a:t>
            </a:r>
          </a:p>
        </p:txBody>
      </p:sp>
      <p:sp>
        <p:nvSpPr>
          <p:cNvPr id="29" name="TextBox 28">
            <a:extLst>
              <a:ext uri="{FF2B5EF4-FFF2-40B4-BE49-F238E27FC236}">
                <a16:creationId xmlns:a16="http://schemas.microsoft.com/office/drawing/2014/main" id="{1A2F277C-9F41-1433-CF1A-37064DA631F2}"/>
              </a:ext>
            </a:extLst>
          </p:cNvPr>
          <p:cNvSpPr txBox="1"/>
          <p:nvPr/>
        </p:nvSpPr>
        <p:spPr>
          <a:xfrm flipH="1">
            <a:off x="13140535" y="3357124"/>
            <a:ext cx="3446506"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Literature survey</a:t>
            </a:r>
          </a:p>
        </p:txBody>
      </p:sp>
      <p:sp>
        <p:nvSpPr>
          <p:cNvPr id="30" name="TextBox 29">
            <a:extLst>
              <a:ext uri="{FF2B5EF4-FFF2-40B4-BE49-F238E27FC236}">
                <a16:creationId xmlns:a16="http://schemas.microsoft.com/office/drawing/2014/main" id="{5C86EBC2-EB35-AD94-22DA-9C7560914C3A}"/>
              </a:ext>
            </a:extLst>
          </p:cNvPr>
          <p:cNvSpPr txBox="1"/>
          <p:nvPr/>
        </p:nvSpPr>
        <p:spPr>
          <a:xfrm flipH="1">
            <a:off x="13106421" y="4727886"/>
            <a:ext cx="348062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System design</a:t>
            </a:r>
          </a:p>
        </p:txBody>
      </p:sp>
      <p:sp>
        <p:nvSpPr>
          <p:cNvPr id="31" name="TextBox 30">
            <a:extLst>
              <a:ext uri="{FF2B5EF4-FFF2-40B4-BE49-F238E27FC236}">
                <a16:creationId xmlns:a16="http://schemas.microsoft.com/office/drawing/2014/main" id="{51E7E970-BB00-E7A5-523E-46FA73F25BD1}"/>
              </a:ext>
            </a:extLst>
          </p:cNvPr>
          <p:cNvSpPr txBox="1"/>
          <p:nvPr/>
        </p:nvSpPr>
        <p:spPr>
          <a:xfrm flipH="1">
            <a:off x="13022066" y="6071169"/>
            <a:ext cx="3480620"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dirty="0">
                <a:latin typeface="Adobe Garamond Pro Bold" panose="02020702060506020403" pitchFamily="18" charset="0"/>
              </a:rPr>
              <a:t>Conclusion</a:t>
            </a:r>
          </a:p>
        </p:txBody>
      </p:sp>
    </p:spTree>
    <p:extLst>
      <p:ext uri="{BB962C8B-B14F-4D97-AF65-F5344CB8AC3E}">
        <p14:creationId xmlns:p14="http://schemas.microsoft.com/office/powerpoint/2010/main" val="3026274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3468A8-4FAA-B670-C0D1-0AA01E1F4047}"/>
              </a:ext>
            </a:extLst>
          </p:cNvPr>
          <p:cNvSpPr/>
          <p:nvPr/>
        </p:nvSpPr>
        <p:spPr>
          <a:xfrm>
            <a:off x="-8425697" y="-39329"/>
            <a:ext cx="8091949" cy="6897329"/>
          </a:xfrm>
          <a:prstGeom prst="rect">
            <a:avLst/>
          </a:prstGeom>
          <a:gradFill flip="none" rotWithShape="1">
            <a:gsLst>
              <a:gs pos="100000">
                <a:schemeClr val="accent3">
                  <a:lumMod val="5000"/>
                  <a:lumOff val="95000"/>
                </a:schemeClr>
              </a:gs>
              <a:gs pos="100000">
                <a:schemeClr val="bg1">
                  <a:lumMod val="65000"/>
                </a:schemeClr>
              </a:gs>
            </a:gsLst>
            <a:lin ang="5400000" scaled="1"/>
            <a:tileRect/>
          </a:gradFill>
          <a:ln>
            <a:noFill/>
          </a:ln>
          <a:effectLst>
            <a:outerShdw blurRad="50800" dist="38100" dir="2700000" algn="tl" rotWithShape="0">
              <a:prstClr val="black">
                <a:alpha val="40000"/>
              </a:prstClr>
            </a:outerShdw>
          </a:effectLst>
          <a:scene3d>
            <a:camera prst="obliqueBottomRight"/>
            <a:lightRig rig="threePt" dir="t"/>
          </a:scene3d>
          <a:sp3d>
            <a:bevelT prst="relaxedInse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ffectLst>
                <a:glow rad="139700">
                  <a:schemeClr val="accent4">
                    <a:satMod val="175000"/>
                    <a:alpha val="40000"/>
                  </a:schemeClr>
                </a:glow>
              </a:effectLst>
            </a:endParaRPr>
          </a:p>
        </p:txBody>
      </p:sp>
      <p:sp>
        <p:nvSpPr>
          <p:cNvPr id="3" name="Freeform: Shape 2">
            <a:extLst>
              <a:ext uri="{FF2B5EF4-FFF2-40B4-BE49-F238E27FC236}">
                <a16:creationId xmlns:a16="http://schemas.microsoft.com/office/drawing/2014/main" id="{21DEC3A2-FFB6-6541-FC77-70F8952C75B8}"/>
              </a:ext>
            </a:extLst>
          </p:cNvPr>
          <p:cNvSpPr/>
          <p:nvPr/>
        </p:nvSpPr>
        <p:spPr>
          <a:xfrm>
            <a:off x="-2871783" y="4437145"/>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Freeform: Shape 3">
            <a:extLst>
              <a:ext uri="{FF2B5EF4-FFF2-40B4-BE49-F238E27FC236}">
                <a16:creationId xmlns:a16="http://schemas.microsoft.com/office/drawing/2014/main" id="{C445EE5E-1AE1-8287-C691-9CCD2445EF97}"/>
              </a:ext>
            </a:extLst>
          </p:cNvPr>
          <p:cNvSpPr/>
          <p:nvPr/>
        </p:nvSpPr>
        <p:spPr>
          <a:xfrm>
            <a:off x="-2871783" y="194031"/>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4">
            <a:extLst>
              <a:ext uri="{FF2B5EF4-FFF2-40B4-BE49-F238E27FC236}">
                <a16:creationId xmlns:a16="http://schemas.microsoft.com/office/drawing/2014/main" id="{341ADB81-661A-F0B0-C7DB-C02B4846F8D3}"/>
              </a:ext>
            </a:extLst>
          </p:cNvPr>
          <p:cNvSpPr/>
          <p:nvPr/>
        </p:nvSpPr>
        <p:spPr>
          <a:xfrm>
            <a:off x="-2871783" y="5784688"/>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5">
            <a:extLst>
              <a:ext uri="{FF2B5EF4-FFF2-40B4-BE49-F238E27FC236}">
                <a16:creationId xmlns:a16="http://schemas.microsoft.com/office/drawing/2014/main" id="{B9034715-A1CD-81BF-93DE-D7A184C09FBF}"/>
              </a:ext>
            </a:extLst>
          </p:cNvPr>
          <p:cNvSpPr/>
          <p:nvPr/>
        </p:nvSpPr>
        <p:spPr>
          <a:xfrm>
            <a:off x="-2871783" y="1609536"/>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7" name="Freeform: Shape 6">
            <a:extLst>
              <a:ext uri="{FF2B5EF4-FFF2-40B4-BE49-F238E27FC236}">
                <a16:creationId xmlns:a16="http://schemas.microsoft.com/office/drawing/2014/main" id="{7418855C-8D97-D1B6-DB90-2739399DFF90}"/>
              </a:ext>
            </a:extLst>
          </p:cNvPr>
          <p:cNvSpPr/>
          <p:nvPr/>
        </p:nvSpPr>
        <p:spPr>
          <a:xfrm>
            <a:off x="-2871783" y="3106739"/>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1" name="TextBox 10">
            <a:extLst>
              <a:ext uri="{FF2B5EF4-FFF2-40B4-BE49-F238E27FC236}">
                <a16:creationId xmlns:a16="http://schemas.microsoft.com/office/drawing/2014/main" id="{3C469072-DE47-1CED-BD4E-4FF819B17FFB}"/>
              </a:ext>
            </a:extLst>
          </p:cNvPr>
          <p:cNvSpPr txBox="1"/>
          <p:nvPr/>
        </p:nvSpPr>
        <p:spPr>
          <a:xfrm>
            <a:off x="1410510" y="3005846"/>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8D0498DD-0A17-20C4-7B10-946A93AD592A}"/>
              </a:ext>
            </a:extLst>
          </p:cNvPr>
          <p:cNvSpPr txBox="1"/>
          <p:nvPr/>
        </p:nvSpPr>
        <p:spPr>
          <a:xfrm>
            <a:off x="1364791" y="2543531"/>
            <a:ext cx="45719"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D97A8B10-4871-221C-624F-2A95C74492B7}"/>
              </a:ext>
            </a:extLst>
          </p:cNvPr>
          <p:cNvSpPr txBox="1"/>
          <p:nvPr/>
        </p:nvSpPr>
        <p:spPr>
          <a:xfrm>
            <a:off x="1527243" y="1609536"/>
            <a:ext cx="3550595" cy="1396310"/>
          </a:xfrm>
          <a:prstGeom prst="rect">
            <a:avLst/>
          </a:prstGeom>
          <a:noFill/>
        </p:spPr>
        <p:txBody>
          <a:bodyPr wrap="square" rtlCol="0">
            <a:spAutoFit/>
          </a:bodyPr>
          <a:lstStyle/>
          <a:p>
            <a:endParaRPr lang="en-IN" dirty="0"/>
          </a:p>
        </p:txBody>
      </p:sp>
      <p:sp>
        <p:nvSpPr>
          <p:cNvPr id="15" name="Title 14">
            <a:extLst>
              <a:ext uri="{FF2B5EF4-FFF2-40B4-BE49-F238E27FC236}">
                <a16:creationId xmlns:a16="http://schemas.microsoft.com/office/drawing/2014/main" id="{2C45ADB7-5A61-FCE7-44CA-17F722693CEB}"/>
              </a:ext>
            </a:extLst>
          </p:cNvPr>
          <p:cNvSpPr>
            <a:spLocks noGrp="1"/>
          </p:cNvSpPr>
          <p:nvPr>
            <p:ph type="title"/>
          </p:nvPr>
        </p:nvSpPr>
        <p:spPr/>
        <p:txBody>
          <a:bodyPr>
            <a:normAutofit/>
          </a:bodyPr>
          <a:lstStyle/>
          <a:p>
            <a:endParaRPr lang="en-IN" sz="4800" b="1" dirty="0">
              <a:solidFill>
                <a:schemeClr val="bg1"/>
              </a:solidFill>
              <a:latin typeface="Adobe Kaiti Std R" panose="02020400000000000000" pitchFamily="18" charset="-128"/>
              <a:ea typeface="Adobe Kaiti Std R" panose="02020400000000000000" pitchFamily="18" charset="-128"/>
            </a:endParaRPr>
          </a:p>
        </p:txBody>
      </p:sp>
      <p:sp>
        <p:nvSpPr>
          <p:cNvPr id="16" name="Content Placeholder 15">
            <a:extLst>
              <a:ext uri="{FF2B5EF4-FFF2-40B4-BE49-F238E27FC236}">
                <a16:creationId xmlns:a16="http://schemas.microsoft.com/office/drawing/2014/main" id="{F05042D5-FDF5-77B0-3BA8-3FB93B99EF67}"/>
              </a:ext>
            </a:extLst>
          </p:cNvPr>
          <p:cNvSpPr>
            <a:spLocks noGrp="1"/>
          </p:cNvSpPr>
          <p:nvPr>
            <p:ph idx="1"/>
          </p:nvPr>
        </p:nvSpPr>
        <p:spPr>
          <a:xfrm>
            <a:off x="656492" y="194031"/>
            <a:ext cx="10697308" cy="5661148"/>
          </a:xfrm>
        </p:spPr>
        <p:txBody>
          <a:bodyPr>
            <a:normAutofit/>
          </a:bodyPr>
          <a:lstStyle/>
          <a:p>
            <a:pPr lvl="1" indent="-685800"/>
            <a:endParaRPr lang="en-IN" sz="2800" dirty="0">
              <a:solidFill>
                <a:schemeClr val="bg1"/>
              </a:solidFill>
            </a:endParaRPr>
          </a:p>
          <a:p>
            <a:pPr lvl="1"/>
            <a:endParaRPr lang="en-IN" sz="2800" dirty="0">
              <a:solidFill>
                <a:schemeClr val="bg1"/>
              </a:solidFill>
            </a:endParaRPr>
          </a:p>
          <a:p>
            <a:pPr lvl="2"/>
            <a:endParaRPr lang="en-IN" sz="2400" dirty="0">
              <a:solidFill>
                <a:schemeClr val="bg1"/>
              </a:solidFill>
            </a:endParaRPr>
          </a:p>
          <a:p>
            <a:pPr lvl="1"/>
            <a:r>
              <a:rPr lang="en-IN" sz="2800" dirty="0">
                <a:solidFill>
                  <a:schemeClr val="bg1"/>
                </a:solidFill>
              </a:rPr>
              <a:t>In audio to text summarization, it will take audio as input and using Automatic summarization recognition it will convert audio to text after performing text processing summarization models used to generate text summary</a:t>
            </a:r>
          </a:p>
          <a:p>
            <a:pPr lvl="1"/>
            <a:r>
              <a:rPr lang="en-IN" sz="2800" dirty="0">
                <a:solidFill>
                  <a:schemeClr val="bg1"/>
                </a:solidFill>
              </a:rPr>
              <a:t>In text to text summarization, it will take text file as a input summarize that text using NLP approaches and generates text summary.</a:t>
            </a:r>
          </a:p>
          <a:p>
            <a:pPr lvl="1"/>
            <a:r>
              <a:rPr lang="en-IN" sz="2800" dirty="0">
                <a:solidFill>
                  <a:schemeClr val="bg1"/>
                </a:solidFill>
              </a:rPr>
              <a:t>Finally, user can view their summary of video, audio, and text in a application.</a:t>
            </a:r>
          </a:p>
          <a:p>
            <a:endParaRPr lang="en-IN" dirty="0">
              <a:solidFill>
                <a:schemeClr val="bg1"/>
              </a:solidFill>
            </a:endParaRPr>
          </a:p>
        </p:txBody>
      </p:sp>
      <p:sp>
        <p:nvSpPr>
          <p:cNvPr id="17" name="Freeform: Shape 16">
            <a:extLst>
              <a:ext uri="{FF2B5EF4-FFF2-40B4-BE49-F238E27FC236}">
                <a16:creationId xmlns:a16="http://schemas.microsoft.com/office/drawing/2014/main" id="{92A616E9-AC76-DF3B-4C7F-8FB089B00D2C}"/>
              </a:ext>
            </a:extLst>
          </p:cNvPr>
          <p:cNvSpPr/>
          <p:nvPr/>
        </p:nvSpPr>
        <p:spPr>
          <a:xfrm>
            <a:off x="-2988516" y="4638147"/>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8" name="Freeform: Shape 17">
            <a:extLst>
              <a:ext uri="{FF2B5EF4-FFF2-40B4-BE49-F238E27FC236}">
                <a16:creationId xmlns:a16="http://schemas.microsoft.com/office/drawing/2014/main" id="{3DCFEE0F-BE37-FC66-B8B5-97712B7759A5}"/>
              </a:ext>
            </a:extLst>
          </p:cNvPr>
          <p:cNvSpPr/>
          <p:nvPr/>
        </p:nvSpPr>
        <p:spPr>
          <a:xfrm>
            <a:off x="-2988516" y="395033"/>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9" name="Freeform: Shape 18">
            <a:extLst>
              <a:ext uri="{FF2B5EF4-FFF2-40B4-BE49-F238E27FC236}">
                <a16:creationId xmlns:a16="http://schemas.microsoft.com/office/drawing/2014/main" id="{E93F5399-9181-9EB7-8EDB-F56B80C890D8}"/>
              </a:ext>
            </a:extLst>
          </p:cNvPr>
          <p:cNvSpPr/>
          <p:nvPr/>
        </p:nvSpPr>
        <p:spPr>
          <a:xfrm>
            <a:off x="-2988516" y="5985690"/>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0" name="Freeform: Shape 19">
            <a:extLst>
              <a:ext uri="{FF2B5EF4-FFF2-40B4-BE49-F238E27FC236}">
                <a16:creationId xmlns:a16="http://schemas.microsoft.com/office/drawing/2014/main" id="{E752E553-BF4B-FEE6-8D64-93C53C17455F}"/>
              </a:ext>
            </a:extLst>
          </p:cNvPr>
          <p:cNvSpPr/>
          <p:nvPr/>
        </p:nvSpPr>
        <p:spPr>
          <a:xfrm>
            <a:off x="-2988516" y="1810538"/>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Freeform: Shape 20">
            <a:extLst>
              <a:ext uri="{FF2B5EF4-FFF2-40B4-BE49-F238E27FC236}">
                <a16:creationId xmlns:a16="http://schemas.microsoft.com/office/drawing/2014/main" id="{AF9EF4BB-2493-7B6A-F4DD-758D50D792F0}"/>
              </a:ext>
            </a:extLst>
          </p:cNvPr>
          <p:cNvSpPr/>
          <p:nvPr/>
        </p:nvSpPr>
        <p:spPr>
          <a:xfrm>
            <a:off x="-2988516" y="3307741"/>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2" name="TextBox 21">
            <a:extLst>
              <a:ext uri="{FF2B5EF4-FFF2-40B4-BE49-F238E27FC236}">
                <a16:creationId xmlns:a16="http://schemas.microsoft.com/office/drawing/2014/main" id="{038C0AC2-8AEA-B96F-26F6-FD790326ABE9}"/>
              </a:ext>
            </a:extLst>
          </p:cNvPr>
          <p:cNvSpPr txBox="1"/>
          <p:nvPr/>
        </p:nvSpPr>
        <p:spPr>
          <a:xfrm flipH="1">
            <a:off x="-1335647" y="613779"/>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01</a:t>
            </a:r>
          </a:p>
        </p:txBody>
      </p:sp>
      <p:sp>
        <p:nvSpPr>
          <p:cNvPr id="23" name="TextBox 22">
            <a:extLst>
              <a:ext uri="{FF2B5EF4-FFF2-40B4-BE49-F238E27FC236}">
                <a16:creationId xmlns:a16="http://schemas.microsoft.com/office/drawing/2014/main" id="{240A9D9B-BA82-405C-AED9-93A43479D8A0}"/>
              </a:ext>
            </a:extLst>
          </p:cNvPr>
          <p:cNvSpPr txBox="1"/>
          <p:nvPr/>
        </p:nvSpPr>
        <p:spPr>
          <a:xfrm flipH="1">
            <a:off x="-1370577" y="2030698"/>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02</a:t>
            </a:r>
          </a:p>
        </p:txBody>
      </p:sp>
      <p:sp>
        <p:nvSpPr>
          <p:cNvPr id="24" name="TextBox 23">
            <a:extLst>
              <a:ext uri="{FF2B5EF4-FFF2-40B4-BE49-F238E27FC236}">
                <a16:creationId xmlns:a16="http://schemas.microsoft.com/office/drawing/2014/main" id="{B22079FE-20DF-0CB5-4701-CCCF9614F5B9}"/>
              </a:ext>
            </a:extLst>
          </p:cNvPr>
          <p:cNvSpPr txBox="1"/>
          <p:nvPr/>
        </p:nvSpPr>
        <p:spPr>
          <a:xfrm flipH="1">
            <a:off x="-1370577" y="3452591"/>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03</a:t>
            </a:r>
          </a:p>
        </p:txBody>
      </p:sp>
      <p:sp>
        <p:nvSpPr>
          <p:cNvPr id="25" name="TextBox 24">
            <a:extLst>
              <a:ext uri="{FF2B5EF4-FFF2-40B4-BE49-F238E27FC236}">
                <a16:creationId xmlns:a16="http://schemas.microsoft.com/office/drawing/2014/main" id="{FD9AEFD9-E19B-76EE-077C-EE2CC36BE0E7}"/>
              </a:ext>
            </a:extLst>
          </p:cNvPr>
          <p:cNvSpPr txBox="1"/>
          <p:nvPr/>
        </p:nvSpPr>
        <p:spPr>
          <a:xfrm flipH="1">
            <a:off x="-1300717" y="4873859"/>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04</a:t>
            </a:r>
          </a:p>
        </p:txBody>
      </p:sp>
      <p:sp>
        <p:nvSpPr>
          <p:cNvPr id="26" name="TextBox 25">
            <a:extLst>
              <a:ext uri="{FF2B5EF4-FFF2-40B4-BE49-F238E27FC236}">
                <a16:creationId xmlns:a16="http://schemas.microsoft.com/office/drawing/2014/main" id="{366F9E57-6F83-5265-7921-EAF0C4B15478}"/>
              </a:ext>
            </a:extLst>
          </p:cNvPr>
          <p:cNvSpPr txBox="1"/>
          <p:nvPr/>
        </p:nvSpPr>
        <p:spPr>
          <a:xfrm flipH="1">
            <a:off x="-1347981" y="6216672"/>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05</a:t>
            </a:r>
          </a:p>
        </p:txBody>
      </p:sp>
    </p:spTree>
    <p:extLst>
      <p:ext uri="{BB962C8B-B14F-4D97-AF65-F5344CB8AC3E}">
        <p14:creationId xmlns:p14="http://schemas.microsoft.com/office/powerpoint/2010/main" val="32749492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3468A8-4FAA-B670-C0D1-0AA01E1F4047}"/>
              </a:ext>
            </a:extLst>
          </p:cNvPr>
          <p:cNvSpPr/>
          <p:nvPr/>
        </p:nvSpPr>
        <p:spPr>
          <a:xfrm>
            <a:off x="-8425697" y="-39329"/>
            <a:ext cx="8091949" cy="6897329"/>
          </a:xfrm>
          <a:prstGeom prst="rect">
            <a:avLst/>
          </a:prstGeom>
          <a:gradFill flip="none" rotWithShape="1">
            <a:gsLst>
              <a:gs pos="100000">
                <a:schemeClr val="accent3">
                  <a:lumMod val="5000"/>
                  <a:lumOff val="95000"/>
                </a:schemeClr>
              </a:gs>
              <a:gs pos="100000">
                <a:schemeClr val="bg1">
                  <a:lumMod val="65000"/>
                </a:schemeClr>
              </a:gs>
            </a:gsLst>
            <a:lin ang="5400000" scaled="1"/>
            <a:tileRect/>
          </a:gradFill>
          <a:ln>
            <a:noFill/>
          </a:ln>
          <a:effectLst>
            <a:outerShdw blurRad="50800" dist="38100" dir="2700000" algn="tl" rotWithShape="0">
              <a:prstClr val="black">
                <a:alpha val="40000"/>
              </a:prstClr>
            </a:outerShdw>
          </a:effectLst>
          <a:scene3d>
            <a:camera prst="obliqueBottomRight"/>
            <a:lightRig rig="threePt" dir="t"/>
          </a:scene3d>
          <a:sp3d>
            <a:bevelT prst="relaxedInse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ffectLst>
                <a:glow rad="139700">
                  <a:schemeClr val="accent4">
                    <a:satMod val="175000"/>
                    <a:alpha val="40000"/>
                  </a:schemeClr>
                </a:glow>
              </a:effectLst>
            </a:endParaRPr>
          </a:p>
        </p:txBody>
      </p:sp>
      <p:sp>
        <p:nvSpPr>
          <p:cNvPr id="3" name="Freeform: Shape 2">
            <a:extLst>
              <a:ext uri="{FF2B5EF4-FFF2-40B4-BE49-F238E27FC236}">
                <a16:creationId xmlns:a16="http://schemas.microsoft.com/office/drawing/2014/main" id="{21DEC3A2-FFB6-6541-FC77-70F8952C75B8}"/>
              </a:ext>
            </a:extLst>
          </p:cNvPr>
          <p:cNvSpPr/>
          <p:nvPr/>
        </p:nvSpPr>
        <p:spPr>
          <a:xfrm>
            <a:off x="-2871783" y="4437145"/>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Freeform: Shape 3">
            <a:extLst>
              <a:ext uri="{FF2B5EF4-FFF2-40B4-BE49-F238E27FC236}">
                <a16:creationId xmlns:a16="http://schemas.microsoft.com/office/drawing/2014/main" id="{C445EE5E-1AE1-8287-C691-9CCD2445EF97}"/>
              </a:ext>
            </a:extLst>
          </p:cNvPr>
          <p:cNvSpPr/>
          <p:nvPr/>
        </p:nvSpPr>
        <p:spPr>
          <a:xfrm>
            <a:off x="-2871783" y="194031"/>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 name="Freeform: Shape 4">
            <a:extLst>
              <a:ext uri="{FF2B5EF4-FFF2-40B4-BE49-F238E27FC236}">
                <a16:creationId xmlns:a16="http://schemas.microsoft.com/office/drawing/2014/main" id="{341ADB81-661A-F0B0-C7DB-C02B4846F8D3}"/>
              </a:ext>
            </a:extLst>
          </p:cNvPr>
          <p:cNvSpPr/>
          <p:nvPr/>
        </p:nvSpPr>
        <p:spPr>
          <a:xfrm>
            <a:off x="-2871783" y="5784688"/>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6" name="Freeform: Shape 5">
            <a:extLst>
              <a:ext uri="{FF2B5EF4-FFF2-40B4-BE49-F238E27FC236}">
                <a16:creationId xmlns:a16="http://schemas.microsoft.com/office/drawing/2014/main" id="{B9034715-A1CD-81BF-93DE-D7A184C09FBF}"/>
              </a:ext>
            </a:extLst>
          </p:cNvPr>
          <p:cNvSpPr/>
          <p:nvPr/>
        </p:nvSpPr>
        <p:spPr>
          <a:xfrm>
            <a:off x="-2871783" y="1609536"/>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7" name="Freeform: Shape 6">
            <a:extLst>
              <a:ext uri="{FF2B5EF4-FFF2-40B4-BE49-F238E27FC236}">
                <a16:creationId xmlns:a16="http://schemas.microsoft.com/office/drawing/2014/main" id="{7418855C-8D97-D1B6-DB90-2739399DFF90}"/>
              </a:ext>
            </a:extLst>
          </p:cNvPr>
          <p:cNvSpPr/>
          <p:nvPr/>
        </p:nvSpPr>
        <p:spPr>
          <a:xfrm>
            <a:off x="-2871783" y="3106739"/>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1" name="TextBox 10">
            <a:extLst>
              <a:ext uri="{FF2B5EF4-FFF2-40B4-BE49-F238E27FC236}">
                <a16:creationId xmlns:a16="http://schemas.microsoft.com/office/drawing/2014/main" id="{3C469072-DE47-1CED-BD4E-4FF819B17FFB}"/>
              </a:ext>
            </a:extLst>
          </p:cNvPr>
          <p:cNvSpPr txBox="1"/>
          <p:nvPr/>
        </p:nvSpPr>
        <p:spPr>
          <a:xfrm>
            <a:off x="1410510" y="3005846"/>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8D0498DD-0A17-20C4-7B10-946A93AD592A}"/>
              </a:ext>
            </a:extLst>
          </p:cNvPr>
          <p:cNvSpPr txBox="1"/>
          <p:nvPr/>
        </p:nvSpPr>
        <p:spPr>
          <a:xfrm>
            <a:off x="1364791" y="2543531"/>
            <a:ext cx="45719" cy="369332"/>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D97A8B10-4871-221C-624F-2A95C74492B7}"/>
              </a:ext>
            </a:extLst>
          </p:cNvPr>
          <p:cNvSpPr txBox="1"/>
          <p:nvPr/>
        </p:nvSpPr>
        <p:spPr>
          <a:xfrm>
            <a:off x="1527243" y="1609536"/>
            <a:ext cx="9735119" cy="4100600"/>
          </a:xfrm>
          <a:prstGeom prst="rect">
            <a:avLst/>
          </a:prstGeom>
          <a:noFill/>
        </p:spPr>
        <p:txBody>
          <a:bodyPr wrap="square" rtlCol="0">
            <a:spAutoFit/>
          </a:bodyPr>
          <a:lstStyle/>
          <a:p>
            <a:endParaRPr lang="en-IN" dirty="0"/>
          </a:p>
        </p:txBody>
      </p:sp>
      <p:sp>
        <p:nvSpPr>
          <p:cNvPr id="15" name="Title 14">
            <a:extLst>
              <a:ext uri="{FF2B5EF4-FFF2-40B4-BE49-F238E27FC236}">
                <a16:creationId xmlns:a16="http://schemas.microsoft.com/office/drawing/2014/main" id="{2C45ADB7-5A61-FCE7-44CA-17F722693CEB}"/>
              </a:ext>
            </a:extLst>
          </p:cNvPr>
          <p:cNvSpPr>
            <a:spLocks noGrp="1"/>
          </p:cNvSpPr>
          <p:nvPr>
            <p:ph type="title"/>
          </p:nvPr>
        </p:nvSpPr>
        <p:spPr/>
        <p:txBody>
          <a:bodyPr>
            <a:normAutofit/>
          </a:bodyPr>
          <a:lstStyle/>
          <a:p>
            <a:pPr algn="ctr"/>
            <a:r>
              <a:rPr lang="en-US" sz="4800" b="1" dirty="0">
                <a:solidFill>
                  <a:schemeClr val="bg1"/>
                </a:solidFill>
                <a:latin typeface="Adobe Kaiti Std R" panose="02020400000000000000" pitchFamily="18" charset="-128"/>
                <a:ea typeface="Adobe Kaiti Std R" panose="02020400000000000000" pitchFamily="18" charset="-128"/>
              </a:rPr>
              <a:t>INTRODUCTION</a:t>
            </a:r>
            <a:endParaRPr lang="en-IN" sz="4800" b="1" dirty="0">
              <a:solidFill>
                <a:schemeClr val="bg1"/>
              </a:solidFill>
              <a:latin typeface="Adobe Kaiti Std R" panose="02020400000000000000" pitchFamily="18" charset="-128"/>
              <a:ea typeface="Adobe Kaiti Std R" panose="02020400000000000000" pitchFamily="18" charset="-128"/>
            </a:endParaRPr>
          </a:p>
        </p:txBody>
      </p:sp>
      <p:sp>
        <p:nvSpPr>
          <p:cNvPr id="16" name="Content Placeholder 15">
            <a:extLst>
              <a:ext uri="{FF2B5EF4-FFF2-40B4-BE49-F238E27FC236}">
                <a16:creationId xmlns:a16="http://schemas.microsoft.com/office/drawing/2014/main" id="{F05042D5-FDF5-77B0-3BA8-3FB93B99EF67}"/>
              </a:ext>
            </a:extLst>
          </p:cNvPr>
          <p:cNvSpPr>
            <a:spLocks noGrp="1"/>
          </p:cNvSpPr>
          <p:nvPr>
            <p:ph idx="1"/>
          </p:nvPr>
        </p:nvSpPr>
        <p:spPr>
          <a:xfrm>
            <a:off x="614464" y="1885090"/>
            <a:ext cx="10515600" cy="4100600"/>
          </a:xfrm>
        </p:spPr>
        <p:txBody>
          <a:bodyPr>
            <a:normAutofit fontScale="85000" lnSpcReduction="10000"/>
          </a:bodyPr>
          <a:lstStyle/>
          <a:p>
            <a:pPr marL="0" lvl="1" indent="0">
              <a:buNone/>
            </a:pPr>
            <a:r>
              <a:rPr lang="en-US" sz="2000" dirty="0">
                <a:solidFill>
                  <a:schemeClr val="bg1"/>
                </a:solidFill>
              </a:rPr>
              <a:t>Automatic summarization is one of the central problems in Natural Language Processing (NLP).</a:t>
            </a:r>
            <a:r>
              <a:rPr lang="en-US" sz="2000" b="0" i="0" dirty="0">
                <a:solidFill>
                  <a:schemeClr val="bg1"/>
                </a:solidFill>
                <a:effectLst/>
                <a:latin typeface="NexusSerif"/>
              </a:rPr>
              <a:t>In this modern world, with the rise in technology leading to tremendous growth in smart devices that are capable of recording videos with powerful sensors and the ability to share the contents on online social platforms like YouTube, Daily Motion, Instagram, Facebook, Twitter has caused a massive surge in the amount of data available which requires a technology that can facilitate the users to browse the constantly increasing collection of video data . There are several applications where human intervention is required to analyze the large scale of a video data frame by frame which involves a great load of human effort.</a:t>
            </a:r>
          </a:p>
          <a:p>
            <a:pPr marL="0" lvl="1" indent="0">
              <a:buNone/>
            </a:pPr>
            <a:r>
              <a:rPr lang="en-US" sz="2000" b="1" i="0" u="sng" dirty="0">
                <a:solidFill>
                  <a:schemeClr val="bg1"/>
                </a:solidFill>
                <a:effectLst/>
                <a:latin typeface="sohne"/>
              </a:rPr>
              <a:t>What’s the need for summarization?</a:t>
            </a:r>
          </a:p>
          <a:p>
            <a:pPr lvl="1" algn="just"/>
            <a:endParaRPr lang="en-IN" sz="2800" dirty="0">
              <a:solidFill>
                <a:schemeClr val="bg1"/>
              </a:solidFill>
            </a:endParaRPr>
          </a:p>
          <a:p>
            <a:pPr algn="just" rtl="0">
              <a:spcBef>
                <a:spcPts val="0"/>
              </a:spcBef>
              <a:spcAft>
                <a:spcPts val="0"/>
              </a:spcAft>
            </a:pPr>
            <a:r>
              <a:rPr lang="en-US" sz="1800" b="0" i="0" u="none" strike="noStrike" dirty="0">
                <a:solidFill>
                  <a:schemeClr val="bg1"/>
                </a:solidFill>
                <a:effectLst/>
                <a:latin typeface="Open Sans" panose="020B0606030504020204" pitchFamily="34" charset="0"/>
              </a:rPr>
              <a:t>Summarization is a process of automatically condensing and rewriting a large chunk of text to create a small, crisp summary. A summarization system should give the reader most of the information present in the original document while also ensuring that no information has been lost during condensation.</a:t>
            </a:r>
            <a:endParaRPr lang="en-US" sz="2000" b="0" i="0" dirty="0">
              <a:solidFill>
                <a:schemeClr val="bg1"/>
              </a:solidFill>
              <a:effectLst/>
              <a:latin typeface="Open Sans" panose="020B0606030504020204" pitchFamily="34" charset="0"/>
            </a:endParaRPr>
          </a:p>
          <a:p>
            <a:pPr algn="just" rtl="0">
              <a:spcBef>
                <a:spcPts val="0"/>
              </a:spcBef>
              <a:spcAft>
                <a:spcPts val="0"/>
              </a:spcAft>
            </a:pPr>
            <a:br>
              <a:rPr lang="en-US" sz="2000" b="0" i="0" dirty="0">
                <a:solidFill>
                  <a:schemeClr val="bg1"/>
                </a:solidFill>
                <a:effectLst/>
                <a:latin typeface="Open Sans" panose="020B0606030504020204" pitchFamily="34" charset="0"/>
              </a:rPr>
            </a:br>
            <a:endParaRPr lang="en-US" sz="2000" b="0" i="0" dirty="0">
              <a:solidFill>
                <a:schemeClr val="bg1"/>
              </a:solidFill>
              <a:effectLst/>
              <a:latin typeface="Open Sans" panose="020B0606030504020204" pitchFamily="34" charset="0"/>
            </a:endParaRPr>
          </a:p>
          <a:p>
            <a:pPr algn="just" rtl="0">
              <a:spcBef>
                <a:spcPts val="0"/>
              </a:spcBef>
              <a:spcAft>
                <a:spcPts val="0"/>
              </a:spcAft>
            </a:pPr>
            <a:r>
              <a:rPr lang="en-US" sz="1800" b="0" i="0" dirty="0">
                <a:solidFill>
                  <a:schemeClr val="bg1"/>
                </a:solidFill>
                <a:effectLst/>
                <a:latin typeface="Open Sans" panose="020B0606030504020204" pitchFamily="34" charset="0"/>
              </a:rPr>
              <a:t>The application of summarization systems is extensive, such as: helping the reader to get a quick understanding of an article, saving time for analysts and researchers in their information-gathering process, reducing the amount of written text that students need to read and understand (in educational contexts), and even increasing efficiency and productivity in business settings.</a:t>
            </a:r>
            <a:endParaRPr lang="en-US" sz="2000" b="0" i="0" dirty="0">
              <a:solidFill>
                <a:schemeClr val="bg1"/>
              </a:solidFill>
              <a:effectLst/>
              <a:latin typeface="Open Sans" panose="020B0606030504020204" pitchFamily="34" charset="0"/>
            </a:endParaRPr>
          </a:p>
          <a:p>
            <a:pPr marL="457200" lvl="1" indent="0" algn="just">
              <a:buNone/>
            </a:pPr>
            <a:endParaRPr lang="en-IN" sz="2800" dirty="0">
              <a:solidFill>
                <a:schemeClr val="bg1"/>
              </a:solidFill>
            </a:endParaRPr>
          </a:p>
          <a:p>
            <a:pPr marL="457200" lvl="1" indent="0" algn="just">
              <a:buNone/>
            </a:pPr>
            <a:endParaRPr lang="en-IN" sz="2800" dirty="0">
              <a:solidFill>
                <a:schemeClr val="bg1"/>
              </a:solidFill>
            </a:endParaRPr>
          </a:p>
          <a:p>
            <a:pPr lvl="2" algn="just"/>
            <a:endParaRPr lang="en-IN" sz="2400" dirty="0">
              <a:solidFill>
                <a:schemeClr val="bg1"/>
              </a:solidFill>
            </a:endParaRPr>
          </a:p>
          <a:p>
            <a:pPr algn="just"/>
            <a:endParaRPr lang="en-IN" dirty="0">
              <a:solidFill>
                <a:schemeClr val="bg1"/>
              </a:solidFill>
            </a:endParaRPr>
          </a:p>
        </p:txBody>
      </p:sp>
      <p:sp>
        <p:nvSpPr>
          <p:cNvPr id="17" name="Freeform: Shape 16">
            <a:extLst>
              <a:ext uri="{FF2B5EF4-FFF2-40B4-BE49-F238E27FC236}">
                <a16:creationId xmlns:a16="http://schemas.microsoft.com/office/drawing/2014/main" id="{92A616E9-AC76-DF3B-4C7F-8FB089B00D2C}"/>
              </a:ext>
            </a:extLst>
          </p:cNvPr>
          <p:cNvSpPr/>
          <p:nvPr/>
        </p:nvSpPr>
        <p:spPr>
          <a:xfrm>
            <a:off x="-2988516" y="4638147"/>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8" name="Freeform: Shape 17">
            <a:extLst>
              <a:ext uri="{FF2B5EF4-FFF2-40B4-BE49-F238E27FC236}">
                <a16:creationId xmlns:a16="http://schemas.microsoft.com/office/drawing/2014/main" id="{3DCFEE0F-BE37-FC66-B8B5-97712B7759A5}"/>
              </a:ext>
            </a:extLst>
          </p:cNvPr>
          <p:cNvSpPr/>
          <p:nvPr/>
        </p:nvSpPr>
        <p:spPr>
          <a:xfrm>
            <a:off x="-2988516" y="395033"/>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9" name="Freeform: Shape 18">
            <a:extLst>
              <a:ext uri="{FF2B5EF4-FFF2-40B4-BE49-F238E27FC236}">
                <a16:creationId xmlns:a16="http://schemas.microsoft.com/office/drawing/2014/main" id="{E93F5399-9181-9EB7-8EDB-F56B80C890D8}"/>
              </a:ext>
            </a:extLst>
          </p:cNvPr>
          <p:cNvSpPr/>
          <p:nvPr/>
        </p:nvSpPr>
        <p:spPr>
          <a:xfrm>
            <a:off x="-2988516" y="5985690"/>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0" name="Freeform: Shape 19">
            <a:extLst>
              <a:ext uri="{FF2B5EF4-FFF2-40B4-BE49-F238E27FC236}">
                <a16:creationId xmlns:a16="http://schemas.microsoft.com/office/drawing/2014/main" id="{E752E553-BF4B-FEE6-8D64-93C53C17455F}"/>
              </a:ext>
            </a:extLst>
          </p:cNvPr>
          <p:cNvSpPr/>
          <p:nvPr/>
        </p:nvSpPr>
        <p:spPr>
          <a:xfrm>
            <a:off x="-2988516" y="1810538"/>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Freeform: Shape 20">
            <a:extLst>
              <a:ext uri="{FF2B5EF4-FFF2-40B4-BE49-F238E27FC236}">
                <a16:creationId xmlns:a16="http://schemas.microsoft.com/office/drawing/2014/main" id="{AF9EF4BB-2493-7B6A-F4DD-758D50D792F0}"/>
              </a:ext>
            </a:extLst>
          </p:cNvPr>
          <p:cNvSpPr/>
          <p:nvPr/>
        </p:nvSpPr>
        <p:spPr>
          <a:xfrm>
            <a:off x="-2988516" y="3307741"/>
            <a:ext cx="2631120" cy="979714"/>
          </a:xfrm>
          <a:custGeom>
            <a:avLst/>
            <a:gdLst>
              <a:gd name="connsiteX0" fmla="*/ 2542479 w 2631120"/>
              <a:gd name="connsiteY0" fmla="*/ 0 h 979714"/>
              <a:gd name="connsiteX1" fmla="*/ 2631120 w 2631120"/>
              <a:gd name="connsiteY1" fmla="*/ 242596 h 979714"/>
              <a:gd name="connsiteX2" fmla="*/ 2631120 w 2631120"/>
              <a:gd name="connsiteY2" fmla="*/ 979714 h 979714"/>
              <a:gd name="connsiteX3" fmla="*/ 597048 w 2631120"/>
              <a:gd name="connsiteY3" fmla="*/ 979714 h 979714"/>
              <a:gd name="connsiteX4" fmla="*/ 597046 w 2631120"/>
              <a:gd name="connsiteY4" fmla="*/ 979714 h 979714"/>
              <a:gd name="connsiteX5" fmla="*/ 597046 w 2631120"/>
              <a:gd name="connsiteY5" fmla="*/ 979713 h 979714"/>
              <a:gd name="connsiteX6" fmla="*/ 0 w 2631120"/>
              <a:gd name="connsiteY6" fmla="*/ 611155 h 979714"/>
              <a:gd name="connsiteX7" fmla="*/ 597046 w 2631120"/>
              <a:gd name="connsiteY7" fmla="*/ 242597 h 979714"/>
              <a:gd name="connsiteX8" fmla="*/ 597046 w 2631120"/>
              <a:gd name="connsiteY8" fmla="*/ 242596 h 979714"/>
              <a:gd name="connsiteX9" fmla="*/ 597048 w 2631120"/>
              <a:gd name="connsiteY9" fmla="*/ 242596 h 979714"/>
              <a:gd name="connsiteX10" fmla="*/ 2453838 w 2631120"/>
              <a:gd name="connsiteY10" fmla="*/ 242596 h 97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31120" h="979714">
                <a:moveTo>
                  <a:pt x="2542479" y="0"/>
                </a:moveTo>
                <a:lnTo>
                  <a:pt x="2631120" y="242596"/>
                </a:lnTo>
                <a:lnTo>
                  <a:pt x="2631120" y="979714"/>
                </a:lnTo>
                <a:lnTo>
                  <a:pt x="597048" y="979714"/>
                </a:lnTo>
                <a:lnTo>
                  <a:pt x="597046" y="979714"/>
                </a:lnTo>
                <a:lnTo>
                  <a:pt x="597046" y="979713"/>
                </a:lnTo>
                <a:lnTo>
                  <a:pt x="0" y="611155"/>
                </a:lnTo>
                <a:lnTo>
                  <a:pt x="597046" y="242597"/>
                </a:lnTo>
                <a:lnTo>
                  <a:pt x="597046" y="242596"/>
                </a:lnTo>
                <a:lnTo>
                  <a:pt x="597048" y="242596"/>
                </a:lnTo>
                <a:lnTo>
                  <a:pt x="2453838" y="242596"/>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2" name="TextBox 21">
            <a:extLst>
              <a:ext uri="{FF2B5EF4-FFF2-40B4-BE49-F238E27FC236}">
                <a16:creationId xmlns:a16="http://schemas.microsoft.com/office/drawing/2014/main" id="{038C0AC2-8AEA-B96F-26F6-FD790326ABE9}"/>
              </a:ext>
            </a:extLst>
          </p:cNvPr>
          <p:cNvSpPr txBox="1"/>
          <p:nvPr/>
        </p:nvSpPr>
        <p:spPr>
          <a:xfrm flipH="1">
            <a:off x="-1335647" y="613779"/>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01</a:t>
            </a:r>
          </a:p>
        </p:txBody>
      </p:sp>
      <p:sp>
        <p:nvSpPr>
          <p:cNvPr id="23" name="TextBox 22">
            <a:extLst>
              <a:ext uri="{FF2B5EF4-FFF2-40B4-BE49-F238E27FC236}">
                <a16:creationId xmlns:a16="http://schemas.microsoft.com/office/drawing/2014/main" id="{240A9D9B-BA82-405C-AED9-93A43479D8A0}"/>
              </a:ext>
            </a:extLst>
          </p:cNvPr>
          <p:cNvSpPr txBox="1"/>
          <p:nvPr/>
        </p:nvSpPr>
        <p:spPr>
          <a:xfrm flipH="1">
            <a:off x="-1370577" y="2030698"/>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02</a:t>
            </a:r>
          </a:p>
        </p:txBody>
      </p:sp>
      <p:sp>
        <p:nvSpPr>
          <p:cNvPr id="24" name="TextBox 23">
            <a:extLst>
              <a:ext uri="{FF2B5EF4-FFF2-40B4-BE49-F238E27FC236}">
                <a16:creationId xmlns:a16="http://schemas.microsoft.com/office/drawing/2014/main" id="{B22079FE-20DF-0CB5-4701-CCCF9614F5B9}"/>
              </a:ext>
            </a:extLst>
          </p:cNvPr>
          <p:cNvSpPr txBox="1"/>
          <p:nvPr/>
        </p:nvSpPr>
        <p:spPr>
          <a:xfrm flipH="1">
            <a:off x="-1370577" y="3452591"/>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03</a:t>
            </a:r>
          </a:p>
        </p:txBody>
      </p:sp>
      <p:sp>
        <p:nvSpPr>
          <p:cNvPr id="25" name="TextBox 24">
            <a:extLst>
              <a:ext uri="{FF2B5EF4-FFF2-40B4-BE49-F238E27FC236}">
                <a16:creationId xmlns:a16="http://schemas.microsoft.com/office/drawing/2014/main" id="{FD9AEFD9-E19B-76EE-077C-EE2CC36BE0E7}"/>
              </a:ext>
            </a:extLst>
          </p:cNvPr>
          <p:cNvSpPr txBox="1"/>
          <p:nvPr/>
        </p:nvSpPr>
        <p:spPr>
          <a:xfrm flipH="1">
            <a:off x="-1300717" y="4873859"/>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04</a:t>
            </a:r>
          </a:p>
        </p:txBody>
      </p:sp>
      <p:sp>
        <p:nvSpPr>
          <p:cNvPr id="26" name="TextBox 25">
            <a:extLst>
              <a:ext uri="{FF2B5EF4-FFF2-40B4-BE49-F238E27FC236}">
                <a16:creationId xmlns:a16="http://schemas.microsoft.com/office/drawing/2014/main" id="{366F9E57-6F83-5265-7921-EAF0C4B15478}"/>
              </a:ext>
            </a:extLst>
          </p:cNvPr>
          <p:cNvSpPr txBox="1"/>
          <p:nvPr/>
        </p:nvSpPr>
        <p:spPr>
          <a:xfrm flipH="1">
            <a:off x="-1347981" y="6216672"/>
            <a:ext cx="796370" cy="725837"/>
          </a:xfrm>
          <a:prstGeom prst="rect">
            <a:avLst/>
          </a:prstGeom>
          <a:noFill/>
        </p:spPr>
        <p:txBody>
          <a:bodyPr wrap="square" rtlCol="0">
            <a:spAutoFit/>
          </a:bodyPr>
          <a:lstStyle/>
          <a:p>
            <a:r>
              <a:rPr lang="en-IN" sz="4000" dirty="0">
                <a:pattFill prst="pct80">
                  <a:fgClr>
                    <a:schemeClr val="tx1"/>
                  </a:fgClr>
                  <a:bgClr>
                    <a:schemeClr val="bg1"/>
                  </a:bgClr>
                </a:pattFill>
              </a:rPr>
              <a:t>05</a:t>
            </a:r>
          </a:p>
        </p:txBody>
      </p:sp>
    </p:spTree>
    <p:extLst>
      <p:ext uri="{BB962C8B-B14F-4D97-AF65-F5344CB8AC3E}">
        <p14:creationId xmlns:p14="http://schemas.microsoft.com/office/powerpoint/2010/main" val="18151694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a:xfrm>
            <a:off x="969532" y="681037"/>
            <a:ext cx="10515600" cy="1325563"/>
          </a:xfrm>
        </p:spPr>
        <p:txBody>
          <a:bodyPr>
            <a:normAutofit/>
          </a:bodyPr>
          <a:lstStyle/>
          <a:p>
            <a:r>
              <a:rPr lang="en-US" b="1" dirty="0">
                <a:solidFill>
                  <a:schemeClr val="bg1"/>
                </a:solidFill>
                <a:effectLst>
                  <a:outerShdw blurRad="38100" dist="38100" dir="2700000" algn="tl">
                    <a:srgbClr val="000000">
                      <a:alpha val="43137"/>
                    </a:srgbClr>
                  </a:outerShdw>
                </a:effectLst>
              </a:rPr>
              <a:t>MOTIVATION TO IMPLEMENT</a:t>
            </a:r>
            <a:br>
              <a:rPr lang="en-IN" b="1" dirty="0">
                <a:solidFill>
                  <a:schemeClr val="bg1"/>
                </a:solidFill>
              </a:rPr>
            </a:br>
            <a:endParaRPr lang="en-IN" b="1" dirty="0">
              <a:solidFill>
                <a:schemeClr val="bg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a:xfrm>
            <a:off x="646771" y="2006600"/>
            <a:ext cx="10707029" cy="4170363"/>
          </a:xfrm>
        </p:spPr>
        <p:txBody>
          <a:bodyPr>
            <a:normAutofit/>
          </a:bodyPr>
          <a:lstStyle/>
          <a:p>
            <a:pPr marL="0" indent="0" algn="just">
              <a:buNone/>
            </a:pPr>
            <a:endParaRPr lang="en-IN" dirty="0">
              <a:solidFill>
                <a:schemeClr val="bg1"/>
              </a:solidFill>
            </a:endParaRPr>
          </a:p>
          <a:p>
            <a:pPr marL="0" indent="0" algn="just">
              <a:buNone/>
            </a:pPr>
            <a:endParaRPr lang="en-IN" dirty="0">
              <a:solidFill>
                <a:schemeClr val="bg1"/>
              </a:solidFill>
            </a:endParaRPr>
          </a:p>
        </p:txBody>
      </p:sp>
      <p:sp>
        <p:nvSpPr>
          <p:cNvPr id="6" name="TextBox 5">
            <a:extLst>
              <a:ext uri="{FF2B5EF4-FFF2-40B4-BE49-F238E27FC236}">
                <a16:creationId xmlns:a16="http://schemas.microsoft.com/office/drawing/2014/main" id="{9D924B27-EE16-0C12-DBFA-7130C51EED18}"/>
              </a:ext>
            </a:extLst>
          </p:cNvPr>
          <p:cNvSpPr txBox="1"/>
          <p:nvPr/>
        </p:nvSpPr>
        <p:spPr>
          <a:xfrm>
            <a:off x="1048215" y="1483112"/>
            <a:ext cx="9656956" cy="4093428"/>
          </a:xfrm>
          <a:prstGeom prst="rect">
            <a:avLst/>
          </a:prstGeom>
          <a:noFill/>
        </p:spPr>
        <p:txBody>
          <a:bodyPr wrap="square">
            <a:spAutoFit/>
          </a:bodyPr>
          <a:lstStyle/>
          <a:p>
            <a:r>
              <a:rPr lang="en-US" sz="2000" dirty="0">
                <a:solidFill>
                  <a:schemeClr val="bg1"/>
                </a:solidFill>
              </a:rPr>
              <a:t>CCTV (Closed-circuit television) cameras are installed and surveillance videos are being recorded round the clock in security critical places resulting in a massive quantity of video data being generated endlessly. Security personnel is appointed in big organizations just to monitor these surveillance videos. Instead, this tedious labor can be carried out by an intelligent video summarization software system which gives a summary of the long surveillance videos. A video summary is easy to interpret the actual set of circumstances with respect to safety issues by security personnel, especially when multiple cameras are used to record surveillance videos of a single place. We may generate a summary of surveillance videos which include a specific activity such as thefts in malls, accidents on roads, abnormal behavior of people in election or examination centers, specific movements like seizures of patients in Intensive Care Units (ICU) of hospitals etc. It is also possible to summarize a video by selecting the parts of the video where a particular person or object come into sight in the video.</a:t>
            </a:r>
            <a:endParaRPr lang="en-IN" sz="2000" dirty="0">
              <a:solidFill>
                <a:schemeClr val="bg1"/>
              </a:solidFill>
            </a:endParaRPr>
          </a:p>
        </p:txBody>
      </p:sp>
    </p:spTree>
    <p:extLst>
      <p:ext uri="{BB962C8B-B14F-4D97-AF65-F5344CB8AC3E}">
        <p14:creationId xmlns:p14="http://schemas.microsoft.com/office/powerpoint/2010/main" val="32776586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0C5A-A948-4E21-38AE-9A0D5C985CF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35412A5-421C-90C8-28E1-92E03B4F16F5}"/>
              </a:ext>
            </a:extLst>
          </p:cNvPr>
          <p:cNvSpPr>
            <a:spLocks noGrp="1"/>
          </p:cNvSpPr>
          <p:nvPr>
            <p:ph idx="1"/>
          </p:nvPr>
        </p:nvSpPr>
        <p:spPr/>
        <p:txBody>
          <a:bodyPr>
            <a:noAutofit/>
          </a:bodyPr>
          <a:lstStyle/>
          <a:p>
            <a:pPr marL="0" indent="0" algn="just">
              <a:buNone/>
            </a:pPr>
            <a:r>
              <a:rPr lang="en-IN" sz="3200" b="1" u="sng" dirty="0">
                <a:solidFill>
                  <a:schemeClr val="bg1"/>
                </a:solidFill>
                <a:effectLst>
                  <a:outerShdw blurRad="38100" dist="38100" dir="2700000" algn="tl">
                    <a:srgbClr val="000000">
                      <a:alpha val="43137"/>
                    </a:srgbClr>
                  </a:outerShdw>
                </a:effectLst>
              </a:rPr>
              <a:t>TECHNOLOGY USED</a:t>
            </a:r>
          </a:p>
          <a:p>
            <a:pPr marL="0" indent="0" algn="just">
              <a:buNone/>
            </a:pPr>
            <a:endParaRPr lang="en-IN" sz="2400" dirty="0">
              <a:solidFill>
                <a:schemeClr val="bg1"/>
              </a:solidFill>
            </a:endParaRPr>
          </a:p>
          <a:p>
            <a:pPr marL="0" indent="0" algn="just">
              <a:buNone/>
            </a:pPr>
            <a:r>
              <a:rPr lang="en-US" sz="2400" b="1" i="0" dirty="0">
                <a:solidFill>
                  <a:schemeClr val="bg1"/>
                </a:solidFill>
                <a:effectLst/>
                <a:latin typeface="arial" panose="020B0604020202020204" pitchFamily="34" charset="0"/>
              </a:rPr>
              <a:t>Natural language processing</a:t>
            </a:r>
            <a:r>
              <a:rPr lang="en-US" sz="2400" b="0" i="0" dirty="0">
                <a:solidFill>
                  <a:schemeClr val="bg1"/>
                </a:solidFill>
                <a:effectLst/>
                <a:latin typeface="arial" panose="020B0604020202020204" pitchFamily="34" charset="0"/>
              </a:rPr>
              <a:t> (NLP)</a:t>
            </a:r>
            <a:endParaRPr lang="en-IN" sz="2400" b="1" dirty="0">
              <a:solidFill>
                <a:schemeClr val="bg1"/>
              </a:solidFill>
            </a:endParaRPr>
          </a:p>
          <a:p>
            <a:pPr marL="0" indent="0" algn="just">
              <a:buNone/>
            </a:pPr>
            <a:r>
              <a:rPr lang="en-US" sz="2400" b="1" i="0" dirty="0">
                <a:solidFill>
                  <a:schemeClr val="bg1"/>
                </a:solidFill>
                <a:effectLst/>
                <a:latin typeface="arial" panose="020B0604020202020204" pitchFamily="34" charset="0"/>
              </a:rPr>
              <a:t>Natural language processing</a:t>
            </a:r>
            <a:r>
              <a:rPr lang="en-US" sz="2400" b="0" i="0" dirty="0">
                <a:solidFill>
                  <a:schemeClr val="bg1"/>
                </a:solidFill>
                <a:effectLst/>
                <a:latin typeface="arial" panose="020B0604020202020204" pitchFamily="34" charset="0"/>
              </a:rPr>
              <a:t> (NLP) refers to the branch of computer science—and more specifically, the branch of artificial intelligence or AI—concerned with giving computers the ability to understand text and spoken words in much the same way human beings can</a:t>
            </a:r>
            <a:endParaRPr lang="en-IN" sz="2400" dirty="0">
              <a:solidFill>
                <a:schemeClr val="bg1"/>
              </a:solidFill>
            </a:endParaRPr>
          </a:p>
          <a:p>
            <a:pPr algn="just"/>
            <a:r>
              <a:rPr lang="en-IN" sz="2400" b="1" dirty="0">
                <a:solidFill>
                  <a:schemeClr val="bg1"/>
                </a:solidFill>
              </a:rPr>
              <a:t>WEB SCRAPPING</a:t>
            </a:r>
          </a:p>
          <a:p>
            <a:pPr algn="just"/>
            <a:r>
              <a:rPr lang="en-US" sz="2400" i="0" dirty="0">
                <a:solidFill>
                  <a:schemeClr val="bg1"/>
                </a:solidFill>
                <a:effectLst/>
                <a:latin typeface="arial" panose="020B0604020202020204" pitchFamily="34" charset="0"/>
              </a:rPr>
              <a:t>Web scraping is the process of using bots to extract content and data from a website</a:t>
            </a:r>
            <a:endParaRPr lang="en-IN" sz="2400" dirty="0">
              <a:solidFill>
                <a:schemeClr val="bg1"/>
              </a:solidFill>
            </a:endParaRPr>
          </a:p>
          <a:p>
            <a:pPr marL="0" indent="0" algn="just">
              <a:buNone/>
            </a:pPr>
            <a:endParaRPr lang="en-IN" sz="2400" dirty="0">
              <a:solidFill>
                <a:schemeClr val="bg1"/>
              </a:solidFill>
            </a:endParaRPr>
          </a:p>
          <a:p>
            <a:pPr marL="0" indent="0" algn="just">
              <a:buNone/>
            </a:pPr>
            <a:endParaRPr lang="en-IN" sz="2400" dirty="0">
              <a:solidFill>
                <a:schemeClr val="bg1"/>
              </a:solidFill>
            </a:endParaRPr>
          </a:p>
          <a:p>
            <a:pPr marL="0" indent="0" algn="just">
              <a:buNone/>
            </a:pPr>
            <a:endParaRPr lang="en-IN" sz="2400" dirty="0">
              <a:solidFill>
                <a:schemeClr val="bg1"/>
              </a:solidFill>
            </a:endParaRPr>
          </a:p>
          <a:p>
            <a:pPr algn="just"/>
            <a:endParaRPr lang="en-IN" sz="2400" dirty="0">
              <a:solidFill>
                <a:schemeClr val="bg1"/>
              </a:solidFill>
            </a:endParaRPr>
          </a:p>
          <a:p>
            <a:pPr marL="0" indent="0" algn="just">
              <a:buNone/>
            </a:pPr>
            <a:r>
              <a:rPr lang="en-IN" sz="2400" dirty="0">
                <a:solidFill>
                  <a:schemeClr val="bg1"/>
                </a:solidFill>
              </a:rPr>
              <a:t> </a:t>
            </a:r>
          </a:p>
        </p:txBody>
      </p:sp>
    </p:spTree>
    <p:extLst>
      <p:ext uri="{BB962C8B-B14F-4D97-AF65-F5344CB8AC3E}">
        <p14:creationId xmlns:p14="http://schemas.microsoft.com/office/powerpoint/2010/main" val="163211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849-6F79-B571-2EB9-B93872884AAE}"/>
              </a:ext>
            </a:extLst>
          </p:cNvPr>
          <p:cNvSpPr>
            <a:spLocks noGrp="1"/>
          </p:cNvSpPr>
          <p:nvPr>
            <p:ph type="title"/>
          </p:nvPr>
        </p:nvSpPr>
        <p:spPr/>
        <p:txBody>
          <a:bodyPr/>
          <a:lstStyle/>
          <a:p>
            <a:endParaRPr lang="en-IN"/>
          </a:p>
        </p:txBody>
      </p:sp>
      <p:pic>
        <p:nvPicPr>
          <p:cNvPr id="2050" name="Picture 2" descr="What Is Scraping | About Price &amp; Web Scraping Tools | Imperva">
            <a:extLst>
              <a:ext uri="{FF2B5EF4-FFF2-40B4-BE49-F238E27FC236}">
                <a16:creationId xmlns:a16="http://schemas.microsoft.com/office/drawing/2014/main" id="{29784ED3-CB29-F1A0-30A2-B1C5DC187A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2695" y="337247"/>
            <a:ext cx="8789354" cy="3460808"/>
          </a:xfrm>
          <a:prstGeom prst="rect">
            <a:avLst/>
          </a:prstGeom>
          <a:solidFill>
            <a:schemeClr val="bg2">
              <a:lumMod val="75000"/>
            </a:schemeClr>
          </a:solidFill>
        </p:spPr>
      </p:pic>
      <p:sp>
        <p:nvSpPr>
          <p:cNvPr id="5" name="TextBox 4">
            <a:extLst>
              <a:ext uri="{FF2B5EF4-FFF2-40B4-BE49-F238E27FC236}">
                <a16:creationId xmlns:a16="http://schemas.microsoft.com/office/drawing/2014/main" id="{2760B570-653F-1A5E-ACA0-CC68033AA4D4}"/>
              </a:ext>
            </a:extLst>
          </p:cNvPr>
          <p:cNvSpPr txBox="1"/>
          <p:nvPr/>
        </p:nvSpPr>
        <p:spPr>
          <a:xfrm>
            <a:off x="1137424" y="4390073"/>
            <a:ext cx="8405231" cy="1569660"/>
          </a:xfrm>
          <a:prstGeom prst="rect">
            <a:avLst/>
          </a:prstGeom>
          <a:noFill/>
        </p:spPr>
        <p:txBody>
          <a:bodyPr wrap="square">
            <a:spAutoFit/>
          </a:bodyPr>
          <a:lstStyle/>
          <a:p>
            <a:pPr marL="514350" indent="-514350">
              <a:buFont typeface="Arial" panose="020B0604020202020204" pitchFamily="34" charset="0"/>
              <a:buChar char="•"/>
            </a:pPr>
            <a:r>
              <a:rPr lang="en-IN" sz="3200" dirty="0">
                <a:solidFill>
                  <a:schemeClr val="bg1"/>
                </a:solidFill>
              </a:rPr>
              <a:t>LSTM</a:t>
            </a:r>
          </a:p>
          <a:p>
            <a:pPr marL="514350" indent="-514350">
              <a:buFont typeface="Arial" panose="020B0604020202020204" pitchFamily="34" charset="0"/>
              <a:buChar char="•"/>
            </a:pPr>
            <a:r>
              <a:rPr lang="en-IN" sz="3200" dirty="0">
                <a:solidFill>
                  <a:schemeClr val="bg1"/>
                </a:solidFill>
              </a:rPr>
              <a:t>GAN</a:t>
            </a:r>
          </a:p>
          <a:p>
            <a:pPr marL="514350" indent="-514350">
              <a:buFont typeface="Arial" panose="020B0604020202020204" pitchFamily="34" charset="0"/>
              <a:buChar char="•"/>
            </a:pPr>
            <a:r>
              <a:rPr lang="en-IN" sz="3200" dirty="0">
                <a:solidFill>
                  <a:schemeClr val="bg1"/>
                </a:solidFill>
              </a:rPr>
              <a:t>Auto encoders</a:t>
            </a:r>
          </a:p>
        </p:txBody>
      </p:sp>
    </p:spTree>
    <p:extLst>
      <p:ext uri="{BB962C8B-B14F-4D97-AF65-F5344CB8AC3E}">
        <p14:creationId xmlns:p14="http://schemas.microsoft.com/office/powerpoint/2010/main" val="1876972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2ED6-6F3C-264E-9461-A2DFDB6A1A42}"/>
              </a:ext>
            </a:extLst>
          </p:cNvPr>
          <p:cNvSpPr>
            <a:spLocks noGrp="1"/>
          </p:cNvSpPr>
          <p:nvPr>
            <p:ph type="title"/>
          </p:nvPr>
        </p:nvSpPr>
        <p:spPr/>
        <p:txBody>
          <a:bodyPr/>
          <a:lstStyle/>
          <a:p>
            <a:r>
              <a:rPr lang="en-IN" dirty="0">
                <a:solidFill>
                  <a:schemeClr val="bg1"/>
                </a:solidFill>
                <a:effectLst>
                  <a:outerShdw blurRad="38100" dist="38100" dir="2700000" algn="tl">
                    <a:srgbClr val="000000">
                      <a:alpha val="43137"/>
                    </a:srgbClr>
                  </a:outerShdw>
                </a:effectLst>
              </a:rPr>
              <a:t>EXISTING SYSTEMS</a:t>
            </a:r>
          </a:p>
        </p:txBody>
      </p:sp>
      <p:sp>
        <p:nvSpPr>
          <p:cNvPr id="3" name="Content Placeholder 2">
            <a:extLst>
              <a:ext uri="{FF2B5EF4-FFF2-40B4-BE49-F238E27FC236}">
                <a16:creationId xmlns:a16="http://schemas.microsoft.com/office/drawing/2014/main" id="{35830B57-19E4-9CE6-7E41-47E7B47F0E03}"/>
              </a:ext>
            </a:extLst>
          </p:cNvPr>
          <p:cNvSpPr>
            <a:spLocks noGrp="1"/>
          </p:cNvSpPr>
          <p:nvPr>
            <p:ph idx="1"/>
          </p:nvPr>
        </p:nvSpPr>
        <p:spPr/>
        <p:txBody>
          <a:bodyPr>
            <a:normAutofit/>
          </a:bodyPr>
          <a:lstStyle/>
          <a:p>
            <a:pPr algn="just"/>
            <a:r>
              <a:rPr lang="en-US" b="1" i="0" dirty="0">
                <a:solidFill>
                  <a:schemeClr val="bg1"/>
                </a:solidFill>
                <a:effectLst/>
                <a:latin typeface="EB Garamond" panose="020B0604020202020204" pitchFamily="2" charset="0"/>
              </a:rPr>
              <a:t>Summarize Bot</a:t>
            </a:r>
            <a:endParaRPr lang="en-US" b="0" i="0" dirty="0">
              <a:solidFill>
                <a:schemeClr val="bg1"/>
              </a:solidFill>
              <a:effectLst/>
              <a:latin typeface="EB Garamond" panose="020B0604020202020204" pitchFamily="2" charset="0"/>
            </a:endParaRPr>
          </a:p>
          <a:p>
            <a:pPr algn="just"/>
            <a:r>
              <a:rPr lang="en-US" b="0" i="0" dirty="0">
                <a:solidFill>
                  <a:schemeClr val="bg1"/>
                </a:solidFill>
                <a:effectLst/>
                <a:latin typeface="EB Garamond" panose="020B0604020202020204" pitchFamily="2" charset="0"/>
              </a:rPr>
              <a:t>This AI and blockchain-powered tool allows users to know more by reading less with summarization of long texts. </a:t>
            </a:r>
          </a:p>
          <a:p>
            <a:pPr algn="just"/>
            <a:r>
              <a:rPr lang="en-US" b="1" i="0" dirty="0">
                <a:solidFill>
                  <a:schemeClr val="bg1"/>
                </a:solidFill>
                <a:effectLst/>
                <a:latin typeface="EB Garamond" panose="020B0604020202020204" pitchFamily="2" charset="0"/>
              </a:rPr>
              <a:t>Text Summarization</a:t>
            </a:r>
            <a:endParaRPr lang="en-US" b="0" i="0" dirty="0">
              <a:solidFill>
                <a:schemeClr val="bg1"/>
              </a:solidFill>
              <a:effectLst/>
              <a:latin typeface="EB Garamond" panose="020B0604020202020204" pitchFamily="2" charset="0"/>
            </a:endParaRPr>
          </a:p>
          <a:p>
            <a:pPr algn="just"/>
            <a:r>
              <a:rPr lang="en-US" b="0" i="0" dirty="0">
                <a:solidFill>
                  <a:schemeClr val="bg1"/>
                </a:solidFill>
                <a:effectLst/>
                <a:latin typeface="EB Garamond" panose="020B0604020202020204" pitchFamily="2" charset="0"/>
              </a:rPr>
              <a:t>This online platform provides summarization of web pages in a simple and straightforward format</a:t>
            </a:r>
          </a:p>
          <a:p>
            <a:pPr algn="just"/>
            <a:r>
              <a:rPr lang="en-US" b="0" i="0" dirty="0">
                <a:solidFill>
                  <a:schemeClr val="bg1"/>
                </a:solidFill>
                <a:effectLst/>
                <a:latin typeface="EB Garamond" panose="020B0604020202020204" pitchFamily="2" charset="0"/>
              </a:rPr>
              <a:t>PICTORY.AI</a:t>
            </a:r>
          </a:p>
          <a:p>
            <a:pPr marL="0" indent="0" algn="just">
              <a:buNone/>
            </a:pPr>
            <a:r>
              <a:rPr lang="en-US" b="0" i="0" dirty="0">
                <a:solidFill>
                  <a:schemeClr val="bg1"/>
                </a:solidFill>
                <a:effectLst/>
                <a:latin typeface="DM Sans" panose="020B0604020202020204" pitchFamily="2" charset="0"/>
              </a:rPr>
              <a:t>  Automatically create short, highly-sharable branded videos   from your long form content.</a:t>
            </a:r>
            <a:endParaRPr lang="en-IN" b="1" dirty="0">
              <a:solidFill>
                <a:schemeClr val="bg1"/>
              </a:solidFill>
            </a:endParaRPr>
          </a:p>
        </p:txBody>
      </p:sp>
    </p:spTree>
    <p:extLst>
      <p:ext uri="{BB962C8B-B14F-4D97-AF65-F5344CB8AC3E}">
        <p14:creationId xmlns:p14="http://schemas.microsoft.com/office/powerpoint/2010/main" val="2365570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1546</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Adobe Kaiti Std R</vt:lpstr>
      <vt:lpstr>Adobe Arabic</vt:lpstr>
      <vt:lpstr>Adobe Garamond Pro Bold</vt:lpstr>
      <vt:lpstr>Arial</vt:lpstr>
      <vt:lpstr>Arial</vt:lpstr>
      <vt:lpstr>Bodoni MT</vt:lpstr>
      <vt:lpstr>Calibri</vt:lpstr>
      <vt:lpstr>Calibri Light</vt:lpstr>
      <vt:lpstr>DM Sans</vt:lpstr>
      <vt:lpstr>EB Garamond</vt:lpstr>
      <vt:lpstr>NexusSerif</vt:lpstr>
      <vt:lpstr>Open Sans</vt:lpstr>
      <vt:lpstr>sohne</vt:lpstr>
      <vt:lpstr>Office Theme</vt:lpstr>
      <vt:lpstr>AUTOMATION MULTI-MODAL SUMMARIZATION USING DEEP NEURAL NETWORKS</vt:lpstr>
      <vt:lpstr>PowerPoint Presentation</vt:lpstr>
      <vt:lpstr>ABSTRACT</vt:lpstr>
      <vt:lpstr>PowerPoint Presentation</vt:lpstr>
      <vt:lpstr>INTRODUCTION</vt:lpstr>
      <vt:lpstr>MOTIVATION TO IMPLEMENT </vt:lpstr>
      <vt:lpstr>PowerPoint Presentation</vt:lpstr>
      <vt:lpstr>PowerPoint Presentation</vt:lpstr>
      <vt:lpstr>EXISTING SYSTEMS</vt:lpstr>
      <vt:lpstr>EXISTING METHODOLOGY</vt:lpstr>
      <vt:lpstr>PROPOSED METHODOLOGY</vt:lpstr>
      <vt:lpstr>Audio to text summarization </vt:lpstr>
      <vt:lpstr>Video to video summarization </vt:lpstr>
      <vt:lpstr>Audio to Audio summarization </vt:lpstr>
      <vt:lpstr>LITERATURE REVIEW ON AUTOMATIC  SUMMARIZATION </vt:lpstr>
      <vt:lpstr>References:</vt:lpstr>
      <vt:lpstr>PowerPoint Presentation</vt:lpstr>
      <vt:lpstr>XICONCLSUINING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s nair</dc:creator>
  <cp:lastModifiedBy>adithya s nair</cp:lastModifiedBy>
  <cp:revision>2</cp:revision>
  <dcterms:created xsi:type="dcterms:W3CDTF">2022-12-07T19:23:29Z</dcterms:created>
  <dcterms:modified xsi:type="dcterms:W3CDTF">2022-12-08T17:24:32Z</dcterms:modified>
</cp:coreProperties>
</file>