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8" r:id="rId1"/>
  </p:sld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844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577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816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866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952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4/6/2018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018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877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866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459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4/6/2018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244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38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859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362309" y="1371599"/>
            <a:ext cx="8047725" cy="188918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endParaRPr dirty="0"/>
          </a:p>
          <a:p>
            <a:pPr algn="ctr">
              <a:lnSpc>
                <a:spcPct val="100000"/>
              </a:lnSpc>
            </a:pPr>
            <a:r>
              <a:rPr lang="en-US" sz="5000" b="1" dirty="0">
                <a:solidFill>
                  <a:srgbClr val="575F6D"/>
                </a:solidFill>
                <a:latin typeface="Century Schoolbook"/>
              </a:rPr>
              <a:t> Satellite/Aerial Image Retrieval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3623095" y="4830794"/>
            <a:ext cx="49680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/>
              <a:t>Adithya Sreenath       A20402135</a:t>
            </a:r>
          </a:p>
          <a:p>
            <a:pPr algn="ctr"/>
            <a:r>
              <a:rPr lang="en-IN" sz="2000" dirty="0" err="1" smtClean="0"/>
              <a:t>Nupur</a:t>
            </a:r>
            <a:r>
              <a:rPr lang="en-IN" sz="2000" dirty="0" smtClean="0"/>
              <a:t> </a:t>
            </a:r>
            <a:r>
              <a:rPr lang="en-IN" sz="2000" dirty="0" err="1" smtClean="0"/>
              <a:t>Bisht</a:t>
            </a:r>
            <a:r>
              <a:rPr lang="en-IN" sz="2000" dirty="0" smtClean="0"/>
              <a:t>                A20409318</a:t>
            </a:r>
          </a:p>
          <a:p>
            <a:pPr algn="ctr"/>
            <a:r>
              <a:rPr lang="en-IN" sz="2000" dirty="0" err="1" smtClean="0"/>
              <a:t>Kavyashree</a:t>
            </a:r>
            <a:r>
              <a:rPr lang="en-IN" sz="2000" dirty="0" smtClean="0"/>
              <a:t> Shankar  A20381191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293916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457200" y="274680"/>
            <a:ext cx="746676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000" dirty="0">
                <a:solidFill>
                  <a:srgbClr val="575F6D"/>
                </a:solidFill>
                <a:latin typeface="Century Schoolbook"/>
              </a:rPr>
              <a:t>Aim:</a:t>
            </a:r>
            <a:endParaRPr dirty="0"/>
          </a:p>
        </p:txBody>
      </p:sp>
      <p:sp>
        <p:nvSpPr>
          <p:cNvPr id="103" name="CustomShape 2"/>
          <p:cNvSpPr/>
          <p:nvPr/>
        </p:nvSpPr>
        <p:spPr>
          <a:xfrm>
            <a:off x="457200" y="1600200"/>
            <a:ext cx="7466760" cy="2285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  <a:buSzPct val="70000"/>
            </a:pP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entury Schoolbook"/>
              </a:rPr>
              <a:t>P</a:t>
            </a: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rogram </a:t>
            </a:r>
            <a:r>
              <a:rPr lang="en-US" sz="2400" dirty="0">
                <a:solidFill>
                  <a:srgbClr val="000000"/>
                </a:solidFill>
                <a:latin typeface="Century Schoolbook"/>
              </a:rPr>
              <a:t>using Bing maps tile system to automatically download aerial imagery (maximum resolution available) given a </a:t>
            </a: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latitude/longitude</a:t>
            </a:r>
            <a:r>
              <a:rPr lang="en-US" sz="2400" dirty="0">
                <a:solidFill>
                  <a:srgbClr val="000000"/>
                </a:solidFill>
                <a:latin typeface="Century Schoolbook"/>
              </a:rPr>
              <a:t> bounding box.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457200" y="274680"/>
            <a:ext cx="746676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000" dirty="0">
                <a:solidFill>
                  <a:srgbClr val="575F6D"/>
                </a:solidFill>
                <a:latin typeface="Century Schoolbook"/>
              </a:rPr>
              <a:t>Understanding of the problem:</a:t>
            </a:r>
            <a:endParaRPr dirty="0"/>
          </a:p>
        </p:txBody>
      </p:sp>
      <p:sp>
        <p:nvSpPr>
          <p:cNvPr id="105" name="CustomShape 2"/>
          <p:cNvSpPr/>
          <p:nvPr/>
        </p:nvSpPr>
        <p:spPr>
          <a:xfrm>
            <a:off x="457200" y="1600200"/>
            <a:ext cx="7466760" cy="2361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70000"/>
            </a:pPr>
            <a:r>
              <a:rPr lang="en-US" sz="2400" dirty="0">
                <a:solidFill>
                  <a:srgbClr val="000000"/>
                </a:solidFill>
                <a:latin typeface="Century Schoolbook"/>
              </a:rPr>
              <a:t>The input given is the latitude and longitude values of two points using which the image involving these values, with the highest zoom level possible, is obtained.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457200" y="274680"/>
            <a:ext cx="746676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rgbClr val="575F6D"/>
                </a:solidFill>
                <a:latin typeface="Century Schoolbook"/>
              </a:rPr>
              <a:t>Steps:</a:t>
            </a:r>
            <a:endParaRPr dirty="0"/>
          </a:p>
        </p:txBody>
      </p:sp>
      <p:sp>
        <p:nvSpPr>
          <p:cNvPr id="107" name="CustomShape 2"/>
          <p:cNvSpPr/>
          <p:nvPr/>
        </p:nvSpPr>
        <p:spPr>
          <a:xfrm>
            <a:off x="504000" y="1527120"/>
            <a:ext cx="7466760" cy="4872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Century Schoolbook"/>
              </a:rPr>
              <a:t>T</a:t>
            </a: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he </a:t>
            </a:r>
            <a:r>
              <a:rPr lang="en-US" sz="2400" dirty="0">
                <a:solidFill>
                  <a:srgbClr val="000000"/>
                </a:solidFill>
                <a:latin typeface="Century Schoolbook"/>
              </a:rPr>
              <a:t>two input values i.e. the </a:t>
            </a:r>
            <a:r>
              <a:rPr lang="en-US" sz="2400" dirty="0" err="1">
                <a:solidFill>
                  <a:srgbClr val="000000"/>
                </a:solidFill>
                <a:latin typeface="Century Schoolbook"/>
              </a:rPr>
              <a:t>lat</a:t>
            </a:r>
            <a:r>
              <a:rPr lang="en-US" sz="2400" dirty="0">
                <a:solidFill>
                  <a:srgbClr val="000000"/>
                </a:solidFill>
                <a:latin typeface="Century Schoolbook"/>
              </a:rPr>
              <a:t> and long </a:t>
            </a: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values, calculate </a:t>
            </a:r>
            <a:r>
              <a:rPr lang="en-US" sz="2400" dirty="0">
                <a:solidFill>
                  <a:srgbClr val="000000"/>
                </a:solidFill>
                <a:latin typeface="Century Schoolbook"/>
              </a:rPr>
              <a:t>the maximum zoom level that can be attained for all the </a:t>
            </a: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images </a:t>
            </a:r>
            <a:r>
              <a:rPr lang="en-US" sz="2400" dirty="0">
                <a:solidFill>
                  <a:srgbClr val="000000"/>
                </a:solidFill>
                <a:latin typeface="Century Schoolbook"/>
              </a:rPr>
              <a:t>and then this zoom level is fixed.</a:t>
            </a:r>
            <a:endParaRPr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Century Schoolbook"/>
              </a:rPr>
              <a:t>L</a:t>
            </a: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evel </a:t>
            </a:r>
            <a:r>
              <a:rPr lang="en-US" sz="2400" dirty="0">
                <a:solidFill>
                  <a:srgbClr val="000000"/>
                </a:solidFill>
                <a:latin typeface="Century Schoolbook"/>
              </a:rPr>
              <a:t>by level we zoom out from this maximum zoom level image and get the final image at zoom level 0.</a:t>
            </a:r>
            <a:endParaRPr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Century Schoolbook"/>
              </a:rPr>
              <a:t>R</a:t>
            </a: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eference </a:t>
            </a:r>
            <a:r>
              <a:rPr lang="en-US" sz="2400" dirty="0">
                <a:solidFill>
                  <a:srgbClr val="000000"/>
                </a:solidFill>
                <a:latin typeface="Century Schoolbook"/>
              </a:rPr>
              <a:t>from Bing Map Tile systems.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2"/>
          <p:cNvSpPr/>
          <p:nvPr/>
        </p:nvSpPr>
        <p:spPr>
          <a:xfrm>
            <a:off x="534838" y="465826"/>
            <a:ext cx="8100204" cy="520173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70000"/>
            </a:pPr>
            <a:r>
              <a:rPr lang="en-US" sz="2400" dirty="0">
                <a:solidFill>
                  <a:srgbClr val="000000"/>
                </a:solidFill>
                <a:latin typeface="Century Schoolbook"/>
              </a:rPr>
              <a:t>Now using reference from Bing Tile Map </a:t>
            </a: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systems:</a:t>
            </a:r>
          </a:p>
          <a:p>
            <a:pPr>
              <a:lnSpc>
                <a:spcPct val="100000"/>
              </a:lnSpc>
              <a:buSzPct val="70000"/>
            </a:pPr>
            <a:endParaRPr dirty="0"/>
          </a:p>
          <a:p>
            <a:pPr>
              <a:lnSpc>
                <a:spcPct val="100000"/>
              </a:lnSpc>
              <a:buSzPct val="70000"/>
              <a:buFont typeface="Century Schoolbook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Century Schoolbook"/>
              </a:rPr>
              <a:t>W</a:t>
            </a: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e </a:t>
            </a:r>
            <a:r>
              <a:rPr lang="en-US" sz="2400" dirty="0">
                <a:solidFill>
                  <a:srgbClr val="000000"/>
                </a:solidFill>
                <a:latin typeface="Century Schoolbook"/>
              </a:rPr>
              <a:t>calculate the </a:t>
            </a:r>
            <a:r>
              <a:rPr lang="en-US" sz="2400" dirty="0" err="1">
                <a:solidFill>
                  <a:srgbClr val="000000"/>
                </a:solidFill>
                <a:latin typeface="Century Schoolbook"/>
              </a:rPr>
              <a:t>tileX</a:t>
            </a:r>
            <a:r>
              <a:rPr lang="en-US" sz="2400" dirty="0">
                <a:solidFill>
                  <a:srgbClr val="000000"/>
                </a:solidFill>
                <a:latin typeface="Century Schoolbook"/>
              </a:rPr>
              <a:t> and </a:t>
            </a:r>
            <a:r>
              <a:rPr lang="en-US" sz="2400" dirty="0" err="1">
                <a:solidFill>
                  <a:srgbClr val="000000"/>
                </a:solidFill>
                <a:latin typeface="Century Schoolbook"/>
              </a:rPr>
              <a:t>tileY</a:t>
            </a:r>
            <a:r>
              <a:rPr lang="en-US" sz="2400" dirty="0">
                <a:solidFill>
                  <a:srgbClr val="000000"/>
                </a:solidFill>
                <a:latin typeface="Century Schoolbook"/>
              </a:rPr>
              <a:t> values for which, we take into consideration the </a:t>
            </a:r>
            <a:r>
              <a:rPr lang="en-US" sz="2400" dirty="0" err="1">
                <a:solidFill>
                  <a:srgbClr val="000000"/>
                </a:solidFill>
                <a:latin typeface="Century Schoolbook"/>
              </a:rPr>
              <a:t>lat</a:t>
            </a:r>
            <a:r>
              <a:rPr lang="en-US" sz="2400" dirty="0">
                <a:solidFill>
                  <a:srgbClr val="000000"/>
                </a:solidFill>
                <a:latin typeface="Century Schoolbook"/>
              </a:rPr>
              <a:t>, long values and the maximum zoom level</a:t>
            </a: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.</a:t>
            </a:r>
            <a:endParaRPr dirty="0"/>
          </a:p>
          <a:p>
            <a:pPr>
              <a:lnSpc>
                <a:spcPct val="100000"/>
              </a:lnSpc>
              <a:buSzPct val="70000"/>
              <a:buFont typeface="Century Schoolbook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Century Schoolbook"/>
              </a:rPr>
              <a:t>Now, using the starting and ending tile tuples we get the list of all intermediate </a:t>
            </a:r>
            <a:r>
              <a:rPr lang="en-US" sz="2400" dirty="0" err="1">
                <a:solidFill>
                  <a:srgbClr val="000000"/>
                </a:solidFill>
                <a:latin typeface="Century Schoolbook"/>
              </a:rPr>
              <a:t>tileX</a:t>
            </a:r>
            <a:r>
              <a:rPr lang="en-US" sz="2400" dirty="0">
                <a:solidFill>
                  <a:srgbClr val="000000"/>
                </a:solidFill>
                <a:latin typeface="Century Schoolbook"/>
              </a:rPr>
              <a:t> and </a:t>
            </a:r>
            <a:r>
              <a:rPr lang="en-US" sz="2400" dirty="0" err="1">
                <a:solidFill>
                  <a:srgbClr val="000000"/>
                </a:solidFill>
                <a:latin typeface="Century Schoolbook"/>
              </a:rPr>
              <a:t>tileY</a:t>
            </a:r>
            <a:r>
              <a:rPr lang="en-US" sz="2400" dirty="0">
                <a:solidFill>
                  <a:srgbClr val="000000"/>
                </a:solidFill>
                <a:latin typeface="Century Schoolbook"/>
              </a:rPr>
              <a:t> values.</a:t>
            </a:r>
            <a:endParaRPr dirty="0"/>
          </a:p>
          <a:p>
            <a:pPr>
              <a:lnSpc>
                <a:spcPct val="100000"/>
              </a:lnSpc>
              <a:buSzPct val="70000"/>
              <a:buFont typeface="Century Schoolbook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Century Schoolbook"/>
              </a:rPr>
              <a:t>Using the </a:t>
            </a:r>
            <a:r>
              <a:rPr lang="en-US" sz="2400" dirty="0" err="1">
                <a:solidFill>
                  <a:srgbClr val="000000"/>
                </a:solidFill>
                <a:latin typeface="Century Schoolbook"/>
              </a:rPr>
              <a:t>tileX</a:t>
            </a:r>
            <a:r>
              <a:rPr lang="en-US" sz="2400" dirty="0">
                <a:solidFill>
                  <a:srgbClr val="000000"/>
                </a:solidFill>
                <a:latin typeface="Century Schoolbook"/>
              </a:rPr>
              <a:t> and </a:t>
            </a:r>
            <a:r>
              <a:rPr lang="en-US" sz="2400" dirty="0" err="1">
                <a:solidFill>
                  <a:srgbClr val="000000"/>
                </a:solidFill>
                <a:latin typeface="Century Schoolbook"/>
              </a:rPr>
              <a:t>tileY</a:t>
            </a:r>
            <a:r>
              <a:rPr lang="en-US" sz="2400" dirty="0">
                <a:solidFill>
                  <a:srgbClr val="000000"/>
                </a:solidFill>
                <a:latin typeface="Century Schoolbook"/>
              </a:rPr>
              <a:t> values with the zoom level information, the quad key is calculated.</a:t>
            </a:r>
            <a:endParaRPr dirty="0"/>
          </a:p>
          <a:p>
            <a:pPr>
              <a:lnSpc>
                <a:spcPct val="100000"/>
              </a:lnSpc>
              <a:buSzPct val="70000"/>
              <a:buFont typeface="Century Schoolbook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Century Schoolbook"/>
              </a:rPr>
              <a:t>Finally, the </a:t>
            </a:r>
            <a:r>
              <a:rPr lang="en-US" sz="2400" dirty="0" err="1">
                <a:solidFill>
                  <a:srgbClr val="000000"/>
                </a:solidFill>
                <a:latin typeface="Century Schoolbook"/>
              </a:rPr>
              <a:t>maptiles</a:t>
            </a:r>
            <a:r>
              <a:rPr lang="en-US" sz="2400" dirty="0">
                <a:solidFill>
                  <a:srgbClr val="000000"/>
                </a:solidFill>
                <a:latin typeface="Century Schoolbook"/>
              </a:rPr>
              <a:t> are downloaded using these quad key values.</a:t>
            </a:r>
            <a:endParaRPr dirty="0"/>
          </a:p>
          <a:p>
            <a:pPr>
              <a:lnSpc>
                <a:spcPct val="100000"/>
              </a:lnSpc>
              <a:buSzPct val="70000"/>
              <a:buFont typeface="Century Schoolbook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Century Schoolbook"/>
              </a:rPr>
              <a:t>Then, all the </a:t>
            </a:r>
            <a:r>
              <a:rPr lang="en-US" sz="2400" dirty="0" err="1">
                <a:solidFill>
                  <a:srgbClr val="000000"/>
                </a:solidFill>
                <a:latin typeface="Century Schoolbook"/>
              </a:rPr>
              <a:t>maptiles</a:t>
            </a:r>
            <a:r>
              <a:rPr lang="en-US" sz="2400" dirty="0">
                <a:solidFill>
                  <a:srgbClr val="000000"/>
                </a:solidFill>
                <a:latin typeface="Century Schoolbook"/>
              </a:rPr>
              <a:t> are stitched together to get the final output image.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457200" y="274680"/>
            <a:ext cx="746676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000">
                <a:solidFill>
                  <a:srgbClr val="575F6D"/>
                </a:solidFill>
                <a:latin typeface="Century Schoolbook"/>
              </a:rPr>
              <a:t>How to Run?</a:t>
            </a:r>
            <a:endParaRPr/>
          </a:p>
        </p:txBody>
      </p:sp>
      <p:sp>
        <p:nvSpPr>
          <p:cNvPr id="111" name="CustomShape 2"/>
          <p:cNvSpPr/>
          <p:nvPr/>
        </p:nvSpPr>
        <p:spPr>
          <a:xfrm>
            <a:off x="457200" y="1600200"/>
            <a:ext cx="7466760" cy="4872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entury Schoolbook"/>
              </a:rPr>
              <a:t>Python 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entury Schoolbook"/>
              </a:rPr>
              <a:t>map_tile.py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entury Schoolbook"/>
              </a:rPr>
              <a:t>-- latitude1 </a:t>
            </a: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41.838928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entury Schoolbook"/>
              </a:rPr>
              <a:t>-- longitude1 -</a:t>
            </a: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87.628503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entury Schoolbook"/>
              </a:rPr>
              <a:t>-- latitude2 </a:t>
            </a: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41.838244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-- </a:t>
            </a:r>
            <a:r>
              <a:rPr lang="en-US" sz="2400" dirty="0">
                <a:solidFill>
                  <a:srgbClr val="000000"/>
                </a:solidFill>
                <a:latin typeface="Century Schoolbook"/>
              </a:rPr>
              <a:t>longitude2 -</a:t>
            </a: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87.626847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-- release/debug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entury Schoolbook"/>
              </a:rPr>
              <a:t>Arguments are optional and defaults values can be used for demonstration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37491" y="179789"/>
            <a:ext cx="7466760" cy="70010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000" dirty="0">
                <a:solidFill>
                  <a:srgbClr val="575F6D"/>
                </a:solidFill>
                <a:latin typeface="Century Schoolbook"/>
              </a:rPr>
              <a:t>Result: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64" y="1008643"/>
            <a:ext cx="7254815" cy="48365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2619000" y="2967480"/>
            <a:ext cx="3905280" cy="9144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5400">
                <a:solidFill>
                  <a:srgbClr val="FE8637"/>
                </a:solidFill>
                <a:latin typeface="Century Schoolbook"/>
              </a:rPr>
              <a:t>Thank You!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268</Words>
  <Application>Microsoft Office PowerPoint</Application>
  <PresentationFormat>On-screen Show (4:3)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Century Schoolbook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Adithya CS</dc:creator>
  <cp:lastModifiedBy>Adithya CS</cp:lastModifiedBy>
  <cp:revision>11</cp:revision>
  <dcterms:modified xsi:type="dcterms:W3CDTF">2018-04-06T21:24:09Z</dcterms:modified>
</cp:coreProperties>
</file>