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Montserrat Medium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9EAC183-56E3-4FA0-8650-04CC814AB81F}">
  <a:tblStyle styleId="{89EAC183-56E3-4FA0-8650-04CC814AB8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MontserratMedium-bold.fntdata"/><Relationship Id="rId23" Type="http://schemas.openxmlformats.org/officeDocument/2006/relationships/font" Target="fonts/MontserratMedium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boldItalic.fntdata"/><Relationship Id="rId25" Type="http://schemas.openxmlformats.org/officeDocument/2006/relationships/font" Target="fonts/Montserrat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2510ba05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72510ba055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2510ba05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72510ba055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26136358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726136358f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2510ba055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2510ba05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240d17c9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7240d17c9c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240d17c9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7240d17c9c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2510ba0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72510ba05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25262b1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725262b13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2510ba05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72510ba055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2510ba05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72510ba055_0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2510ba05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72510ba055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foli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und vertikaler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kaler Titel u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2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und Inhal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bschnitts-&#10;überschrift" showMasterSp="0" type="secHead">
  <p:cSld name="SECTION_HEADER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37" name="Google Shape;37;p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wei Inhalte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leich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r Titel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r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alt mit Überschrift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ld mit Überschrift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/>
        </p:nvSpPr>
        <p:spPr>
          <a:xfrm>
            <a:off x="1097200" y="3068750"/>
            <a:ext cx="10276500" cy="11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400">
                <a:latin typeface="Montserrat Medium"/>
                <a:ea typeface="Montserrat Medium"/>
                <a:cs typeface="Montserrat Medium"/>
                <a:sym typeface="Montserrat Medium"/>
              </a:rPr>
              <a:t>MISHMASH - ONLINE HACKATHON</a:t>
            </a:r>
            <a:endParaRPr sz="4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>
                <a:solidFill>
                  <a:srgbClr val="004E9A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Deep Tech / Machine Learning - P</a:t>
            </a:r>
            <a:r>
              <a:rPr lang="de-DE">
                <a:solidFill>
                  <a:srgbClr val="004E9A"/>
                </a:solidFill>
                <a:latin typeface="Montserrat"/>
                <a:ea typeface="Montserrat"/>
                <a:cs typeface="Montserrat"/>
                <a:sym typeface="Montserrat"/>
              </a:rPr>
              <a:t>roblem Statement 3 - Data Science POC Use Case</a:t>
            </a:r>
            <a:endParaRPr>
              <a:solidFill>
                <a:srgbClr val="004E9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1151025" y="4288775"/>
            <a:ext cx="102765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TEAM NAME : ALMA2020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004E9A"/>
                </a:solidFill>
                <a:latin typeface="Montserrat"/>
                <a:ea typeface="Montserrat"/>
                <a:cs typeface="Montserrat"/>
                <a:sym typeface="Montserrat"/>
              </a:rPr>
              <a:t>Sai Suriya</a:t>
            </a:r>
            <a:endParaRPr sz="1200">
              <a:solidFill>
                <a:srgbClr val="004E9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004E9A"/>
                </a:solidFill>
                <a:latin typeface="Montserrat"/>
                <a:ea typeface="Montserrat"/>
                <a:cs typeface="Montserrat"/>
                <a:sym typeface="Montserrat"/>
              </a:rPr>
              <a:t>Adithya UR </a:t>
            </a:r>
            <a:endParaRPr sz="1200">
              <a:solidFill>
                <a:srgbClr val="004E9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004E9A"/>
                </a:solidFill>
                <a:latin typeface="Montserrat"/>
                <a:ea typeface="Montserrat"/>
                <a:cs typeface="Montserrat"/>
                <a:sym typeface="Montserrat"/>
              </a:rPr>
              <a:t>Venkatagiri Ramesh</a:t>
            </a:r>
            <a:endParaRPr sz="1200">
              <a:solidFill>
                <a:srgbClr val="004E9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de-D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METRICS VISUALIZATION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6" name="Google Shape;17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500" y="2383200"/>
            <a:ext cx="9903176" cy="3152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de-D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3"/>
          <p:cNvSpPr/>
          <p:nvPr/>
        </p:nvSpPr>
        <p:spPr>
          <a:xfrm>
            <a:off x="1664745" y="2648339"/>
            <a:ext cx="1457400" cy="757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Montserrat Medium"/>
                <a:ea typeface="Montserrat Medium"/>
                <a:cs typeface="Montserrat Medium"/>
                <a:sym typeface="Montserrat Medium"/>
              </a:rPr>
              <a:t>FRONTEND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Javascript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3"/>
          <p:cNvSpPr/>
          <p:nvPr/>
        </p:nvSpPr>
        <p:spPr>
          <a:xfrm>
            <a:off x="9069845" y="2648339"/>
            <a:ext cx="1457400" cy="757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Montserrat Medium"/>
                <a:ea typeface="Montserrat Medium"/>
                <a:cs typeface="Montserrat Medium"/>
                <a:sym typeface="Montserrat Medium"/>
              </a:rPr>
              <a:t>BACKEND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23"/>
          <p:cNvSpPr/>
          <p:nvPr/>
        </p:nvSpPr>
        <p:spPr>
          <a:xfrm>
            <a:off x="5210420" y="2648339"/>
            <a:ext cx="1457400" cy="757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FLASK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5" name="Google Shape;185;p23"/>
          <p:cNvCxnSpPr/>
          <p:nvPr/>
        </p:nvCxnSpPr>
        <p:spPr>
          <a:xfrm>
            <a:off x="3118220" y="2762789"/>
            <a:ext cx="2091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3"/>
          <p:cNvCxnSpPr/>
          <p:nvPr/>
        </p:nvCxnSpPr>
        <p:spPr>
          <a:xfrm flipH="1">
            <a:off x="3098375" y="3305650"/>
            <a:ext cx="2121600" cy="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3"/>
          <p:cNvCxnSpPr/>
          <p:nvPr/>
        </p:nvCxnSpPr>
        <p:spPr>
          <a:xfrm rot="10800000">
            <a:off x="6670375" y="3305650"/>
            <a:ext cx="2417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3"/>
          <p:cNvCxnSpPr/>
          <p:nvPr/>
        </p:nvCxnSpPr>
        <p:spPr>
          <a:xfrm>
            <a:off x="6667820" y="2762789"/>
            <a:ext cx="2400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23"/>
          <p:cNvCxnSpPr>
            <a:stCxn id="190" idx="0"/>
            <a:endCxn id="183" idx="2"/>
          </p:cNvCxnSpPr>
          <p:nvPr/>
        </p:nvCxnSpPr>
        <p:spPr>
          <a:xfrm flipH="1" rot="10800000">
            <a:off x="7653242" y="3405861"/>
            <a:ext cx="2145300" cy="152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3"/>
          <p:cNvSpPr/>
          <p:nvPr/>
        </p:nvSpPr>
        <p:spPr>
          <a:xfrm>
            <a:off x="4222136" y="3898125"/>
            <a:ext cx="3433968" cy="207187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Montserrat Medium"/>
                <a:ea typeface="Montserrat Medium"/>
                <a:cs typeface="Montserrat Medium"/>
                <a:sym typeface="Montserrat Medium"/>
              </a:rPr>
              <a:t>Cloud Storage Infrastructure</a:t>
            </a:r>
            <a:r>
              <a:rPr lang="de-DE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latin typeface="Montserrat"/>
                <a:ea typeface="Montserrat"/>
                <a:cs typeface="Montserrat"/>
                <a:sym typeface="Montserrat"/>
              </a:rPr>
              <a:t>Machine Learning Model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latin typeface="Montserrat"/>
                <a:ea typeface="Montserrat"/>
                <a:cs typeface="Montserrat"/>
                <a:sym typeface="Montserrat"/>
              </a:rPr>
              <a:t>[Voting Ensemble]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3587586" y="2332075"/>
            <a:ext cx="11574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Input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7290149" y="2332075"/>
            <a:ext cx="11574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Input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7300525" y="3357225"/>
            <a:ext cx="13632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Output </a:t>
            </a: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3484688" y="3305638"/>
            <a:ext cx="13632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Output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de-D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275" y="2777726"/>
            <a:ext cx="5432248" cy="2688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2550" y="2777725"/>
            <a:ext cx="5188676" cy="268895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4"/>
          <p:cNvSpPr txBox="1"/>
          <p:nvPr/>
        </p:nvSpPr>
        <p:spPr>
          <a:xfrm>
            <a:off x="2924386" y="2336475"/>
            <a:ext cx="11574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Tool Input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8348200" y="2336475"/>
            <a:ext cx="13122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Tool Output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idx="4294967295" type="title"/>
          </p:nvPr>
        </p:nvSpPr>
        <p:spPr>
          <a:xfrm>
            <a:off x="533950" y="3705875"/>
            <a:ext cx="6176100" cy="230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t/>
            </a:r>
            <a:endParaRPr>
              <a:solidFill>
                <a:srgbClr val="004E9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de-DE">
                <a:solidFill>
                  <a:srgbClr val="004E9A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For Your Attention !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573425" y="3239550"/>
            <a:ext cx="108336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The tool implements a Machine-Learning model of voting ensemble with accuracy of </a:t>
            </a:r>
            <a:r>
              <a:rPr lang="de-DE">
                <a:solidFill>
                  <a:srgbClr val="004E9A"/>
                </a:solidFill>
                <a:latin typeface="Montserrat"/>
                <a:ea typeface="Montserrat"/>
                <a:cs typeface="Montserrat"/>
                <a:sym typeface="Montserrat"/>
              </a:rPr>
              <a:t>98.7%</a:t>
            </a: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 and MAPE of </a:t>
            </a:r>
            <a:r>
              <a:rPr lang="de-DE">
                <a:solidFill>
                  <a:srgbClr val="004E9A"/>
                </a:solidFill>
                <a:latin typeface="Montserrat"/>
                <a:ea typeface="Montserrat"/>
                <a:cs typeface="Montserrat"/>
                <a:sym typeface="Montserrat"/>
              </a:rPr>
              <a:t>2.1372</a:t>
            </a: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de-D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1227825" y="2216700"/>
            <a:ext cx="10158300" cy="3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One of Unilever’s brands is going through some major changes in Business Execution plans and will like to know: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AutoNum type="arabicPeriod"/>
            </a:pPr>
            <a:r>
              <a:rPr lang="de-DE" sz="18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What are the major drivers for sales(EQ)?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AutoNum type="arabicPeriod"/>
            </a:pPr>
            <a:r>
              <a:rPr lang="de-DE" sz="18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Knowing the drivers, how can they predict future sales for the next 6 periods?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Dataset</a:t>
            </a:r>
            <a:endParaRPr b="1"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Training_data.xlsx</a:t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Test_data.xlsx</a:t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292608" rtl="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1" marL="292608" rtl="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de-D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TASK AND SOLUTION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1272175" y="4243700"/>
            <a:ext cx="3344100" cy="1629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Sales Features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[Period, ……, RPI_Subcategory]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7620775" y="4243700"/>
            <a:ext cx="3534900" cy="1576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Sales Values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[Column Name : EQ]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1871950" y="4328625"/>
            <a:ext cx="2293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Independent Variables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8432900" y="4328625"/>
            <a:ext cx="21816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Dependent Variable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5186875" y="4601750"/>
            <a:ext cx="18633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Mathematical Fit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1219075" y="2055300"/>
            <a:ext cx="9936600" cy="18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The data regarding sales, are represented by factors involving sales and the value of sales.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The features are the factors involving sales and these factors are the most part of determining the mathematical relationship between features and sales values.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The machine learning algorithms are used to determine the best fitting mathematical relationship between features and the dependent value.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0" name="Google Shape;120;p15"/>
          <p:cNvCxnSpPr>
            <a:stCxn id="114" idx="3"/>
            <a:endCxn id="115" idx="1"/>
          </p:cNvCxnSpPr>
          <p:nvPr/>
        </p:nvCxnSpPr>
        <p:spPr>
          <a:xfrm flipH="1" rot="10800000">
            <a:off x="4616275" y="5031950"/>
            <a:ext cx="3004500" cy="26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de-D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FEATURE ENHANCEMENT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1219075" y="1940750"/>
            <a:ext cx="99366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The period column was converted from string type column to a categorical column of year and period as as an optimization of available features.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7" name="Google Shape;127;p16"/>
          <p:cNvPicPr preferRelativeResize="0"/>
          <p:nvPr/>
        </p:nvPicPr>
        <p:blipFill rotWithShape="1">
          <a:blip r:embed="rId3">
            <a:alphaModFix/>
          </a:blip>
          <a:srcRect b="19523" l="0" r="0" t="0"/>
          <a:stretch/>
        </p:blipFill>
        <p:spPr>
          <a:xfrm>
            <a:off x="7602450" y="3359438"/>
            <a:ext cx="1924050" cy="25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2600" y="3287950"/>
            <a:ext cx="971550" cy="26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 txBox="1"/>
          <p:nvPr/>
        </p:nvSpPr>
        <p:spPr>
          <a:xfrm>
            <a:off x="3173250" y="2753100"/>
            <a:ext cx="17076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Montserrat Medium"/>
                <a:ea typeface="Montserrat Medium"/>
                <a:cs typeface="Montserrat Medium"/>
                <a:sym typeface="Montserrat Medium"/>
              </a:rPr>
              <a:t>Original</a:t>
            </a:r>
            <a:r>
              <a:rPr lang="de-DE">
                <a:latin typeface="Montserrat Medium"/>
                <a:ea typeface="Montserrat Medium"/>
                <a:cs typeface="Montserrat Medium"/>
                <a:sym typeface="Montserrat Medium"/>
              </a:rPr>
              <a:t> Feature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7651850" y="2760350"/>
            <a:ext cx="19239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Montserrat Medium"/>
                <a:ea typeface="Montserrat Medium"/>
                <a:cs typeface="Montserrat Medium"/>
                <a:sym typeface="Montserrat Medium"/>
              </a:rPr>
              <a:t>Enhanced </a:t>
            </a:r>
            <a:r>
              <a:rPr lang="de-DE">
                <a:latin typeface="Montserrat Medium"/>
                <a:ea typeface="Montserrat Medium"/>
                <a:cs typeface="Montserrat Medium"/>
                <a:sym typeface="Montserrat Medium"/>
              </a:rPr>
              <a:t>Feature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31" name="Google Shape;131;p16"/>
          <p:cNvCxnSpPr/>
          <p:nvPr/>
        </p:nvCxnSpPr>
        <p:spPr>
          <a:xfrm flipH="1" rot="10800000">
            <a:off x="4963425" y="4479875"/>
            <a:ext cx="2417700" cy="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de-D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1218925" y="2144100"/>
            <a:ext cx="99366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The data is trained initially trained in Microsoft Azure - Automated ML tool for comparison of the high performance models.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The best performing model is adapted to native python for metrics visualization and analysis.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1615270" y="4493589"/>
            <a:ext cx="1457434" cy="757516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3604076" y="3619090"/>
            <a:ext cx="2824013" cy="2506514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Azure Automated ML Tool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Fit all possible models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Evaluate models for the highest performance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Export the best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6888711" y="4493589"/>
            <a:ext cx="1457434" cy="757516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Local deployment of ML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8899615" y="4493589"/>
            <a:ext cx="1997722" cy="757516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Metrics Analysis and Data Visualization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p17"/>
          <p:cNvCxnSpPr>
            <a:stCxn id="138" idx="3"/>
            <a:endCxn id="139" idx="1"/>
          </p:cNvCxnSpPr>
          <p:nvPr/>
        </p:nvCxnSpPr>
        <p:spPr>
          <a:xfrm>
            <a:off x="3072703" y="4872347"/>
            <a:ext cx="531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7"/>
          <p:cNvCxnSpPr>
            <a:stCxn id="139" idx="3"/>
            <a:endCxn id="140" idx="1"/>
          </p:cNvCxnSpPr>
          <p:nvPr/>
        </p:nvCxnSpPr>
        <p:spPr>
          <a:xfrm>
            <a:off x="6428089" y="4872347"/>
            <a:ext cx="460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7"/>
          <p:cNvCxnSpPr>
            <a:stCxn id="140" idx="3"/>
            <a:endCxn id="141" idx="1"/>
          </p:cNvCxnSpPr>
          <p:nvPr/>
        </p:nvCxnSpPr>
        <p:spPr>
          <a:xfrm>
            <a:off x="8346145" y="4872347"/>
            <a:ext cx="553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de-D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DEVELOPMENT TOOLS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1219075" y="2287775"/>
            <a:ext cx="9936600" cy="3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The following are the tools used for development of project,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Microsoft Azure - Machine Learning Tools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Scikit-learn - Machine Learning Tools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Flask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Jinja 2 (Template Language)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de-D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- METRICS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56" name="Google Shape;156;p19"/>
          <p:cNvGraphicFramePr/>
          <p:nvPr/>
        </p:nvGraphicFramePr>
        <p:xfrm>
          <a:off x="1361250" y="276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{89EAC183-56E3-4FA0-8650-04CC814AB81F}</a:tableStyleId>
              </a:tblPr>
              <a:tblGrid>
                <a:gridCol w="3124275"/>
                <a:gridCol w="1566325"/>
                <a:gridCol w="3700800"/>
                <a:gridCol w="1139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Best Performing Algorithm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Voting Ensemble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Normalized mean absolute error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0.016218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Validation Accuracy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0.9873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Normalized median absolute error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0.0062827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Variance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0.99067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Normalized root mean squared error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0.023920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Mean absolute error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6.7325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Normalized root mean squared log error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0.021287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Mean absolute percentage error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2.1372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de-DE">
                          <a:solidFill>
                            <a:schemeClr val="dk1"/>
                          </a:solidFill>
                        </a:rPr>
                        <a:t>Root mean squared error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solidFill>
                            <a:schemeClr val="dk1"/>
                          </a:solidFill>
                        </a:rPr>
                        <a:t>9.9296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Mean absolute error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2.6080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>
                          <a:solidFill>
                            <a:schemeClr val="dk1"/>
                          </a:solidFill>
                        </a:rPr>
                        <a:t>Training size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>
                          <a:solidFill>
                            <a:schemeClr val="dk1"/>
                          </a:solidFill>
                        </a:rPr>
                        <a:t>39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de-D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MAJOR FACTORS OF SALES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2" name="Google Shape;16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6550" y="4208725"/>
            <a:ext cx="7758899" cy="20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0"/>
          <p:cNvSpPr txBox="1"/>
          <p:nvPr/>
        </p:nvSpPr>
        <p:spPr>
          <a:xfrm>
            <a:off x="1158175" y="1828325"/>
            <a:ext cx="9936600" cy="18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The following are the list of major driving factors of sales (ordered according to importance of factors),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64" name="Google Shape;164;p20"/>
          <p:cNvGraphicFramePr/>
          <p:nvPr/>
        </p:nvGraphicFramePr>
        <p:xfrm>
          <a:off x="1049500" y="230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{89EAC183-56E3-4FA0-8650-04CC814AB81F}</a:tableStyleId>
              </a:tblPr>
              <a:tblGrid>
                <a:gridCol w="1967675"/>
                <a:gridCol w="3511375"/>
                <a:gridCol w="2535825"/>
                <a:gridCol w="235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</a:t>
                      </a:r>
                      <a:r>
                        <a:rPr lang="de-D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pct_ACV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 Est_ACV_Selling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9. Avg_EQ_Price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13. RPI_Category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Avg_n0_of_Items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 Print_Impressions.Ads40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10. Fuel_Price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14. Any_Promo_pct_ACV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Period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 pct_PromoMarketDollars_Category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11. EQ_Subcategory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15. Competitor2_RPI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 EQ_Base_Price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 Social_Search_Working_cost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12. Inflation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16. Median_Rainfall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de-D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METRICS VISUALIZATION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0" name="Google Shape;17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563" y="2679200"/>
            <a:ext cx="9382875" cy="249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ückblick">
  <a:themeElements>
    <a:clrScheme name="Benutzerdefiniert 1">
      <a:dk1>
        <a:srgbClr val="000000"/>
      </a:dk1>
      <a:lt1>
        <a:srgbClr val="FFFFFF"/>
      </a:lt1>
      <a:dk2>
        <a:srgbClr val="A5A5A5"/>
      </a:dk2>
      <a:lt2>
        <a:srgbClr val="CCDDEA"/>
      </a:lt2>
      <a:accent1>
        <a:srgbClr val="BFBFBF"/>
      </a:accent1>
      <a:accent2>
        <a:srgbClr val="3F3F3F"/>
      </a:accent2>
      <a:accent3>
        <a:srgbClr val="BFBFBF"/>
      </a:accent3>
      <a:accent4>
        <a:srgbClr val="A5A5A5"/>
      </a:accent4>
      <a:accent5>
        <a:srgbClr val="A5A5A5"/>
      </a:accent5>
      <a:accent6>
        <a:srgbClr val="7F7F7F"/>
      </a:accent6>
      <a:hlink>
        <a:srgbClr val="3F3F3F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