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67275" cy="42794238"/>
  <p:notesSz cx="6858000" cy="9144000"/>
  <p:custDataLst>
    <p:tags r:id="rId4"/>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DDDDDD"/>
    <a:srgbClr val="336600"/>
    <a:srgbClr val="669900"/>
    <a:srgbClr val="87C5CB"/>
    <a:srgbClr val="5BFFFF"/>
    <a:srgbClr val="808000"/>
    <a:srgbClr val="D1F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p:cViewPr>
        <p:scale>
          <a:sx n="17" d="100"/>
          <a:sy n="17" d="100"/>
        </p:scale>
        <p:origin x="1884" y="-1736"/>
      </p:cViewPr>
      <p:guideLst>
        <p:guide orient="horz" pos="13479"/>
        <p:guide pos="9533"/>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C0E4B3A6-909A-4258-90E0-7E8460C3F784}" type="slidenum">
              <a:rPr lang="en-US"/>
              <a:pPr>
                <a:defRPr/>
              </a:pPr>
              <a:t>‹#›</a:t>
            </a:fld>
            <a:endParaRPr lang="en-US"/>
          </a:p>
        </p:txBody>
      </p:sp>
    </p:spTree>
    <p:extLst>
      <p:ext uri="{BB962C8B-B14F-4D97-AF65-F5344CB8AC3E}">
        <p14:creationId xmlns:p14="http://schemas.microsoft.com/office/powerpoint/2010/main" val="340283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11CC2321-9E23-4B14-8786-428E64840BEA}"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13293598"/>
            <a:ext cx="25728185" cy="9173732"/>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540342" y="24250424"/>
            <a:ext cx="21186592" cy="10935598"/>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4B44B80-8EBA-4051-B22E-612816C3D257}" type="slidenum">
              <a:rPr lang="en-US"/>
              <a:pPr>
                <a:defRPr/>
              </a:pPr>
              <a:t>‹#›</a:t>
            </a:fld>
            <a:endParaRPr lang="en-US"/>
          </a:p>
        </p:txBody>
      </p:sp>
    </p:spTree>
    <p:extLst>
      <p:ext uri="{BB962C8B-B14F-4D97-AF65-F5344CB8AC3E}">
        <p14:creationId xmlns:p14="http://schemas.microsoft.com/office/powerpoint/2010/main" val="19361082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59D44546-705D-45BB-9E5D-185718CC64FC}" type="slidenum">
              <a:rPr lang="en-US"/>
              <a:pPr>
                <a:defRPr/>
              </a:pPr>
              <a:t>‹#›</a:t>
            </a:fld>
            <a:endParaRPr lang="en-US"/>
          </a:p>
        </p:txBody>
      </p:sp>
    </p:spTree>
    <p:extLst>
      <p:ext uri="{BB962C8B-B14F-4D97-AF65-F5344CB8AC3E}">
        <p14:creationId xmlns:p14="http://schemas.microsoft.com/office/powerpoint/2010/main" val="9795874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4775" y="1712336"/>
            <a:ext cx="6809887" cy="36516264"/>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512613" y="1712336"/>
            <a:ext cx="20312055" cy="36516264"/>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FA746FF6-44B1-473D-8EBF-4C75429EF18D}" type="slidenum">
              <a:rPr lang="en-US"/>
              <a:pPr>
                <a:defRPr/>
              </a:pPr>
              <a:t>‹#›</a:t>
            </a:fld>
            <a:endParaRPr lang="en-US"/>
          </a:p>
        </p:txBody>
      </p:sp>
    </p:spTree>
    <p:extLst>
      <p:ext uri="{BB962C8B-B14F-4D97-AF65-F5344CB8AC3E}">
        <p14:creationId xmlns:p14="http://schemas.microsoft.com/office/powerpoint/2010/main" val="13623111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12614" y="1712336"/>
            <a:ext cx="27242049" cy="7132373"/>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1512613" y="9983908"/>
            <a:ext cx="13560971" cy="282446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5193693" y="9983908"/>
            <a:ext cx="13560971" cy="282446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052005-1A38-45E9-B8B9-71FBD57CA274}" type="slidenum">
              <a:rPr lang="en-US"/>
              <a:pPr>
                <a:defRPr/>
              </a:pPr>
              <a:t>‹#›</a:t>
            </a:fld>
            <a:endParaRPr lang="en-US"/>
          </a:p>
        </p:txBody>
      </p:sp>
    </p:spTree>
    <p:extLst>
      <p:ext uri="{BB962C8B-B14F-4D97-AF65-F5344CB8AC3E}">
        <p14:creationId xmlns:p14="http://schemas.microsoft.com/office/powerpoint/2010/main" val="14151045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0BDA86E-1CE6-4F3C-9078-38DF9918415D}" type="slidenum">
              <a:rPr lang="en-US"/>
              <a:pPr>
                <a:defRPr/>
              </a:pPr>
              <a:t>‹#›</a:t>
            </a:fld>
            <a:endParaRPr lang="en-US"/>
          </a:p>
        </p:txBody>
      </p:sp>
    </p:spTree>
    <p:extLst>
      <p:ext uri="{BB962C8B-B14F-4D97-AF65-F5344CB8AC3E}">
        <p14:creationId xmlns:p14="http://schemas.microsoft.com/office/powerpoint/2010/main" val="30022412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5" y="27499968"/>
            <a:ext cx="25726934" cy="8497996"/>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2390905" y="18138728"/>
            <a:ext cx="25726934" cy="936124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72709648-1B8A-4ED1-8D63-BC51EADE7332}" type="slidenum">
              <a:rPr lang="en-US"/>
              <a:pPr>
                <a:defRPr/>
              </a:pPr>
              <a:t>‹#›</a:t>
            </a:fld>
            <a:endParaRPr lang="en-US"/>
          </a:p>
        </p:txBody>
      </p:sp>
    </p:spTree>
    <p:extLst>
      <p:ext uri="{BB962C8B-B14F-4D97-AF65-F5344CB8AC3E}">
        <p14:creationId xmlns:p14="http://schemas.microsoft.com/office/powerpoint/2010/main" val="38553695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512613" y="9983908"/>
            <a:ext cx="13560971" cy="28244691"/>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3693" y="9983908"/>
            <a:ext cx="13560971" cy="28244691"/>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3114A3F-74EB-45D5-865C-5F327D41E20C}" type="slidenum">
              <a:rPr lang="en-US"/>
              <a:pPr>
                <a:defRPr/>
              </a:pPr>
              <a:t>‹#›</a:t>
            </a:fld>
            <a:endParaRPr lang="en-US"/>
          </a:p>
        </p:txBody>
      </p:sp>
    </p:spTree>
    <p:extLst>
      <p:ext uri="{BB962C8B-B14F-4D97-AF65-F5344CB8AC3E}">
        <p14:creationId xmlns:p14="http://schemas.microsoft.com/office/powerpoint/2010/main" val="17336816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14105"/>
            <a:ext cx="27239547" cy="7132373"/>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864" y="9578820"/>
            <a:ext cx="13373302" cy="3992501"/>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864" y="13571320"/>
            <a:ext cx="13373302" cy="24655511"/>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106" y="9578820"/>
            <a:ext cx="13378304" cy="3992501"/>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5106" y="13571320"/>
            <a:ext cx="13378304" cy="24655511"/>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F53B189-B2E8-4728-AA38-F8355882F161}" type="slidenum">
              <a:rPr lang="en-US"/>
              <a:pPr>
                <a:defRPr/>
              </a:pPr>
              <a:t>‹#›</a:t>
            </a:fld>
            <a:endParaRPr lang="en-US"/>
          </a:p>
        </p:txBody>
      </p:sp>
    </p:spTree>
    <p:extLst>
      <p:ext uri="{BB962C8B-B14F-4D97-AF65-F5344CB8AC3E}">
        <p14:creationId xmlns:p14="http://schemas.microsoft.com/office/powerpoint/2010/main" val="1982391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C297889C-140D-46B2-90B8-10B3D4A10C80}" type="slidenum">
              <a:rPr lang="en-US"/>
              <a:pPr>
                <a:defRPr/>
              </a:pPr>
              <a:t>‹#›</a:t>
            </a:fld>
            <a:endParaRPr lang="en-US"/>
          </a:p>
        </p:txBody>
      </p:sp>
    </p:spTree>
    <p:extLst>
      <p:ext uri="{BB962C8B-B14F-4D97-AF65-F5344CB8AC3E}">
        <p14:creationId xmlns:p14="http://schemas.microsoft.com/office/powerpoint/2010/main" val="39065677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EF558191-33ED-48A4-AB4D-BD79F45BD5B7}" type="slidenum">
              <a:rPr lang="en-US"/>
              <a:pPr>
                <a:defRPr/>
              </a:pPr>
              <a:t>‹#›</a:t>
            </a:fld>
            <a:endParaRPr lang="en-US"/>
          </a:p>
        </p:txBody>
      </p:sp>
    </p:spTree>
    <p:extLst>
      <p:ext uri="{BB962C8B-B14F-4D97-AF65-F5344CB8AC3E}">
        <p14:creationId xmlns:p14="http://schemas.microsoft.com/office/powerpoint/2010/main" val="735616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03491"/>
            <a:ext cx="9957724" cy="7250892"/>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1833164" y="1703491"/>
            <a:ext cx="16920246" cy="36523340"/>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864" y="8954383"/>
            <a:ext cx="9957724" cy="29272449"/>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D2E5D23-2446-4F86-ABED-E139B120564D}" type="slidenum">
              <a:rPr lang="en-US"/>
              <a:pPr>
                <a:defRPr/>
              </a:pPr>
              <a:t>‹#›</a:t>
            </a:fld>
            <a:endParaRPr lang="en-US"/>
          </a:p>
        </p:txBody>
      </p:sp>
    </p:spTree>
    <p:extLst>
      <p:ext uri="{BB962C8B-B14F-4D97-AF65-F5344CB8AC3E}">
        <p14:creationId xmlns:p14="http://schemas.microsoft.com/office/powerpoint/2010/main" val="29503278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847" y="29955260"/>
            <a:ext cx="18160115" cy="3537883"/>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5932847" y="3824452"/>
            <a:ext cx="18160115" cy="25676189"/>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932847" y="33493143"/>
            <a:ext cx="18160115" cy="5022026"/>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4E574D0-DC8E-492E-8D52-3ABBD968B289}" type="slidenum">
              <a:rPr lang="en-US"/>
              <a:pPr>
                <a:defRPr/>
              </a:pPr>
              <a:t>‹#›</a:t>
            </a:fld>
            <a:endParaRPr lang="en-US"/>
          </a:p>
        </p:txBody>
      </p:sp>
    </p:spTree>
    <p:extLst>
      <p:ext uri="{BB962C8B-B14F-4D97-AF65-F5344CB8AC3E}">
        <p14:creationId xmlns:p14="http://schemas.microsoft.com/office/powerpoint/2010/main" val="16504359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12913"/>
            <a:ext cx="27241500" cy="71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512888" y="9983788"/>
            <a:ext cx="27241500" cy="282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12888" y="38971538"/>
            <a:ext cx="7064375" cy="2971800"/>
          </a:xfrm>
          <a:prstGeom prst="rect">
            <a:avLst/>
          </a:prstGeom>
          <a:noFill/>
          <a:ln>
            <a:noFill/>
          </a:ln>
          <a:extLst/>
        </p:spPr>
        <p:txBody>
          <a:bodyPr vert="horz" wrap="square" lIns="470207" tIns="235104" rIns="470207" bIns="235104" anchor="t" anchorCtr="0" compatLnSpc="1">
            <a:prstTxWarp prst="textNoShape">
              <a:avLst/>
            </a:prstTxWarp>
          </a:bodyPr>
          <a:lstStyle>
            <a:defPPr>
              <a:defRPr kern="1200" smtId="4294967295"/>
            </a:defPPr>
            <a:lvl1pPr>
              <a:defRPr sz="7100"/>
            </a:lvl1pPr>
          </a:lstStyle>
          <a:p>
            <a:pPr>
              <a:defRPr/>
            </a:pPr>
            <a:endParaRPr lang="en-US"/>
          </a:p>
        </p:txBody>
      </p:sp>
      <p:sp>
        <p:nvSpPr>
          <p:cNvPr id="1029" name="Rectangle 5"/>
          <p:cNvSpPr>
            <a:spLocks noGrp="1" noChangeArrowheads="1"/>
          </p:cNvSpPr>
          <p:nvPr>
            <p:ph type="ftr" sz="quarter" idx="3"/>
          </p:nvPr>
        </p:nvSpPr>
        <p:spPr bwMode="auto">
          <a:xfrm>
            <a:off x="10340975" y="38971538"/>
            <a:ext cx="9585325" cy="2971800"/>
          </a:xfrm>
          <a:prstGeom prst="rect">
            <a:avLst/>
          </a:prstGeom>
          <a:noFill/>
          <a:ln>
            <a:noFill/>
          </a:ln>
          <a:extLst/>
        </p:spPr>
        <p:txBody>
          <a:bodyPr vert="horz" wrap="square" lIns="470207" tIns="235104" rIns="470207" bIns="235104" anchor="t" anchorCtr="0" compatLnSpc="1">
            <a:prstTxWarp prst="textNoShape">
              <a:avLst/>
            </a:prstTxWarp>
          </a:bodyPr>
          <a:lstStyle>
            <a:defPPr>
              <a:defRPr kern="1200" smtId="4294967295"/>
            </a:defPPr>
            <a:lvl1pPr algn="ctr">
              <a:defRPr sz="7100"/>
            </a:lvl1pPr>
          </a:lstStyle>
          <a:p>
            <a:pPr>
              <a:defRPr/>
            </a:pPr>
            <a:endParaRPr lang="en-US"/>
          </a:p>
        </p:txBody>
      </p:sp>
      <p:sp>
        <p:nvSpPr>
          <p:cNvPr id="1030" name="Rectangle 6"/>
          <p:cNvSpPr>
            <a:spLocks noGrp="1" noChangeArrowheads="1"/>
          </p:cNvSpPr>
          <p:nvPr>
            <p:ph type="sldNum" sz="quarter" idx="4"/>
          </p:nvPr>
        </p:nvSpPr>
        <p:spPr bwMode="auto">
          <a:xfrm>
            <a:off x="21690012" y="38971538"/>
            <a:ext cx="7064375" cy="2971800"/>
          </a:xfrm>
          <a:prstGeom prst="rect">
            <a:avLst/>
          </a:prstGeom>
          <a:noFill/>
          <a:ln>
            <a:noFill/>
          </a:ln>
          <a:extLst/>
        </p:spPr>
        <p:txBody>
          <a:bodyPr vert="horz" wrap="square" lIns="470207" tIns="235104" rIns="470207" bIns="235104" anchor="t" anchorCtr="0" compatLnSpc="1">
            <a:prstTxWarp prst="textNoShape">
              <a:avLst/>
            </a:prstTxWarp>
          </a:bodyPr>
          <a:lstStyle>
            <a:defPPr>
              <a:defRPr kern="1200" smtId="4294967295"/>
            </a:defPPr>
            <a:lvl1pPr algn="r">
              <a:defRPr sz="7100"/>
            </a:lvl1pPr>
          </a:lstStyle>
          <a:p>
            <a:pPr>
              <a:defRPr/>
            </a:pPr>
            <a:fld id="{A2B8E006-547F-42DE-B532-F62F41DC51C5}" type="slidenum">
              <a:rPr lang="en-US"/>
              <a:pPr>
                <a:defRPr/>
              </a:pPr>
              <a:t>‹#›</a:t>
            </a:fld>
            <a:endParaRPr lang="en-US"/>
          </a:p>
        </p:txBody>
      </p:sp>
      <p:pic>
        <p:nvPicPr>
          <p:cNvPr id="1031" name="New picture"/>
          <p:cNvPicPr/>
          <p:nvPr/>
        </p:nvPicPr>
        <p:blipFill dpi="0">
          <a:blip r:embed="rId14" cstate="print"/>
          <a:stretch>
            <a:fillRect/>
          </a:stretch>
        </p:blipFill>
        <p:spPr>
          <a:xfrm rot="16200000">
            <a:off x="-9245600" y="21397119"/>
            <a:ext cx="15367000" cy="1562100"/>
          </a:xfrm>
          <a:prstGeom prst="rect">
            <a:avLst/>
          </a:prstGeom>
        </p:spPr>
      </p:pic>
      <p:pic>
        <p:nvPicPr>
          <p:cNvPr id="1032" name="New picture"/>
          <p:cNvPicPr/>
          <p:nvPr/>
        </p:nvPicPr>
        <p:blipFill dpi="0">
          <a:blip r:embed="rId14" cstate="print"/>
          <a:stretch>
            <a:fillRect/>
          </a:stretch>
        </p:blipFill>
        <p:spPr>
          <a:xfrm rot="5400000">
            <a:off x="24145875" y="21397119"/>
            <a:ext cx="15367000" cy="1562100"/>
          </a:xfrm>
          <a:prstGeom prst="rect">
            <a:avLst/>
          </a:prstGeom>
        </p:spPr>
      </p:pic>
      <p:pic>
        <p:nvPicPr>
          <p:cNvPr id="1033" name="New picture"/>
          <p:cNvPicPr/>
          <p:nvPr/>
        </p:nvPicPr>
        <p:blipFill dpi="0">
          <a:blip r:embed="rId15" cstate="print"/>
          <a:stretch>
            <a:fillRect/>
          </a:stretch>
        </p:blipFill>
        <p:spPr>
          <a:xfrm>
            <a:off x="0" y="43302238"/>
            <a:ext cx="30267275" cy="1396141"/>
          </a:xfrm>
          <a:prstGeom prst="rect">
            <a:avLst/>
          </a:prstGeom>
        </p:spPr>
      </p:pic>
      <p:sp>
        <p:nvSpPr>
          <p:cNvPr id="1034" name="New shape"/>
          <p:cNvSpPr/>
          <p:nvPr/>
        </p:nvSpPr>
        <p:spPr>
          <a:xfrm>
            <a:off x="0" y="43873738"/>
            <a:ext cx="15133638"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397">
                <a:solidFill>
                  <a:srgbClr val="808080"/>
                </a:solidFill>
              </a:rPr>
              <a:t>Template ID: junglegreens  Size: a0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6" name="Rectangle 45"/>
          <p:cNvSpPr/>
          <p:nvPr/>
        </p:nvSpPr>
        <p:spPr bwMode="auto">
          <a:xfrm>
            <a:off x="20107200" y="4398851"/>
            <a:ext cx="9772800" cy="33604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4000" dirty="0">
                <a:latin typeface="Times New Roman" pitchFamily="18" charset="0"/>
                <a:cs typeface="Times New Roman" pitchFamily="18" charset="0"/>
              </a:rPr>
              <a:t> </a:t>
            </a: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r>
              <a:rPr lang="en-US" sz="3200" dirty="0">
                <a:latin typeface="Times New Roman" pitchFamily="18" charset="0"/>
                <a:cs typeface="Times New Roman" pitchFamily="18" charset="0"/>
              </a:rPr>
              <a:t>  Fig4: Fake Busters Web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Application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3200" dirty="0">
                <a:latin typeface="Times New Roman" pitchFamily="18" charset="0"/>
                <a:cs typeface="Times New Roman" pitchFamily="18" charset="0"/>
              </a:rPr>
              <a:t>              Fig 5: Testing URL in Fake News </a:t>
            </a:r>
          </a:p>
          <a:p>
            <a:pPr algn="ctr"/>
            <a:endParaRPr lang="en-US" sz="2400" dirty="0"/>
          </a:p>
          <a:p>
            <a:r>
              <a:rPr lang="en-US" sz="2400" dirty="0">
                <a:solidFill>
                  <a:prstClr val="black"/>
                </a:solidFill>
                <a:latin typeface="Times New Roman" pitchFamily="18" charset="0"/>
                <a:cs typeface="Times New Roman" pitchFamily="18" charset="0"/>
              </a:rPr>
              <a:t> </a:t>
            </a:r>
          </a:p>
          <a:p>
            <a:pPr algn="ctr"/>
            <a:endParaRPr lang="en-US" sz="4000" dirty="0">
              <a:latin typeface="Times New Roman" pitchFamily="18" charset="0"/>
              <a:cs typeface="Times New Roman" pitchFamily="18" charset="0"/>
            </a:endParaRPr>
          </a:p>
        </p:txBody>
      </p:sp>
      <p:sp>
        <p:nvSpPr>
          <p:cNvPr id="45" name="Rectangle 44"/>
          <p:cNvSpPr/>
          <p:nvPr/>
        </p:nvSpPr>
        <p:spPr bwMode="auto">
          <a:xfrm>
            <a:off x="10116000" y="4252119"/>
            <a:ext cx="9525000" cy="33528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IN" sz="3800" b="0" i="0" u="none" strike="noStrike" cap="none" normalizeH="0" baseline="0" dirty="0">
              <a:ln>
                <a:noFill/>
              </a:ln>
              <a:solidFill>
                <a:schemeClr val="tx1"/>
              </a:solidFill>
              <a:effectLst/>
              <a:latin typeface="Arial" charset="0"/>
            </a:endParaRPr>
          </a:p>
        </p:txBody>
      </p:sp>
      <p:sp>
        <p:nvSpPr>
          <p:cNvPr id="44" name="Rectangle 43"/>
          <p:cNvSpPr/>
          <p:nvPr/>
        </p:nvSpPr>
        <p:spPr bwMode="auto">
          <a:xfrm>
            <a:off x="288000" y="4633119"/>
            <a:ext cx="9418636" cy="33528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IN" sz="3800" b="0" i="0" u="none" strike="noStrike" cap="none" normalizeH="0" baseline="0" dirty="0">
              <a:ln>
                <a:noFill/>
              </a:ln>
              <a:solidFill>
                <a:schemeClr val="tx1"/>
              </a:solidFill>
              <a:effectLst/>
              <a:latin typeface="Arial" charset="0"/>
            </a:endParaRPr>
          </a:p>
        </p:txBody>
      </p:sp>
      <p:grpSp>
        <p:nvGrpSpPr>
          <p:cNvPr id="2" name="Group 1"/>
          <p:cNvGrpSpPr/>
          <p:nvPr/>
        </p:nvGrpSpPr>
        <p:grpSpPr>
          <a:xfrm>
            <a:off x="0" y="-704630"/>
            <a:ext cx="30267274" cy="4495799"/>
            <a:chOff x="2173568" y="893762"/>
            <a:chExt cx="39507833" cy="3657600"/>
          </a:xfrm>
          <a:solidFill>
            <a:srgbClr val="002060"/>
          </a:solidFill>
        </p:grpSpPr>
        <p:grpSp>
          <p:nvGrpSpPr>
            <p:cNvPr id="3" name="Group 27"/>
            <p:cNvGrpSpPr/>
            <p:nvPr/>
          </p:nvGrpSpPr>
          <p:grpSpPr>
            <a:xfrm>
              <a:off x="2178050" y="893762"/>
              <a:ext cx="39503350" cy="3657600"/>
              <a:chOff x="2746935" y="5006975"/>
              <a:chExt cx="39503350" cy="3657600"/>
            </a:xfrm>
            <a:grpFill/>
          </p:grpSpPr>
          <p:sp>
            <p:nvSpPr>
              <p:cNvPr id="29" name="Rectangle 13"/>
              <p:cNvSpPr txBox="1">
                <a:spLocks noChangeArrowheads="1"/>
              </p:cNvSpPr>
              <p:nvPr/>
            </p:nvSpPr>
            <p:spPr bwMode="auto">
              <a:xfrm>
                <a:off x="2746935" y="5006975"/>
                <a:ext cx="39503350" cy="3657600"/>
              </a:xfrm>
              <a:prstGeom prst="rect">
                <a:avLst/>
              </a:prstGeom>
              <a:grpFill/>
              <a:ln w="60325" cap="flat">
                <a:solidFill>
                  <a:schemeClr val="accent1">
                    <a:lumMod val="75000"/>
                  </a:schemeClr>
                </a:solid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000" i="1">
                  <a:solidFill>
                    <a:schemeClr val="bg1"/>
                  </a:solidFill>
                  <a:latin typeface="Lucida Grande" pitchFamily="2" charset="0"/>
                </a:endParaRPr>
              </a:p>
            </p:txBody>
          </p:sp>
          <p:sp>
            <p:nvSpPr>
              <p:cNvPr id="30" name="Rectangle 13"/>
              <p:cNvSpPr txBox="1">
                <a:spLocks noChangeArrowheads="1"/>
              </p:cNvSpPr>
              <p:nvPr/>
            </p:nvSpPr>
            <p:spPr bwMode="auto">
              <a:xfrm>
                <a:off x="2746935" y="5006975"/>
                <a:ext cx="39503350" cy="3657600"/>
              </a:xfrm>
              <a:prstGeom prst="rect">
                <a:avLst/>
              </a:prstGeom>
              <a:grpFill/>
              <a:ln w="60325" cap="flat">
                <a:no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dirty="0">
                  <a:solidFill>
                    <a:schemeClr val="accent4">
                      <a:lumMod val="50000"/>
                    </a:schemeClr>
                  </a:solidFill>
                  <a:latin typeface="Lucida Grande" pitchFamily="2" charset="0"/>
                </a:endParaRPr>
              </a:p>
            </p:txBody>
          </p:sp>
        </p:grpSp>
        <p:sp>
          <p:nvSpPr>
            <p:cNvPr id="31" name="Rectangle 42"/>
            <p:cNvSpPr>
              <a:spLocks noChangeArrowheads="1"/>
            </p:cNvSpPr>
            <p:nvPr/>
          </p:nvSpPr>
          <p:spPr bwMode="auto">
            <a:xfrm>
              <a:off x="2173568" y="893762"/>
              <a:ext cx="457200" cy="3657600"/>
            </a:xfrm>
            <a:prstGeom prst="rect">
              <a:avLst/>
            </a:prstGeom>
            <a:grpFill/>
            <a:ln>
              <a:noFill/>
            </a:ln>
          </p:spPr>
          <p:txBody>
            <a:bodyPr wrap="none" anchor="ctr"/>
            <a:lstStyle>
              <a:defPPr>
                <a:defRPr kern="1200" smtId="4294967295"/>
              </a:defPPr>
            </a:lstStyle>
            <a:p>
              <a:endParaRPr lang="en-US" sz="3200"/>
            </a:p>
          </p:txBody>
        </p:sp>
        <p:sp>
          <p:nvSpPr>
            <p:cNvPr id="32" name="Rectangle 43"/>
            <p:cNvSpPr>
              <a:spLocks noChangeArrowheads="1"/>
            </p:cNvSpPr>
            <p:nvPr/>
          </p:nvSpPr>
          <p:spPr bwMode="auto">
            <a:xfrm>
              <a:off x="41224200" y="893762"/>
              <a:ext cx="457200" cy="3657600"/>
            </a:xfrm>
            <a:prstGeom prst="rect">
              <a:avLst/>
            </a:prstGeom>
            <a:grpFill/>
            <a:ln>
              <a:noFill/>
            </a:ln>
          </p:spPr>
          <p:txBody>
            <a:bodyPr wrap="none" anchor="ctr"/>
            <a:lstStyle>
              <a:defPPr>
                <a:defRPr kern="1200" smtId="4294967295"/>
              </a:defPPr>
            </a:lstStyle>
            <a:p>
              <a:endParaRPr lang="en-US" sz="3200"/>
            </a:p>
          </p:txBody>
        </p:sp>
      </p:grpSp>
      <p:sp>
        <p:nvSpPr>
          <p:cNvPr id="2051" name="Rectangle 17"/>
          <p:cNvSpPr>
            <a:spLocks noChangeArrowheads="1"/>
          </p:cNvSpPr>
          <p:nvPr/>
        </p:nvSpPr>
        <p:spPr bwMode="auto">
          <a:xfrm>
            <a:off x="288000" y="4404519"/>
            <a:ext cx="9360000" cy="990600"/>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ABSTRACT</a:t>
            </a:r>
          </a:p>
        </p:txBody>
      </p:sp>
      <p:sp>
        <p:nvSpPr>
          <p:cNvPr id="2053" name="Rectangle 20"/>
          <p:cNvSpPr>
            <a:spLocks noChangeArrowheads="1"/>
          </p:cNvSpPr>
          <p:nvPr/>
        </p:nvSpPr>
        <p:spPr bwMode="auto">
          <a:xfrm>
            <a:off x="10116000" y="4328319"/>
            <a:ext cx="9525000" cy="1143000"/>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IMPLEMENTATION </a:t>
            </a:r>
          </a:p>
        </p:txBody>
      </p:sp>
      <p:sp>
        <p:nvSpPr>
          <p:cNvPr id="2054" name="Rectangle 25"/>
          <p:cNvSpPr>
            <a:spLocks noChangeArrowheads="1"/>
          </p:cNvSpPr>
          <p:nvPr/>
        </p:nvSpPr>
        <p:spPr bwMode="auto">
          <a:xfrm>
            <a:off x="387275" y="15806216"/>
            <a:ext cx="9259962" cy="790303"/>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INTRODUCTION</a:t>
            </a:r>
          </a:p>
        </p:txBody>
      </p:sp>
      <p:sp>
        <p:nvSpPr>
          <p:cNvPr id="2056" name="Rectangle 30"/>
          <p:cNvSpPr>
            <a:spLocks noChangeArrowheads="1"/>
          </p:cNvSpPr>
          <p:nvPr/>
        </p:nvSpPr>
        <p:spPr bwMode="auto">
          <a:xfrm>
            <a:off x="20137997" y="28944420"/>
            <a:ext cx="9753600" cy="1524000"/>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FUTURE WORKS</a:t>
            </a:r>
          </a:p>
        </p:txBody>
      </p:sp>
      <p:sp>
        <p:nvSpPr>
          <p:cNvPr id="4097" name="Rectangle 1"/>
          <p:cNvSpPr>
            <a:spLocks noChangeArrowheads="1"/>
          </p:cNvSpPr>
          <p:nvPr/>
        </p:nvSpPr>
        <p:spPr bwMode="auto">
          <a:xfrm>
            <a:off x="1" y="451534"/>
            <a:ext cx="30267274"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6000" b="1" dirty="0">
                <a:solidFill>
                  <a:schemeClr val="bg1"/>
                </a:solidFill>
                <a:latin typeface="Times New Roman" pitchFamily="18" charset="0"/>
                <a:ea typeface="Times New Roman" pitchFamily="18" charset="0"/>
                <a:cs typeface="Times New Roman" pitchFamily="18" charset="0"/>
              </a:rPr>
              <a:t>      AUTOMATIC IDENTIFICATION OF FAKE NEWS</a:t>
            </a:r>
            <a:endParaRPr kumimoji="0" lang="en-US" sz="6000" b="1" i="0"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6000" b="0" i="0" u="sng" strike="noStrike" cap="none" normalizeH="0" baseline="0" dirty="0">
              <a:ln>
                <a:noFill/>
              </a:ln>
              <a:solidFill>
                <a:schemeClr val="bg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4800" b="1" dirty="0">
                <a:solidFill>
                  <a:schemeClr val="bg1"/>
                </a:solidFill>
                <a:latin typeface="Times New Roman" pitchFamily="18" charset="0"/>
                <a:ea typeface="Times New Roman" pitchFamily="18" charset="0"/>
                <a:cs typeface="Times New Roman" pitchFamily="18" charset="0"/>
              </a:rPr>
              <a:t>           Saumya Pandey</a:t>
            </a:r>
            <a:r>
              <a:rPr kumimoji="0" lang="en-US" sz="4800"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Nikita</a:t>
            </a:r>
            <a:r>
              <a:rPr kumimoji="0" lang="en-US" sz="4800" b="1" i="0" u="none" strike="noStrike" cap="none" normalizeH="0" dirty="0">
                <a:ln>
                  <a:noFill/>
                </a:ln>
                <a:solidFill>
                  <a:schemeClr val="bg1"/>
                </a:solidFill>
                <a:effectLst/>
                <a:latin typeface="Times New Roman" pitchFamily="18" charset="0"/>
                <a:ea typeface="Times New Roman" pitchFamily="18" charset="0"/>
                <a:cs typeface="Times New Roman" pitchFamily="18" charset="0"/>
              </a:rPr>
              <a:t> Jain</a:t>
            </a:r>
            <a:r>
              <a:rPr kumimoji="0" lang="en-US" sz="4800"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Aditi</a:t>
            </a:r>
            <a:r>
              <a:rPr kumimoji="0" lang="en-US" sz="4800" b="1" i="0" u="none" strike="noStrike" cap="none" normalizeH="0" dirty="0">
                <a:ln>
                  <a:noFill/>
                </a:ln>
                <a:solidFill>
                  <a:schemeClr val="bg1"/>
                </a:solidFill>
                <a:effectLst/>
                <a:latin typeface="Times New Roman" pitchFamily="18" charset="0"/>
                <a:ea typeface="Times New Roman" pitchFamily="18" charset="0"/>
                <a:cs typeface="Times New Roman" pitchFamily="18" charset="0"/>
              </a:rPr>
              <a:t> Bhardwaj</a:t>
            </a:r>
            <a:r>
              <a:rPr kumimoji="0" lang="en-US" sz="4800"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r>
              <a:rPr kumimoji="0" lang="en-US" sz="4800" b="1" i="0" u="none" strike="noStrike" cap="none" normalizeH="0" dirty="0">
                <a:ln>
                  <a:noFill/>
                </a:ln>
                <a:solidFill>
                  <a:schemeClr val="bg1"/>
                </a:solidFill>
                <a:effectLst/>
                <a:latin typeface="Times New Roman" pitchFamily="18" charset="0"/>
                <a:ea typeface="Times New Roman" pitchFamily="18" charset="0"/>
                <a:cs typeface="Times New Roman" pitchFamily="18" charset="0"/>
              </a:rPr>
              <a:t>Gagandeep Kaur</a:t>
            </a:r>
            <a:r>
              <a:rPr kumimoji="0" lang="en-US" sz="4800"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endParaRPr kumimoji="0" lang="en-US" sz="480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0"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Department of </a:t>
            </a:r>
            <a:r>
              <a:rPr lang="en-US" sz="3600" i="1" dirty="0">
                <a:solidFill>
                  <a:schemeClr val="bg1"/>
                </a:solidFill>
                <a:latin typeface="Times New Roman" pitchFamily="18" charset="0"/>
                <a:ea typeface="Times New Roman" pitchFamily="18" charset="0"/>
                <a:cs typeface="Times New Roman" pitchFamily="18" charset="0"/>
              </a:rPr>
              <a:t>CSE &amp; IT</a:t>
            </a:r>
            <a:r>
              <a:rPr kumimoji="0" lang="en-US" sz="3600" b="0"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r>
              <a:rPr kumimoji="0" lang="en-US" sz="3600" b="0" i="1"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Jaypee</a:t>
            </a:r>
            <a:r>
              <a:rPr kumimoji="0" lang="en-US" sz="3600" b="0"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Institute of Information Technology, </a:t>
            </a:r>
            <a:r>
              <a:rPr kumimoji="0" lang="en-US" sz="3600" b="0" i="1"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Noida</a:t>
            </a:r>
            <a:r>
              <a:rPr kumimoji="0" lang="en-US" sz="3600" b="0"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U.P.-201307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36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hangingPunct="0"/>
            <a:r>
              <a:rPr kumimoji="0" lang="en-US" sz="3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3" name="Picture 2" descr="http://www.admissionjankari.com/image.axd?College=Jaypee%20Institute%20of%20Information%20Technology.png"/>
          <p:cNvPicPr>
            <a:picLocks noChangeAspect="1" noChangeArrowheads="1"/>
          </p:cNvPicPr>
          <p:nvPr/>
        </p:nvPicPr>
        <p:blipFill>
          <a:blip r:embed="rId3" cstate="print"/>
          <a:srcRect/>
          <a:stretch>
            <a:fillRect/>
          </a:stretch>
        </p:blipFill>
        <p:spPr bwMode="auto">
          <a:xfrm>
            <a:off x="503237" y="518318"/>
            <a:ext cx="3048000" cy="3137647"/>
          </a:xfrm>
          <a:prstGeom prst="rect">
            <a:avLst/>
          </a:prstGeom>
          <a:noFill/>
        </p:spPr>
      </p:pic>
      <p:sp>
        <p:nvSpPr>
          <p:cNvPr id="36" name="TextBox 35"/>
          <p:cNvSpPr txBox="1"/>
          <p:nvPr/>
        </p:nvSpPr>
        <p:spPr>
          <a:xfrm>
            <a:off x="469790" y="16901320"/>
            <a:ext cx="9000000" cy="13388280"/>
          </a:xfrm>
          <a:prstGeom prst="rect">
            <a:avLst/>
          </a:prstGeom>
          <a:solidFill>
            <a:schemeClr val="bg1"/>
          </a:solid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With advent of digital age, vast majority of people spend their time online, as a result the consumption of the news from the online sources has exponentially increased as compared to the conventional news media [1]. On one side, online media provides easy accessibility of information and is also cost efficient but on the flip side it has become a source of propagation of large scale poor quality news. The tectonic shift in the news consumption pattern poses a serious threat as social media has become hub for deliberately spreading fake news. From 2016 US Presidential elections to GPS chips in currency notes- were among the many incidences where fabricated news was used to mislead, influence, promote prejudices and manipulate the beliefs of vast majority of audience. Fabricated news is capable of not only tarnishing reputation of person/organization, but also causing huge revenue losses. In 2013 false news regarding bomb explosion in White House by AP (Associated Press) resulted in 1% decline in Standard &amp; Poor 500 index along with causing US$136 Billion loss which highlights how fake news dissemination has many far reaching consequences..</a:t>
            </a:r>
            <a:r>
              <a:rPr lang="en-IN" sz="3200" dirty="0"/>
              <a:t> </a:t>
            </a:r>
            <a:r>
              <a:rPr lang="en-IN" sz="3200" dirty="0">
                <a:latin typeface="Times New Roman" panose="02020603050405020304" pitchFamily="18" charset="0"/>
                <a:cs typeface="Times New Roman" panose="02020603050405020304" pitchFamily="18" charset="0"/>
              </a:rPr>
              <a:t>The dataset was created by crawling the data from various websites like The Hindu, The NYT, The Guardian, Buzzfeed and The </a:t>
            </a:r>
            <a:r>
              <a:rPr lang="en-IN" sz="3200" dirty="0" err="1">
                <a:latin typeface="Times New Roman" panose="02020603050405020304" pitchFamily="18" charset="0"/>
                <a:cs typeface="Times New Roman" panose="02020603050405020304" pitchFamily="18" charset="0"/>
              </a:rPr>
              <a:t>ViralNova</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Scoopwhoop</a:t>
            </a:r>
            <a:r>
              <a:rPr lang="en-IN" sz="3200" dirty="0">
                <a:latin typeface="Times New Roman" panose="02020603050405020304" pitchFamily="18" charset="0"/>
                <a:cs typeface="Times New Roman" panose="02020603050405020304" pitchFamily="18" charset="0"/>
              </a:rPr>
              <a:t> and Times of India which was stored in txt file</a:t>
            </a:r>
            <a:endParaRPr lang="en-US" sz="3200" dirty="0">
              <a:latin typeface="Times New Roman" panose="02020603050405020304" pitchFamily="18" charset="0"/>
              <a:cs typeface="Times New Roman" pitchFamily="18" charset="0"/>
            </a:endParaRPr>
          </a:p>
        </p:txBody>
      </p:sp>
      <p:sp>
        <p:nvSpPr>
          <p:cNvPr id="38" name="TextBox 37"/>
          <p:cNvSpPr txBox="1"/>
          <p:nvPr/>
        </p:nvSpPr>
        <p:spPr>
          <a:xfrm>
            <a:off x="1189037" y="38313519"/>
            <a:ext cx="27127200" cy="1908215"/>
          </a:xfrm>
          <a:prstGeom prst="rect">
            <a:avLst/>
          </a:prstGeom>
          <a:noFill/>
        </p:spPr>
        <p:txBody>
          <a:bodyPr wrap="square" rtlCol="0">
            <a:spAutoFit/>
          </a:bodyPr>
          <a:lstStyle/>
          <a:p>
            <a:endParaRPr lang="en-US" sz="4000" b="1" dirty="0">
              <a:latin typeface="Times New Roman" pitchFamily="18" charset="0"/>
              <a:cs typeface="Times New Roman" pitchFamily="18" charset="0"/>
            </a:endParaRPr>
          </a:p>
          <a:p>
            <a:endParaRPr lang="en-US" sz="4000" b="1" dirty="0">
              <a:latin typeface="Times New Roman" pitchFamily="18" charset="0"/>
              <a:cs typeface="Times New Roman" pitchFamily="18" charset="0"/>
            </a:endParaRPr>
          </a:p>
          <a:p>
            <a:endParaRPr lang="en-US" dirty="0"/>
          </a:p>
        </p:txBody>
      </p:sp>
      <p:sp>
        <p:nvSpPr>
          <p:cNvPr id="21" name="TextBox 20"/>
          <p:cNvSpPr txBox="1"/>
          <p:nvPr/>
        </p:nvSpPr>
        <p:spPr>
          <a:xfrm rot="10800000" flipV="1">
            <a:off x="520045" y="5788833"/>
            <a:ext cx="9189403" cy="9448740"/>
          </a:xfrm>
          <a:prstGeom prst="rect">
            <a:avLst/>
          </a:prstGeom>
          <a:solidFill>
            <a:schemeClr val="bg1"/>
          </a:solid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Fake Busters (FBS) that leverages machine learning models-LSTM, BiLSTM, Random Forest, Multi-layer perceptron, Logistic Regression and SVM to predict the stance between the headline and corresponding text and classify the article into four classes-“agrees, discusses, disagree and unrelated”. The same text is then supplied into the clickbait detection model which works on two models-the data is supplied to ML models and the URL is sent to Mozscape and Alexa API to get the credibility and reputation </a:t>
            </a:r>
            <a:r>
              <a:rPr lang="en-US" sz="3200" dirty="0" err="1">
                <a:latin typeface="Times New Roman" panose="02020603050405020304" pitchFamily="18" charset="0"/>
                <a:cs typeface="Times New Roman" panose="02020603050405020304" pitchFamily="18" charset="0"/>
              </a:rPr>
              <a:t>score.The</a:t>
            </a:r>
            <a:r>
              <a:rPr lang="en-US" sz="3200" dirty="0">
                <a:latin typeface="Times New Roman" panose="02020603050405020304" pitchFamily="18" charset="0"/>
                <a:cs typeface="Times New Roman" panose="02020603050405020304" pitchFamily="18" charset="0"/>
              </a:rPr>
              <a:t> results from both the models are used to predict the final result whether the news is fake or no. . The most disturbing part is that the fake news stories have become so prevalent due the level of anonymity that online media provides that it is sometimes published by reliable media sources. Therefore, it inhibits the ability of a daily news consumer to segregate fake news and real news [1].t.</a:t>
            </a:r>
            <a:endParaRPr lang="en-IN"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itchFamily="18" charset="0"/>
            </a:endParaRPr>
          </a:p>
        </p:txBody>
      </p:sp>
      <p:sp>
        <p:nvSpPr>
          <p:cNvPr id="25" name="TextBox 24"/>
          <p:cNvSpPr txBox="1"/>
          <p:nvPr/>
        </p:nvSpPr>
        <p:spPr>
          <a:xfrm>
            <a:off x="10104437" y="18653919"/>
            <a:ext cx="9525000" cy="1600438"/>
          </a:xfrm>
          <a:prstGeom prst="rect">
            <a:avLst/>
          </a:prstGeom>
          <a:noFill/>
        </p:spPr>
        <p:txBody>
          <a:bodyPr wrap="square" rtlCol="0">
            <a:spAutoFit/>
          </a:bodyPr>
          <a:lstStyle/>
          <a:p>
            <a:pPr lvl="0"/>
            <a:endParaRPr lang="en-IN" sz="3000" dirty="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a:p>
            <a:endParaRPr lang="en-US" dirty="0"/>
          </a:p>
        </p:txBody>
      </p:sp>
      <p:sp>
        <p:nvSpPr>
          <p:cNvPr id="37" name="TextBox 36"/>
          <p:cNvSpPr txBox="1"/>
          <p:nvPr/>
        </p:nvSpPr>
        <p:spPr>
          <a:xfrm>
            <a:off x="20174890" y="31273314"/>
            <a:ext cx="9532106" cy="6001643"/>
          </a:xfrm>
          <a:prstGeom prst="rect">
            <a:avLst/>
          </a:prstGeom>
          <a:solidFill>
            <a:schemeClr val="bg1"/>
          </a:solid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In the future, we wish to implement synthetic gradients for training the neural networks to greatly reduce the training time for the models. In addition, to this we want to deploy the application on web servers that can be accessed </a:t>
            </a:r>
            <a:r>
              <a:rPr lang="en-IN" sz="3200" dirty="0" err="1">
                <a:latin typeface="Times New Roman" panose="02020603050405020304" pitchFamily="18" charset="0"/>
                <a:cs typeface="Times New Roman" panose="02020603050405020304" pitchFamily="18" charset="0"/>
              </a:rPr>
              <a:t>publicaly</a:t>
            </a:r>
            <a:r>
              <a:rPr lang="en-IN" sz="3200" dirty="0">
                <a:latin typeface="Times New Roman" panose="02020603050405020304" pitchFamily="18" charset="0"/>
                <a:cs typeface="Times New Roman" panose="02020603050405020304" pitchFamily="18" charset="0"/>
              </a:rPr>
              <a:t>, and pitch the idea in a start-up submit to receive adequate funding, thereby fighting the battle against fake news on all platforms. Currently, the scope of study is restricted to detecting fake news for news media and doesn’t cover all the social media platforms to lack of adequate system for processing massive amount of data in real time on current 8GB RAM systems.</a:t>
            </a:r>
          </a:p>
          <a:p>
            <a:pPr algn="just"/>
            <a:endParaRPr lang="en-US" sz="3200" dirty="0">
              <a:latin typeface="Times New Roman" panose="02020603050405020304" pitchFamily="18" charset="0"/>
              <a:cs typeface="Times New Roman" panose="02020603050405020304" pitchFamily="18" charset="0"/>
            </a:endParaRPr>
          </a:p>
        </p:txBody>
      </p:sp>
      <p:sp>
        <p:nvSpPr>
          <p:cNvPr id="72" name="Rectangle 19"/>
          <p:cNvSpPr>
            <a:spLocks noChangeArrowheads="1"/>
          </p:cNvSpPr>
          <p:nvPr/>
        </p:nvSpPr>
        <p:spPr bwMode="auto">
          <a:xfrm>
            <a:off x="10104437" y="33131919"/>
            <a:ext cx="9525000" cy="990600"/>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RESULTS</a:t>
            </a:r>
          </a:p>
        </p:txBody>
      </p:sp>
      <p:grpSp>
        <p:nvGrpSpPr>
          <p:cNvPr id="73" name="Group 72"/>
          <p:cNvGrpSpPr/>
          <p:nvPr/>
        </p:nvGrpSpPr>
        <p:grpSpPr>
          <a:xfrm>
            <a:off x="180000" y="38084920"/>
            <a:ext cx="29952000" cy="4392000"/>
            <a:chOff x="2173568" y="893762"/>
            <a:chExt cx="39507833" cy="3657600"/>
          </a:xfrm>
          <a:solidFill>
            <a:srgbClr val="002060"/>
          </a:solidFill>
        </p:grpSpPr>
        <p:grpSp>
          <p:nvGrpSpPr>
            <p:cNvPr id="74" name="Group 27"/>
            <p:cNvGrpSpPr/>
            <p:nvPr/>
          </p:nvGrpSpPr>
          <p:grpSpPr>
            <a:xfrm>
              <a:off x="2178050" y="893762"/>
              <a:ext cx="39503350" cy="3657600"/>
              <a:chOff x="2746935" y="5006975"/>
              <a:chExt cx="39503350" cy="3657600"/>
            </a:xfrm>
            <a:grpFill/>
          </p:grpSpPr>
          <p:sp>
            <p:nvSpPr>
              <p:cNvPr id="77" name="Rectangle 13"/>
              <p:cNvSpPr txBox="1">
                <a:spLocks noChangeArrowheads="1"/>
              </p:cNvSpPr>
              <p:nvPr/>
            </p:nvSpPr>
            <p:spPr bwMode="auto">
              <a:xfrm>
                <a:off x="2746935" y="5006975"/>
                <a:ext cx="39503350" cy="3657600"/>
              </a:xfrm>
              <a:prstGeom prst="rect">
                <a:avLst/>
              </a:prstGeom>
              <a:grpFill/>
              <a:ln w="60325" cap="flat">
                <a:solidFill>
                  <a:schemeClr val="accent1">
                    <a:lumMod val="75000"/>
                  </a:schemeClr>
                </a:solid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000" i="1">
                  <a:solidFill>
                    <a:schemeClr val="bg1"/>
                  </a:solidFill>
                  <a:latin typeface="Lucida Grande" pitchFamily="2" charset="0"/>
                </a:endParaRPr>
              </a:p>
            </p:txBody>
          </p:sp>
          <p:sp>
            <p:nvSpPr>
              <p:cNvPr id="78" name="Rectangle 13"/>
              <p:cNvSpPr txBox="1">
                <a:spLocks noChangeArrowheads="1"/>
              </p:cNvSpPr>
              <p:nvPr/>
            </p:nvSpPr>
            <p:spPr bwMode="auto">
              <a:xfrm>
                <a:off x="2746935" y="5006975"/>
                <a:ext cx="39503350" cy="3657600"/>
              </a:xfrm>
              <a:prstGeom prst="rect">
                <a:avLst/>
              </a:prstGeom>
              <a:grpFill/>
              <a:ln w="60325" cap="flat">
                <a:no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dirty="0">
                  <a:solidFill>
                    <a:schemeClr val="bg1"/>
                  </a:solidFill>
                  <a:latin typeface="Lucida Grande" pitchFamily="2" charset="0"/>
                </a:endParaRPr>
              </a:p>
            </p:txBody>
          </p:sp>
        </p:grpSp>
        <p:sp>
          <p:nvSpPr>
            <p:cNvPr id="75" name="Rectangle 42"/>
            <p:cNvSpPr>
              <a:spLocks noChangeArrowheads="1"/>
            </p:cNvSpPr>
            <p:nvPr/>
          </p:nvSpPr>
          <p:spPr bwMode="auto">
            <a:xfrm>
              <a:off x="2173568" y="893762"/>
              <a:ext cx="457200" cy="3657600"/>
            </a:xfrm>
            <a:prstGeom prst="rect">
              <a:avLst/>
            </a:prstGeom>
            <a:grpFill/>
            <a:ln>
              <a:noFill/>
            </a:ln>
          </p:spPr>
          <p:txBody>
            <a:bodyPr wrap="none" anchor="ctr"/>
            <a:lstStyle>
              <a:defPPr>
                <a:defRPr kern="1200" smtId="4294967295"/>
              </a:defPPr>
            </a:lstStyle>
            <a:p>
              <a:endParaRPr lang="en-US" sz="3200"/>
            </a:p>
          </p:txBody>
        </p:sp>
        <p:sp>
          <p:nvSpPr>
            <p:cNvPr id="76" name="Rectangle 43"/>
            <p:cNvSpPr>
              <a:spLocks noChangeArrowheads="1"/>
            </p:cNvSpPr>
            <p:nvPr/>
          </p:nvSpPr>
          <p:spPr bwMode="auto">
            <a:xfrm>
              <a:off x="41224200" y="893762"/>
              <a:ext cx="457200" cy="3657600"/>
            </a:xfrm>
            <a:prstGeom prst="rect">
              <a:avLst/>
            </a:prstGeom>
            <a:grpFill/>
            <a:ln>
              <a:noFill/>
            </a:ln>
          </p:spPr>
          <p:txBody>
            <a:bodyPr wrap="none" anchor="ctr"/>
            <a:lstStyle>
              <a:defPPr>
                <a:defRPr kern="1200" smtId="4294967295"/>
              </a:defPPr>
            </a:lstStyle>
            <a:p>
              <a:endParaRPr lang="en-US" sz="3200"/>
            </a:p>
          </p:txBody>
        </p:sp>
      </p:grpSp>
      <p:sp>
        <p:nvSpPr>
          <p:cNvPr id="70" name="TextBox 69"/>
          <p:cNvSpPr txBox="1"/>
          <p:nvPr/>
        </p:nvSpPr>
        <p:spPr>
          <a:xfrm>
            <a:off x="350265" y="37723445"/>
            <a:ext cx="29886335" cy="6340197"/>
          </a:xfrm>
          <a:prstGeom prst="rect">
            <a:avLst/>
          </a:prstGeom>
          <a:noFill/>
        </p:spPr>
        <p:txBody>
          <a:bodyPr wrap="square" rtlCol="0">
            <a:spAutoFit/>
          </a:bodyPr>
          <a:lstStyle/>
          <a:p>
            <a:endParaRPr lang="en-US" sz="2800" dirty="0">
              <a:solidFill>
                <a:schemeClr val="bg1"/>
              </a:solidFill>
              <a:latin typeface="Times New Roman" pitchFamily="18" charset="0"/>
              <a:ea typeface="Arial Unicode MS" panose="020B0604020202020204" pitchFamily="34" charset="-128"/>
              <a:cs typeface="Times New Roman" pitchFamily="18" charset="0"/>
            </a:endParaRPr>
          </a:p>
          <a:p>
            <a:r>
              <a:rPr lang="en-US" sz="2800" dirty="0">
                <a:solidFill>
                  <a:schemeClr val="bg1"/>
                </a:solidFill>
                <a:latin typeface="Times New Roman" pitchFamily="18" charset="0"/>
                <a:ea typeface="Arial Unicode MS" panose="020B0604020202020204" pitchFamily="34" charset="-128"/>
                <a:cs typeface="Times New Roman" pitchFamily="18" charset="0"/>
              </a:rPr>
              <a:t>		</a:t>
            </a:r>
            <a:r>
              <a:rPr lang="en-US" sz="3200" dirty="0">
                <a:solidFill>
                  <a:schemeClr val="bg1"/>
                </a:solidFill>
                <a:latin typeface="Times New Roman" pitchFamily="18" charset="0"/>
                <a:ea typeface="Arial Unicode MS" panose="020B0604020202020204" pitchFamily="34" charset="-128"/>
                <a:cs typeface="Times New Roman" pitchFamily="18" charset="0"/>
              </a:rPr>
              <a:t>							                        		</a:t>
            </a:r>
            <a:r>
              <a:rPr lang="en-US" sz="3600" b="1" dirty="0">
                <a:solidFill>
                  <a:schemeClr val="bg1"/>
                </a:solidFill>
                <a:latin typeface="Times New Roman" pitchFamily="18" charset="0"/>
                <a:ea typeface="Arial Unicode MS" panose="020B0604020202020204" pitchFamily="34" charset="-128"/>
                <a:cs typeface="Times New Roman" pitchFamily="18" charset="0"/>
              </a:rPr>
              <a:t>REFERENCES</a:t>
            </a:r>
          </a:p>
          <a:p>
            <a:endParaRPr lang="en-US" sz="3200" dirty="0">
              <a:solidFill>
                <a:schemeClr val="bg1"/>
              </a:solidFill>
              <a:latin typeface="Times New Roman" pitchFamily="18" charset="0"/>
              <a:ea typeface="Arial Unicode MS" panose="020B0604020202020204" pitchFamily="34" charset="-128"/>
              <a:cs typeface="Times New Roman" pitchFamily="18" charset="0"/>
            </a:endParaRPr>
          </a:p>
          <a:p>
            <a:r>
              <a:rPr lang="en-IN" sz="3200" dirty="0">
                <a:solidFill>
                  <a:schemeClr val="bg1"/>
                </a:solidFill>
              </a:rPr>
              <a:t>1.Shu, K., Sliva, A., Wang, S., Tang, J., &amp; Liu, H. (2017). Fake news detection on social media: A data mining perspective. </a:t>
            </a:r>
            <a:r>
              <a:rPr lang="en-IN" sz="3200" i="1" dirty="0">
                <a:solidFill>
                  <a:schemeClr val="bg1"/>
                </a:solidFill>
              </a:rPr>
              <a:t>ACM SIGKDD Explorations Newsletter</a:t>
            </a:r>
            <a:r>
              <a:rPr lang="en-IN" sz="3200" dirty="0">
                <a:solidFill>
                  <a:schemeClr val="bg1"/>
                </a:solidFill>
              </a:rPr>
              <a:t>, </a:t>
            </a:r>
            <a:r>
              <a:rPr lang="en-IN" sz="3200" i="1" dirty="0">
                <a:solidFill>
                  <a:schemeClr val="bg1"/>
                </a:solidFill>
              </a:rPr>
              <a:t>19</a:t>
            </a:r>
            <a:r>
              <a:rPr lang="en-IN" sz="3200" dirty="0">
                <a:solidFill>
                  <a:schemeClr val="bg1"/>
                </a:solidFill>
              </a:rPr>
              <a:t>(1), 22-36. </a:t>
            </a:r>
          </a:p>
          <a:p>
            <a:pPr lvl="0" hangingPunct="0"/>
            <a:r>
              <a:rPr lang="en-IN" sz="3200" dirty="0">
                <a:solidFill>
                  <a:schemeClr val="bg1"/>
                </a:solidFill>
              </a:rPr>
              <a:t>2.  Rocktäschel, T., Grefenstette, E., Hermann, K. M., Kočiský, T., &amp; Blunsom, P. (2015). Reasoning about entailment with neural  attention. </a:t>
            </a:r>
            <a:r>
              <a:rPr lang="en-IN" sz="3200" i="1" dirty="0">
                <a:solidFill>
                  <a:schemeClr val="bg1"/>
                </a:solidFill>
              </a:rPr>
              <a:t>arXiv preprint arXiv:1509.06664</a:t>
            </a:r>
            <a:r>
              <a:rPr lang="en-IN" sz="3200" dirty="0">
                <a:solidFill>
                  <a:schemeClr val="bg1"/>
                </a:solidFill>
              </a:rPr>
              <a:t>.</a:t>
            </a:r>
          </a:p>
          <a:p>
            <a:pPr lvl="0" hangingPunct="0"/>
            <a:r>
              <a:rPr lang="en-IN" sz="3200" dirty="0">
                <a:solidFill>
                  <a:schemeClr val="bg1"/>
                </a:solidFill>
              </a:rPr>
              <a:t>3. Chung, J., Gulcehre, C., Cho, K., &amp; Bengio, Y. (2014). Empirical evaluation of gated recurrent neural networks on sequence modeling. </a:t>
            </a:r>
            <a:r>
              <a:rPr lang="en-IN" sz="3200" i="1" dirty="0">
                <a:solidFill>
                  <a:schemeClr val="bg1"/>
                </a:solidFill>
              </a:rPr>
              <a:t>arXiv preprint arXiv:1412.3555</a:t>
            </a:r>
            <a:r>
              <a:rPr lang="en-IN" sz="3200" dirty="0">
                <a:solidFill>
                  <a:schemeClr val="bg1"/>
                </a:solidFill>
              </a:rPr>
              <a:t>.</a:t>
            </a:r>
          </a:p>
          <a:p>
            <a:pPr marL="742950" indent="-742950">
              <a:buAutoNum type="arabicPeriod"/>
            </a:pPr>
            <a:endParaRPr lang="en-IN" dirty="0">
              <a:solidFill>
                <a:schemeClr val="bg1"/>
              </a:solidFill>
            </a:endParaRPr>
          </a:p>
          <a:p>
            <a:pPr lvl="0"/>
            <a:endParaRPr lang="en-GB" sz="2800" dirty="0">
              <a:solidFill>
                <a:schemeClr val="bg1"/>
              </a:solidFill>
              <a:latin typeface="Arial Unicode MS" pitchFamily="34" charset="-128"/>
              <a:ea typeface="Arial Unicode MS" pitchFamily="34" charset="-128"/>
              <a:cs typeface="Arial Unicode MS" pitchFamily="34" charset="-128"/>
            </a:endParaRPr>
          </a:p>
          <a:p>
            <a:endParaRPr lang="en-US" sz="28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sz="2800" dirty="0">
              <a:solidFill>
                <a:schemeClr val="bg1"/>
              </a:solidFill>
              <a:latin typeface="Times New Roman" pitchFamily="18" charset="0"/>
              <a:cs typeface="Times New Roman" pitchFamily="18" charset="0"/>
            </a:endParaRPr>
          </a:p>
        </p:txBody>
      </p:sp>
      <p:sp>
        <p:nvSpPr>
          <p:cNvPr id="1075" name="Rectangle 51"/>
          <p:cNvSpPr>
            <a:spLocks noChangeArrowheads="1"/>
          </p:cNvSpPr>
          <p:nvPr/>
        </p:nvSpPr>
        <p:spPr bwMode="auto">
          <a:xfrm>
            <a:off x="0" y="0"/>
            <a:ext cx="302672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p:nvPr/>
        </p:nvSpPr>
        <p:spPr bwMode="auto">
          <a:xfrm>
            <a:off x="10104437" y="34198719"/>
            <a:ext cx="9525000" cy="3581400"/>
          </a:xfrm>
          <a:prstGeom prst="rect">
            <a:avLst/>
          </a:prstGeom>
          <a:solidFill>
            <a:schemeClr val="bg1"/>
          </a:solidFill>
          <a:ln w="9525">
            <a:solidFill>
              <a:schemeClr val="tx1"/>
            </a:solidFill>
            <a:miter lim="800000"/>
          </a:ln>
        </p:spPr>
        <p:txBody>
          <a:bodyPr wrap="none" lIns="171433" tIns="85716" rIns="171433" bIns="85716" rtlCol="0" anchor="ctr"/>
          <a:lstStyle/>
          <a:p>
            <a:pPr algn="just"/>
            <a:r>
              <a:rPr lang="en-US" sz="3000" dirty="0">
                <a:latin typeface="Times New Roman" pitchFamily="18" charset="0"/>
                <a:cs typeface="Times New Roman" pitchFamily="18" charset="0"/>
              </a:rPr>
              <a:t>Through the screenshots we have made an effort to elucidate</a:t>
            </a:r>
          </a:p>
          <a:p>
            <a:pPr algn="just"/>
            <a:r>
              <a:rPr lang="en-US" sz="3000" dirty="0">
                <a:latin typeface="Times New Roman" pitchFamily="18" charset="0"/>
                <a:cs typeface="Times New Roman" pitchFamily="18" charset="0"/>
              </a:rPr>
              <a:t> the working of Fake Busters. Once the application starts</a:t>
            </a:r>
          </a:p>
          <a:p>
            <a:pPr algn="just"/>
            <a:r>
              <a:rPr lang="en-US" sz="3000" dirty="0">
                <a:latin typeface="Times New Roman" pitchFamily="18" charset="0"/>
                <a:cs typeface="Times New Roman" pitchFamily="18" charset="0"/>
              </a:rPr>
              <a:t> the user can enter the URL or the headline for any news</a:t>
            </a:r>
          </a:p>
          <a:p>
            <a:pPr algn="just"/>
            <a:r>
              <a:rPr lang="en-US" sz="3000" dirty="0">
                <a:latin typeface="Times New Roman" pitchFamily="18" charset="0"/>
                <a:cs typeface="Times New Roman" pitchFamily="18" charset="0"/>
              </a:rPr>
              <a:t> website and detect the news fabrication of the given article.</a:t>
            </a:r>
          </a:p>
          <a:p>
            <a:pPr algn="just"/>
            <a:r>
              <a:rPr lang="en-US" sz="3000" dirty="0">
                <a:latin typeface="Times New Roman" pitchFamily="18" charset="0"/>
                <a:cs typeface="Times New Roman" pitchFamily="18" charset="0"/>
              </a:rPr>
              <a:t>The application uses the reputation scores from Alexa and </a:t>
            </a:r>
          </a:p>
          <a:p>
            <a:pPr algn="just"/>
            <a:r>
              <a:rPr lang="en-US" sz="3000" dirty="0">
                <a:latin typeface="Times New Roman" pitchFamily="18" charset="0"/>
                <a:cs typeface="Times New Roman" pitchFamily="18" charset="0"/>
              </a:rPr>
              <a:t>Mozscape along with the stance detection neural network</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models to predict the authenticity of the news.</a:t>
            </a:r>
            <a:endParaRPr lang="en-GB" sz="3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2E5B5C9-DD99-49AE-8A67-ADFA8D31B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5963" y="4725012"/>
            <a:ext cx="9030599" cy="6296904"/>
          </a:xfrm>
          <a:prstGeom prst="rect">
            <a:avLst/>
          </a:prstGeom>
        </p:spPr>
      </p:pic>
      <p:pic>
        <p:nvPicPr>
          <p:cNvPr id="8" name="Picture 7">
            <a:extLst>
              <a:ext uri="{FF2B5EF4-FFF2-40B4-BE49-F238E27FC236}">
                <a16:creationId xmlns:a16="http://schemas.microsoft.com/office/drawing/2014/main" id="{835CA5F9-3613-4826-B48A-310D486203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88733" y="13355543"/>
            <a:ext cx="8445057" cy="6277851"/>
          </a:xfrm>
          <a:prstGeom prst="rect">
            <a:avLst/>
          </a:prstGeom>
        </p:spPr>
      </p:pic>
      <p:pic>
        <p:nvPicPr>
          <p:cNvPr id="10" name="Picture 9">
            <a:extLst>
              <a:ext uri="{FF2B5EF4-FFF2-40B4-BE49-F238E27FC236}">
                <a16:creationId xmlns:a16="http://schemas.microsoft.com/office/drawing/2014/main" id="{588E4F06-BC79-49F3-A5D5-BCB795AC86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0703" y="18653919"/>
            <a:ext cx="8383868" cy="12911316"/>
          </a:xfrm>
          <a:prstGeom prst="rect">
            <a:avLst/>
          </a:prstGeom>
        </p:spPr>
      </p:pic>
      <p:pic>
        <p:nvPicPr>
          <p:cNvPr id="12" name="Picture 11">
            <a:extLst>
              <a:ext uri="{FF2B5EF4-FFF2-40B4-BE49-F238E27FC236}">
                <a16:creationId xmlns:a16="http://schemas.microsoft.com/office/drawing/2014/main" id="{BE4FDC71-E5D4-4100-8361-364B63F3F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61637" y="7198632"/>
            <a:ext cx="8895238" cy="5206887"/>
          </a:xfrm>
          <a:prstGeom prst="rect">
            <a:avLst/>
          </a:prstGeom>
        </p:spPr>
      </p:pic>
      <p:sp>
        <p:nvSpPr>
          <p:cNvPr id="13" name="TextBox 12">
            <a:extLst>
              <a:ext uri="{FF2B5EF4-FFF2-40B4-BE49-F238E27FC236}">
                <a16:creationId xmlns:a16="http://schemas.microsoft.com/office/drawing/2014/main" id="{1F659366-FF3A-4224-B73C-C1E3581D8605}"/>
              </a:ext>
            </a:extLst>
          </p:cNvPr>
          <p:cNvSpPr txBox="1"/>
          <p:nvPr/>
        </p:nvSpPr>
        <p:spPr>
          <a:xfrm>
            <a:off x="11239251" y="12814639"/>
            <a:ext cx="7026772" cy="677108"/>
          </a:xfrm>
          <a:prstGeom prst="rect">
            <a:avLst/>
          </a:prstGeom>
          <a:noFill/>
        </p:spPr>
        <p:txBody>
          <a:bodyPr wrap="square" rtlCol="0">
            <a:spAutoFit/>
          </a:bodyPr>
          <a:lstStyle/>
          <a:p>
            <a:r>
              <a:rPr lang="en-IN" dirty="0"/>
              <a:t>    Fig 2: Workflow diagram </a:t>
            </a:r>
          </a:p>
        </p:txBody>
      </p:sp>
      <p:sp>
        <p:nvSpPr>
          <p:cNvPr id="14" name="TextBox 13">
            <a:extLst>
              <a:ext uri="{FF2B5EF4-FFF2-40B4-BE49-F238E27FC236}">
                <a16:creationId xmlns:a16="http://schemas.microsoft.com/office/drawing/2014/main" id="{B8E2EB09-C620-4F30-A552-2CBBCB38DCBF}"/>
              </a:ext>
            </a:extLst>
          </p:cNvPr>
          <p:cNvSpPr txBox="1"/>
          <p:nvPr/>
        </p:nvSpPr>
        <p:spPr>
          <a:xfrm>
            <a:off x="11365114" y="31641435"/>
            <a:ext cx="7026772" cy="1261884"/>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3: Workflow  Diagram for Fake Busters</a:t>
            </a:r>
          </a:p>
        </p:txBody>
      </p:sp>
      <p:pic>
        <p:nvPicPr>
          <p:cNvPr id="53" name="Picture 52" descr="C:\Users\Administrator\Desktop\Char2.PNG">
            <a:extLst>
              <a:ext uri="{FF2B5EF4-FFF2-40B4-BE49-F238E27FC236}">
                <a16:creationId xmlns:a16="http://schemas.microsoft.com/office/drawing/2014/main" id="{D9E88139-8676-425B-A1E2-F5B320FD4A08}"/>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50914" y="30518199"/>
            <a:ext cx="9146920" cy="4906887"/>
          </a:xfrm>
          <a:prstGeom prst="rect">
            <a:avLst/>
          </a:prstGeom>
          <a:noFill/>
          <a:ln>
            <a:noFill/>
          </a:ln>
        </p:spPr>
      </p:pic>
      <p:sp>
        <p:nvSpPr>
          <p:cNvPr id="15" name="TextBox 14">
            <a:extLst>
              <a:ext uri="{FF2B5EF4-FFF2-40B4-BE49-F238E27FC236}">
                <a16:creationId xmlns:a16="http://schemas.microsoft.com/office/drawing/2014/main" id="{A018F0D4-F0E2-4106-A144-769D2D30001A}"/>
              </a:ext>
            </a:extLst>
          </p:cNvPr>
          <p:cNvSpPr txBox="1"/>
          <p:nvPr/>
        </p:nvSpPr>
        <p:spPr>
          <a:xfrm>
            <a:off x="1717925" y="35668658"/>
            <a:ext cx="6619826" cy="6771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 Dataset Characteristics</a:t>
            </a:r>
          </a:p>
        </p:txBody>
      </p:sp>
      <p:sp>
        <p:nvSpPr>
          <p:cNvPr id="16" name="TextBox 15">
            <a:extLst>
              <a:ext uri="{FF2B5EF4-FFF2-40B4-BE49-F238E27FC236}">
                <a16:creationId xmlns:a16="http://schemas.microsoft.com/office/drawing/2014/main" id="{206164C1-305B-4D8C-B36F-44F6592D1AF5}"/>
              </a:ext>
            </a:extLst>
          </p:cNvPr>
          <p:cNvSpPr txBox="1"/>
          <p:nvPr/>
        </p:nvSpPr>
        <p:spPr>
          <a:xfrm>
            <a:off x="10407369" y="13972203"/>
            <a:ext cx="8881087" cy="3600986"/>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2 shows the process of creation ,training and testing of the stance and clickbait detection. These models are serialized  and deployed at the backend of the fake busters for predicting the genuinity of the news .Fig 3 portrays the working of Fake Busters.</a:t>
            </a:r>
          </a:p>
        </p:txBody>
      </p:sp>
      <p:sp>
        <p:nvSpPr>
          <p:cNvPr id="57" name="Rectangle 30">
            <a:extLst>
              <a:ext uri="{FF2B5EF4-FFF2-40B4-BE49-F238E27FC236}">
                <a16:creationId xmlns:a16="http://schemas.microsoft.com/office/drawing/2014/main" id="{0C88749A-A66C-4DDB-9423-C51684134C29}"/>
              </a:ext>
            </a:extLst>
          </p:cNvPr>
          <p:cNvSpPr>
            <a:spLocks noChangeArrowheads="1"/>
          </p:cNvSpPr>
          <p:nvPr/>
        </p:nvSpPr>
        <p:spPr bwMode="auto">
          <a:xfrm>
            <a:off x="20077337" y="21144721"/>
            <a:ext cx="9753600" cy="1524000"/>
          </a:xfrm>
          <a:prstGeom prst="rect">
            <a:avLst/>
          </a:prstGeom>
          <a:solidFill>
            <a:srgbClr val="002060"/>
          </a:solidFill>
          <a:ln w="9525">
            <a:solidFill>
              <a:schemeClr val="tx1"/>
            </a:solidFill>
            <a:miter lim="800000"/>
          </a:ln>
        </p:spPr>
        <p:txBody>
          <a:bodyPr wrap="none" lIns="171433" tIns="85716" rIns="171433" bIns="85716" anchor="ctr"/>
          <a:lstStyle>
            <a:defPPr>
              <a:defRPr kern="1200" smtId="4294967295"/>
            </a:defPPr>
          </a:lstStyle>
          <a:p>
            <a:pPr algn="ctr" defTabSz="4703763"/>
            <a:r>
              <a:rPr lang="en-US" sz="5400" b="1" dirty="0">
                <a:solidFill>
                  <a:schemeClr val="bg1"/>
                </a:solidFill>
                <a:latin typeface="Times New Roman" pitchFamily="18" charset="0"/>
                <a:cs typeface="Times New Roman" pitchFamily="18" charset="0"/>
              </a:rPr>
              <a:t>CONCLUSION</a:t>
            </a:r>
          </a:p>
        </p:txBody>
      </p:sp>
      <p:sp>
        <p:nvSpPr>
          <p:cNvPr id="18" name="TextBox 17">
            <a:extLst>
              <a:ext uri="{FF2B5EF4-FFF2-40B4-BE49-F238E27FC236}">
                <a16:creationId xmlns:a16="http://schemas.microsoft.com/office/drawing/2014/main" id="{36EFF784-91C2-4E98-999D-13807DA5719D}"/>
              </a:ext>
            </a:extLst>
          </p:cNvPr>
          <p:cNvSpPr txBox="1"/>
          <p:nvPr/>
        </p:nvSpPr>
        <p:spPr>
          <a:xfrm>
            <a:off x="20384618" y="23122768"/>
            <a:ext cx="8849172" cy="501675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Social media and the rapidly increasing menace of fake news dissemination are two sides of the same coin that are highly correlated. Our research work conducted on the dataset created using various news sites is the proof of concept that deep learning models can provide an essential pathway towards successful flagging of fabricated news in the near future. In this research, BiLSTM with attention achieved an accuracy of 98.3% thereby proving to be fruitful in detecting the false news. </a:t>
            </a:r>
            <a:endParaRPr lang="en-IN" sz="32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C70E0303-18AA-4EAA-8136-6A70BB1CC4DD}"/>
              </a:ext>
            </a:extLst>
          </p:cNvPr>
          <p:cNvPicPr>
            <a:picLocks noChangeAspect="1"/>
          </p:cNvPicPr>
          <p:nvPr/>
        </p:nvPicPr>
        <p:blipFill>
          <a:blip r:embed="rId9"/>
          <a:stretch>
            <a:fillRect/>
          </a:stretch>
        </p:blipFill>
        <p:spPr>
          <a:xfrm>
            <a:off x="26715774" y="542751"/>
            <a:ext cx="3048264" cy="313971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bg2"/>
        </a:solidFill>
        <a:ln w="9525">
          <a:solidFill>
            <a:schemeClr val="tx1"/>
          </a:solidFill>
          <a:miter lim="800000"/>
        </a:ln>
      </a:spPr>
      <a:bodyPr wrap="none" lIns="171433" tIns="85716" rIns="171433" bIns="85716" anchor="ctr"/>
      <a:lstStyle>
        <a:defPPr algn="ctr" defTabSz="4703763">
          <a:defRPr sz="5400" b="1" dirty="0" smtClean="0">
            <a:solidFill>
              <a:schemeClr val="accent6">
                <a:lumMod val="75000"/>
              </a:schemeClr>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4524</TotalTime>
  <Words>788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Unicode MS</vt:lpstr>
      <vt:lpstr>Lucida Grande</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nikita jain</cp:lastModifiedBy>
  <cp:revision>92</cp:revision>
  <dcterms:modified xsi:type="dcterms:W3CDTF">2018-05-23T12:55:33Z</dcterms:modified>
  <cp:category>templates for scientific poster</cp:category>
</cp:coreProperties>
</file>