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18288000" cy="10287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816" y="-10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76196"/>
            <a:ext cx="18287999" cy="10210796"/>
          </a:xfrm>
          <a:prstGeom prst="rect">
            <a:avLst/>
          </a:prstGeom>
        </p:spPr>
      </p:pic>
      <p:sp>
        <p:nvSpPr>
          <p:cNvPr id="2" name="Holder 2"/>
          <p:cNvSpPr>
            <a:spLocks noGrp="1"/>
          </p:cNvSpPr>
          <p:nvPr>
            <p:ph type="ctrTitle"/>
          </p:nvPr>
        </p:nvSpPr>
        <p:spPr>
          <a:xfrm>
            <a:off x="6157340" y="3629405"/>
            <a:ext cx="6024245" cy="1549400"/>
          </a:xfrm>
          <a:prstGeom prst="rect">
            <a:avLst/>
          </a:prstGeom>
        </p:spPr>
        <p:txBody>
          <a:bodyPr wrap="square" lIns="0" tIns="0" rIns="0" bIns="0">
            <a:spAutoFit/>
          </a:bodyPr>
          <a:lstStyle>
            <a:lvl1pPr>
              <a:defRPr sz="4150" b="1" i="0" u="sng">
                <a:solidFill>
                  <a:srgbClr val="00376A"/>
                </a:solidFill>
                <a:latin typeface="Verdana"/>
                <a:cs typeface="Verdana"/>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1" i="0" u="sng">
                <a:solidFill>
                  <a:srgbClr val="00376A"/>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32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1" i="0" u="sng">
                <a:solidFill>
                  <a:srgbClr val="00376A"/>
                </a:solidFill>
                <a:latin typeface="Verdana"/>
                <a:cs typeface="Verdan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150" b="1" i="0" u="sng">
                <a:solidFill>
                  <a:srgbClr val="00376A"/>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8288000" cy="10144122"/>
          </a:xfrm>
          <a:prstGeom prst="rect">
            <a:avLst/>
          </a:prstGeom>
        </p:spPr>
      </p:pic>
      <p:sp>
        <p:nvSpPr>
          <p:cNvPr id="2" name="Holder 2"/>
          <p:cNvSpPr>
            <a:spLocks noGrp="1"/>
          </p:cNvSpPr>
          <p:nvPr>
            <p:ph type="title"/>
          </p:nvPr>
        </p:nvSpPr>
        <p:spPr>
          <a:xfrm>
            <a:off x="4876546" y="1255522"/>
            <a:ext cx="9772650" cy="1268094"/>
          </a:xfrm>
          <a:prstGeom prst="rect">
            <a:avLst/>
          </a:prstGeom>
        </p:spPr>
        <p:txBody>
          <a:bodyPr wrap="square" lIns="0" tIns="0" rIns="0" bIns="0">
            <a:spAutoFit/>
          </a:bodyPr>
          <a:lstStyle>
            <a:lvl1pPr>
              <a:defRPr sz="4150" b="1" i="0" u="sng">
                <a:solidFill>
                  <a:srgbClr val="00376A"/>
                </a:solidFill>
                <a:latin typeface="Verdana"/>
                <a:cs typeface="Verdana"/>
              </a:defRPr>
            </a:lvl1pPr>
          </a:lstStyle>
          <a:p>
            <a:endParaRPr/>
          </a:p>
        </p:txBody>
      </p:sp>
      <p:sp>
        <p:nvSpPr>
          <p:cNvPr id="3" name="Holder 3"/>
          <p:cNvSpPr>
            <a:spLocks noGrp="1"/>
          </p:cNvSpPr>
          <p:nvPr>
            <p:ph type="body" idx="1"/>
          </p:nvPr>
        </p:nvSpPr>
        <p:spPr>
          <a:xfrm>
            <a:off x="5413375" y="3056000"/>
            <a:ext cx="7882255" cy="5878830"/>
          </a:xfrm>
          <a:prstGeom prst="rect">
            <a:avLst/>
          </a:prstGeom>
        </p:spPr>
        <p:txBody>
          <a:bodyPr wrap="square" lIns="0" tIns="0" rIns="0" bIns="0">
            <a:spAutoFit/>
          </a:bodyPr>
          <a:lstStyle>
            <a:lvl1pPr>
              <a:defRPr sz="32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6/29/2025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24io10ri62@mitsgwl.ac.in" TargetMode="External"/><Relationship Id="rId2" Type="http://schemas.openxmlformats.org/officeDocument/2006/relationships/hyperlink" Target="mailto:24cs10ad9@mitsgwl.ac.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819400" y="3390900"/>
            <a:ext cx="13639800" cy="1366400"/>
          </a:xfrm>
          <a:prstGeom prst="rect">
            <a:avLst/>
          </a:prstGeom>
        </p:spPr>
        <p:txBody>
          <a:bodyPr vert="horz" wrap="square" lIns="0" tIns="12065" rIns="0" bIns="0" rtlCol="0">
            <a:spAutoFit/>
          </a:bodyPr>
          <a:lstStyle/>
          <a:p>
            <a:pPr marL="12700" algn="ctr">
              <a:lnSpc>
                <a:spcPct val="100000"/>
              </a:lnSpc>
              <a:spcBef>
                <a:spcPts val="95"/>
              </a:spcBef>
            </a:pPr>
            <a:r>
              <a:rPr lang="en-US" sz="8800" u="none" spc="-330" dirty="0" smtClean="0"/>
              <a:t>TECH TALKS</a:t>
            </a:r>
            <a:endParaRPr sz="8800"/>
          </a:p>
        </p:txBody>
      </p:sp>
      <p:sp>
        <p:nvSpPr>
          <p:cNvPr id="7" name="object 7"/>
          <p:cNvSpPr txBox="1"/>
          <p:nvPr/>
        </p:nvSpPr>
        <p:spPr>
          <a:xfrm>
            <a:off x="5943600" y="6246621"/>
            <a:ext cx="6553199" cy="848360"/>
          </a:xfrm>
          <a:prstGeom prst="rect">
            <a:avLst/>
          </a:prstGeom>
        </p:spPr>
        <p:txBody>
          <a:bodyPr vert="horz" wrap="square" lIns="0" tIns="12700" rIns="0" bIns="0" rtlCol="0">
            <a:spAutoFit/>
          </a:bodyPr>
          <a:lstStyle/>
          <a:p>
            <a:pPr marL="12700">
              <a:lnSpc>
                <a:spcPct val="100000"/>
              </a:lnSpc>
              <a:spcBef>
                <a:spcPts val="100"/>
              </a:spcBef>
            </a:pPr>
            <a:r>
              <a:rPr lang="en-US" sz="5400" b="1" spc="-10" dirty="0" smtClean="0">
                <a:latin typeface="Arial"/>
                <a:cs typeface="Arial"/>
              </a:rPr>
              <a:t>  </a:t>
            </a:r>
            <a:r>
              <a:rPr sz="5400" b="1" spc="-10" smtClean="0">
                <a:latin typeface="Arial"/>
                <a:cs typeface="Arial"/>
              </a:rPr>
              <a:t>ALGORAMMERS</a:t>
            </a:r>
            <a:endParaRPr sz="5400">
              <a:latin typeface="Arial"/>
              <a:cs typeface="Arial"/>
            </a:endParaRPr>
          </a:p>
        </p:txBody>
      </p:sp>
      <p:pic>
        <p:nvPicPr>
          <p:cNvPr id="8" name="Picture 7" descr="WhatsApp Image 2025-06-29 at 8.35.15 PM.jpeg"/>
          <p:cNvPicPr>
            <a:picLocks noChangeAspect="1"/>
          </p:cNvPicPr>
          <p:nvPr/>
        </p:nvPicPr>
        <p:blipFill>
          <a:blip r:embed="rId2"/>
          <a:stretch>
            <a:fillRect/>
          </a:stretch>
        </p:blipFill>
        <p:spPr>
          <a:xfrm>
            <a:off x="3810000" y="952500"/>
            <a:ext cx="11239500" cy="13144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286997"/>
          </a:xfrm>
          <a:prstGeom prst="rect">
            <a:avLst/>
          </a:prstGeom>
        </p:spPr>
      </p:pic>
      <p:sp>
        <p:nvSpPr>
          <p:cNvPr id="3" name="object 3"/>
          <p:cNvSpPr txBox="1">
            <a:spLocks noGrp="1"/>
          </p:cNvSpPr>
          <p:nvPr>
            <p:ph type="title"/>
          </p:nvPr>
        </p:nvSpPr>
        <p:spPr>
          <a:xfrm>
            <a:off x="4171315" y="4122546"/>
            <a:ext cx="9954260" cy="1915160"/>
          </a:xfrm>
          <a:prstGeom prst="rect">
            <a:avLst/>
          </a:prstGeom>
        </p:spPr>
        <p:txBody>
          <a:bodyPr vert="horz" wrap="square" lIns="0" tIns="12065" rIns="0" bIns="0" rtlCol="0">
            <a:spAutoFit/>
          </a:bodyPr>
          <a:lstStyle/>
          <a:p>
            <a:pPr marL="12700">
              <a:lnSpc>
                <a:spcPct val="100000"/>
              </a:lnSpc>
              <a:spcBef>
                <a:spcPts val="95"/>
              </a:spcBef>
            </a:pPr>
            <a:r>
              <a:rPr sz="12400" u="none" spc="-555" dirty="0"/>
              <a:t>TH</a:t>
            </a:r>
            <a:r>
              <a:rPr sz="12400" u="none" spc="-550" dirty="0"/>
              <a:t>A</a:t>
            </a:r>
            <a:r>
              <a:rPr sz="12400" u="none" spc="-560" dirty="0"/>
              <a:t>N</a:t>
            </a:r>
            <a:r>
              <a:rPr sz="12400" u="none" spc="-60" dirty="0"/>
              <a:t>K</a:t>
            </a:r>
            <a:r>
              <a:rPr sz="12400" u="none" spc="-1180" dirty="0"/>
              <a:t> </a:t>
            </a:r>
            <a:r>
              <a:rPr sz="12400" u="none" spc="-690" dirty="0"/>
              <a:t>Y</a:t>
            </a:r>
            <a:r>
              <a:rPr sz="12400" u="none" spc="-670" dirty="0"/>
              <a:t>O</a:t>
            </a:r>
            <a:r>
              <a:rPr sz="12400" u="none" spc="-85" dirty="0"/>
              <a:t>U</a:t>
            </a:r>
            <a:endParaRPr sz="1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03925" y="1360119"/>
            <a:ext cx="8016240" cy="659130"/>
          </a:xfrm>
          <a:prstGeom prst="rect">
            <a:avLst/>
          </a:prstGeom>
        </p:spPr>
        <p:txBody>
          <a:bodyPr vert="horz" wrap="square" lIns="0" tIns="13335" rIns="0" bIns="0" rtlCol="0">
            <a:spAutoFit/>
          </a:bodyPr>
          <a:lstStyle/>
          <a:p>
            <a:pPr marL="12700">
              <a:lnSpc>
                <a:spcPct val="100000"/>
              </a:lnSpc>
              <a:spcBef>
                <a:spcPts val="105"/>
              </a:spcBef>
            </a:pPr>
            <a:r>
              <a:rPr spc="-235"/>
              <a:t> </a:t>
            </a:r>
            <a:endParaRPr spc="-10" dirty="0"/>
          </a:p>
        </p:txBody>
      </p:sp>
      <p:sp>
        <p:nvSpPr>
          <p:cNvPr id="5" name="object 5"/>
          <p:cNvSpPr txBox="1"/>
          <p:nvPr/>
        </p:nvSpPr>
        <p:spPr>
          <a:xfrm>
            <a:off x="7452486" y="4898516"/>
            <a:ext cx="3342004" cy="44307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535353"/>
                </a:solidFill>
                <a:latin typeface="Times New Roman" pitchFamily="18" charset="0"/>
                <a:cs typeface="Times New Roman" pitchFamily="18" charset="0"/>
              </a:rPr>
              <a:t>Add</a:t>
            </a:r>
            <a:r>
              <a:rPr sz="2800" spc="110" dirty="0">
                <a:solidFill>
                  <a:srgbClr val="535353"/>
                </a:solidFill>
                <a:latin typeface="Times New Roman" pitchFamily="18" charset="0"/>
                <a:cs typeface="Times New Roman" pitchFamily="18" charset="0"/>
              </a:rPr>
              <a:t> </a:t>
            </a:r>
            <a:r>
              <a:rPr sz="2800" spc="75" dirty="0">
                <a:solidFill>
                  <a:srgbClr val="535353"/>
                </a:solidFill>
                <a:latin typeface="Times New Roman" pitchFamily="18" charset="0"/>
                <a:cs typeface="Times New Roman" pitchFamily="18" charset="0"/>
              </a:rPr>
              <a:t>the</a:t>
            </a:r>
            <a:r>
              <a:rPr sz="2800" spc="140" dirty="0">
                <a:solidFill>
                  <a:srgbClr val="535353"/>
                </a:solidFill>
                <a:latin typeface="Times New Roman" pitchFamily="18" charset="0"/>
                <a:cs typeface="Times New Roman" pitchFamily="18" charset="0"/>
              </a:rPr>
              <a:t> </a:t>
            </a:r>
            <a:r>
              <a:rPr sz="2800" dirty="0">
                <a:solidFill>
                  <a:srgbClr val="535353"/>
                </a:solidFill>
                <a:latin typeface="Times New Roman" pitchFamily="18" charset="0"/>
                <a:cs typeface="Times New Roman" pitchFamily="18" charset="0"/>
              </a:rPr>
              <a:t>Theme</a:t>
            </a:r>
            <a:r>
              <a:rPr sz="2800" spc="35" dirty="0">
                <a:solidFill>
                  <a:srgbClr val="535353"/>
                </a:solidFill>
                <a:latin typeface="Times New Roman" pitchFamily="18" charset="0"/>
                <a:cs typeface="Times New Roman" pitchFamily="18" charset="0"/>
              </a:rPr>
              <a:t> </a:t>
            </a:r>
            <a:r>
              <a:rPr sz="2800" spc="-20" dirty="0">
                <a:solidFill>
                  <a:srgbClr val="535353"/>
                </a:solidFill>
                <a:latin typeface="Times New Roman" pitchFamily="18" charset="0"/>
                <a:cs typeface="Times New Roman" pitchFamily="18" charset="0"/>
              </a:rPr>
              <a:t>here</a:t>
            </a:r>
            <a:endParaRPr sz="2800">
              <a:latin typeface="Times New Roman" pitchFamily="18" charset="0"/>
              <a:cs typeface="Times New Roman" pitchFamily="18" charset="0"/>
            </a:endParaRPr>
          </a:p>
        </p:txBody>
      </p:sp>
      <p:pic>
        <p:nvPicPr>
          <p:cNvPr id="7" name="Picture 6" descr="WhatsApp Image 2025-06-29 at 8.42.42 PM.jpeg"/>
          <p:cNvPicPr>
            <a:picLocks noChangeAspect="1"/>
          </p:cNvPicPr>
          <p:nvPr/>
        </p:nvPicPr>
        <p:blipFill>
          <a:blip r:embed="rId2"/>
          <a:stretch>
            <a:fillRect/>
          </a:stretch>
        </p:blipFill>
        <p:spPr>
          <a:xfrm>
            <a:off x="4953000" y="2628900"/>
            <a:ext cx="8153400" cy="6477000"/>
          </a:xfrm>
          <a:prstGeom prst="rect">
            <a:avLst/>
          </a:prstGeom>
        </p:spPr>
      </p:pic>
      <p:pic>
        <p:nvPicPr>
          <p:cNvPr id="2" name="object 2"/>
          <p:cNvPicPr/>
          <p:nvPr/>
        </p:nvPicPr>
        <p:blipFill>
          <a:blip r:embed="rId3" cstate="print"/>
          <a:stretch>
            <a:fillRect/>
          </a:stretch>
        </p:blipFill>
        <p:spPr>
          <a:xfrm>
            <a:off x="0" y="-2"/>
            <a:ext cx="18287999" cy="10220325"/>
          </a:xfrm>
          <a:prstGeom prst="rect">
            <a:avLst/>
          </a:prstGeom>
        </p:spPr>
      </p:pic>
      <p:pic>
        <p:nvPicPr>
          <p:cNvPr id="8" name="Picture 7" descr="WhatsApp Image 2025-06-29 at 8.42.42 PM.jpeg"/>
          <p:cNvPicPr>
            <a:picLocks noChangeAspect="1"/>
          </p:cNvPicPr>
          <p:nvPr/>
        </p:nvPicPr>
        <p:blipFill>
          <a:blip r:embed="rId2"/>
          <a:stretch>
            <a:fillRect/>
          </a:stretch>
        </p:blipFill>
        <p:spPr>
          <a:xfrm>
            <a:off x="4876800" y="1485900"/>
            <a:ext cx="9144000" cy="8153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0"/>
            <a:ext cx="18287999" cy="10211943"/>
          </a:xfrm>
          <a:prstGeom prst="rect">
            <a:avLst/>
          </a:prstGeom>
        </p:spPr>
      </p:pic>
      <p:sp>
        <p:nvSpPr>
          <p:cNvPr id="3" name="object 3"/>
          <p:cNvSpPr txBox="1">
            <a:spLocks noGrp="1"/>
          </p:cNvSpPr>
          <p:nvPr>
            <p:ph type="title"/>
          </p:nvPr>
        </p:nvSpPr>
        <p:spPr>
          <a:xfrm>
            <a:off x="5944870" y="2019300"/>
            <a:ext cx="6324600" cy="652102"/>
          </a:xfrm>
          <a:prstGeom prst="rect">
            <a:avLst/>
          </a:prstGeom>
        </p:spPr>
        <p:txBody>
          <a:bodyPr vert="horz" wrap="square" lIns="0" tIns="13335" rIns="0" bIns="0" rtlCol="0">
            <a:spAutoFit/>
          </a:bodyPr>
          <a:lstStyle/>
          <a:p>
            <a:pPr marL="12700">
              <a:lnSpc>
                <a:spcPct val="100000"/>
              </a:lnSpc>
              <a:spcBef>
                <a:spcPts val="105"/>
              </a:spcBef>
            </a:pPr>
            <a:r>
              <a:rPr spc="-70" dirty="0"/>
              <a:t>PROBLEM</a:t>
            </a:r>
            <a:r>
              <a:rPr spc="-320" dirty="0"/>
              <a:t> </a:t>
            </a:r>
            <a:r>
              <a:rPr spc="-135" dirty="0"/>
              <a:t>STATEMENT</a:t>
            </a:r>
          </a:p>
        </p:txBody>
      </p:sp>
      <p:sp>
        <p:nvSpPr>
          <p:cNvPr id="4" name="object 4"/>
          <p:cNvSpPr txBox="1"/>
          <p:nvPr/>
        </p:nvSpPr>
        <p:spPr>
          <a:xfrm>
            <a:off x="5257546" y="4174058"/>
            <a:ext cx="7848854" cy="505908"/>
          </a:xfrm>
          <a:prstGeom prst="rect">
            <a:avLst/>
          </a:prstGeom>
        </p:spPr>
        <p:txBody>
          <a:bodyPr vert="horz" wrap="square" lIns="0" tIns="13335" rIns="0" bIns="0" rtlCol="0">
            <a:spAutoFit/>
          </a:bodyPr>
          <a:lstStyle/>
          <a:p>
            <a:pPr marL="12700">
              <a:lnSpc>
                <a:spcPct val="100000"/>
              </a:lnSpc>
              <a:spcBef>
                <a:spcPts val="105"/>
              </a:spcBef>
              <a:tabLst>
                <a:tab pos="2185670" algn="l"/>
              </a:tabLst>
            </a:pPr>
            <a:r>
              <a:rPr lang="en-US" sz="3200" spc="60" dirty="0" smtClean="0">
                <a:latin typeface="Arial"/>
                <a:cs typeface="Arial"/>
              </a:rPr>
              <a:t>.</a:t>
            </a:r>
            <a:endParaRPr sz="3200">
              <a:latin typeface="Arial"/>
              <a:cs typeface="Arial"/>
            </a:endParaRPr>
          </a:p>
        </p:txBody>
      </p:sp>
      <p:sp>
        <p:nvSpPr>
          <p:cNvPr id="6" name="object 6"/>
          <p:cNvSpPr txBox="1"/>
          <p:nvPr/>
        </p:nvSpPr>
        <p:spPr>
          <a:xfrm>
            <a:off x="3962400" y="3390901"/>
            <a:ext cx="10591800" cy="5553443"/>
          </a:xfrm>
          <a:prstGeom prst="rect">
            <a:avLst/>
          </a:prstGeom>
        </p:spPr>
        <p:txBody>
          <a:bodyPr vert="horz" wrap="square" lIns="0" tIns="13335" rIns="0" bIns="0" rtlCol="0">
            <a:spAutoFit/>
          </a:bodyPr>
          <a:lstStyle/>
          <a:p>
            <a:pPr marL="12700" algn="just">
              <a:lnSpc>
                <a:spcPct val="100000"/>
              </a:lnSpc>
              <a:spcBef>
                <a:spcPts val="105"/>
              </a:spcBef>
            </a:pPr>
            <a:r>
              <a:rPr lang="en-US" sz="3600" spc="55" dirty="0" smtClean="0">
                <a:latin typeface="Arial"/>
                <a:cs typeface="Arial"/>
              </a:rPr>
              <a:t>   Tech interview preparation is often overwhelming due to scattered and unreliable resources. Candidates struggle to find real, first-hand experiences and practical advice in one place. Without a dedicated, community-driven platform, many feel underprepared and uncertain about what to expect. Dev Interview aims to bridge this gap by creating a space where people can share their experiences, offer tips, and support each other through the interview journey.</a:t>
            </a:r>
            <a:endParaRPr sz="3600">
              <a:latin typeface="Arial"/>
              <a:cs typeface="Arial"/>
            </a:endParaRPr>
          </a:p>
        </p:txBody>
      </p:sp>
      <p:sp>
        <p:nvSpPr>
          <p:cNvPr id="13" name="object 13"/>
          <p:cNvSpPr txBox="1"/>
          <p:nvPr/>
        </p:nvSpPr>
        <p:spPr>
          <a:xfrm>
            <a:off x="5257546" y="7101078"/>
            <a:ext cx="3981450" cy="513715"/>
          </a:xfrm>
          <a:prstGeom prst="rect">
            <a:avLst/>
          </a:prstGeom>
        </p:spPr>
        <p:txBody>
          <a:bodyPr vert="horz" wrap="square" lIns="0" tIns="12700" rIns="0" bIns="0" rtlCol="0">
            <a:spAutoFit/>
          </a:bodyPr>
          <a:lstStyle/>
          <a:p>
            <a:pPr marL="12700">
              <a:lnSpc>
                <a:spcPct val="100000"/>
              </a:lnSpc>
              <a:spcBef>
                <a:spcPts val="100"/>
              </a:spcBef>
            </a:pPr>
            <a:r>
              <a:rPr sz="3200" spc="65" smtClean="0">
                <a:latin typeface="Arial"/>
                <a:cs typeface="Arial"/>
              </a:rPr>
              <a:t>.</a:t>
            </a:r>
            <a:endParaRPr sz="3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04305" y="2048002"/>
            <a:ext cx="6273165" cy="658495"/>
          </a:xfrm>
          <a:prstGeom prst="rect">
            <a:avLst/>
          </a:prstGeom>
        </p:spPr>
        <p:txBody>
          <a:bodyPr vert="horz" wrap="square" lIns="0" tIns="12700" rIns="0" bIns="0" rtlCol="0">
            <a:spAutoFit/>
          </a:bodyPr>
          <a:lstStyle/>
          <a:p>
            <a:pPr marL="12700">
              <a:lnSpc>
                <a:spcPct val="100000"/>
              </a:lnSpc>
              <a:spcBef>
                <a:spcPts val="100"/>
              </a:spcBef>
            </a:pPr>
            <a:r>
              <a:rPr spc="-105" dirty="0"/>
              <a:t>PROPOSED</a:t>
            </a:r>
            <a:r>
              <a:rPr spc="-285" dirty="0"/>
              <a:t> </a:t>
            </a:r>
            <a:r>
              <a:rPr spc="-170" dirty="0"/>
              <a:t>SOLUTION</a:t>
            </a:r>
          </a:p>
        </p:txBody>
      </p:sp>
      <p:sp>
        <p:nvSpPr>
          <p:cNvPr id="3" name="object 3"/>
          <p:cNvSpPr txBox="1"/>
          <p:nvPr/>
        </p:nvSpPr>
        <p:spPr>
          <a:xfrm>
            <a:off x="4038346" y="3308096"/>
            <a:ext cx="11060430" cy="5552802"/>
          </a:xfrm>
          <a:prstGeom prst="rect">
            <a:avLst/>
          </a:prstGeom>
        </p:spPr>
        <p:txBody>
          <a:bodyPr vert="horz" wrap="square" lIns="0" tIns="12700" rIns="0" bIns="0" rtlCol="0">
            <a:spAutoFit/>
          </a:bodyPr>
          <a:lstStyle/>
          <a:p>
            <a:pPr marL="469900" marR="903605" indent="-457200" algn="just">
              <a:lnSpc>
                <a:spcPct val="100000"/>
              </a:lnSpc>
              <a:spcBef>
                <a:spcPts val="100"/>
              </a:spcBef>
              <a:buChar char="•"/>
              <a:tabLst>
                <a:tab pos="469900" algn="l"/>
              </a:tabLst>
            </a:pPr>
            <a:r>
              <a:rPr lang="en-US" sz="3600" dirty="0" smtClean="0">
                <a:latin typeface="Arial"/>
                <a:cs typeface="Arial"/>
              </a:rPr>
              <a:t>A dedicated platform where users can share real tech interview experiences to help others prepare. Sections for practical tips, tricks, and preparation strategies contributed by the community. An interactive Q&amp;A forum where users can ask questions and get peer support. Easy-to-use search and filter options by company, role, and tech stack for targeted preparation. A clean, responsive interface to ensure smooth and accessible user experience.</a:t>
            </a:r>
            <a:endParaRPr sz="36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8288000" cy="10144122"/>
          </a:xfrm>
          <a:prstGeom prst="rect">
            <a:avLst/>
          </a:prstGeom>
        </p:spPr>
      </p:pic>
      <p:sp>
        <p:nvSpPr>
          <p:cNvPr id="3" name="object 3"/>
          <p:cNvSpPr txBox="1">
            <a:spLocks noGrp="1"/>
          </p:cNvSpPr>
          <p:nvPr>
            <p:ph type="title"/>
          </p:nvPr>
        </p:nvSpPr>
        <p:spPr>
          <a:prstGeom prst="rect">
            <a:avLst/>
          </a:prstGeom>
        </p:spPr>
        <p:txBody>
          <a:bodyPr vert="horz" wrap="square" lIns="0" tIns="140716" rIns="0" bIns="0" rtlCol="0">
            <a:spAutoFit/>
          </a:bodyPr>
          <a:lstStyle/>
          <a:p>
            <a:pPr marL="1201420">
              <a:lnSpc>
                <a:spcPct val="100000"/>
              </a:lnSpc>
              <a:spcBef>
                <a:spcPts val="100"/>
              </a:spcBef>
            </a:pPr>
            <a:r>
              <a:rPr spc="-195" dirty="0"/>
              <a:t>FLOWCHART/DIAGRAM</a:t>
            </a:r>
          </a:p>
        </p:txBody>
      </p:sp>
      <p:pic>
        <p:nvPicPr>
          <p:cNvPr id="5" name="Picture 4" descr="WhatsApp Image 2025-06-29 at 8.52.27 PM.jpeg"/>
          <p:cNvPicPr>
            <a:picLocks noChangeAspect="1"/>
          </p:cNvPicPr>
          <p:nvPr/>
        </p:nvPicPr>
        <p:blipFill>
          <a:blip r:embed="rId3"/>
          <a:stretch>
            <a:fillRect/>
          </a:stretch>
        </p:blipFill>
        <p:spPr>
          <a:xfrm>
            <a:off x="4267200" y="2628900"/>
            <a:ext cx="9067800" cy="7391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6546" y="1255522"/>
            <a:ext cx="9772650" cy="7372402"/>
          </a:xfrm>
          <a:prstGeom prst="rect">
            <a:avLst/>
          </a:prstGeom>
        </p:spPr>
        <p:txBody>
          <a:bodyPr vert="horz" wrap="square" lIns="0" tIns="344042" rIns="0" bIns="0" rtlCol="0">
            <a:spAutoFit/>
          </a:bodyPr>
          <a:lstStyle/>
          <a:p>
            <a:pPr marL="1667510">
              <a:lnSpc>
                <a:spcPct val="100000"/>
              </a:lnSpc>
              <a:spcBef>
                <a:spcPts val="100"/>
              </a:spcBef>
            </a:pPr>
            <a:r>
              <a:rPr lang="en-US" spc="-195" dirty="0" smtClean="0"/>
              <a:t>FLOWCHART/DIAGRAM </a:t>
            </a:r>
            <a:br>
              <a:rPr lang="en-US" spc="-195" dirty="0" smtClean="0"/>
            </a:br>
            <a:r>
              <a:rPr lang="en-US" spc="-195" dirty="0" smtClean="0"/>
              <a:t/>
            </a:r>
            <a:br>
              <a:rPr lang="en-US" spc="-195" dirty="0" smtClean="0"/>
            </a:br>
            <a:r>
              <a:rPr lang="en-US" spc="-195" dirty="0" smtClean="0"/>
              <a:t/>
            </a:r>
            <a:br>
              <a:rPr lang="en-US" spc="-195" dirty="0" smtClean="0"/>
            </a:br>
            <a:r>
              <a:rPr lang="en-US" spc="-195" dirty="0" smtClean="0"/>
              <a:t/>
            </a:r>
            <a:br>
              <a:rPr lang="en-US" spc="-195" dirty="0" smtClean="0"/>
            </a:br>
            <a:r>
              <a:rPr lang="en-US" spc="-195" dirty="0" smtClean="0"/>
              <a:t/>
            </a:r>
            <a:br>
              <a:rPr lang="en-US" spc="-195" dirty="0" smtClean="0"/>
            </a:br>
            <a:r>
              <a:rPr lang="en-US" spc="-195" dirty="0" smtClean="0"/>
              <a:t/>
            </a:r>
            <a:br>
              <a:rPr lang="en-US" spc="-195" dirty="0" smtClean="0"/>
            </a:br>
            <a:r>
              <a:rPr lang="en-US" spc="-195" dirty="0" smtClean="0"/>
              <a:t/>
            </a:r>
            <a:br>
              <a:rPr lang="en-US" spc="-195" dirty="0" smtClean="0"/>
            </a:br>
            <a:r>
              <a:rPr lang="en-US" spc="-195" dirty="0" smtClean="0"/>
              <a:t/>
            </a:r>
            <a:br>
              <a:rPr lang="en-US" spc="-195" dirty="0" smtClean="0"/>
            </a:br>
            <a:r>
              <a:rPr lang="en-US" spc="-195" dirty="0" smtClean="0"/>
              <a:t/>
            </a:r>
            <a:br>
              <a:rPr lang="en-US" spc="-195" dirty="0" smtClean="0"/>
            </a:br>
            <a:r>
              <a:rPr lang="en-US" spc="-195" dirty="0" smtClean="0"/>
              <a:t/>
            </a:r>
            <a:br>
              <a:rPr lang="en-US" spc="-195" dirty="0" smtClean="0"/>
            </a:br>
            <a:endParaRPr spc="-195" dirty="0"/>
          </a:p>
        </p:txBody>
      </p:sp>
      <p:sp>
        <p:nvSpPr>
          <p:cNvPr id="5" name="Text Placeholder 4"/>
          <p:cNvSpPr>
            <a:spLocks noGrp="1"/>
          </p:cNvSpPr>
          <p:nvPr>
            <p:ph type="body" idx="1"/>
          </p:nvPr>
        </p:nvSpPr>
        <p:spPr>
          <a:xfrm>
            <a:off x="3886200" y="3314700"/>
            <a:ext cx="11049000" cy="3939540"/>
          </a:xfrm>
        </p:spPr>
        <p:txBody>
          <a:bodyPr/>
          <a:lstStyle/>
          <a:p>
            <a:pPr algn="just"/>
            <a:r>
              <a:rPr lang="en-US" b="0" dirty="0" smtClean="0">
                <a:latin typeface="Arial" pitchFamily="34" charset="0"/>
                <a:cs typeface="Arial" pitchFamily="34" charset="0"/>
              </a:rPr>
              <a:t>Users are the center of the </a:t>
            </a:r>
            <a:r>
              <a:rPr lang="en-US" b="0" dirty="0" err="1" smtClean="0">
                <a:latin typeface="Arial" pitchFamily="34" charset="0"/>
                <a:cs typeface="Arial" pitchFamily="34" charset="0"/>
              </a:rPr>
              <a:t>TechTalks</a:t>
            </a:r>
            <a:r>
              <a:rPr lang="en-US" b="0" dirty="0" smtClean="0">
                <a:latin typeface="Arial" pitchFamily="34" charset="0"/>
                <a:cs typeface="Arial" pitchFamily="34" charset="0"/>
              </a:rPr>
              <a:t> platform, driving all activities. Users can share detailed tech interview experiences to guide others. They can contribute useful tips and tricks for effective preparation. Users can ask questions and provide answers in the Q&amp;A section</a:t>
            </a:r>
            <a:r>
              <a:rPr lang="en-US" b="0" dirty="0" smtClean="0">
                <a:latin typeface="Arial" pitchFamily="34" charset="0"/>
                <a:cs typeface="Arial" pitchFamily="34" charset="0"/>
              </a:rPr>
              <a:t>. All </a:t>
            </a:r>
            <a:r>
              <a:rPr lang="en-US" b="0" dirty="0" smtClean="0">
                <a:latin typeface="Arial" pitchFamily="34" charset="0"/>
                <a:cs typeface="Arial" pitchFamily="34" charset="0"/>
              </a:rPr>
              <a:t>shared stories create a searchable, organized interview library. The platform enables seamless sharing, learning, and community interaction</a:t>
            </a:r>
            <a:r>
              <a:rPr lang="en-US" b="0" dirty="0" smtClean="0">
                <a:latin typeface="Arial Rounded MT Bold" pitchFamily="34" charset="0"/>
              </a:rPr>
              <a:t>.</a:t>
            </a:r>
            <a:endParaRPr lang="en-US" b="0" dirty="0">
              <a:latin typeface="Arial Rounded MT Bold"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748030">
              <a:lnSpc>
                <a:spcPct val="100000"/>
              </a:lnSpc>
              <a:spcBef>
                <a:spcPts val="100"/>
              </a:spcBef>
            </a:pPr>
            <a:r>
              <a:rPr spc="-170" dirty="0"/>
              <a:t>FEATURES</a:t>
            </a:r>
            <a:r>
              <a:rPr spc="-420" dirty="0"/>
              <a:t> </a:t>
            </a:r>
            <a:r>
              <a:rPr spc="-60" dirty="0"/>
              <a:t>AND</a:t>
            </a:r>
            <a:r>
              <a:rPr spc="-245" dirty="0"/>
              <a:t> </a:t>
            </a:r>
            <a:r>
              <a:rPr spc="-114" dirty="0"/>
              <a:t>NOVELTY</a:t>
            </a:r>
          </a:p>
        </p:txBody>
      </p:sp>
      <p:sp>
        <p:nvSpPr>
          <p:cNvPr id="3" name="object 3"/>
          <p:cNvSpPr txBox="1">
            <a:spLocks noGrp="1"/>
          </p:cNvSpPr>
          <p:nvPr>
            <p:ph type="body" idx="1"/>
          </p:nvPr>
        </p:nvSpPr>
        <p:spPr>
          <a:xfrm>
            <a:off x="5413375" y="2781300"/>
            <a:ext cx="7882255" cy="6427401"/>
          </a:xfrm>
          <a:prstGeom prst="rect">
            <a:avLst/>
          </a:prstGeom>
        </p:spPr>
        <p:txBody>
          <a:bodyPr vert="horz" wrap="square" lIns="0" tIns="12700" rIns="0" bIns="0" rtlCol="0">
            <a:spAutoFit/>
          </a:bodyPr>
          <a:lstStyle/>
          <a:p>
            <a:pPr marL="12700">
              <a:lnSpc>
                <a:spcPct val="100000"/>
              </a:lnSpc>
              <a:spcBef>
                <a:spcPts val="100"/>
              </a:spcBef>
            </a:pPr>
            <a:r>
              <a:rPr spc="-10"/>
              <a:t>FEATURES</a:t>
            </a:r>
            <a:r>
              <a:rPr spc="-10" smtClean="0"/>
              <a:t>:</a:t>
            </a:r>
            <a:endParaRPr lang="en-US" spc="-10" dirty="0" smtClean="0"/>
          </a:p>
          <a:p>
            <a:pPr marL="12700">
              <a:lnSpc>
                <a:spcPct val="100000"/>
              </a:lnSpc>
              <a:spcBef>
                <a:spcPts val="100"/>
              </a:spcBef>
            </a:pPr>
            <a:endParaRPr spc="-10" dirty="0"/>
          </a:p>
          <a:p>
            <a:pPr marL="258445" indent="-245745">
              <a:lnSpc>
                <a:spcPct val="100000"/>
              </a:lnSpc>
              <a:spcBef>
                <a:spcPts val="5"/>
              </a:spcBef>
              <a:tabLst>
                <a:tab pos="258445" algn="l"/>
              </a:tabLst>
            </a:pPr>
            <a:r>
              <a:rPr lang="en-US" b="0" spc="-10" dirty="0" smtClean="0"/>
              <a:t>- Share </a:t>
            </a:r>
            <a:r>
              <a:rPr lang="en-US" b="0" spc="-10" dirty="0" smtClean="0"/>
              <a:t>real tech interview </a:t>
            </a:r>
            <a:r>
              <a:rPr lang="en-US" b="0" spc="-10" dirty="0" smtClean="0"/>
              <a:t>experiences.</a:t>
            </a:r>
          </a:p>
          <a:p>
            <a:pPr marL="258445" indent="-245745">
              <a:lnSpc>
                <a:spcPct val="100000"/>
              </a:lnSpc>
              <a:spcBef>
                <a:spcPts val="5"/>
              </a:spcBef>
              <a:tabLst>
                <a:tab pos="258445" algn="l"/>
              </a:tabLst>
            </a:pPr>
            <a:r>
              <a:rPr lang="en-US" b="0" spc="-10" dirty="0" smtClean="0"/>
              <a:t>- Community-driven </a:t>
            </a:r>
            <a:r>
              <a:rPr lang="en-US" b="0" spc="-10" dirty="0" smtClean="0"/>
              <a:t>tips and Q&amp;A </a:t>
            </a:r>
            <a:r>
              <a:rPr lang="en-US" b="0" spc="-10" dirty="0" smtClean="0"/>
              <a:t>forum.</a:t>
            </a:r>
          </a:p>
          <a:p>
            <a:pPr marL="258445" indent="-245745">
              <a:lnSpc>
                <a:spcPct val="100000"/>
              </a:lnSpc>
              <a:spcBef>
                <a:spcPts val="5"/>
              </a:spcBef>
              <a:tabLst>
                <a:tab pos="258445" algn="l"/>
              </a:tabLst>
            </a:pPr>
            <a:r>
              <a:rPr lang="en-US" b="0" spc="-10" dirty="0" smtClean="0"/>
              <a:t>- Search </a:t>
            </a:r>
            <a:r>
              <a:rPr lang="en-US" b="0" spc="-10" dirty="0" smtClean="0"/>
              <a:t>by company, role, and tech stack</a:t>
            </a:r>
            <a:r>
              <a:rPr lang="en-US" b="0" spc="-10" dirty="0" smtClean="0"/>
              <a:t>.</a:t>
            </a:r>
          </a:p>
          <a:p>
            <a:pPr marL="258445" indent="-245745">
              <a:lnSpc>
                <a:spcPct val="100000"/>
              </a:lnSpc>
              <a:spcBef>
                <a:spcPts val="5"/>
              </a:spcBef>
              <a:tabLst>
                <a:tab pos="258445" algn="l"/>
              </a:tabLst>
            </a:pPr>
            <a:endParaRPr b="0" spc="-10" dirty="0">
              <a:latin typeface="Arial"/>
              <a:cs typeface="Arial"/>
            </a:endParaRPr>
          </a:p>
          <a:p>
            <a:pPr marL="12700">
              <a:lnSpc>
                <a:spcPct val="100000"/>
              </a:lnSpc>
            </a:pPr>
            <a:r>
              <a:rPr spc="-10" dirty="0"/>
              <a:t>NOVELTY:</a:t>
            </a:r>
          </a:p>
          <a:p>
            <a:pPr marL="469265" indent="-456565">
              <a:lnSpc>
                <a:spcPct val="100000"/>
              </a:lnSpc>
              <a:buChar char="-"/>
              <a:tabLst>
                <a:tab pos="469265" algn="l"/>
              </a:tabLst>
            </a:pPr>
            <a:r>
              <a:rPr lang="en-US" b="0" spc="-10" dirty="0" smtClean="0"/>
              <a:t>Focused on real stories, not generic prep. </a:t>
            </a:r>
            <a:endParaRPr lang="en-US" b="0" spc="-10" dirty="0" smtClean="0"/>
          </a:p>
          <a:p>
            <a:pPr marL="469265" indent="-456565">
              <a:lnSpc>
                <a:spcPct val="100000"/>
              </a:lnSpc>
              <a:buChar char="-"/>
              <a:tabLst>
                <a:tab pos="469265" algn="l"/>
              </a:tabLst>
            </a:pPr>
            <a:r>
              <a:rPr lang="en-US" b="0" spc="-10" dirty="0" smtClean="0"/>
              <a:t>Combines </a:t>
            </a:r>
            <a:r>
              <a:rPr lang="en-US" b="0" spc="-10" dirty="0" smtClean="0"/>
              <a:t>sharing, tips, and discussion in one place. </a:t>
            </a:r>
            <a:endParaRPr lang="en-US" b="0" spc="-10" dirty="0" smtClean="0"/>
          </a:p>
          <a:p>
            <a:pPr marL="469265" indent="-456565">
              <a:lnSpc>
                <a:spcPct val="100000"/>
              </a:lnSpc>
              <a:buChar char="-"/>
              <a:tabLst>
                <a:tab pos="469265" algn="l"/>
              </a:tabLst>
            </a:pPr>
            <a:r>
              <a:rPr lang="en-US" b="0" spc="-10" dirty="0" smtClean="0"/>
              <a:t>Easy</a:t>
            </a:r>
            <a:r>
              <a:rPr lang="en-US" b="0" spc="-10" dirty="0" smtClean="0"/>
              <a:t>, searchable, and community-led platform.</a:t>
            </a:r>
            <a:endParaRPr b="0" spc="-1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76546" y="1255522"/>
            <a:ext cx="9772650" cy="1139926"/>
          </a:xfrm>
          <a:prstGeom prst="rect">
            <a:avLst/>
          </a:prstGeom>
        </p:spPr>
        <p:txBody>
          <a:bodyPr vert="horz" wrap="square" lIns="0" tIns="496442" rIns="0" bIns="0" rtlCol="0">
            <a:spAutoFit/>
          </a:bodyPr>
          <a:lstStyle/>
          <a:p>
            <a:pPr marL="12700">
              <a:lnSpc>
                <a:spcPct val="100000"/>
              </a:lnSpc>
              <a:spcBef>
                <a:spcPts val="100"/>
              </a:spcBef>
            </a:pPr>
            <a:r>
              <a:rPr lang="en-US" spc="-90" dirty="0" smtClean="0"/>
              <a:t>   FUTURE IMPROVEMENTS</a:t>
            </a:r>
            <a:endParaRPr spc="-90" dirty="0"/>
          </a:p>
        </p:txBody>
      </p:sp>
      <p:sp>
        <p:nvSpPr>
          <p:cNvPr id="3" name="object 3"/>
          <p:cNvSpPr txBox="1"/>
          <p:nvPr/>
        </p:nvSpPr>
        <p:spPr>
          <a:xfrm>
            <a:off x="4572001" y="3162300"/>
            <a:ext cx="9448800" cy="6227678"/>
          </a:xfrm>
          <a:prstGeom prst="rect">
            <a:avLst/>
          </a:prstGeom>
        </p:spPr>
        <p:txBody>
          <a:bodyPr vert="horz" wrap="square" lIns="0" tIns="12700" rIns="0" bIns="0" rtlCol="0">
            <a:spAutoFit/>
          </a:bodyPr>
          <a:lstStyle/>
          <a:p>
            <a:pPr marL="12700">
              <a:lnSpc>
                <a:spcPct val="100000"/>
              </a:lnSpc>
              <a:spcBef>
                <a:spcPts val="100"/>
              </a:spcBef>
            </a:pPr>
            <a:endParaRPr sz="3200">
              <a:latin typeface="Arial"/>
              <a:cs typeface="Arial"/>
            </a:endParaRPr>
          </a:p>
          <a:p>
            <a:pPr marL="469265" indent="-456565">
              <a:lnSpc>
                <a:spcPct val="100000"/>
              </a:lnSpc>
              <a:spcBef>
                <a:spcPts val="110"/>
              </a:spcBef>
              <a:buChar char="-"/>
              <a:tabLst>
                <a:tab pos="469265" algn="l"/>
              </a:tabLst>
            </a:pPr>
            <a:r>
              <a:rPr lang="en-US" sz="3200" dirty="0" smtClean="0">
                <a:latin typeface="Arial"/>
                <a:cs typeface="Arial"/>
              </a:rPr>
              <a:t>User </a:t>
            </a:r>
            <a:r>
              <a:rPr lang="en-US" sz="3200" dirty="0" err="1" smtClean="0">
                <a:latin typeface="Arial"/>
                <a:cs typeface="Arial"/>
              </a:rPr>
              <a:t>ProfilesPersonalized</a:t>
            </a:r>
            <a:r>
              <a:rPr lang="en-US" sz="3200" dirty="0" smtClean="0">
                <a:latin typeface="Arial"/>
                <a:cs typeface="Arial"/>
              </a:rPr>
              <a:t> accounts for sharing and saving experiences.</a:t>
            </a:r>
          </a:p>
          <a:p>
            <a:pPr marL="469265" indent="-456565">
              <a:lnSpc>
                <a:spcPct val="100000"/>
              </a:lnSpc>
              <a:spcBef>
                <a:spcPts val="110"/>
              </a:spcBef>
              <a:buChar char="-"/>
              <a:tabLst>
                <a:tab pos="469265" algn="l"/>
              </a:tabLst>
            </a:pPr>
            <a:r>
              <a:rPr lang="en-US" sz="3200" dirty="0" smtClean="0">
                <a:latin typeface="Arial"/>
                <a:cs typeface="Arial"/>
              </a:rPr>
              <a:t> </a:t>
            </a:r>
            <a:r>
              <a:rPr lang="en-US" sz="3200" dirty="0" err="1" smtClean="0">
                <a:latin typeface="Arial"/>
                <a:cs typeface="Arial"/>
              </a:rPr>
              <a:t>Upvoting</a:t>
            </a:r>
            <a:r>
              <a:rPr lang="en-US" sz="3200" dirty="0" smtClean="0">
                <a:latin typeface="Arial"/>
                <a:cs typeface="Arial"/>
              </a:rPr>
              <a:t> &amp; </a:t>
            </a:r>
            <a:r>
              <a:rPr lang="en-US" sz="3200" dirty="0" err="1" smtClean="0">
                <a:latin typeface="Arial"/>
                <a:cs typeface="Arial"/>
              </a:rPr>
              <a:t>RankingHighlight</a:t>
            </a:r>
            <a:r>
              <a:rPr lang="en-US" sz="3200" dirty="0" smtClean="0">
                <a:latin typeface="Arial"/>
                <a:cs typeface="Arial"/>
              </a:rPr>
              <a:t> the most useful tips and answers </a:t>
            </a:r>
          </a:p>
          <a:p>
            <a:pPr marL="469265" indent="-456565">
              <a:lnSpc>
                <a:spcPct val="100000"/>
              </a:lnSpc>
              <a:spcBef>
                <a:spcPts val="110"/>
              </a:spcBef>
              <a:buChar char="-"/>
              <a:tabLst>
                <a:tab pos="469265" algn="l"/>
              </a:tabLst>
            </a:pPr>
            <a:r>
              <a:rPr lang="en-US" sz="3200" dirty="0" smtClean="0">
                <a:latin typeface="Arial"/>
                <a:cs typeface="Arial"/>
              </a:rPr>
              <a:t> AI </a:t>
            </a:r>
            <a:r>
              <a:rPr lang="en-US" sz="3200" dirty="0" err="1" smtClean="0">
                <a:latin typeface="Arial"/>
                <a:cs typeface="Arial"/>
              </a:rPr>
              <a:t>SuggestionsRecommend</a:t>
            </a:r>
            <a:r>
              <a:rPr lang="en-US" sz="3200" dirty="0" smtClean="0">
                <a:latin typeface="Arial"/>
                <a:cs typeface="Arial"/>
              </a:rPr>
              <a:t> relevant experiences and tips.</a:t>
            </a:r>
          </a:p>
          <a:p>
            <a:pPr marL="469265" indent="-456565">
              <a:lnSpc>
                <a:spcPct val="100000"/>
              </a:lnSpc>
              <a:spcBef>
                <a:spcPts val="110"/>
              </a:spcBef>
              <a:buChar char="-"/>
              <a:tabLst>
                <a:tab pos="469265" algn="l"/>
              </a:tabLst>
            </a:pPr>
            <a:r>
              <a:rPr lang="en-US" sz="3200" dirty="0" smtClean="0">
                <a:latin typeface="Arial"/>
                <a:cs typeface="Arial"/>
              </a:rPr>
              <a:t> Mobile </a:t>
            </a:r>
            <a:r>
              <a:rPr lang="en-US" sz="3200" dirty="0" err="1" smtClean="0">
                <a:latin typeface="Arial"/>
                <a:cs typeface="Arial"/>
              </a:rPr>
              <a:t>AppEasy</a:t>
            </a:r>
            <a:r>
              <a:rPr lang="en-US" sz="3200" dirty="0" smtClean="0">
                <a:latin typeface="Arial"/>
                <a:cs typeface="Arial"/>
              </a:rPr>
              <a:t> access through a dedicated mobile application.</a:t>
            </a:r>
          </a:p>
          <a:p>
            <a:pPr marL="469265" indent="-456565">
              <a:lnSpc>
                <a:spcPct val="100000"/>
              </a:lnSpc>
              <a:spcBef>
                <a:spcPts val="110"/>
              </a:spcBef>
              <a:buChar char="-"/>
              <a:tabLst>
                <a:tab pos="469265" algn="l"/>
              </a:tabLst>
            </a:pPr>
            <a:r>
              <a:rPr lang="en-US" sz="3200" dirty="0" smtClean="0">
                <a:latin typeface="Arial"/>
                <a:cs typeface="Arial"/>
              </a:rPr>
              <a:t> Role-Based </a:t>
            </a:r>
            <a:r>
              <a:rPr lang="en-US" sz="3200" dirty="0" err="1" smtClean="0">
                <a:latin typeface="Arial"/>
                <a:cs typeface="Arial"/>
              </a:rPr>
              <a:t>PreparationSeparate</a:t>
            </a:r>
            <a:r>
              <a:rPr lang="en-US" sz="3200" dirty="0" smtClean="0">
                <a:latin typeface="Arial"/>
                <a:cs typeface="Arial"/>
              </a:rPr>
              <a:t> sections for specific job roles and levels.</a:t>
            </a:r>
            <a:endParaRPr sz="3200">
              <a:latin typeface="Arial"/>
              <a:cs typeface="Arial"/>
            </a:endParaRPr>
          </a:p>
          <a:p>
            <a:pPr marL="12700">
              <a:lnSpc>
                <a:spcPct val="100000"/>
              </a:lnSpc>
              <a:spcBef>
                <a:spcPts val="100"/>
              </a:spcBef>
            </a:pPr>
            <a:endParaRPr sz="32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22299" rIns="0" bIns="0" rtlCol="0">
            <a:spAutoFit/>
          </a:bodyPr>
          <a:lstStyle/>
          <a:p>
            <a:pPr marL="2204720">
              <a:lnSpc>
                <a:spcPct val="100000"/>
              </a:lnSpc>
              <a:spcBef>
                <a:spcPts val="100"/>
              </a:spcBef>
            </a:pPr>
            <a:r>
              <a:rPr spc="-90" dirty="0"/>
              <a:t>ALGORAMMERS</a:t>
            </a:r>
          </a:p>
        </p:txBody>
      </p:sp>
      <p:sp>
        <p:nvSpPr>
          <p:cNvPr id="3" name="object 3"/>
          <p:cNvSpPr txBox="1"/>
          <p:nvPr/>
        </p:nvSpPr>
        <p:spPr>
          <a:xfrm>
            <a:off x="5562600" y="3695700"/>
            <a:ext cx="6269355" cy="3608680"/>
          </a:xfrm>
          <a:prstGeom prst="rect">
            <a:avLst/>
          </a:prstGeom>
        </p:spPr>
        <p:txBody>
          <a:bodyPr vert="horz" wrap="square" lIns="0" tIns="121920" rIns="0" bIns="0" rtlCol="0">
            <a:spAutoFit/>
          </a:bodyPr>
          <a:lstStyle/>
          <a:p>
            <a:pPr marL="12700">
              <a:lnSpc>
                <a:spcPct val="100000"/>
              </a:lnSpc>
              <a:spcBef>
                <a:spcPts val="960"/>
              </a:spcBef>
            </a:pPr>
            <a:r>
              <a:rPr sz="3200" b="1" dirty="0">
                <a:latin typeface="Arial"/>
                <a:cs typeface="Arial"/>
              </a:rPr>
              <a:t>TEAM</a:t>
            </a:r>
            <a:r>
              <a:rPr sz="3200" b="1" spc="-20" dirty="0">
                <a:latin typeface="Arial"/>
                <a:cs typeface="Arial"/>
              </a:rPr>
              <a:t> </a:t>
            </a:r>
            <a:r>
              <a:rPr sz="3200" b="1" spc="-10" dirty="0">
                <a:latin typeface="Arial"/>
                <a:cs typeface="Arial"/>
              </a:rPr>
              <a:t>MEMBERS:</a:t>
            </a:r>
            <a:endParaRPr sz="3200">
              <a:latin typeface="Arial"/>
              <a:cs typeface="Arial"/>
            </a:endParaRPr>
          </a:p>
          <a:p>
            <a:pPr marL="483870" marR="24765" indent="-471805">
              <a:lnSpc>
                <a:spcPct val="120000"/>
              </a:lnSpc>
              <a:spcBef>
                <a:spcPts val="100"/>
              </a:spcBef>
              <a:buAutoNum type="arabicParenR"/>
              <a:tabLst>
                <a:tab pos="1374775" algn="l"/>
                <a:tab pos="3082290" algn="l"/>
              </a:tabLst>
            </a:pPr>
            <a:r>
              <a:rPr sz="3200" dirty="0">
                <a:latin typeface="Arial"/>
                <a:cs typeface="Arial"/>
              </a:rPr>
              <a:t>Aditi</a:t>
            </a:r>
            <a:r>
              <a:rPr sz="3200" spc="-30" dirty="0">
                <a:latin typeface="Arial"/>
                <a:cs typeface="Arial"/>
              </a:rPr>
              <a:t> </a:t>
            </a:r>
            <a:r>
              <a:rPr sz="3200" spc="-10" dirty="0">
                <a:latin typeface="Arial"/>
                <a:cs typeface="Arial"/>
              </a:rPr>
              <a:t>Agrawal</a:t>
            </a:r>
            <a:r>
              <a:rPr sz="3200" dirty="0">
                <a:latin typeface="Arial"/>
                <a:cs typeface="Arial"/>
              </a:rPr>
              <a:t>	</a:t>
            </a:r>
            <a:r>
              <a:rPr sz="3200" spc="-10" dirty="0">
                <a:latin typeface="Arial"/>
                <a:cs typeface="Arial"/>
              </a:rPr>
              <a:t>(8269002096, 	</a:t>
            </a:r>
            <a:r>
              <a:rPr sz="3200" u="sng" spc="-10">
                <a:solidFill>
                  <a:srgbClr val="0000FF"/>
                </a:solidFill>
                <a:uFill>
                  <a:solidFill>
                    <a:srgbClr val="0000FF"/>
                  </a:solidFill>
                </a:uFill>
                <a:latin typeface="Arial"/>
                <a:cs typeface="Arial"/>
                <a:hlinkClick r:id="rId2"/>
              </a:rPr>
              <a:t>24cs10ad9@mitsgwl.ac.in</a:t>
            </a:r>
            <a:r>
              <a:rPr sz="3200" u="none" spc="-10" smtClean="0">
                <a:latin typeface="Arial"/>
                <a:cs typeface="Arial"/>
              </a:rPr>
              <a:t>)</a:t>
            </a:r>
            <a:r>
              <a:rPr sz="3200" spc="-10">
                <a:latin typeface="Arial"/>
                <a:cs typeface="Arial"/>
              </a:rPr>
              <a:t>	</a:t>
            </a:r>
            <a:endParaRPr sz="3200">
              <a:latin typeface="Arial"/>
              <a:cs typeface="Arial"/>
            </a:endParaRPr>
          </a:p>
          <a:p>
            <a:pPr marL="483870" marR="117475" indent="-471805">
              <a:lnSpc>
                <a:spcPct val="120100"/>
              </a:lnSpc>
              <a:spcBef>
                <a:spcPts val="90"/>
              </a:spcBef>
              <a:buAutoNum type="arabicParenR"/>
              <a:tabLst>
                <a:tab pos="1374775" algn="l"/>
              </a:tabLst>
            </a:pPr>
            <a:r>
              <a:rPr sz="3200" dirty="0">
                <a:latin typeface="Arial"/>
                <a:cs typeface="Arial"/>
              </a:rPr>
              <a:t>Riya</a:t>
            </a:r>
            <a:r>
              <a:rPr sz="3200" spc="-40" dirty="0">
                <a:latin typeface="Arial"/>
                <a:cs typeface="Arial"/>
              </a:rPr>
              <a:t> </a:t>
            </a:r>
            <a:r>
              <a:rPr sz="3200" dirty="0">
                <a:latin typeface="Arial"/>
                <a:cs typeface="Arial"/>
              </a:rPr>
              <a:t>Kaurav</a:t>
            </a:r>
            <a:r>
              <a:rPr sz="3200" spc="-40" dirty="0">
                <a:latin typeface="Arial"/>
                <a:cs typeface="Arial"/>
              </a:rPr>
              <a:t> </a:t>
            </a:r>
            <a:r>
              <a:rPr sz="3200" spc="-10" dirty="0">
                <a:latin typeface="Arial"/>
                <a:cs typeface="Arial"/>
              </a:rPr>
              <a:t>(7869674993, 	</a:t>
            </a:r>
            <a:r>
              <a:rPr sz="3200" u="sng" spc="-10" dirty="0">
                <a:solidFill>
                  <a:srgbClr val="0000FF"/>
                </a:solidFill>
                <a:uFill>
                  <a:solidFill>
                    <a:srgbClr val="0000FF"/>
                  </a:solidFill>
                </a:uFill>
                <a:latin typeface="Arial"/>
                <a:cs typeface="Arial"/>
                <a:hlinkClick r:id="rId3"/>
              </a:rPr>
              <a:t>24io10ri62@mitsgwl.ac.in</a:t>
            </a:r>
            <a:r>
              <a:rPr sz="3200" u="none" spc="-10" dirty="0">
                <a:latin typeface="Arial"/>
                <a:cs typeface="Arial"/>
              </a:rPr>
              <a:t>)</a:t>
            </a:r>
            <a:endParaRPr sz="32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TotalTime>
  <Words>357</Words>
  <Application>Microsoft Office PowerPoint</Application>
  <PresentationFormat>Custom</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TECH TALKS</vt:lpstr>
      <vt:lpstr> </vt:lpstr>
      <vt:lpstr>PROBLEM STATEMENT</vt:lpstr>
      <vt:lpstr>PROPOSED SOLUTION</vt:lpstr>
      <vt:lpstr>FLOWCHART/DIAGRAM</vt:lpstr>
      <vt:lpstr>FLOWCHART/DIAGRAM           </vt:lpstr>
      <vt:lpstr>FEATURES AND NOVELTY</vt:lpstr>
      <vt:lpstr>   FUTURE IMPROVEMENTS</vt:lpstr>
      <vt:lpstr>ALGORAMMERS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TALKS</dc:title>
  <dc:creator>mitali gautam</dc:creator>
  <cp:lastModifiedBy>dell</cp:lastModifiedBy>
  <cp:revision>1</cp:revision>
  <dcterms:created xsi:type="dcterms:W3CDTF">2025-06-29T15:00:41Z</dcterms:created>
  <dcterms:modified xsi:type="dcterms:W3CDTF">2025-06-29T15:47:33Z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2025-04-06T00:00:00Z</vt:filetime>
  </property>
  <property fmtid="{D5CDD505-2E9C-101B-9397-08002B2CF9AE}" pid="3" name="Creator">
    <vt:lpwstr>Microsoft® PowerPoint® 2016</vt:lpwstr>
  </property>
  <property fmtid="{D5CDD505-2E9C-101B-9397-08002B2CF9AE}" pid="4" name="LastSaved">
    <vt:filetime>2025-06-29T00:00:00Z</vt:filetime>
  </property>
  <property fmtid="{D5CDD505-2E9C-101B-9397-08002B2CF9AE}" pid="5" name="Producer">
    <vt:lpwstr>Microsoft® PowerPoint® 2016</vt:lpwstr>
  </property>
</Properties>
</file>