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7"/>
  </p:notesMasterIdLst>
  <p:handoutMasterIdLst>
    <p:handoutMasterId r:id="rId8"/>
  </p:handoutMasterIdLst>
  <p:sldIdLst>
    <p:sldId id="268" r:id="rId2"/>
    <p:sldId id="269" r:id="rId3"/>
    <p:sldId id="270" r:id="rId4"/>
    <p:sldId id="271" r:id="rId5"/>
    <p:sldId id="272"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66"/>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1/26/2024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1/26/2024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1/26/2024</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1/26/2024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1/26/2024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1/26/2024</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1/26/2024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1/26/2024</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1/26/2024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1/26/2024</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1/26/2024</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1/26/2024</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1/26/2024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1/26/2024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1/26/2024</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SALES ANALYSIS CAPSTONE PROJECT</a:t>
            </a:r>
          </a:p>
        </p:txBody>
      </p:sp>
      <p:sp>
        <p:nvSpPr>
          <p:cNvPr id="3" name="Content Placeholder 2"/>
          <p:cNvSpPr>
            <a:spLocks noGrp="1"/>
          </p:cNvSpPr>
          <p:nvPr>
            <p:ph type="subTitle" idx="1"/>
          </p:nvPr>
        </p:nvSpPr>
        <p:spPr/>
        <p:txBody>
          <a:bodyPr/>
          <a:lstStyle/>
          <a:p>
            <a:r>
              <a:rPr lang="en-US" dirty="0"/>
              <a:t>Data Analysis Insights for Northwind Traders | Aditi Arya</a:t>
            </a:r>
          </a:p>
          <a:p>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457200"/>
            <a:ext cx="9143538" cy="914400"/>
          </a:xfrm>
        </p:spPr>
        <p:txBody>
          <a:bodyPr/>
          <a:lstStyle/>
          <a:p>
            <a:r>
              <a:rPr lang="en-US" dirty="0"/>
              <a:t>Project Goals</a:t>
            </a:r>
          </a:p>
        </p:txBody>
      </p:sp>
      <p:sp>
        <p:nvSpPr>
          <p:cNvPr id="3" name="Content Placeholder 2"/>
          <p:cNvSpPr>
            <a:spLocks noGrp="1"/>
          </p:cNvSpPr>
          <p:nvPr>
            <p:ph idx="1"/>
          </p:nvPr>
        </p:nvSpPr>
        <p:spPr/>
        <p:txBody>
          <a:bodyPr/>
          <a:lstStyle/>
          <a:p>
            <a:r>
              <a:rPr lang="en-US" b="0" i="0" dirty="0">
                <a:effectLst/>
                <a:latin typeface="Söhne"/>
              </a:rPr>
              <a:t>Create a visually appealing and user-friendly dashboard that communicates key performance metrics for </a:t>
            </a:r>
            <a:r>
              <a:rPr lang="en-US" dirty="0">
                <a:latin typeface="Söhne"/>
              </a:rPr>
              <a:t>N</a:t>
            </a:r>
            <a:r>
              <a:rPr lang="en-US" b="0" i="0" dirty="0">
                <a:effectLst/>
                <a:latin typeface="Söhne"/>
              </a:rPr>
              <a:t>orthwind traders effectively</a:t>
            </a:r>
            <a:r>
              <a:rPr lang="en-US" dirty="0"/>
              <a:t>.</a:t>
            </a:r>
          </a:p>
          <a:p>
            <a:r>
              <a:rPr lang="en-US" b="0" i="0" dirty="0">
                <a:effectLst/>
                <a:latin typeface="Söhne"/>
              </a:rPr>
              <a:t>The report will empower stakeholders to make data-driven decisions by offering valuable insights and facilitating data exploration through interactive visualizations and dynamic filters</a:t>
            </a:r>
            <a:r>
              <a:rPr lang="en-US" dirty="0"/>
              <a:t>.</a:t>
            </a:r>
          </a:p>
          <a:p>
            <a:r>
              <a:rPr lang="en-US" b="0" i="0" dirty="0">
                <a:effectLst/>
                <a:latin typeface="Söhne"/>
              </a:rPr>
              <a:t>The expected impact is to revolutionize how </a:t>
            </a:r>
            <a:r>
              <a:rPr lang="en-US" dirty="0">
                <a:latin typeface="Söhne"/>
              </a:rPr>
              <a:t>N</a:t>
            </a:r>
            <a:r>
              <a:rPr lang="en-US" b="0" i="0" dirty="0">
                <a:effectLst/>
                <a:latin typeface="Söhne"/>
              </a:rPr>
              <a:t>orthwind traders interacts with its data, enabling the company to remain competitive and drive its business forward in the wholesale market landscape</a:t>
            </a:r>
            <a:r>
              <a:rPr lang="en-US" dirty="0"/>
              <a:t>.</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12" y="503637"/>
            <a:ext cx="9143538" cy="914400"/>
          </a:xfrm>
        </p:spPr>
        <p:txBody>
          <a:bodyPr>
            <a:normAutofit/>
          </a:bodyPr>
          <a:lstStyle/>
          <a:p>
            <a:r>
              <a:rPr lang="en-US" dirty="0"/>
              <a:t>Description</a:t>
            </a:r>
          </a:p>
        </p:txBody>
      </p:sp>
      <p:sp>
        <p:nvSpPr>
          <p:cNvPr id="2" name="Content Placeholder 1"/>
          <p:cNvSpPr>
            <a:spLocks noGrp="1"/>
          </p:cNvSpPr>
          <p:nvPr>
            <p:ph idx="1"/>
          </p:nvPr>
        </p:nvSpPr>
        <p:spPr/>
        <p:txBody>
          <a:bodyPr/>
          <a:lstStyle/>
          <a:p>
            <a:r>
              <a:rPr lang="en-US" b="0" i="0" dirty="0">
                <a:effectLst/>
                <a:latin typeface="Söhne"/>
              </a:rPr>
              <a:t>Explore </a:t>
            </a:r>
            <a:r>
              <a:rPr lang="en-US" dirty="0">
                <a:latin typeface="Söhne"/>
              </a:rPr>
              <a:t>N</a:t>
            </a:r>
            <a:r>
              <a:rPr lang="en-US" b="0" i="0" dirty="0">
                <a:effectLst/>
                <a:latin typeface="Söhne"/>
              </a:rPr>
              <a:t>orthwind traders' overall sales trends, understand customer preferences, and recognize high-performing employees. Keep inventory in check, identify popular products, and ensure efficient order processing. Evaluate supplier relationships, analyze market trends, and provide actionable insights for informed business decisions and improved performance.</a:t>
            </a: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12" y="457200"/>
            <a:ext cx="9143538" cy="609600"/>
          </a:xfrm>
        </p:spPr>
        <p:txBody>
          <a:bodyPr>
            <a:normAutofit fontScale="90000"/>
          </a:bodyPr>
          <a:lstStyle/>
          <a:p>
            <a:br>
              <a:rPr lang="en-US" dirty="0"/>
            </a:br>
            <a:r>
              <a:rPr lang="en-US" dirty="0"/>
              <a:t>MECE Breakdown</a:t>
            </a:r>
          </a:p>
        </p:txBody>
      </p:sp>
      <p:sp>
        <p:nvSpPr>
          <p:cNvPr id="9" name="Rectangle 8">
            <a:extLst>
              <a:ext uri="{FF2B5EF4-FFF2-40B4-BE49-F238E27FC236}">
                <a16:creationId xmlns:a16="http://schemas.microsoft.com/office/drawing/2014/main" id="{F4BF8D80-D8F5-4BE5-9715-A35EF0ACC8CA}"/>
              </a:ext>
            </a:extLst>
          </p:cNvPr>
          <p:cNvSpPr/>
          <p:nvPr/>
        </p:nvSpPr>
        <p:spPr>
          <a:xfrm>
            <a:off x="104566" y="1295400"/>
            <a:ext cx="23622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Sales Analysis</a:t>
            </a:r>
          </a:p>
        </p:txBody>
      </p:sp>
      <p:sp>
        <p:nvSpPr>
          <p:cNvPr id="10" name="TextBox 9">
            <a:extLst>
              <a:ext uri="{FF2B5EF4-FFF2-40B4-BE49-F238E27FC236}">
                <a16:creationId xmlns:a16="http://schemas.microsoft.com/office/drawing/2014/main" id="{462152BE-4944-4237-A4C6-8D9F278039EC}"/>
              </a:ext>
            </a:extLst>
          </p:cNvPr>
          <p:cNvSpPr txBox="1"/>
          <p:nvPr/>
        </p:nvSpPr>
        <p:spPr>
          <a:xfrm>
            <a:off x="2513011" y="1144837"/>
            <a:ext cx="9525001" cy="784830"/>
          </a:xfrm>
          <a:prstGeom prst="rect">
            <a:avLst/>
          </a:prstGeom>
          <a:noFill/>
          <a:ln>
            <a:solidFill>
              <a:schemeClr val="accent1">
                <a:lumMod val="20000"/>
                <a:lumOff val="80000"/>
              </a:schemeClr>
            </a:solidFill>
          </a:ln>
        </p:spPr>
        <p:txBody>
          <a:bodyPr wrap="square" rtlCol="0" anchor="ctr" anchorCtr="1">
            <a:spAutoFit/>
          </a:bodyPr>
          <a:lstStyle/>
          <a:p>
            <a:r>
              <a:rPr lang="en-US" sz="1500" b="1" dirty="0">
                <a:latin typeface="Söhne"/>
              </a:rPr>
              <a:t>S</a:t>
            </a:r>
            <a:r>
              <a:rPr lang="en-US" sz="1500" b="1" i="0" dirty="0">
                <a:effectLst/>
                <a:latin typeface="Söhne"/>
              </a:rPr>
              <a:t>ales analysis focuses on key metrics essential for understanding Northwind Traders' performance. Total sales provide an overall snapshot, while average order value helps gauge customer spending patterns. Year-over-year growth highlights the company's trajectory, and monthly sales trends offer insights into seasonality and fluctuations.</a:t>
            </a:r>
            <a:endParaRPr lang="en-US" sz="1500" b="1" dirty="0"/>
          </a:p>
        </p:txBody>
      </p:sp>
      <p:sp>
        <p:nvSpPr>
          <p:cNvPr id="11" name="Rectangle 10">
            <a:extLst>
              <a:ext uri="{FF2B5EF4-FFF2-40B4-BE49-F238E27FC236}">
                <a16:creationId xmlns:a16="http://schemas.microsoft.com/office/drawing/2014/main" id="{49DC863A-4B78-4740-9C4B-4EA96D181B5E}"/>
              </a:ext>
            </a:extLst>
          </p:cNvPr>
          <p:cNvSpPr/>
          <p:nvPr/>
        </p:nvSpPr>
        <p:spPr>
          <a:xfrm>
            <a:off x="104566" y="2609850"/>
            <a:ext cx="23622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Customer Analysis</a:t>
            </a:r>
          </a:p>
        </p:txBody>
      </p:sp>
      <p:sp>
        <p:nvSpPr>
          <p:cNvPr id="12" name="Rectangle 11">
            <a:extLst>
              <a:ext uri="{FF2B5EF4-FFF2-40B4-BE49-F238E27FC236}">
                <a16:creationId xmlns:a16="http://schemas.microsoft.com/office/drawing/2014/main" id="{015C1910-454F-43E7-AD6B-2A752A5E364D}"/>
              </a:ext>
            </a:extLst>
          </p:cNvPr>
          <p:cNvSpPr/>
          <p:nvPr/>
        </p:nvSpPr>
        <p:spPr>
          <a:xfrm>
            <a:off x="104566" y="3924300"/>
            <a:ext cx="23622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Employee Analysis</a:t>
            </a:r>
          </a:p>
        </p:txBody>
      </p:sp>
      <p:sp>
        <p:nvSpPr>
          <p:cNvPr id="13" name="Rectangle 12">
            <a:extLst>
              <a:ext uri="{FF2B5EF4-FFF2-40B4-BE49-F238E27FC236}">
                <a16:creationId xmlns:a16="http://schemas.microsoft.com/office/drawing/2014/main" id="{EF5FFBF0-D823-4098-9EAA-18FA4F863CB7}"/>
              </a:ext>
            </a:extLst>
          </p:cNvPr>
          <p:cNvSpPr/>
          <p:nvPr/>
        </p:nvSpPr>
        <p:spPr>
          <a:xfrm>
            <a:off x="104566" y="5238750"/>
            <a:ext cx="23622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Inventory Analysis</a:t>
            </a:r>
            <a:endParaRPr lang="en-US" b="1" dirty="0"/>
          </a:p>
        </p:txBody>
      </p:sp>
      <p:sp>
        <p:nvSpPr>
          <p:cNvPr id="17" name="TextBox 16">
            <a:extLst>
              <a:ext uri="{FF2B5EF4-FFF2-40B4-BE49-F238E27FC236}">
                <a16:creationId xmlns:a16="http://schemas.microsoft.com/office/drawing/2014/main" id="{2B5B4F31-181C-4007-83F2-9779A5A1EA1B}"/>
              </a:ext>
            </a:extLst>
          </p:cNvPr>
          <p:cNvSpPr txBox="1"/>
          <p:nvPr/>
        </p:nvSpPr>
        <p:spPr>
          <a:xfrm>
            <a:off x="2547731" y="2299841"/>
            <a:ext cx="9525001" cy="1077218"/>
          </a:xfrm>
          <a:prstGeom prst="rect">
            <a:avLst/>
          </a:prstGeom>
          <a:noFill/>
          <a:ln>
            <a:solidFill>
              <a:schemeClr val="accent1">
                <a:lumMod val="20000"/>
                <a:lumOff val="80000"/>
              </a:schemeClr>
            </a:solidFill>
          </a:ln>
        </p:spPr>
        <p:txBody>
          <a:bodyPr wrap="square" rtlCol="0" anchor="ctr" anchorCtr="1">
            <a:spAutoFit/>
          </a:bodyPr>
          <a:lstStyle/>
          <a:p>
            <a:r>
              <a:rPr lang="en-US" sz="1600" b="1" dirty="0">
                <a:latin typeface="Söhne"/>
              </a:rPr>
              <a:t>C</a:t>
            </a:r>
            <a:r>
              <a:rPr lang="en-US" sz="1600" b="1" i="0" dirty="0">
                <a:effectLst/>
                <a:latin typeface="Söhne"/>
              </a:rPr>
              <a:t>ustomer segmentation through geographic, demographic, and behavioral lenses. Geographic segmentation categorizes customers by region, country, and city. Demographic segmentation considers customer types and industries. Behavioral segmentation identifies high-value and repeat customers, and we delve into sales channel analysis, distinguishing between online and offline channels.</a:t>
            </a:r>
            <a:endParaRPr lang="en-US" sz="1500" b="1" dirty="0"/>
          </a:p>
        </p:txBody>
      </p:sp>
      <p:sp>
        <p:nvSpPr>
          <p:cNvPr id="18" name="TextBox 17">
            <a:extLst>
              <a:ext uri="{FF2B5EF4-FFF2-40B4-BE49-F238E27FC236}">
                <a16:creationId xmlns:a16="http://schemas.microsoft.com/office/drawing/2014/main" id="{2AF45884-ABB2-46C4-88B2-73DDD8FCC36A}"/>
              </a:ext>
            </a:extLst>
          </p:cNvPr>
          <p:cNvSpPr txBox="1"/>
          <p:nvPr/>
        </p:nvSpPr>
        <p:spPr>
          <a:xfrm>
            <a:off x="2559258" y="3737401"/>
            <a:ext cx="9525001" cy="830997"/>
          </a:xfrm>
          <a:prstGeom prst="rect">
            <a:avLst/>
          </a:prstGeom>
          <a:noFill/>
          <a:ln>
            <a:solidFill>
              <a:schemeClr val="accent1">
                <a:lumMod val="20000"/>
                <a:lumOff val="80000"/>
              </a:schemeClr>
            </a:solidFill>
          </a:ln>
        </p:spPr>
        <p:txBody>
          <a:bodyPr wrap="square" rtlCol="0" anchor="ctr" anchorCtr="1">
            <a:spAutoFit/>
          </a:bodyPr>
          <a:lstStyle/>
          <a:p>
            <a:r>
              <a:rPr lang="en-US" sz="1600" b="1" i="0" dirty="0">
                <a:effectLst/>
                <a:latin typeface="Söhne"/>
              </a:rPr>
              <a:t>Employee performance metrics include sales contribution, order fulfillment efficiency, sales growth per employee, and average order size per employee. These indicators provide a comprehensive overview of each employee's impact on the company's sales and operational efficiency.</a:t>
            </a:r>
            <a:endParaRPr lang="en-US" sz="1500" b="1" dirty="0"/>
          </a:p>
        </p:txBody>
      </p:sp>
      <p:sp>
        <p:nvSpPr>
          <p:cNvPr id="19" name="TextBox 18">
            <a:extLst>
              <a:ext uri="{FF2B5EF4-FFF2-40B4-BE49-F238E27FC236}">
                <a16:creationId xmlns:a16="http://schemas.microsoft.com/office/drawing/2014/main" id="{8392AC51-074E-4304-B9C2-18CFA71ACBAE}"/>
              </a:ext>
            </a:extLst>
          </p:cNvPr>
          <p:cNvSpPr txBox="1"/>
          <p:nvPr/>
        </p:nvSpPr>
        <p:spPr>
          <a:xfrm>
            <a:off x="2501621" y="5051851"/>
            <a:ext cx="9525001" cy="830997"/>
          </a:xfrm>
          <a:prstGeom prst="rect">
            <a:avLst/>
          </a:prstGeom>
          <a:noFill/>
          <a:ln>
            <a:solidFill>
              <a:schemeClr val="accent1">
                <a:lumMod val="20000"/>
                <a:lumOff val="80000"/>
              </a:schemeClr>
            </a:solidFill>
          </a:ln>
        </p:spPr>
        <p:txBody>
          <a:bodyPr wrap="square" rtlCol="0" anchor="ctr" anchorCtr="1">
            <a:spAutoFit/>
          </a:bodyPr>
          <a:lstStyle/>
          <a:p>
            <a:r>
              <a:rPr lang="en-US" sz="1600" b="1" dirty="0">
                <a:latin typeface="Söhne"/>
              </a:rPr>
              <a:t>A</a:t>
            </a:r>
            <a:r>
              <a:rPr lang="en-US" sz="1600" b="1" i="0" dirty="0">
                <a:effectLst/>
                <a:latin typeface="Söhne"/>
              </a:rPr>
              <a:t>nalysis of inventory trends covers stock levels, product demand, reorder status, and identification of discontinued products. This enables Northwind Traders to optimize inventory management, ensuring products are well-stocked, aligned with demand, and minimizing the risk of overstocking obsolete items.</a:t>
            </a:r>
            <a:endParaRPr lang="en-US" sz="1500" b="1"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E8879D87-0A78-49D9-94B0-6CDB9783BD35}"/>
              </a:ext>
            </a:extLst>
          </p:cNvPr>
          <p:cNvSpPr txBox="1">
            <a:spLocks/>
          </p:cNvSpPr>
          <p:nvPr/>
        </p:nvSpPr>
        <p:spPr>
          <a:xfrm>
            <a:off x="150812" y="457200"/>
            <a:ext cx="9143538" cy="609600"/>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a:lstStyle>
          <a:p>
            <a:br>
              <a:rPr lang="en-US" dirty="0"/>
            </a:br>
            <a:r>
              <a:rPr lang="en-US" dirty="0"/>
              <a:t>MECE Breakdown Continued</a:t>
            </a:r>
          </a:p>
        </p:txBody>
      </p:sp>
      <p:sp>
        <p:nvSpPr>
          <p:cNvPr id="10" name="Rectangle 9">
            <a:extLst>
              <a:ext uri="{FF2B5EF4-FFF2-40B4-BE49-F238E27FC236}">
                <a16:creationId xmlns:a16="http://schemas.microsoft.com/office/drawing/2014/main" id="{2F1AECCD-02B1-4592-ABEB-72A148A641CE}"/>
              </a:ext>
            </a:extLst>
          </p:cNvPr>
          <p:cNvSpPr/>
          <p:nvPr/>
        </p:nvSpPr>
        <p:spPr>
          <a:xfrm>
            <a:off x="150812" y="1371600"/>
            <a:ext cx="23622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Category Analysis</a:t>
            </a:r>
            <a:endParaRPr lang="en-US" b="1" dirty="0"/>
          </a:p>
        </p:txBody>
      </p:sp>
      <p:sp>
        <p:nvSpPr>
          <p:cNvPr id="11" name="Rectangle 10">
            <a:extLst>
              <a:ext uri="{FF2B5EF4-FFF2-40B4-BE49-F238E27FC236}">
                <a16:creationId xmlns:a16="http://schemas.microsoft.com/office/drawing/2014/main" id="{B86200C8-8A91-431D-991A-61E122FF537F}"/>
              </a:ext>
            </a:extLst>
          </p:cNvPr>
          <p:cNvSpPr/>
          <p:nvPr/>
        </p:nvSpPr>
        <p:spPr>
          <a:xfrm>
            <a:off x="137697" y="2432602"/>
            <a:ext cx="23622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Shipping Analysis</a:t>
            </a:r>
            <a:endParaRPr lang="en-US" b="1" dirty="0"/>
          </a:p>
        </p:txBody>
      </p:sp>
      <p:sp>
        <p:nvSpPr>
          <p:cNvPr id="16" name="Rectangle 15">
            <a:extLst>
              <a:ext uri="{FF2B5EF4-FFF2-40B4-BE49-F238E27FC236}">
                <a16:creationId xmlns:a16="http://schemas.microsoft.com/office/drawing/2014/main" id="{2C6CB9D5-469E-4774-A3FF-8149B6B1A513}"/>
              </a:ext>
            </a:extLst>
          </p:cNvPr>
          <p:cNvSpPr/>
          <p:nvPr/>
        </p:nvSpPr>
        <p:spPr>
          <a:xfrm>
            <a:off x="127758" y="3493604"/>
            <a:ext cx="23622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Product Analysis</a:t>
            </a:r>
          </a:p>
        </p:txBody>
      </p:sp>
      <p:sp>
        <p:nvSpPr>
          <p:cNvPr id="17" name="Rectangle 16">
            <a:extLst>
              <a:ext uri="{FF2B5EF4-FFF2-40B4-BE49-F238E27FC236}">
                <a16:creationId xmlns:a16="http://schemas.microsoft.com/office/drawing/2014/main" id="{F246F875-B01A-4C52-9A05-3E725D15D4DA}"/>
              </a:ext>
            </a:extLst>
          </p:cNvPr>
          <p:cNvSpPr/>
          <p:nvPr/>
        </p:nvSpPr>
        <p:spPr>
          <a:xfrm>
            <a:off x="127758" y="4472247"/>
            <a:ext cx="23622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Order Analysis</a:t>
            </a:r>
            <a:endParaRPr lang="en-US" b="1" dirty="0"/>
          </a:p>
        </p:txBody>
      </p:sp>
      <p:sp>
        <p:nvSpPr>
          <p:cNvPr id="18" name="Rectangle 17">
            <a:extLst>
              <a:ext uri="{FF2B5EF4-FFF2-40B4-BE49-F238E27FC236}">
                <a16:creationId xmlns:a16="http://schemas.microsoft.com/office/drawing/2014/main" id="{E8CEEDEC-5187-4634-8EF1-19214579CBEB}"/>
              </a:ext>
            </a:extLst>
          </p:cNvPr>
          <p:cNvSpPr/>
          <p:nvPr/>
        </p:nvSpPr>
        <p:spPr>
          <a:xfrm>
            <a:off x="149224" y="5450891"/>
            <a:ext cx="236220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Supplier Analysis</a:t>
            </a:r>
          </a:p>
        </p:txBody>
      </p:sp>
      <p:sp>
        <p:nvSpPr>
          <p:cNvPr id="19" name="TextBox 18">
            <a:extLst>
              <a:ext uri="{FF2B5EF4-FFF2-40B4-BE49-F238E27FC236}">
                <a16:creationId xmlns:a16="http://schemas.microsoft.com/office/drawing/2014/main" id="{E4C7FD7B-54B3-4586-902F-7EB7E21E3D3E}"/>
              </a:ext>
            </a:extLst>
          </p:cNvPr>
          <p:cNvSpPr txBox="1"/>
          <p:nvPr/>
        </p:nvSpPr>
        <p:spPr>
          <a:xfrm>
            <a:off x="2513011" y="1121754"/>
            <a:ext cx="9525001" cy="830997"/>
          </a:xfrm>
          <a:prstGeom prst="rect">
            <a:avLst/>
          </a:prstGeom>
          <a:noFill/>
          <a:ln>
            <a:solidFill>
              <a:schemeClr val="accent1">
                <a:lumMod val="20000"/>
                <a:lumOff val="80000"/>
              </a:schemeClr>
            </a:solidFill>
          </a:ln>
        </p:spPr>
        <p:txBody>
          <a:bodyPr wrap="square" rtlCol="0" anchor="ctr" anchorCtr="1">
            <a:spAutoFit/>
          </a:bodyPr>
          <a:lstStyle/>
          <a:p>
            <a:r>
              <a:rPr lang="en-US" sz="1600" b="1" dirty="0">
                <a:latin typeface="Söhne"/>
              </a:rPr>
              <a:t>E</a:t>
            </a:r>
            <a:r>
              <a:rPr lang="en-US" sz="1600" b="1" i="0" dirty="0">
                <a:effectLst/>
                <a:latin typeface="Söhne"/>
              </a:rPr>
              <a:t>xplore sales by category, product variety within categories, and category-specific performance metrics. This categorization aids in understanding product preferences and optimizing marketing and sales strategies for each product category.</a:t>
            </a:r>
            <a:endParaRPr lang="en-US" sz="1500" b="1" dirty="0"/>
          </a:p>
        </p:txBody>
      </p:sp>
      <p:sp>
        <p:nvSpPr>
          <p:cNvPr id="20" name="TextBox 19">
            <a:extLst>
              <a:ext uri="{FF2B5EF4-FFF2-40B4-BE49-F238E27FC236}">
                <a16:creationId xmlns:a16="http://schemas.microsoft.com/office/drawing/2014/main" id="{539A7B6D-80AA-4147-A2CE-B3D752BCD68A}"/>
              </a:ext>
            </a:extLst>
          </p:cNvPr>
          <p:cNvSpPr txBox="1"/>
          <p:nvPr/>
        </p:nvSpPr>
        <p:spPr>
          <a:xfrm>
            <a:off x="2499897" y="2245703"/>
            <a:ext cx="9525001" cy="830997"/>
          </a:xfrm>
          <a:prstGeom prst="rect">
            <a:avLst/>
          </a:prstGeom>
          <a:noFill/>
          <a:ln>
            <a:solidFill>
              <a:schemeClr val="accent1">
                <a:lumMod val="20000"/>
                <a:lumOff val="80000"/>
              </a:schemeClr>
            </a:solidFill>
          </a:ln>
        </p:spPr>
        <p:txBody>
          <a:bodyPr wrap="square" rtlCol="0" anchor="ctr" anchorCtr="1">
            <a:spAutoFit/>
          </a:bodyPr>
          <a:lstStyle/>
          <a:p>
            <a:r>
              <a:rPr lang="en-US" sz="1600" b="1" dirty="0">
                <a:latin typeface="Söhne"/>
              </a:rPr>
              <a:t>S</a:t>
            </a:r>
            <a:r>
              <a:rPr lang="en-US" sz="1600" b="1" i="0" dirty="0">
                <a:effectLst/>
                <a:latin typeface="Söhne"/>
              </a:rPr>
              <a:t>hipping analysis encompasses shipper performance, shipping costs, and delivery time. By evaluating these aspects, Northwind Traders can enhance its shipping operations, reduce costs, and improve overall customer satisfaction</a:t>
            </a:r>
            <a:r>
              <a:rPr lang="en-US" sz="1500" b="1" i="0" dirty="0">
                <a:effectLst/>
                <a:latin typeface="Söhne"/>
              </a:rPr>
              <a:t>.</a:t>
            </a:r>
            <a:endParaRPr lang="en-US" sz="1500" b="1" dirty="0"/>
          </a:p>
        </p:txBody>
      </p:sp>
      <p:sp>
        <p:nvSpPr>
          <p:cNvPr id="21" name="TextBox 20">
            <a:extLst>
              <a:ext uri="{FF2B5EF4-FFF2-40B4-BE49-F238E27FC236}">
                <a16:creationId xmlns:a16="http://schemas.microsoft.com/office/drawing/2014/main" id="{06509F9D-58A2-47AD-B274-449173FBB667}"/>
              </a:ext>
            </a:extLst>
          </p:cNvPr>
          <p:cNvSpPr txBox="1"/>
          <p:nvPr/>
        </p:nvSpPr>
        <p:spPr>
          <a:xfrm>
            <a:off x="2524539" y="3306705"/>
            <a:ext cx="9525001" cy="830997"/>
          </a:xfrm>
          <a:prstGeom prst="rect">
            <a:avLst/>
          </a:prstGeom>
          <a:noFill/>
          <a:ln>
            <a:solidFill>
              <a:schemeClr val="accent1">
                <a:lumMod val="20000"/>
                <a:lumOff val="80000"/>
              </a:schemeClr>
            </a:solidFill>
          </a:ln>
        </p:spPr>
        <p:txBody>
          <a:bodyPr wrap="square" rtlCol="0" anchor="ctr" anchorCtr="1">
            <a:spAutoFit/>
          </a:bodyPr>
          <a:lstStyle/>
          <a:p>
            <a:r>
              <a:rPr lang="en-US" sz="1600" b="1" dirty="0">
                <a:latin typeface="Söhne"/>
              </a:rPr>
              <a:t>Product analysis </a:t>
            </a:r>
            <a:r>
              <a:rPr lang="en-US" sz="1600" b="1" i="0" dirty="0">
                <a:effectLst/>
                <a:latin typeface="Söhne"/>
              </a:rPr>
              <a:t>scrutinizes product-related aspects such as best-selling products, profitability by product, product categories, and stock levels. This holistic view assists in identifying top-performing products, optimizing product mix, and managing inventory effectively</a:t>
            </a:r>
            <a:r>
              <a:rPr lang="en-US" sz="1500" b="1" i="0" dirty="0">
                <a:effectLst/>
                <a:latin typeface="Söhne"/>
              </a:rPr>
              <a:t>.</a:t>
            </a:r>
            <a:endParaRPr lang="en-US" sz="1500" b="1" dirty="0"/>
          </a:p>
        </p:txBody>
      </p:sp>
      <p:sp>
        <p:nvSpPr>
          <p:cNvPr id="22" name="TextBox 21">
            <a:extLst>
              <a:ext uri="{FF2B5EF4-FFF2-40B4-BE49-F238E27FC236}">
                <a16:creationId xmlns:a16="http://schemas.microsoft.com/office/drawing/2014/main" id="{F18966C4-040B-4648-941A-80024D67758D}"/>
              </a:ext>
            </a:extLst>
          </p:cNvPr>
          <p:cNvSpPr txBox="1"/>
          <p:nvPr/>
        </p:nvSpPr>
        <p:spPr>
          <a:xfrm>
            <a:off x="2509836" y="4302184"/>
            <a:ext cx="9525001" cy="830997"/>
          </a:xfrm>
          <a:prstGeom prst="rect">
            <a:avLst/>
          </a:prstGeom>
          <a:noFill/>
          <a:ln>
            <a:solidFill>
              <a:schemeClr val="accent1">
                <a:lumMod val="20000"/>
                <a:lumOff val="80000"/>
              </a:schemeClr>
            </a:solidFill>
          </a:ln>
        </p:spPr>
        <p:txBody>
          <a:bodyPr wrap="square" rtlCol="0" anchor="ctr" anchorCtr="1">
            <a:spAutoFit/>
          </a:bodyPr>
          <a:lstStyle/>
          <a:p>
            <a:r>
              <a:rPr lang="en-US" sz="1600" b="1" dirty="0">
                <a:latin typeface="Söhne"/>
              </a:rPr>
              <a:t>O</a:t>
            </a:r>
            <a:r>
              <a:rPr lang="en-US" sz="1600" b="1" i="0" dirty="0">
                <a:effectLst/>
                <a:latin typeface="Söhne"/>
              </a:rPr>
              <a:t>rder analysis considers order processing time, status of shipped vs. unshipped orders, prevalent shipping methods, and overall order fulfillment efficiency. This allows Northwind Traders to enhance operational processes and improve customer satisfaction</a:t>
            </a:r>
            <a:r>
              <a:rPr lang="en-US" sz="1600" b="0" i="0" dirty="0">
                <a:solidFill>
                  <a:srgbClr val="D1D5DB"/>
                </a:solidFill>
                <a:effectLst/>
                <a:latin typeface="Söhne"/>
              </a:rPr>
              <a:t>.</a:t>
            </a:r>
            <a:r>
              <a:rPr lang="en-US" sz="1500" b="1" i="0" dirty="0">
                <a:effectLst/>
                <a:latin typeface="Söhne"/>
              </a:rPr>
              <a:t>.</a:t>
            </a:r>
            <a:endParaRPr lang="en-US" sz="1500" b="1" dirty="0"/>
          </a:p>
        </p:txBody>
      </p:sp>
      <p:sp>
        <p:nvSpPr>
          <p:cNvPr id="24" name="TextBox 23">
            <a:extLst>
              <a:ext uri="{FF2B5EF4-FFF2-40B4-BE49-F238E27FC236}">
                <a16:creationId xmlns:a16="http://schemas.microsoft.com/office/drawing/2014/main" id="{32AFD80E-3981-4DC4-A99A-B7B212F2A539}"/>
              </a:ext>
            </a:extLst>
          </p:cNvPr>
          <p:cNvSpPr txBox="1"/>
          <p:nvPr/>
        </p:nvSpPr>
        <p:spPr>
          <a:xfrm>
            <a:off x="2524538" y="5297664"/>
            <a:ext cx="9525001" cy="830997"/>
          </a:xfrm>
          <a:prstGeom prst="rect">
            <a:avLst/>
          </a:prstGeom>
          <a:noFill/>
          <a:ln>
            <a:solidFill>
              <a:schemeClr val="accent1">
                <a:lumMod val="20000"/>
                <a:lumOff val="80000"/>
              </a:schemeClr>
            </a:solidFill>
          </a:ln>
        </p:spPr>
        <p:txBody>
          <a:bodyPr wrap="square" rtlCol="0" anchor="ctr" anchorCtr="1">
            <a:spAutoFit/>
          </a:bodyPr>
          <a:lstStyle/>
          <a:p>
            <a:r>
              <a:rPr lang="en-US" sz="1600" b="1" i="0" dirty="0">
                <a:effectLst/>
                <a:latin typeface="Söhne"/>
              </a:rPr>
              <a:t>Supplier analysis focuses on performance metrics such as on-time deliveries, product variety per supplier, and profitability. By evaluating supplier contributions, the company can optimize its supplier relationships and ensure a reliable and diverse product offering.</a:t>
            </a:r>
            <a:endParaRPr lang="en-US" sz="1500" b="1"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52</TotalTime>
  <Words>546</Words>
  <Application>Microsoft Office PowerPoint</Application>
  <PresentationFormat>Custom</PresentationFormat>
  <Paragraphs>33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Söhne</vt:lpstr>
      <vt:lpstr>Wingdings</vt:lpstr>
      <vt:lpstr>Project planning overview presentation</vt:lpstr>
      <vt:lpstr>SALES ANALYSIS CAPSTONE PROJECT</vt:lpstr>
      <vt:lpstr>Project Goals</vt:lpstr>
      <vt:lpstr>Description</vt:lpstr>
      <vt:lpstr> MECE Breakdown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 CAPSTONE PROJECT</dc:title>
  <dc:creator>Aditi Arya</dc:creator>
  <cp:lastModifiedBy>Aditi Arya</cp:lastModifiedBy>
  <cp:revision>6</cp:revision>
  <dcterms:created xsi:type="dcterms:W3CDTF">2024-01-25T19:09:27Z</dcterms:created>
  <dcterms:modified xsi:type="dcterms:W3CDTF">2024-01-25T20:02:10Z</dcterms:modified>
</cp:coreProperties>
</file>