
<file path=[Content_Types].xml><?xml version="1.0" encoding="utf-8"?>
<Types xmlns="http://schemas.openxmlformats.org/package/2006/content-types">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7" r:id="rId11"/>
    <p:sldId id="268" r:id="rId12"/>
    <p:sldId id="272" r:id="rId13"/>
    <p:sldId id="278" r:id="rId14"/>
    <p:sldId id="283" r:id="rId15"/>
    <p:sldId id="286" r:id="rId16"/>
    <p:sldId id="287" r:id="rId17"/>
    <p:sldId id="288" r:id="rId18"/>
    <p:sldId id="289" r:id="rId19"/>
    <p:sldId id="292" r:id="rId20"/>
    <p:sldId id="295" r:id="rId21"/>
    <p:sldId id="296" r:id="rId22"/>
  </p:sldIdLst>
  <p:sldSz cx="12192000" cy="6858000"/>
  <p:notesSz cx="6858000" cy="9144000"/>
  <p:embeddedFontLst>
    <p:embeddedFont>
      <p:font typeface="Georgia" panose="02040502050405020303" pitchFamily="18" charset="0"/>
      <p:regular r:id="rId24"/>
      <p:bold r:id="rId25"/>
      <p:italic r:id="rId26"/>
      <p:boldItalic r:id="rId27"/>
    </p:embeddedFont>
    <p:embeddedFont>
      <p:font typeface="Proxima Nova"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49" name="Google Shape;249;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3c7840ddab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3c7840ddab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3c7840ddab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marL="457200" lvl="0" indent="-139700" algn="l" rtl="0">
              <a:lnSpc>
                <a:spcPct val="100000"/>
              </a:lnSpc>
              <a:spcBef>
                <a:spcPts val="0"/>
              </a:spcBef>
              <a:spcAft>
                <a:spcPts val="0"/>
              </a:spcAft>
              <a:buSzPts val="1400"/>
              <a:buFont typeface="Arial"/>
              <a:buNone/>
            </a:pPr>
            <a:endParaRPr sz="1200" b="0" i="0" u="none" strike="noStrike" cap="none">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classification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The Classification algorithm is </a:t>
            </a:r>
            <a:r>
              <a:rPr lang="en-US" sz="1200" b="1" i="0" u="none" strike="noStrike" cap="none">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regression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Regression is </a:t>
            </a:r>
            <a:r>
              <a:rPr lang="en-US" sz="1200" b="1" i="0" u="none" strike="noStrike" cap="none">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marL="457200" lvl="0" indent="-139700" algn="l" rtl="0">
              <a:lnSpc>
                <a:spcPct val="100000"/>
              </a:lnSpc>
              <a:spcBef>
                <a:spcPts val="0"/>
              </a:spcBef>
              <a:spcAft>
                <a:spcPts val="0"/>
              </a:spcAft>
              <a:buSzPts val="1400"/>
              <a:buFont typeface="Arial"/>
              <a:buNone/>
            </a:pPr>
            <a:endParaRPr b="0"/>
          </a:p>
        </p:txBody>
      </p:sp>
      <p:sp>
        <p:nvSpPr>
          <p:cNvPr id="370" name="Google Shape;370;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5" name="Google Shape;415;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Why Random Forest Regression is good?</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 Random Forest Regression model is </a:t>
            </a:r>
            <a:r>
              <a:rPr lang="en-US" sz="1200" b="1" i="0" u="none" strike="noStrike" cap="none">
                <a:solidFill>
                  <a:schemeClr val="dk1"/>
                </a:solidFill>
                <a:latin typeface="Calibri"/>
                <a:ea typeface="Calibri"/>
                <a:cs typeface="Calibri"/>
                <a:sym typeface="Calibri"/>
              </a:rPr>
              <a:t>powerful and accurate</a:t>
            </a:r>
            <a:r>
              <a:rPr lang="en-US" sz="1200" b="0" i="0" u="none" strike="noStrike" cap="none">
                <a:solidFill>
                  <a:schemeClr val="dk1"/>
                </a:solidFill>
                <a:latin typeface="Calibri"/>
                <a:ea typeface="Calibri"/>
                <a:cs typeface="Calibri"/>
                <a:sym typeface="Calibri"/>
              </a:rPr>
              <a:t>. It usually performs great on many problems, including features with non-linear relationships</a:t>
            </a:r>
            <a:endParaRPr/>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How is XGBoost different from random forest?</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One of the most important differences between XG Boost and Random forest is that the </a:t>
            </a:r>
            <a:r>
              <a:rPr lang="en-US" sz="1200" b="1" i="0" u="none" strike="noStrike" cap="none">
                <a:solidFill>
                  <a:schemeClr val="dk1"/>
                </a:solidFill>
                <a:latin typeface="Calibri"/>
                <a:ea typeface="Calibri"/>
                <a:cs typeface="Calibri"/>
                <a:sym typeface="Calibri"/>
              </a:rPr>
              <a:t>XGBoost always gives more importance to functional space when reducing the cost of a model while Random Forest tries to give more preferences to hyperparameters to optimize the model</a:t>
            </a:r>
            <a:r>
              <a:rPr lang="en-US" sz="1200" b="0" i="0" u="none" strike="noStrike" cap="none">
                <a:solidFill>
                  <a:schemeClr val="dk1"/>
                </a:solidFill>
                <a:latin typeface="Calibri"/>
                <a:ea typeface="Calibri"/>
                <a:cs typeface="Calibri"/>
                <a:sym typeface="Calibri"/>
              </a:rPr>
              <a:t>..</a:t>
            </a:r>
            <a:endParaRPr/>
          </a:p>
          <a:p>
            <a:pPr marL="457200" marR="0" lvl="0" indent="-228600" algn="l" rtl="0">
              <a:lnSpc>
                <a:spcPct val="100000"/>
              </a:lnSpc>
              <a:spcBef>
                <a:spcPts val="0"/>
              </a:spcBef>
              <a:spcAft>
                <a:spcPts val="0"/>
              </a:spcAft>
              <a:buClr>
                <a:srgbClr val="000000"/>
              </a:buClr>
              <a:buSzPts val="1400"/>
              <a:buFont typeface="Arial"/>
              <a:buNone/>
            </a:pPr>
            <a:r>
              <a:rPr lang="en-US" sz="1200" b="1" i="0" u="none" strike="noStrike" cap="none">
                <a:solidFill>
                  <a:schemeClr val="dk1"/>
                </a:solidFill>
                <a:latin typeface="Calibri"/>
                <a:ea typeface="Calibri"/>
                <a:cs typeface="Calibri"/>
                <a:sym typeface="Calibri"/>
              </a:rPr>
              <a:t>n_estimators</a:t>
            </a:r>
            <a:r>
              <a:rPr lang="en-US" sz="1200" b="0" i="0" u="none" strike="noStrike" cap="none">
                <a:solidFill>
                  <a:schemeClr val="dk1"/>
                </a:solidFill>
                <a:latin typeface="Calibri"/>
                <a:ea typeface="Calibri"/>
                <a:cs typeface="Calibri"/>
                <a:sym typeface="Calibri"/>
              </a:rPr>
              <a:t> — the number of decision trees you will be running in the model</a:t>
            </a:r>
            <a:endParaRPr/>
          </a:p>
        </p:txBody>
      </p:sp>
      <p:sp>
        <p:nvSpPr>
          <p:cNvPr id="416" name="Google Shape;416;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38" name="Google Shape;438;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9d570088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g119d570088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g119d570088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linkedin.com/in/sharat-chandra"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a-a-ashwini-45a9221b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b="1" dirty="0">
                <a:latin typeface="Times New Roman"/>
                <a:ea typeface="Times New Roman"/>
                <a:cs typeface="Times New Roman"/>
                <a:sym typeface="Times New Roman"/>
              </a:rPr>
              <a:t>Autism Detection System</a:t>
            </a:r>
            <a:endParaRPr b="1" dirty="0">
              <a:latin typeface="Times New Roman"/>
              <a:ea typeface="Times New Roman"/>
              <a:cs typeface="Times New Roman"/>
              <a:sym typeface="Times New Roman"/>
            </a:endParaRPr>
          </a:p>
        </p:txBody>
      </p:sp>
      <p:sp>
        <p:nvSpPr>
          <p:cNvPr id="98"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a:stretch/>
        </p:blipFill>
        <p:spPr>
          <a:xfrm>
            <a:off x="9915533" y="6151968"/>
            <a:ext cx="2276467" cy="7060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77798"/>
            <a:ext cx="10591800" cy="14223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Collection and Understanding</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a:latin typeface="Times New Roman"/>
              <a:ea typeface="Times New Roman"/>
              <a:cs typeface="Times New Roman"/>
              <a:sym typeface="Times New Roman"/>
            </a:endParaRPr>
          </a:p>
        </p:txBody>
      </p:sp>
      <p:pic>
        <p:nvPicPr>
          <p:cNvPr id="208" name="Google Shape;208;p10"/>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a:ea typeface="Calibri"/>
              <a:cs typeface="Calibri"/>
              <a:sym typeface="Calibri"/>
            </a:endParaRPr>
          </a:p>
        </p:txBody>
      </p:sp>
      <p:sp>
        <p:nvSpPr>
          <p:cNvPr id="211" name="Google Shape;211;p10"/>
          <p:cNvSpPr txBox="1"/>
          <p:nvPr/>
        </p:nvSpPr>
        <p:spPr>
          <a:xfrm>
            <a:off x="-20256" y="1109319"/>
            <a:ext cx="11034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dirty="0">
                <a:latin typeface="Calibri"/>
                <a:ea typeface="Calibri"/>
                <a:cs typeface="Calibri"/>
                <a:sym typeface="Calibri"/>
              </a:rPr>
              <a:t>Collected the data from various websites and </a:t>
            </a:r>
            <a:r>
              <a:rPr lang="en-US" sz="3200" dirty="0" err="1">
                <a:latin typeface="Calibri"/>
                <a:ea typeface="Calibri"/>
                <a:cs typeface="Calibri"/>
                <a:sym typeface="Calibri"/>
              </a:rPr>
              <a:t>youtube</a:t>
            </a:r>
            <a:r>
              <a:rPr lang="en-US" sz="3200" dirty="0">
                <a:latin typeface="Calibri"/>
                <a:ea typeface="Calibri"/>
                <a:cs typeface="Calibri"/>
                <a:sym typeface="Calibri"/>
              </a:rPr>
              <a:t> on Autism</a:t>
            </a:r>
            <a:endParaRPr sz="3200"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7778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Information </a:t>
            </a:r>
            <a:endParaRPr sz="3200" b="1">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219" name="Google Shape;219;p13"/>
          <p:cNvSpPr txBox="1"/>
          <p:nvPr/>
        </p:nvSpPr>
        <p:spPr>
          <a:xfrm>
            <a:off x="438150" y="1351826"/>
            <a:ext cx="10972800" cy="18004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b="1" dirty="0">
                <a:latin typeface="Calibri"/>
                <a:ea typeface="Calibri"/>
                <a:cs typeface="Calibri"/>
                <a:sym typeface="Calibri"/>
              </a:rPr>
              <a:t>3 classes assigned to me </a:t>
            </a:r>
            <a:br>
              <a:rPr lang="en-US" sz="2100" b="1" dirty="0">
                <a:latin typeface="Calibri"/>
                <a:ea typeface="Calibri"/>
                <a:cs typeface="Calibri"/>
                <a:sym typeface="Calibri"/>
              </a:rPr>
            </a:br>
            <a:r>
              <a:rPr lang="en-US" sz="2100" b="1" dirty="0">
                <a:latin typeface="Calibri"/>
                <a:ea typeface="Calibri"/>
                <a:cs typeface="Calibri"/>
                <a:sym typeface="Calibri"/>
              </a:rPr>
              <a:t>a)</a:t>
            </a:r>
            <a:r>
              <a:rPr lang="en-US" sz="2100" b="1" dirty="0" err="1">
                <a:latin typeface="Calibri"/>
                <a:ea typeface="Calibri"/>
                <a:cs typeface="Calibri"/>
                <a:sym typeface="Calibri"/>
              </a:rPr>
              <a:t>Sensory_Avoidance</a:t>
            </a:r>
            <a:endParaRPr lang="en-US" sz="2100" b="1" dirty="0">
              <a:latin typeface="Calibri"/>
              <a:ea typeface="Calibri"/>
              <a:cs typeface="Calibri"/>
              <a:sym typeface="Calibri"/>
            </a:endParaRPr>
          </a:p>
          <a:p>
            <a:pPr marL="0" lvl="0" indent="0" algn="l" rtl="0">
              <a:spcBef>
                <a:spcPts val="0"/>
              </a:spcBef>
              <a:spcAft>
                <a:spcPts val="0"/>
              </a:spcAft>
              <a:buNone/>
            </a:pPr>
            <a:r>
              <a:rPr lang="en-US" sz="2100" b="1" dirty="0">
                <a:latin typeface="Calibri"/>
                <a:ea typeface="Calibri"/>
                <a:cs typeface="Calibri"/>
                <a:sym typeface="Calibri"/>
              </a:rPr>
              <a:t>b)</a:t>
            </a:r>
            <a:r>
              <a:rPr lang="en-US" sz="2100" b="1" dirty="0" err="1">
                <a:latin typeface="Calibri"/>
                <a:ea typeface="Calibri"/>
                <a:cs typeface="Calibri"/>
                <a:sym typeface="Calibri"/>
              </a:rPr>
              <a:t>Run&amp;Walk</a:t>
            </a:r>
            <a:endParaRPr lang="en-US" sz="2100" b="1" dirty="0">
              <a:latin typeface="Calibri"/>
              <a:ea typeface="Calibri"/>
              <a:cs typeface="Calibri"/>
              <a:sym typeface="Calibri"/>
            </a:endParaRPr>
          </a:p>
          <a:p>
            <a:pPr marL="0" lvl="0" indent="0" algn="l" rtl="0">
              <a:spcBef>
                <a:spcPts val="0"/>
              </a:spcBef>
              <a:spcAft>
                <a:spcPts val="0"/>
              </a:spcAft>
              <a:buNone/>
            </a:pPr>
            <a:r>
              <a:rPr lang="en-US" sz="2100" b="1" dirty="0">
                <a:latin typeface="Calibri"/>
                <a:ea typeface="Calibri"/>
                <a:cs typeface="Calibri"/>
                <a:sym typeface="Calibri"/>
              </a:rPr>
              <a:t>c)</a:t>
            </a:r>
            <a:r>
              <a:rPr lang="en-US" sz="2100" b="1" dirty="0" err="1">
                <a:latin typeface="Calibri"/>
                <a:ea typeface="Calibri"/>
                <a:cs typeface="Calibri"/>
                <a:sym typeface="Calibri"/>
              </a:rPr>
              <a:t>Finger_Sucking</a:t>
            </a:r>
            <a:endParaRPr lang="en-US" sz="2100" b="1" dirty="0">
              <a:latin typeface="Calibri"/>
              <a:ea typeface="Calibri"/>
              <a:cs typeface="Calibri"/>
              <a:sym typeface="Calibri"/>
            </a:endParaRPr>
          </a:p>
          <a:p>
            <a:pPr marL="0" lvl="0" indent="0" algn="l" rtl="0">
              <a:spcBef>
                <a:spcPts val="0"/>
              </a:spcBef>
              <a:spcAft>
                <a:spcPts val="0"/>
              </a:spcAft>
              <a:buNone/>
            </a:pPr>
            <a:endParaRPr sz="2100" b="1" dirty="0">
              <a:latin typeface="Calibri"/>
              <a:ea typeface="Calibri"/>
              <a:cs typeface="Calibri"/>
              <a:sym typeface="Calibri"/>
            </a:endParaRP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pic>
        <p:nvPicPr>
          <p:cNvPr id="252" name="Google Shape;252;g117b53b5ae0_10_104"/>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4E4AE86C-A091-DEFA-E59C-9BA07E674DCA}"/>
              </a:ext>
            </a:extLst>
          </p:cNvPr>
          <p:cNvSpPr txBox="1"/>
          <p:nvPr/>
        </p:nvSpPr>
        <p:spPr>
          <a:xfrm>
            <a:off x="509286" y="1279477"/>
            <a:ext cx="8805440" cy="2769989"/>
          </a:xfrm>
          <a:prstGeom prst="rect">
            <a:avLst/>
          </a:prstGeom>
          <a:noFill/>
        </p:spPr>
        <p:txBody>
          <a:bodyPr wrap="square">
            <a:spAutoFit/>
          </a:bodyPr>
          <a:lstStyle/>
          <a:p>
            <a:r>
              <a:rPr lang="en-US" sz="3200" dirty="0"/>
              <a:t>Streamlit</a:t>
            </a:r>
          </a:p>
          <a:p>
            <a:r>
              <a:rPr lang="en-US" sz="3200" dirty="0" err="1"/>
              <a:t>TensorFLow</a:t>
            </a:r>
            <a:endParaRPr lang="en-US" sz="3200" dirty="0"/>
          </a:p>
          <a:p>
            <a:r>
              <a:rPr lang="en-US" sz="3200" dirty="0"/>
              <a:t>ComputerVison2</a:t>
            </a:r>
          </a:p>
          <a:p>
            <a:r>
              <a:rPr lang="en-US" sz="3200" dirty="0"/>
              <a:t>Numpy</a:t>
            </a:r>
          </a:p>
          <a:p>
            <a:r>
              <a:rPr lang="en-US" sz="3200" dirty="0" err="1"/>
              <a:t>MatPlotLib</a:t>
            </a:r>
            <a:endParaRPr lang="en-US" sz="3200"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3c7840ddab_0_47"/>
          <p:cNvSpPr txBox="1">
            <a:spLocks noGrp="1"/>
          </p:cNvSpPr>
          <p:nvPr>
            <p:ph type="title"/>
          </p:nvPr>
        </p:nvSpPr>
        <p:spPr>
          <a:xfrm>
            <a:off x="228600" y="184714"/>
            <a:ext cx="10515600" cy="521700"/>
          </a:xfrm>
          <a:prstGeom prst="rect">
            <a:avLst/>
          </a:prstGeom>
        </p:spPr>
        <p:txBody>
          <a:bodyPr spcFirstLastPara="1" wrap="square" lIns="91400" tIns="45675" rIns="91400" bIns="45675" anchor="ctr" anchorCtr="0">
            <a:spAutoFit/>
          </a:bodyPr>
          <a:lstStyle/>
          <a:p>
            <a:pPr marL="0" lvl="0" indent="0" algn="l" rtl="0">
              <a:spcBef>
                <a:spcPts val="0"/>
              </a:spcBef>
              <a:spcAft>
                <a:spcPts val="0"/>
              </a:spcAft>
              <a:buNone/>
            </a:pPr>
            <a:r>
              <a:rPr lang="en-US"/>
              <a:t>Data Preprocessing</a:t>
            </a:r>
            <a:endParaRPr/>
          </a:p>
        </p:txBody>
      </p:sp>
      <p:sp>
        <p:nvSpPr>
          <p:cNvPr id="316" name="Google Shape;316;g23c7840ddab_0_47"/>
          <p:cNvSpPr txBox="1"/>
          <p:nvPr/>
        </p:nvSpPr>
        <p:spPr>
          <a:xfrm>
            <a:off x="228600" y="1041829"/>
            <a:ext cx="110340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dirty="0">
                <a:latin typeface="Calibri"/>
                <a:ea typeface="Calibri"/>
                <a:cs typeface="Calibri"/>
                <a:sym typeface="Calibri"/>
              </a:rPr>
              <a:t>10 sec each video split</a:t>
            </a:r>
          </a:p>
          <a:p>
            <a:pPr marL="0" lvl="0" indent="0" algn="l" rtl="0">
              <a:spcBef>
                <a:spcPts val="0"/>
              </a:spcBef>
              <a:spcAft>
                <a:spcPts val="0"/>
              </a:spcAft>
              <a:buNone/>
            </a:pPr>
            <a:endParaRPr sz="3200" dirty="0">
              <a:latin typeface="Calibri"/>
              <a:ea typeface="Calibri"/>
              <a:cs typeface="Calibri"/>
              <a:sym typeface="Calibri"/>
            </a:endParaRPr>
          </a:p>
        </p:txBody>
      </p:sp>
      <p:sp>
        <p:nvSpPr>
          <p:cNvPr id="3" name="TextBox 2">
            <a:extLst>
              <a:ext uri="{FF2B5EF4-FFF2-40B4-BE49-F238E27FC236}">
                <a16:creationId xmlns:a16="http://schemas.microsoft.com/office/drawing/2014/main" id="{40D90127-812B-9BE7-1CF8-6081758436F2}"/>
              </a:ext>
            </a:extLst>
          </p:cNvPr>
          <p:cNvSpPr txBox="1"/>
          <p:nvPr/>
        </p:nvSpPr>
        <p:spPr>
          <a:xfrm>
            <a:off x="231976" y="1812578"/>
            <a:ext cx="11728048" cy="1938992"/>
          </a:xfrm>
          <a:prstGeom prst="rect">
            <a:avLst/>
          </a:prstGeom>
          <a:noFill/>
        </p:spPr>
        <p:txBody>
          <a:bodyPr wrap="square" rtlCol="0">
            <a:spAutoFit/>
          </a:bodyPr>
          <a:lstStyle/>
          <a:p>
            <a:r>
              <a:rPr lang="en-US" sz="2400" dirty="0"/>
              <a:t>Splitting videos into 10-second segments helps standardize video data for machine learning. This process divides each video into uniform chunks of 10 seconds, making it easier for models to handle and learn from. By doing this, you ensure that each segment has the same duration, which improves consistency and efficiency during training. This approach helps models better capture and analyze patterns over time.</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a:t>
            </a:r>
            <a:endParaRPr/>
          </a:p>
        </p:txBody>
      </p:sp>
      <p:pic>
        <p:nvPicPr>
          <p:cNvPr id="373" name="Google Shape;373;p5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74" name="Google Shape;374;p52"/>
          <p:cNvSpPr txBox="1"/>
          <p:nvPr/>
        </p:nvSpPr>
        <p:spPr>
          <a:xfrm>
            <a:off x="104775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6" name="Google Shape;376;p52"/>
          <p:cNvSpPr txBox="1"/>
          <p:nvPr/>
        </p:nvSpPr>
        <p:spPr>
          <a:xfrm>
            <a:off x="363975" y="438682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8" name="Google Shape;378;p52"/>
          <p:cNvSpPr txBox="1"/>
          <p:nvPr/>
        </p:nvSpPr>
        <p:spPr>
          <a:xfrm>
            <a:off x="804575" y="5727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2833EE3C-1CDD-518C-D2E7-36077135CFAB}"/>
              </a:ext>
            </a:extLst>
          </p:cNvPr>
          <p:cNvSpPr txBox="1"/>
          <p:nvPr/>
        </p:nvSpPr>
        <p:spPr>
          <a:xfrm>
            <a:off x="171450" y="983849"/>
            <a:ext cx="8969656" cy="5262979"/>
          </a:xfrm>
          <a:prstGeom prst="rect">
            <a:avLst/>
          </a:prstGeom>
          <a:noFill/>
        </p:spPr>
        <p:txBody>
          <a:bodyPr wrap="square">
            <a:spAutoFit/>
          </a:bodyPr>
          <a:lstStyle/>
          <a:p>
            <a:r>
              <a:rPr lang="en-US" sz="2800" dirty="0"/>
              <a:t>The model uses ResNet50V2 and LSTM to leverage both spatial and temporal features from video data. ResNet50V2, a deep convolutional network, extracts rich spatial features from each frame by learning hierarchical patterns in images. These features are then fed into an LSTM (Long Short-Term Memory) network, which captures temporal dependencies and patterns across consecutive frames. This combination allows the model to effectively analyze both the detailed content of individual frames and the dynamic changes over time, making it well-suited for video classification tasks.</a:t>
            </a:r>
            <a:endParaRPr lang="en-I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Accuracy Comparison</a:t>
            </a:r>
            <a:endParaRPr sz="3200"/>
          </a:p>
        </p:txBody>
      </p:sp>
      <p:pic>
        <p:nvPicPr>
          <p:cNvPr id="411" name="Google Shape;411;p55"/>
          <p:cNvPicPr preferRelativeResize="0"/>
          <p:nvPr/>
        </p:nvPicPr>
        <p:blipFill rotWithShape="1">
          <a:blip r:embed="rId3">
            <a:alphaModFix/>
          </a:blip>
          <a:srcRect/>
          <a:stretch/>
        </p:blipFill>
        <p:spPr>
          <a:xfrm>
            <a:off x="9580951" y="6040102"/>
            <a:ext cx="2592012" cy="805375"/>
          </a:xfrm>
          <a:prstGeom prst="rect">
            <a:avLst/>
          </a:prstGeom>
          <a:noFill/>
          <a:ln>
            <a:noFill/>
          </a:ln>
        </p:spPr>
      </p:pic>
      <p:pic>
        <p:nvPicPr>
          <p:cNvPr id="3" name="Picture 2">
            <a:extLst>
              <a:ext uri="{FF2B5EF4-FFF2-40B4-BE49-F238E27FC236}">
                <a16:creationId xmlns:a16="http://schemas.microsoft.com/office/drawing/2014/main" id="{82D87773-7AF1-608A-1BEE-B9CBB59F71A4}"/>
              </a:ext>
            </a:extLst>
          </p:cNvPr>
          <p:cNvPicPr>
            <a:picLocks noChangeAspect="1"/>
          </p:cNvPicPr>
          <p:nvPr/>
        </p:nvPicPr>
        <p:blipFill>
          <a:blip r:embed="rId4"/>
          <a:stretch>
            <a:fillRect/>
          </a:stretch>
        </p:blipFill>
        <p:spPr>
          <a:xfrm>
            <a:off x="3591098" y="1585770"/>
            <a:ext cx="3312692" cy="243764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228600" y="177784"/>
            <a:ext cx="10515600" cy="535488"/>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Best Model  – </a:t>
            </a:r>
            <a:endParaRPr dirty="0"/>
          </a:p>
        </p:txBody>
      </p:sp>
      <p:pic>
        <p:nvPicPr>
          <p:cNvPr id="419" name="Google Shape;419;p56"/>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21" name="Google Shape;421;p56"/>
          <p:cNvSpPr txBox="1"/>
          <p:nvPr/>
        </p:nvSpPr>
        <p:spPr>
          <a:xfrm>
            <a:off x="1138963" y="1205570"/>
            <a:ext cx="110340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latin typeface="Calibri"/>
                <a:ea typeface="Calibri"/>
                <a:cs typeface="Calibri"/>
                <a:sym typeface="Calibri"/>
              </a:rPr>
              <a:t>RESNET WITH LSTM- ACCURACY:90%</a:t>
            </a:r>
            <a:endParaRPr sz="2400" dirty="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a:spLocks noGrp="1"/>
          </p:cNvSpPr>
          <p:nvPr>
            <p:ph type="title"/>
          </p:nvPr>
        </p:nvSpPr>
        <p:spPr>
          <a:xfrm>
            <a:off x="185871" y="-113826"/>
            <a:ext cx="11850553" cy="1068966"/>
          </a:xfrm>
          <a:prstGeom prst="rect">
            <a:avLst/>
          </a:prstGeom>
          <a:noFill/>
          <a:ln>
            <a:noFill/>
          </a:ln>
        </p:spPr>
        <p:txBody>
          <a:bodyPr spcFirstLastPara="1" wrap="square" lIns="91425" tIns="45675" rIns="91425" bIns="45675" anchor="ctr" anchorCtr="0">
            <a:spAutoFit/>
          </a:bodyPr>
          <a:lstStyle/>
          <a:p>
            <a:pPr marL="0" lvl="0" indent="0" algn="l" rtl="0">
              <a:lnSpc>
                <a:spcPct val="115000"/>
              </a:lnSpc>
              <a:spcBef>
                <a:spcPts val="1600"/>
              </a:spcBef>
              <a:spcAft>
                <a:spcPts val="1600"/>
              </a:spcAft>
              <a:buSzPts val="2300"/>
              <a:buNone/>
            </a:pPr>
            <a:r>
              <a:rPr lang="en-US" sz="3200" b="1">
                <a:latin typeface="Times New Roman"/>
                <a:ea typeface="Times New Roman"/>
                <a:cs typeface="Times New Roman"/>
                <a:sym typeface="Times New Roman"/>
              </a:rPr>
              <a:t>Model Deployment - </a:t>
            </a:r>
            <a:r>
              <a:rPr lang="en-US" sz="3200" b="1">
                <a:solidFill>
                  <a:schemeClr val="dk1"/>
                </a:solidFill>
                <a:latin typeface="Times New Roman"/>
                <a:ea typeface="Times New Roman"/>
                <a:cs typeface="Times New Roman"/>
                <a:sym typeface="Times New Roman"/>
              </a:rPr>
              <a:t>Strategy</a:t>
            </a:r>
            <a:endParaRPr sz="4700">
              <a:solidFill>
                <a:schemeClr val="dk1"/>
              </a:solidFill>
            </a:endParaRPr>
          </a:p>
        </p:txBody>
      </p:sp>
      <p:sp>
        <p:nvSpPr>
          <p:cNvPr id="428" name="Google Shape;428;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29" name="Google Shape;429;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0" name="Google Shape;430;p57"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1" name="Google Shape;431;p57"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32" name="Google Shape;432;p57"/>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33" name="Google Shape;433;p57"/>
          <p:cNvSpPr txBox="1"/>
          <p:nvPr/>
        </p:nvSpPr>
        <p:spPr>
          <a:xfrm>
            <a:off x="249025" y="116855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 name="Picture 2" descr="Introduction to Streamlit and Streamlit Components">
            <a:extLst>
              <a:ext uri="{FF2B5EF4-FFF2-40B4-BE49-F238E27FC236}">
                <a16:creationId xmlns:a16="http://schemas.microsoft.com/office/drawing/2014/main" id="{C4EC4644-F958-FE92-5620-6632B35551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7292" y="995451"/>
            <a:ext cx="5214616" cy="4682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1"/>
          <p:cNvSpPr txBox="1">
            <a:spLocks noGrp="1"/>
          </p:cNvSpPr>
          <p:nvPr>
            <p:ph type="title"/>
          </p:nvPr>
        </p:nvSpPr>
        <p:spPr>
          <a:xfrm>
            <a:off x="228601" y="180727"/>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Screen shot of output </a:t>
            </a:r>
            <a:endParaRPr sz="3200" b="1">
              <a:latin typeface="Times New Roman"/>
              <a:ea typeface="Times New Roman"/>
              <a:cs typeface="Times New Roman"/>
              <a:sym typeface="Times New Roman"/>
            </a:endParaRPr>
          </a:p>
        </p:txBody>
      </p:sp>
      <p:pic>
        <p:nvPicPr>
          <p:cNvPr id="441" name="Google Shape;441;p21"/>
          <p:cNvPicPr preferRelativeResize="0"/>
          <p:nvPr/>
        </p:nvPicPr>
        <p:blipFill rotWithShape="1">
          <a:blip r:embed="rId3">
            <a:alphaModFix/>
          </a:blip>
          <a:srcRect/>
          <a:stretch/>
        </p:blipFill>
        <p:spPr>
          <a:xfrm>
            <a:off x="9580951" y="5971862"/>
            <a:ext cx="2592012" cy="805375"/>
          </a:xfrm>
          <a:prstGeom prst="rect">
            <a:avLst/>
          </a:prstGeom>
          <a:noFill/>
          <a:ln>
            <a:noFill/>
          </a:ln>
        </p:spPr>
      </p:pic>
      <p:pic>
        <p:nvPicPr>
          <p:cNvPr id="3" name="Picture 2" descr="A blurry image of a child&#10;&#10;Description automatically generated">
            <a:extLst>
              <a:ext uri="{FF2B5EF4-FFF2-40B4-BE49-F238E27FC236}">
                <a16:creationId xmlns:a16="http://schemas.microsoft.com/office/drawing/2014/main" id="{312D76E8-31CF-E531-2ECD-E7D7965B1F69}"/>
              </a:ext>
            </a:extLst>
          </p:cNvPr>
          <p:cNvPicPr>
            <a:picLocks noChangeAspect="1"/>
          </p:cNvPicPr>
          <p:nvPr/>
        </p:nvPicPr>
        <p:blipFill>
          <a:blip r:embed="rId4"/>
          <a:stretch>
            <a:fillRect/>
          </a:stretch>
        </p:blipFill>
        <p:spPr>
          <a:xfrm>
            <a:off x="2505919" y="1380714"/>
            <a:ext cx="7180162" cy="392665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g119d570088c_0_0"/>
          <p:cNvSpPr txBox="1">
            <a:spLocks noGrp="1"/>
          </p:cNvSpPr>
          <p:nvPr>
            <p:ph type="title"/>
          </p:nvPr>
        </p:nvSpPr>
        <p:spPr>
          <a:xfrm>
            <a:off x="228600" y="191613"/>
            <a:ext cx="10515600" cy="535488"/>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100"/>
              <a:buNone/>
            </a:pPr>
            <a:r>
              <a:rPr lang="en-US" sz="3200" b="1">
                <a:latin typeface="Times New Roman"/>
                <a:ea typeface="Times New Roman"/>
                <a:cs typeface="Times New Roman"/>
                <a:sym typeface="Times New Roman"/>
              </a:rPr>
              <a:t>Video of output </a:t>
            </a:r>
            <a:endParaRPr sz="3200" b="1">
              <a:latin typeface="Times New Roman"/>
              <a:ea typeface="Times New Roman"/>
              <a:cs typeface="Times New Roman"/>
              <a:sym typeface="Times New Roman"/>
            </a:endParaRPr>
          </a:p>
        </p:txBody>
      </p:sp>
      <p:pic>
        <p:nvPicPr>
          <p:cNvPr id="462" name="Google Shape;462;g119d570088c_0_0"/>
          <p:cNvPicPr preferRelativeResize="0"/>
          <p:nvPr/>
        </p:nvPicPr>
        <p:blipFill rotWithShape="1">
          <a:blip r:embed="rId5">
            <a:alphaModFix/>
          </a:blip>
          <a:srcRect/>
          <a:stretch/>
        </p:blipFill>
        <p:spPr>
          <a:xfrm>
            <a:off x="9580951" y="5971862"/>
            <a:ext cx="2592012" cy="805375"/>
          </a:xfrm>
          <a:prstGeom prst="rect">
            <a:avLst/>
          </a:prstGeom>
          <a:noFill/>
          <a:ln>
            <a:noFill/>
          </a:ln>
        </p:spPr>
      </p:pic>
      <p:pic>
        <p:nvPicPr>
          <p:cNvPr id="2" name="WhatsApp Video 2024-07-31 at 10.44.55_fce2bd45">
            <a:hlinkClick r:id="" action="ppaction://media"/>
            <a:extLst>
              <a:ext uri="{FF2B5EF4-FFF2-40B4-BE49-F238E27FC236}">
                <a16:creationId xmlns:a16="http://schemas.microsoft.com/office/drawing/2014/main" id="{AC40199A-53D6-90B5-8A58-BAFC12C80DBC}"/>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2321695" y="1677520"/>
            <a:ext cx="7259256" cy="3972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1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Sharat Manikonda</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a:solidFill>
                  <a:srgbClr val="000000"/>
                </a:solidFill>
                <a:latin typeface="Times New Roman"/>
                <a:ea typeface="Times New Roman"/>
                <a:cs typeface="Times New Roman"/>
                <a:sym typeface="Times New Roman"/>
              </a:rPr>
              <a:t>Director at Innodatatics and Sponsor</a:t>
            </a:r>
            <a:endParaRPr sz="19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linkedin.com/in/sharat-chandra</a:t>
            </a:r>
            <a:endParaRPr sz="1400" b="1" i="0" u="none" strike="noStrike" cap="none">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83" name="Google Shape;483;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24" name="Google Shape;124;p5"/>
          <p:cNvSpPr txBox="1"/>
          <p:nvPr/>
        </p:nvSpPr>
        <p:spPr>
          <a:xfrm>
            <a:off x="404949" y="2743200"/>
            <a:ext cx="3349927" cy="1261813"/>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r>
              <a:rPr lang="en-US" sz="1200" b="1" dirty="0">
                <a:solidFill>
                  <a:schemeClr val="dk1"/>
                </a:solidFill>
              </a:rPr>
              <a:t>                </a:t>
            </a:r>
            <a:r>
              <a:rPr lang="en-US" sz="1200" b="1" dirty="0" err="1">
                <a:solidFill>
                  <a:schemeClr val="dk1"/>
                </a:solidFill>
              </a:rPr>
              <a:t>N</a:t>
            </a:r>
            <a:r>
              <a:rPr lang="en-US" sz="1200" b="1" i="0" u="none" strike="noStrike" cap="none" dirty="0" err="1">
                <a:solidFill>
                  <a:schemeClr val="dk1"/>
                </a:solidFill>
                <a:latin typeface="Arial"/>
                <a:ea typeface="Arial"/>
                <a:cs typeface="Arial"/>
                <a:sym typeface="Arial"/>
              </a:rPr>
              <a:t>ame:Aditi</a:t>
            </a:r>
            <a:r>
              <a:rPr lang="en-US" sz="1200" b="1" i="0" u="none" strike="noStrike" cap="none" dirty="0">
                <a:solidFill>
                  <a:schemeClr val="dk1"/>
                </a:solidFill>
                <a:latin typeface="Arial"/>
                <a:ea typeface="Arial"/>
                <a:cs typeface="Arial"/>
                <a:sym typeface="Arial"/>
              </a:rPr>
              <a:t> Bolakhe</a:t>
            </a:r>
            <a:endParaRPr dirty="0"/>
          </a:p>
          <a:p>
            <a:pPr marL="0" marR="0" lvl="0" indent="0" algn="ctr" rtl="0">
              <a:lnSpc>
                <a:spcPct val="100000"/>
              </a:lnSpc>
              <a:spcBef>
                <a:spcPts val="0"/>
              </a:spcBef>
              <a:spcAft>
                <a:spcPts val="0"/>
              </a:spcAft>
              <a:buNone/>
            </a:pPr>
            <a:r>
              <a:rPr lang="en-US" sz="1200" b="1" i="0" u="sng" strike="noStrike" cap="none" dirty="0">
                <a:solidFill>
                  <a:srgbClr val="0070C0"/>
                </a:solidFill>
                <a:latin typeface="Arial"/>
                <a:ea typeface="Arial"/>
                <a:cs typeface="Arial"/>
                <a:sym typeface="Arial"/>
              </a:rPr>
              <a:t>https://www.linkedin.com/profilelink</a:t>
            </a:r>
            <a:endParaRPr sz="1200" b="1" i="0" u="none"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dirty="0">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125" name="Google Shape;125;p5"/>
          <p:cNvSpPr txBox="1"/>
          <p:nvPr/>
        </p:nvSpPr>
        <p:spPr>
          <a:xfrm>
            <a:off x="2144809" y="2046824"/>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4">
            <a:alphaModFix/>
          </a:blip>
          <a:srcRect/>
          <a:stretch/>
        </p:blipFill>
        <p:spPr>
          <a:xfrm>
            <a:off x="9915533" y="6151968"/>
            <a:ext cx="2276467" cy="706033"/>
          </a:xfrm>
          <a:prstGeom prst="rect">
            <a:avLst/>
          </a:prstGeom>
          <a:noFill/>
          <a:ln>
            <a:noFill/>
          </a:ln>
        </p:spPr>
      </p:pic>
      <p:sp>
        <p:nvSpPr>
          <p:cNvPr id="127" name="Google Shape;127;p5"/>
          <p:cNvSpPr txBox="1"/>
          <p:nvPr/>
        </p:nvSpPr>
        <p:spPr>
          <a:xfrm>
            <a:off x="3679372" y="2563850"/>
            <a:ext cx="30960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41" name="Google Shape;141;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42" name="Google Shape;142;gf3a8d4be09_2_180"/>
          <p:cNvSpPr txBox="1"/>
          <p:nvPr/>
        </p:nvSpPr>
        <p:spPr>
          <a:xfrm>
            <a:off x="383125" y="1149375"/>
            <a:ext cx="11034000" cy="4174500"/>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objective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Constraints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Project Architecture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collection and details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Exploratory Data Analysis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Visualization</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Modeling </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Evaluation</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Deployment</a:t>
            </a: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49" name="Google Shape;149;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54" name="Google Shape;154;gf3a8d4be09_2_92"/>
          <p:cNvPicPr preferRelativeResize="0"/>
          <p:nvPr/>
        </p:nvPicPr>
        <p:blipFill>
          <a:blip r:embed="rId4">
            <a:alphaModFix/>
          </a:blip>
          <a:stretch>
            <a:fillRect/>
          </a:stretch>
        </p:blipFill>
        <p:spPr>
          <a:xfrm>
            <a:off x="747100" y="1023767"/>
            <a:ext cx="10076273" cy="422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pic>
        <p:nvPicPr>
          <p:cNvPr id="161" name="Google Shape;161;p12"/>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CD017A16-4BF2-9E28-F1B6-185E8826E5C9}"/>
              </a:ext>
            </a:extLst>
          </p:cNvPr>
          <p:cNvSpPr>
            <a:spLocks noGrp="1"/>
          </p:cNvSpPr>
          <p:nvPr>
            <p:ph type="body" idx="1"/>
          </p:nvPr>
        </p:nvSpPr>
        <p:spPr/>
        <p:txBody>
          <a:bodyPr/>
          <a:lstStyle/>
          <a:p>
            <a:r>
              <a:rPr lang="en-US" dirty="0"/>
              <a:t>Autism is going  undetected .Autism related </a:t>
            </a:r>
            <a:r>
              <a:rPr lang="en-US" dirty="0" err="1"/>
              <a:t>behaviour</a:t>
            </a:r>
            <a:r>
              <a:rPr lang="en-US" dirty="0"/>
              <a:t> increasing in the day by day.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39788"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Objective</a:t>
            </a:r>
            <a:endParaRPr sz="3200" b="1">
              <a:latin typeface="Times New Roman"/>
              <a:ea typeface="Times New Roman"/>
              <a:cs typeface="Times New Roman"/>
              <a:sym typeface="Times New Roman"/>
            </a:endParaRPr>
          </a:p>
        </p:txBody>
      </p:sp>
      <p:sp>
        <p:nvSpPr>
          <p:cNvPr id="167" name="Google Shape;167;p7"/>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2800" b="1">
                <a:latin typeface="Times New Roman"/>
                <a:ea typeface="Times New Roman"/>
                <a:cs typeface="Times New Roman"/>
                <a:sym typeface="Times New Roman"/>
              </a:rPr>
              <a:t>Objective</a:t>
            </a:r>
            <a:endParaRPr sz="2800"/>
          </a:p>
        </p:txBody>
      </p:sp>
      <p:sp>
        <p:nvSpPr>
          <p:cNvPr id="168" name="Google Shape;168;p7"/>
          <p:cNvSpPr txBox="1">
            <a:spLocks noGrp="1"/>
          </p:cNvSpPr>
          <p:nvPr>
            <p:ph type="body" idx="2"/>
          </p:nvPr>
        </p:nvSpPr>
        <p:spPr>
          <a:xfrm>
            <a:off x="839750" y="3007550"/>
            <a:ext cx="5157900" cy="1015200"/>
          </a:xfrm>
          <a:prstGeom prst="rect">
            <a:avLst/>
          </a:prstGeom>
          <a:noFill/>
          <a:ln>
            <a:noFill/>
          </a:ln>
        </p:spPr>
        <p:txBody>
          <a:bodyPr spcFirstLastPara="1" wrap="square" lIns="91400" tIns="45675" rIns="91400" bIns="45675" anchor="t" anchorCtr="0">
            <a:normAutofit/>
          </a:bodyPr>
          <a:lstStyle/>
          <a:p>
            <a:pPr marL="0" lvl="0" indent="0" algn="l" rtl="0">
              <a:lnSpc>
                <a:spcPct val="90000"/>
              </a:lnSpc>
              <a:spcBef>
                <a:spcPts val="1000"/>
              </a:spcBef>
              <a:spcAft>
                <a:spcPts val="0"/>
              </a:spcAft>
              <a:buNone/>
            </a:pPr>
            <a:r>
              <a:rPr lang="en-US" sz="1800" dirty="0">
                <a:solidFill>
                  <a:srgbClr val="353744"/>
                </a:solidFill>
                <a:latin typeface="Proxima Nova"/>
                <a:ea typeface="Proxima Nova"/>
                <a:cs typeface="Proxima Nova"/>
                <a:sym typeface="Proxima Nova"/>
              </a:rPr>
              <a:t>Maximize the  early detection of autism</a:t>
            </a:r>
            <a:endParaRPr sz="1800" dirty="0">
              <a:solidFill>
                <a:srgbClr val="353744"/>
              </a:solidFill>
              <a:latin typeface="Proxima Nova"/>
              <a:ea typeface="Proxima Nova"/>
              <a:cs typeface="Proxima Nova"/>
              <a:sym typeface="Proxima Nova"/>
            </a:endParaRPr>
          </a:p>
        </p:txBody>
      </p:sp>
      <p:sp>
        <p:nvSpPr>
          <p:cNvPr id="169" name="Google Shape;169;p7"/>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100"/>
              <a:t>Constraints</a:t>
            </a:r>
            <a:endParaRPr sz="3100"/>
          </a:p>
        </p:txBody>
      </p:sp>
      <p:pic>
        <p:nvPicPr>
          <p:cNvPr id="171" name="Google Shape;171;p7"/>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B0BA444F-23E2-29BC-576A-BCF5F774ABEB}"/>
              </a:ext>
            </a:extLst>
          </p:cNvPr>
          <p:cNvSpPr>
            <a:spLocks noGrp="1"/>
          </p:cNvSpPr>
          <p:nvPr>
            <p:ph type="body" idx="4"/>
          </p:nvPr>
        </p:nvSpPr>
        <p:spPr/>
        <p:txBody>
          <a:bodyPr/>
          <a:lstStyle/>
          <a:p>
            <a:r>
              <a:rPr lang="en-US" dirty="0"/>
              <a:t>Reduce the manual effort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194992" y="192071"/>
            <a:ext cx="10460100" cy="67419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CRISP-ML(Q) Methodology</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There are six stages of CRISP-ML(Q) Methodology</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1.Business and data understanding</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2.Data preparation</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3.model building </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4.Model evaluation</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5.Model deployment</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6.Monitoring and maintenance</a:t>
            </a:r>
            <a:endParaRPr sz="3200" b="1">
              <a:latin typeface="Times New Roman"/>
              <a:ea typeface="Times New Roman"/>
              <a:cs typeface="Times New Roman"/>
              <a:sym typeface="Times New Roman"/>
            </a:endParaRPr>
          </a:p>
        </p:txBody>
      </p:sp>
      <p:pic>
        <p:nvPicPr>
          <p:cNvPr id="177" name="Google Shape;177;p14"/>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Technical Stacks and Project </a:t>
            </a:r>
            <a:r>
              <a:rPr lang="en-US" sz="3200" b="1" dirty="0" err="1">
                <a:latin typeface="Times New Roman"/>
                <a:ea typeface="Times New Roman"/>
                <a:cs typeface="Times New Roman"/>
                <a:sym typeface="Times New Roman"/>
              </a:rPr>
              <a:t>Architechture</a:t>
            </a:r>
            <a:endParaRPr sz="3200" b="1" dirty="0">
              <a:latin typeface="Times New Roman"/>
              <a:ea typeface="Times New Roman"/>
              <a:cs typeface="Times New Roman"/>
              <a:sym typeface="Times New Roman"/>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185" name="Google Shape;185;g119c79fd7f2_1_58"/>
          <p:cNvPicPr preferRelativeResize="0"/>
          <p:nvPr/>
        </p:nvPicPr>
        <p:blipFill rotWithShape="1">
          <a:blip r:embed="rId3">
            <a:alphaModFix/>
          </a:blip>
          <a:srcRect/>
          <a:stretch/>
        </p:blipFill>
        <p:spPr>
          <a:xfrm>
            <a:off x="9580951" y="6040102"/>
            <a:ext cx="2592012" cy="805375"/>
          </a:xfrm>
          <a:prstGeom prst="rect">
            <a:avLst/>
          </a:prstGeom>
          <a:noFill/>
          <a:ln>
            <a:noFill/>
          </a:ln>
        </p:spPr>
      </p:pic>
      <p:pic>
        <p:nvPicPr>
          <p:cNvPr id="3" name="Picture 2" descr="A close-up of a white background&#10;&#10;Description automatically generated">
            <a:extLst>
              <a:ext uri="{FF2B5EF4-FFF2-40B4-BE49-F238E27FC236}">
                <a16:creationId xmlns:a16="http://schemas.microsoft.com/office/drawing/2014/main" id="{F85189CD-000A-8C88-21CC-46F452A983F6}"/>
              </a:ext>
            </a:extLst>
          </p:cNvPr>
          <p:cNvPicPr>
            <a:picLocks noChangeAspect="1"/>
          </p:cNvPicPr>
          <p:nvPr/>
        </p:nvPicPr>
        <p:blipFill>
          <a:blip r:embed="rId4"/>
          <a:stretch>
            <a:fillRect/>
          </a:stretch>
        </p:blipFill>
        <p:spPr>
          <a:xfrm>
            <a:off x="0" y="805801"/>
            <a:ext cx="12192000" cy="48292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622</Words>
  <Application>Microsoft Office PowerPoint</Application>
  <PresentationFormat>Widescreen</PresentationFormat>
  <Paragraphs>108</Paragraphs>
  <Slides>21</Slides>
  <Notes>21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Times New Roman</vt:lpstr>
      <vt:lpstr>Proxima Nova</vt:lpstr>
      <vt:lpstr>Georgia</vt:lpstr>
      <vt:lpstr>Arial</vt:lpstr>
      <vt:lpstr>Calibri</vt:lpstr>
      <vt:lpstr>Office Theme</vt:lpstr>
      <vt:lpstr>Autism Detection System</vt:lpstr>
      <vt:lpstr>Project Leadership</vt:lpstr>
      <vt:lpstr>Team Members</vt:lpstr>
      <vt:lpstr>Contents</vt:lpstr>
      <vt:lpstr>Project Overview and Scope</vt:lpstr>
      <vt:lpstr>Business Problem</vt:lpstr>
      <vt:lpstr>Business Objective</vt:lpstr>
      <vt:lpstr>CRISP-ML(Q) Methodology  There are six stages of CRISP-ML(Q) Methodology  1.Business and data understanding  2.Data preparation  3.model building   4.Model evaluation  5.Model deployment  6.Monitoring and maintenance</vt:lpstr>
      <vt:lpstr>Technical Stacks and Project Architechture</vt:lpstr>
      <vt:lpstr>Data Collection and Understanding  </vt:lpstr>
      <vt:lpstr>Data  Information </vt:lpstr>
      <vt:lpstr>System Requirements</vt:lpstr>
      <vt:lpstr>Data Preprocessing</vt:lpstr>
      <vt:lpstr>Model Building </vt:lpstr>
      <vt:lpstr>Model Accuracy Comparison</vt:lpstr>
      <vt:lpstr>Best Model  – </vt:lpstr>
      <vt:lpstr>Model Deployment - Strategy</vt:lpstr>
      <vt:lpstr>Screen shot of output </vt:lpstr>
      <vt:lpstr>Video of output </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ADITI BOLAKHE - 122132629 - MITBLR</cp:lastModifiedBy>
  <cp:revision>3</cp:revision>
  <dcterms:created xsi:type="dcterms:W3CDTF">2022-02-16T01:47:29Z</dcterms:created>
  <dcterms:modified xsi:type="dcterms:W3CDTF">2024-08-01T01:34:53Z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