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Roboto Bold" charset="1" panose="02000000000000000000"/>
      <p:regular r:id="rId17"/>
    </p:embeddedFont>
    <p:embeddedFont>
      <p:font typeface="Archivo Black" charset="1" panose="020B0A03020202020B04"/>
      <p:regular r:id="rId18"/>
    </p:embeddedFont>
    <p:embeddedFont>
      <p:font typeface="Poppins" charset="1" panose="00000500000000000000"/>
      <p:regular r:id="rId19"/>
    </p:embeddedFont>
    <p:embeddedFont>
      <p:font typeface="League Spartan" charset="1" panose="00000800000000000000"/>
      <p:regular r:id="rId20"/>
    </p:embeddedFont>
    <p:embeddedFont>
      <p:font typeface="Poppins Bold" charset="1" panose="00000800000000000000"/>
      <p:regular r:id="rId21"/>
    </p:embeddedFont>
    <p:embeddedFont>
      <p:font typeface="Poppins Italics" charset="1" panose="00000500000000000000"/>
      <p:regular r:id="rId22"/>
    </p:embeddedFont>
    <p:embeddedFont>
      <p:font typeface="Poppins Bold Italics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https://app.powerbi.com/view?r=eyJrIjoiMDllOGE5NTUtNTU0ZC00Y2EyLWE5ZWUtZGY5NzRkODE0YmZhIiwidCI6ImM2ZTU0OWIzLTVmNDUtNDAzMi1hYWU5LWQ0MjQ0ZGM1YjJjNCJ9" TargetMode="External" Type="http://schemas.openxmlformats.org/officeDocument/2006/relationships/hyperlink"/><Relationship Id="rId4" Target="https://app.powerbi.com/view?r=eyJrIjoiMDllOGE5NTUtNTU0ZC00Y2EyLWE5ZWUtZGY5NzRkODE0YmZhIiwidCI6ImM2ZTU0OWIzLTVmNDUtNDAzMi1hYWU5LWQ0MjQ0ZGM1YjJjNCJ9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https://www.kaggle.com/datasets/carrie1/ecommerce-data" TargetMode="External" Type="http://schemas.openxmlformats.org/officeDocument/2006/relationships/hyperlink"/><Relationship Id="rId4" Target="https://www.kaggle.com/datasets/carrie1/ecommerce-data" TargetMode="External" Type="http://schemas.openxmlformats.org/officeDocument/2006/relationships/hyperlink"/><Relationship Id="rId5" Target="https://www.kaggle.com/datasets/carrie1/ecommerce-data" TargetMode="External" Type="http://schemas.openxmlformats.org/officeDocument/2006/relationships/hyperlink"/><Relationship Id="rId6" Target="https://www.kaggle.com/datasets/carrie1/ecommerce-data" TargetMode="External" Type="http://schemas.openxmlformats.org/officeDocument/2006/relationships/hyperlink"/><Relationship Id="rId7" Target="https://www.kaggle.com/datasets/carrie1/ecommerce-data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embeddings/oleObject1.bin" Type="http://schemas.openxmlformats.org/officeDocument/2006/relationships/oleObjec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916361" y="4208284"/>
            <a:ext cx="12590421" cy="1872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b="true" sz="5400">
                <a:solidFill>
                  <a:srgbClr val="303642"/>
                </a:solidFill>
                <a:latin typeface="Roboto Bold"/>
                <a:ea typeface="Roboto Bold"/>
                <a:cs typeface="Roboto Bold"/>
                <a:sym typeface="Roboto Bold"/>
              </a:rPr>
              <a:t>CUSTOMER SEGMENTATION &amp; TARGET MARKETING USING RFM ANALYSIS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5946053" y="9477788"/>
            <a:ext cx="2064340" cy="535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2"/>
              </a:lnSpc>
              <a:spcBef>
                <a:spcPct val="0"/>
              </a:spcBef>
            </a:pPr>
            <a:r>
              <a:rPr lang="en-US" sz="3123">
                <a:solidFill>
                  <a:srgbClr val="303642"/>
                </a:solidFill>
                <a:latin typeface="Archivo Black"/>
                <a:ea typeface="Archivo Black"/>
                <a:cs typeface="Archivo Black"/>
                <a:sym typeface="Archivo Black"/>
              </a:rPr>
              <a:t>Aditi Jain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91583" y="6339415"/>
            <a:ext cx="11535116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303642"/>
                </a:solidFill>
                <a:latin typeface="Archivo Black"/>
                <a:ea typeface="Archivo Black"/>
                <a:cs typeface="Archivo Black"/>
                <a:sym typeface="Archivo Black"/>
              </a:rPr>
              <a:t>Understanding customer behavior &amp; sales trends through data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337310"/>
            <a:ext cx="18288000" cy="7612380"/>
          </a:xfrm>
          <a:custGeom>
            <a:avLst/>
            <a:gdLst/>
            <a:ahLst/>
            <a:cxnLst/>
            <a:rect r="r" b="b" t="t" l="l"/>
            <a:pathLst>
              <a:path h="7612380" w="18288000">
                <a:moveTo>
                  <a:pt x="0" y="0"/>
                </a:moveTo>
                <a:lnTo>
                  <a:pt x="18288000" y="0"/>
                </a:lnTo>
                <a:lnTo>
                  <a:pt x="18288000" y="7612380"/>
                </a:lnTo>
                <a:lnTo>
                  <a:pt x="0" y="7612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030244" y="83471"/>
            <a:ext cx="4722733" cy="94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0"/>
              </a:lnSpc>
              <a:spcBef>
                <a:spcPct val="0"/>
              </a:spcBef>
            </a:pPr>
            <a:r>
              <a:rPr lang="en-US" b="true" sz="5536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DASHBOARD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0080" y="9358370"/>
            <a:ext cx="7325611" cy="671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0"/>
              </a:lnSpc>
              <a:spcBef>
                <a:spcPct val="0"/>
              </a:spcBef>
            </a:pPr>
            <a:r>
              <a:rPr lang="en-US" b="true" sz="3936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  <a:hlinkClick r:id="rId3" tooltip="https://app.powerbi.com/view?r=eyJrIjoiMDllOGE5NTUtNTU0ZC00Y2EyLWE5ZWUtZGY5NzRkODE0YmZhIiwidCI6ImM2ZTU0OWIzLTVmNDUtNDAzMi1hYWU5LWQ0MjQ0ZGM1YjJjNCJ9"/>
              </a:rPr>
              <a:t>Interactive </a:t>
            </a:r>
            <a:r>
              <a:rPr lang="en-US" b="true" sz="3936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  <a:hlinkClick r:id="rId4" tooltip="https://app.powerbi.com/view?r=eyJrIjoiMDllOGE5NTUtNTU0ZC00Y2EyLWE5ZWUtZGY5NzRkODE0YmZhIiwidCI6ImM2ZTU0OWIzLTVmNDUtNDAzMi1hYWU5LWQ0MjQ0ZGM1YjJjNCJ9"/>
              </a:rPr>
              <a:t>Dashboard Link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11803" y="5040550"/>
            <a:ext cx="5245100" cy="1332778"/>
            <a:chOff x="0" y="0"/>
            <a:chExt cx="1381426" cy="351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1426" cy="351020"/>
            </a:xfrm>
            <a:custGeom>
              <a:avLst/>
              <a:gdLst/>
              <a:ahLst/>
              <a:cxnLst/>
              <a:rect r="r" b="b" t="t" l="l"/>
              <a:pathLst>
                <a:path h="351020" w="1381426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538810" y="5040550"/>
            <a:ext cx="5118100" cy="1332778"/>
            <a:chOff x="0" y="0"/>
            <a:chExt cx="1347977" cy="3510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47977" cy="351020"/>
            </a:xfrm>
            <a:custGeom>
              <a:avLst/>
              <a:gdLst/>
              <a:ahLst/>
              <a:cxnLst/>
              <a:rect r="r" b="b" t="t" l="l"/>
              <a:pathLst>
                <a:path h="351020" w="1347977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025351" y="5000625"/>
            <a:ext cx="8421405" cy="126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4"/>
              </a:lnSpc>
            </a:pPr>
            <a:r>
              <a:rPr lang="en-US" b="true" sz="738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279174" y="8877661"/>
            <a:ext cx="3662121" cy="761278"/>
            <a:chOff x="0" y="0"/>
            <a:chExt cx="964509" cy="200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4509" cy="200501"/>
            </a:xfrm>
            <a:custGeom>
              <a:avLst/>
              <a:gdLst/>
              <a:ahLst/>
              <a:cxnLst/>
              <a:rect r="r" b="b" t="t" l="l"/>
              <a:pathLst>
                <a:path h="200501" w="964509">
                  <a:moveTo>
                    <a:pt x="100251" y="0"/>
                  </a:moveTo>
                  <a:lnTo>
                    <a:pt x="864259" y="0"/>
                  </a:lnTo>
                  <a:cubicBezTo>
                    <a:pt x="890847" y="0"/>
                    <a:pt x="916346" y="10562"/>
                    <a:pt x="935147" y="29363"/>
                  </a:cubicBezTo>
                  <a:cubicBezTo>
                    <a:pt x="953947" y="48163"/>
                    <a:pt x="964509" y="73662"/>
                    <a:pt x="964509" y="100251"/>
                  </a:cubicBezTo>
                  <a:lnTo>
                    <a:pt x="964509" y="100251"/>
                  </a:lnTo>
                  <a:cubicBezTo>
                    <a:pt x="964509" y="155617"/>
                    <a:pt x="919626" y="200501"/>
                    <a:pt x="864259" y="200501"/>
                  </a:cubicBezTo>
                  <a:lnTo>
                    <a:pt x="100251" y="200501"/>
                  </a:lnTo>
                  <a:cubicBezTo>
                    <a:pt x="44884" y="200501"/>
                    <a:pt x="0" y="155617"/>
                    <a:pt x="0" y="100251"/>
                  </a:cubicBezTo>
                  <a:lnTo>
                    <a:pt x="0" y="100251"/>
                  </a:lnTo>
                  <a:cubicBezTo>
                    <a:pt x="0" y="44884"/>
                    <a:pt x="44884" y="0"/>
                    <a:pt x="100251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64509" cy="2671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ADITI JAIN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92631" y="2470857"/>
            <a:ext cx="17702739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THIS IS THE ROADMAP TO BUILDING A MORE PROFITABLE, CUSTOMER-CENTRIC BUSINESS.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9571" y="2520122"/>
            <a:ext cx="13289469" cy="7370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5" indent="-323848" lvl="1">
              <a:lnSpc>
                <a:spcPts val="422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e-commerce industry is highly competitive, requiring deep understanding of customer preferences and behaviors.</a:t>
            </a:r>
          </a:p>
          <a:p>
            <a:pPr algn="l">
              <a:lnSpc>
                <a:spcPts val="4229"/>
              </a:lnSpc>
            </a:pPr>
          </a:p>
          <a:p>
            <a:pPr algn="l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Businesses generate vast amounts of transactional data but struggle to leverage it for actionable segmentation.</a:t>
            </a:r>
          </a:p>
          <a:p>
            <a:pPr algn="l">
              <a:lnSpc>
                <a:spcPts val="4199"/>
              </a:lnSpc>
            </a:pPr>
          </a:p>
          <a:p>
            <a:pPr algn="l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Without clear segmentation, challenges arise in: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-  Identifying high-value vs. low-value customers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-  Retaining loyal customers and re-engaging dormant ones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-  </a:t>
            </a: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Allocating marketing budgets effectively</a:t>
            </a:r>
          </a:p>
          <a:p>
            <a:pPr algn="l">
              <a:lnSpc>
                <a:spcPts val="4199"/>
              </a:lnSpc>
            </a:pPr>
          </a:p>
          <a:p>
            <a:pPr algn="l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structured approach (RFM &amp; decile analysis) is needed to segment customers, maximize retention, and drive profitability.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771360" y="1996535"/>
            <a:ext cx="5899310" cy="8290465"/>
          </a:xfrm>
          <a:custGeom>
            <a:avLst/>
            <a:gdLst/>
            <a:ahLst/>
            <a:cxnLst/>
            <a:rect r="r" b="b" t="t" l="l"/>
            <a:pathLst>
              <a:path h="8290465" w="5899310">
                <a:moveTo>
                  <a:pt x="0" y="0"/>
                </a:moveTo>
                <a:lnTo>
                  <a:pt x="5899311" y="0"/>
                </a:lnTo>
                <a:lnTo>
                  <a:pt x="5899311" y="8290465"/>
                </a:lnTo>
                <a:lnTo>
                  <a:pt x="0" y="82904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826" t="0" r="-22706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0969" y="211966"/>
            <a:ext cx="9776367" cy="111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4"/>
              </a:lnSpc>
            </a:pPr>
            <a:r>
              <a:rPr lang="en-US" b="true" sz="643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5869" y="2765420"/>
            <a:ext cx="9703619" cy="4648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4978" indent="-352489" lvl="1">
              <a:lnSpc>
                <a:spcPts val="4604"/>
              </a:lnSpc>
              <a:buFont typeface="Arial"/>
              <a:buChar char="•"/>
            </a:pPr>
            <a:r>
              <a:rPr lang="en-US" sz="32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32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ource: </a:t>
            </a:r>
            <a:r>
              <a:rPr lang="en-US" sz="3265" u="sng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  <a:hlinkClick r:id="rId3" tooltip="https://www.kaggle.com/datasets/carrie1/ecommerce-data"/>
              </a:rPr>
              <a:t>Kaggle</a:t>
            </a:r>
            <a:r>
              <a:rPr lang="en-US" sz="3265" u="sng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  <a:hlinkClick r:id="rId4" tooltip="https://www.kaggle.com/datasets/carrie1/ecommerce-data"/>
              </a:rPr>
              <a:t> - E-com</a:t>
            </a:r>
            <a:r>
              <a:rPr lang="en-US" sz="3265" u="sng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  <a:hlinkClick r:id="rId5" tooltip="https://www.kaggle.com/datasets/carrie1/ecommerce-data"/>
              </a:rPr>
              <a:t>merce</a:t>
            </a:r>
            <a:r>
              <a:rPr lang="en-US" sz="3265" u="sng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  <a:hlinkClick r:id="rId6" tooltip="https://www.kaggle.com/datasets/carrie1/ecommerce-data"/>
              </a:rPr>
              <a:t> D</a:t>
            </a:r>
            <a:r>
              <a:rPr lang="en-US" sz="3265" u="sng">
                <a:solidFill>
                  <a:srgbClr val="004AAD"/>
                </a:solidFill>
                <a:latin typeface="Poppins"/>
                <a:ea typeface="Poppins"/>
                <a:cs typeface="Poppins"/>
                <a:sym typeface="Poppins"/>
                <a:hlinkClick r:id="rId7" tooltip="https://www.kaggle.com/datasets/carrie1/ecommerce-data"/>
              </a:rPr>
              <a:t>ataset</a:t>
            </a:r>
          </a:p>
          <a:p>
            <a:pPr algn="l">
              <a:lnSpc>
                <a:spcPts val="4604"/>
              </a:lnSpc>
            </a:pPr>
          </a:p>
          <a:p>
            <a:pPr algn="l" marL="704978" indent="-352489" lvl="1">
              <a:lnSpc>
                <a:spcPts val="4604"/>
              </a:lnSpc>
              <a:buFont typeface="Arial"/>
              <a:buChar char="•"/>
            </a:pPr>
            <a:r>
              <a:rPr lang="en-US" sz="32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Transactions</a:t>
            </a:r>
            <a:r>
              <a:rPr lang="en-US" sz="32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541909 rows, 8 columns</a:t>
            </a:r>
          </a:p>
          <a:p>
            <a:pPr algn="l">
              <a:lnSpc>
                <a:spcPts val="4604"/>
              </a:lnSpc>
            </a:pPr>
          </a:p>
          <a:p>
            <a:pPr algn="l" marL="704978" indent="-352489" lvl="1">
              <a:lnSpc>
                <a:spcPts val="4604"/>
              </a:lnSpc>
              <a:buFont typeface="Arial"/>
              <a:buChar char="•"/>
            </a:pPr>
            <a:r>
              <a:rPr lang="en-US" sz="32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Timeframe: Dec 2010 to Dec 2011</a:t>
            </a:r>
          </a:p>
          <a:p>
            <a:pPr algn="l">
              <a:lnSpc>
                <a:spcPts val="4604"/>
              </a:lnSpc>
            </a:pPr>
          </a:p>
          <a:p>
            <a:pPr algn="l" marL="704978" indent="-352489" lvl="1">
              <a:lnSpc>
                <a:spcPts val="4604"/>
              </a:lnSpc>
              <a:buFont typeface="Arial"/>
              <a:buChar char="•"/>
            </a:pPr>
            <a:r>
              <a:rPr lang="en-US" sz="326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Region: UK &amp; other international customers</a:t>
            </a:r>
          </a:p>
          <a:p>
            <a:pPr algn="l">
              <a:lnSpc>
                <a:spcPts val="4571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10969" y="211966"/>
            <a:ext cx="9776367" cy="111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4"/>
              </a:lnSpc>
            </a:pPr>
            <a:r>
              <a:rPr lang="en-US" b="true" sz="643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DATASET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52276" y="4798125"/>
            <a:ext cx="7974013" cy="5156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0"/>
              </a:lnSpc>
            </a:pPr>
            <a:r>
              <a:rPr lang="en-US" sz="29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Key Variables:</a:t>
            </a:r>
          </a:p>
          <a:p>
            <a:pPr algn="l">
              <a:lnSpc>
                <a:spcPts val="4090"/>
              </a:lnSpc>
            </a:pPr>
          </a:p>
          <a:p>
            <a:pPr algn="l" marL="626328" indent="-313164" lvl="1">
              <a:lnSpc>
                <a:spcPts val="4090"/>
              </a:lnSpc>
              <a:buFont typeface="Arial"/>
              <a:buChar char="•"/>
            </a:pPr>
            <a:r>
              <a:rPr lang="en-US" sz="29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InvoiceNo: Unique transaction ID</a:t>
            </a:r>
          </a:p>
          <a:p>
            <a:pPr algn="l" marL="626328" indent="-313164" lvl="1">
              <a:lnSpc>
                <a:spcPts val="4090"/>
              </a:lnSpc>
              <a:buFont typeface="Arial"/>
              <a:buChar char="•"/>
            </a:pPr>
            <a:r>
              <a:rPr lang="en-US" sz="29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StockCode: Unique product identifier</a:t>
            </a:r>
          </a:p>
          <a:p>
            <a:pPr algn="l" marL="626328" indent="-313164" lvl="1">
              <a:lnSpc>
                <a:spcPts val="4090"/>
              </a:lnSpc>
              <a:buFont typeface="Arial"/>
              <a:buChar char="•"/>
            </a:pPr>
            <a:r>
              <a:rPr lang="en-US" sz="29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Description: Product description</a:t>
            </a:r>
          </a:p>
          <a:p>
            <a:pPr algn="l" marL="626328" indent="-313164" lvl="1">
              <a:lnSpc>
                <a:spcPts val="4090"/>
              </a:lnSpc>
              <a:buFont typeface="Arial"/>
              <a:buChar char="•"/>
            </a:pPr>
            <a:r>
              <a:rPr lang="en-US" sz="29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Quantity: Number of items purchased</a:t>
            </a:r>
          </a:p>
          <a:p>
            <a:pPr algn="l" marL="626328" indent="-313164" lvl="1">
              <a:lnSpc>
                <a:spcPts val="4090"/>
              </a:lnSpc>
              <a:buFont typeface="Arial"/>
              <a:buChar char="•"/>
            </a:pPr>
            <a:r>
              <a:rPr lang="en-US" sz="29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InvoiceDate: Timestamp of purchase</a:t>
            </a:r>
          </a:p>
          <a:p>
            <a:pPr algn="l" marL="626328" indent="-313164" lvl="1">
              <a:lnSpc>
                <a:spcPts val="4090"/>
              </a:lnSpc>
              <a:buFont typeface="Arial"/>
              <a:buChar char="•"/>
            </a:pPr>
            <a:r>
              <a:rPr lang="en-US" sz="29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UnitPrice: Price per unit in GBP</a:t>
            </a:r>
          </a:p>
          <a:p>
            <a:pPr algn="l" marL="626328" indent="-313164" lvl="1">
              <a:lnSpc>
                <a:spcPts val="4090"/>
              </a:lnSpc>
              <a:buFont typeface="Arial"/>
              <a:buChar char="•"/>
            </a:pPr>
            <a:r>
              <a:rPr lang="en-US" sz="29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CustomerID: Unique customer identifier</a:t>
            </a:r>
          </a:p>
          <a:p>
            <a:pPr algn="l" marL="626328" indent="-313164" lvl="1">
              <a:lnSpc>
                <a:spcPts val="4090"/>
              </a:lnSpc>
              <a:buFont typeface="Arial"/>
              <a:buChar char="•"/>
            </a:pPr>
            <a:r>
              <a:rPr lang="en-US" sz="290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Country: Location of the customer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9358" y="3373210"/>
            <a:ext cx="17549283" cy="6417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0639" indent="-325319" lvl="1">
              <a:lnSpc>
                <a:spcPts val="4249"/>
              </a:lnSpc>
              <a:buFont typeface="Arial"/>
              <a:buChar char="•"/>
            </a:pP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Fill</a:t>
            </a: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ed missin</a:t>
            </a: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301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Description </a:t>
            </a: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with ‘</a:t>
            </a:r>
            <a:r>
              <a:rPr lang="en-US" b="true" sz="301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Unknown</a:t>
            </a: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’</a:t>
            </a:r>
          </a:p>
          <a:p>
            <a:pPr algn="l">
              <a:lnSpc>
                <a:spcPts val="4249"/>
              </a:lnSpc>
            </a:pPr>
          </a:p>
          <a:p>
            <a:pPr algn="l" marL="650639" indent="-325319" lvl="1">
              <a:lnSpc>
                <a:spcPts val="4249"/>
              </a:lnSpc>
              <a:buFont typeface="Arial"/>
              <a:buChar char="•"/>
            </a:pP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Fil</a:t>
            </a: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</a:t>
            </a: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missing</a:t>
            </a: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301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Cust</a:t>
            </a:r>
            <a:r>
              <a:rPr lang="en-US" b="true" sz="301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</a:t>
            </a:r>
            <a:r>
              <a:rPr lang="en-US" b="true" sz="301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mer</a:t>
            </a:r>
            <a:r>
              <a:rPr lang="en-US" b="true" sz="301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ID </a:t>
            </a: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with </a:t>
            </a:r>
            <a:r>
              <a:rPr lang="en-US" b="true" sz="301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-1</a:t>
            </a: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→ </a:t>
            </a:r>
            <a:r>
              <a:rPr lang="en-US" sz="3013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k</a:t>
            </a:r>
            <a:r>
              <a:rPr lang="en-US" sz="3013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e</a:t>
            </a:r>
            <a:r>
              <a:rPr lang="en-US" sz="3013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pt</a:t>
            </a:r>
            <a:r>
              <a:rPr lang="en-US" sz="3013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</a:t>
            </a:r>
            <a:r>
              <a:rPr lang="en-US" sz="3013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inste</a:t>
            </a:r>
            <a:r>
              <a:rPr lang="en-US" sz="3013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a</a:t>
            </a:r>
            <a:r>
              <a:rPr lang="en-US" sz="3013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d of dropping (</a:t>
            </a:r>
            <a:r>
              <a:rPr lang="en-US" b="true" sz="3013" i="true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25% missing</a:t>
            </a:r>
            <a:r>
              <a:rPr lang="en-US" sz="3013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) </a:t>
            </a:r>
            <a:r>
              <a:rPr lang="en-US" sz="3013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t</a:t>
            </a:r>
            <a:r>
              <a:rPr lang="en-US" sz="3013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o avoid bi</a:t>
            </a:r>
            <a:r>
              <a:rPr lang="en-US" sz="3013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ase</a:t>
            </a:r>
            <a:r>
              <a:rPr lang="en-US" sz="3013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d cus</a:t>
            </a:r>
            <a:r>
              <a:rPr lang="en-US" sz="3013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t</a:t>
            </a:r>
            <a:r>
              <a:rPr lang="en-US" sz="3013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ome</a:t>
            </a:r>
            <a:r>
              <a:rPr lang="en-US" sz="3013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r analysis 🔑</a:t>
            </a:r>
          </a:p>
          <a:p>
            <a:pPr algn="l">
              <a:lnSpc>
                <a:spcPts val="4249"/>
              </a:lnSpc>
            </a:pPr>
          </a:p>
          <a:p>
            <a:pPr algn="l" marL="650639" indent="-325319" lvl="1">
              <a:lnSpc>
                <a:spcPts val="4249"/>
              </a:lnSpc>
              <a:buFont typeface="Arial"/>
              <a:buChar char="•"/>
            </a:pP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Converted </a:t>
            </a:r>
            <a:r>
              <a:rPr lang="en-US" b="true" sz="301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InvoiceDate </a:t>
            </a: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</a:t>
            </a: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datetime format</a:t>
            </a:r>
          </a:p>
          <a:p>
            <a:pPr algn="l">
              <a:lnSpc>
                <a:spcPts val="4249"/>
              </a:lnSpc>
            </a:pPr>
          </a:p>
          <a:p>
            <a:pPr algn="l" marL="650639" indent="-325319" lvl="1">
              <a:lnSpc>
                <a:spcPts val="4249"/>
              </a:lnSpc>
              <a:buFont typeface="Arial"/>
              <a:buChar char="•"/>
            </a:pP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Created </a:t>
            </a:r>
            <a:r>
              <a:rPr lang="en-US" b="true" sz="301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Total Sales</a:t>
            </a: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column (Quantity × UnitPrice)</a:t>
            </a:r>
          </a:p>
          <a:p>
            <a:pPr algn="l">
              <a:lnSpc>
                <a:spcPts val="4249"/>
              </a:lnSpc>
            </a:pPr>
          </a:p>
          <a:p>
            <a:pPr algn="l" marL="650639" indent="-325319" lvl="1">
              <a:lnSpc>
                <a:spcPts val="4249"/>
              </a:lnSpc>
              <a:buFont typeface="Arial"/>
              <a:buChar char="•"/>
            </a:pPr>
            <a:r>
              <a:rPr lang="en-US" sz="30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Identified duplicates (same InvoiceNo &amp; StockCode) and </a:t>
            </a:r>
            <a:r>
              <a:rPr lang="en-US" b="true" sz="301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aggregated by summing quantities.</a:t>
            </a:r>
          </a:p>
          <a:p>
            <a:pPr algn="l">
              <a:lnSpc>
                <a:spcPts val="421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10969" y="221491"/>
            <a:ext cx="15066226" cy="107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24"/>
              </a:lnSpc>
            </a:pPr>
            <a:r>
              <a:rPr lang="en-US" b="true" sz="623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CLEANING &amp; PREPROCESSING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0969" y="1807061"/>
            <a:ext cx="304919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TOOL USED: SQL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0969" y="2558962"/>
            <a:ext cx="17549283" cy="744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7"/>
              </a:lnSpc>
            </a:pPr>
            <a:r>
              <a:rPr lang="en-US" sz="27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</a:t>
            </a:r>
            <a:r>
              <a:rPr lang="en-US" sz="27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ey Analyses:</a:t>
            </a:r>
          </a:p>
          <a:p>
            <a:pPr algn="l">
              <a:lnSpc>
                <a:spcPts val="3947"/>
              </a:lnSpc>
            </a:pPr>
          </a:p>
          <a:p>
            <a:pPr algn="l" marL="604515" indent="-302257" lvl="1">
              <a:lnSpc>
                <a:spcPts val="3947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Total Sa</a:t>
            </a:r>
            <a:r>
              <a:rPr lang="en-US" b="true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les</a:t>
            </a:r>
            <a:r>
              <a:rPr lang="en-US" b="true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by </a:t>
            </a:r>
            <a:r>
              <a:rPr lang="en-US" b="true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Count</a:t>
            </a:r>
            <a:r>
              <a:rPr lang="en-US" b="true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ry</a:t>
            </a:r>
            <a:r>
              <a:rPr lang="en-US" b="true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→ Sum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of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sales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is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ri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3947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👉 </a:t>
            </a:r>
            <a:r>
              <a:rPr lang="en-US" sz="27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Insight: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7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UK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dominates with 84% of total sales, showing it contributes the most revenue overall.</a:t>
            </a:r>
          </a:p>
          <a:p>
            <a:pPr algn="l">
              <a:lnSpc>
                <a:spcPts val="3947"/>
              </a:lnSpc>
            </a:pPr>
          </a:p>
          <a:p>
            <a:pPr algn="l" marL="604515" indent="-302257" lvl="1">
              <a:lnSpc>
                <a:spcPts val="3947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Average </a:t>
            </a:r>
            <a:r>
              <a:rPr lang="en-US" b="true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Sales by Country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→ Avg. total sales distribution across countries.</a:t>
            </a:r>
          </a:p>
          <a:p>
            <a:pPr algn="l">
              <a:lnSpc>
                <a:spcPts val="3947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👉 </a:t>
            </a:r>
            <a:r>
              <a:rPr lang="en-US" sz="27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Insight: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Netherlands has the highest average transaction value (120) and USA has the lowest transaction value (5.95)</a:t>
            </a:r>
          </a:p>
          <a:p>
            <a:pPr algn="l">
              <a:lnSpc>
                <a:spcPts val="3947"/>
              </a:lnSpc>
            </a:pPr>
          </a:p>
          <a:p>
            <a:pPr algn="l" marL="604515" indent="-302257" lvl="1">
              <a:lnSpc>
                <a:spcPts val="3947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Customer Purchase B</a:t>
            </a:r>
            <a:r>
              <a:rPr lang="en-US" b="true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ehavior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→ Frequency, t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otal s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pend, and avg. purchase siz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e.</a:t>
            </a:r>
          </a:p>
          <a:p>
            <a:pPr algn="l">
              <a:lnSpc>
                <a:spcPts val="3947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👉 </a:t>
            </a:r>
            <a:r>
              <a:rPr lang="en-US" sz="27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Insight: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 small group of high-value customers likely generates most revenue, following the Pareto principle.</a:t>
            </a:r>
          </a:p>
          <a:p>
            <a:pPr algn="l">
              <a:lnSpc>
                <a:spcPts val="3947"/>
              </a:lnSpc>
            </a:pPr>
          </a:p>
          <a:p>
            <a:pPr algn="l" marL="604515" indent="-302257" lvl="1">
              <a:lnSpc>
                <a:spcPts val="3947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Active Customers Over Time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→ Unique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ctiv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cus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om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rs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over time.</a:t>
            </a:r>
          </a:p>
          <a:p>
            <a:pPr algn="l">
              <a:lnSpc>
                <a:spcPts val="3947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👉 </a:t>
            </a:r>
            <a:r>
              <a:rPr lang="en-US" sz="27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Insight: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4373 are the active customers.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0969" y="240541"/>
            <a:ext cx="14894718" cy="943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0"/>
              </a:lnSpc>
            </a:pPr>
            <a:r>
              <a:rPr lang="en-US" b="true" sz="5536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EXPLORATORY DATA ANALYSIS (EDA)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0969" y="1807061"/>
            <a:ext cx="304919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TOOL USED: SQL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5869" y="2730896"/>
            <a:ext cx="10668907" cy="6900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43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</a:t>
            </a:r>
            <a:r>
              <a:rPr lang="en-US" sz="243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ey Analyses:</a:t>
            </a:r>
          </a:p>
          <a:p>
            <a:pPr algn="l">
              <a:lnSpc>
                <a:spcPts val="3437"/>
              </a:lnSpc>
            </a:pPr>
          </a:p>
          <a:p>
            <a:pPr algn="l" marL="526389" indent="-263194" lvl="1">
              <a:lnSpc>
                <a:spcPts val="3437"/>
              </a:lnSpc>
              <a:buFont typeface="Arial"/>
              <a:buChar char="•"/>
            </a:pPr>
            <a:r>
              <a:rPr lang="en-US" b="true" sz="243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RFM</a:t>
            </a:r>
            <a:r>
              <a:rPr lang="en-US" b="true" sz="243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M</a:t>
            </a:r>
            <a:r>
              <a:rPr lang="en-US" b="true" sz="243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etrics</a:t>
            </a:r>
          </a:p>
          <a:p>
            <a:pPr algn="l" marL="1052777" indent="-350926" lvl="2">
              <a:lnSpc>
                <a:spcPts val="3437"/>
              </a:lnSpc>
              <a:buFont typeface="Arial"/>
              <a:buChar char="⚬"/>
            </a:pPr>
            <a:r>
              <a:rPr lang="en-US" b="true" sz="243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Rece</a:t>
            </a:r>
            <a:r>
              <a:rPr lang="en-US" b="true" sz="243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nc</a:t>
            </a:r>
            <a:r>
              <a:rPr lang="en-US" b="true" sz="243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y</a:t>
            </a:r>
            <a:r>
              <a:rPr lang="en-US" b="true" sz="243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→ </a:t>
            </a:r>
            <a:r>
              <a:rPr lang="en-US" sz="24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Days</a:t>
            </a:r>
            <a:r>
              <a:rPr lang="en-US" sz="24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si</a:t>
            </a:r>
            <a:r>
              <a:rPr lang="en-US" sz="24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nce</a:t>
            </a:r>
            <a:r>
              <a:rPr lang="en-US" sz="24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la</a:t>
            </a:r>
            <a:r>
              <a:rPr lang="en-US" sz="24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</a:t>
            </a:r>
            <a:r>
              <a:rPr lang="en-US" sz="24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pu</a:t>
            </a:r>
            <a:r>
              <a:rPr lang="en-US" sz="24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rchas</a:t>
            </a:r>
            <a:r>
              <a:rPr lang="en-US" sz="24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</a:p>
          <a:p>
            <a:pPr algn="l" marL="1052777" indent="-350926" lvl="2">
              <a:lnSpc>
                <a:spcPts val="3437"/>
              </a:lnSpc>
              <a:buFont typeface="Arial"/>
              <a:buChar char="⚬"/>
            </a:pPr>
            <a:r>
              <a:rPr lang="en-US" b="true" sz="243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Frequency → </a:t>
            </a:r>
            <a:r>
              <a:rPr lang="en-US" sz="24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No. of purchases</a:t>
            </a:r>
          </a:p>
          <a:p>
            <a:pPr algn="l" marL="1052777" indent="-350926" lvl="2">
              <a:lnSpc>
                <a:spcPts val="3437"/>
              </a:lnSpc>
              <a:buFont typeface="Arial"/>
              <a:buChar char="⚬"/>
            </a:pPr>
            <a:r>
              <a:rPr lang="en-US" b="true" sz="243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Monetary → </a:t>
            </a:r>
            <a:r>
              <a:rPr lang="en-US" sz="24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Total spend</a:t>
            </a:r>
          </a:p>
          <a:p>
            <a:pPr algn="l">
              <a:lnSpc>
                <a:spcPts val="3437"/>
              </a:lnSpc>
            </a:pPr>
          </a:p>
          <a:p>
            <a:pPr algn="l" marL="526389" indent="-263194" lvl="1">
              <a:lnSpc>
                <a:spcPts val="3437"/>
              </a:lnSpc>
              <a:buFont typeface="Arial"/>
              <a:buChar char="•"/>
            </a:pPr>
            <a:r>
              <a:rPr lang="en-US" b="true" sz="243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RFM Scores (1–5) → </a:t>
            </a:r>
            <a:r>
              <a:rPr lang="en-US" sz="24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Assigned using NTILE window function.</a:t>
            </a:r>
          </a:p>
          <a:p>
            <a:pPr algn="l">
              <a:lnSpc>
                <a:spcPts val="3437"/>
              </a:lnSpc>
            </a:pPr>
          </a:p>
          <a:p>
            <a:pPr algn="l" marL="526389" indent="-263194" lvl="1">
              <a:lnSpc>
                <a:spcPts val="3437"/>
              </a:lnSpc>
              <a:buFont typeface="Arial"/>
              <a:buChar char="•"/>
            </a:pPr>
            <a:r>
              <a:rPr lang="en-US" b="true" sz="243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Customer S</a:t>
            </a:r>
            <a:r>
              <a:rPr lang="en-US" b="true" sz="243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egments</a:t>
            </a:r>
          </a:p>
          <a:p>
            <a:pPr algn="l" marL="1052777" indent="-350926" lvl="2">
              <a:lnSpc>
                <a:spcPts val="3437"/>
              </a:lnSpc>
              <a:buFont typeface="Arial"/>
              <a:buChar char="⚬"/>
            </a:pPr>
            <a:r>
              <a:rPr lang="en-US" sz="24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Champions</a:t>
            </a:r>
            <a:r>
              <a:rPr lang="en-US" sz="24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(≥2000), Loyal</a:t>
            </a:r>
            <a:r>
              <a:rPr lang="en-US" sz="243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(800–2000), At-Risk(400–799), Dormant (&lt;400)</a:t>
            </a:r>
            <a:r>
              <a:rPr lang="en-US" b="true" sz="243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.</a:t>
            </a:r>
          </a:p>
          <a:p>
            <a:pPr algn="l">
              <a:lnSpc>
                <a:spcPts val="3437"/>
              </a:lnSpc>
            </a:pPr>
          </a:p>
          <a:p>
            <a:pPr algn="l">
              <a:lnSpc>
                <a:spcPts val="3437"/>
              </a:lnSpc>
            </a:pPr>
            <a:r>
              <a:rPr lang="en-US" sz="243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👉 20% of customers are Champions (≥2000 spend), and contribute 80% of revenue.</a:t>
            </a:r>
          </a:p>
          <a:p>
            <a:pPr algn="l">
              <a:lnSpc>
                <a:spcPts val="3413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976871" y="2076301"/>
            <a:ext cx="8115300" cy="4651613"/>
          </a:xfrm>
          <a:custGeom>
            <a:avLst/>
            <a:gdLst/>
            <a:ahLst/>
            <a:cxnLst/>
            <a:rect r="r" b="b" t="t" l="l"/>
            <a:pathLst>
              <a:path h="4651613" w="8115300">
                <a:moveTo>
                  <a:pt x="0" y="0"/>
                </a:moveTo>
                <a:lnTo>
                  <a:pt x="8115300" y="0"/>
                </a:lnTo>
                <a:lnTo>
                  <a:pt x="8115300" y="4651613"/>
                </a:lnTo>
                <a:lnTo>
                  <a:pt x="0" y="4651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79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0969" y="240541"/>
            <a:ext cx="14894718" cy="943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0"/>
              </a:lnSpc>
            </a:pPr>
            <a:r>
              <a:rPr lang="en-US" b="true" sz="5536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RFM SEGMENTATION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0969" y="1807061"/>
            <a:ext cx="304919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TOOL USED: SQL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69444" y="3561207"/>
            <a:ext cx="10259958" cy="4515188"/>
          </a:xfrm>
          <a:custGeom>
            <a:avLst/>
            <a:gdLst/>
            <a:ahLst/>
            <a:cxnLst/>
            <a:rect r="r" b="b" t="t" l="l"/>
            <a:pathLst>
              <a:path h="4515188" w="10259958">
                <a:moveTo>
                  <a:pt x="0" y="0"/>
                </a:moveTo>
                <a:lnTo>
                  <a:pt x="10259958" y="0"/>
                </a:lnTo>
                <a:lnTo>
                  <a:pt x="10259958" y="4515188"/>
                </a:lnTo>
                <a:lnTo>
                  <a:pt x="0" y="45151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0969" y="626571"/>
            <a:ext cx="17258272" cy="728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0"/>
              </a:lnSpc>
            </a:pPr>
            <a:r>
              <a:rPr lang="en-US" b="true" sz="4336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PARETO PRINCIPLE (80–20 RULE)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3359" y="2076203"/>
            <a:ext cx="7231495" cy="7399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0"/>
              </a:lnSpc>
            </a:pPr>
            <a:r>
              <a:rPr lang="en-US" sz="3157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Key Insights</a:t>
            </a:r>
          </a:p>
          <a:p>
            <a:pPr algn="l">
              <a:lnSpc>
                <a:spcPts val="4420"/>
              </a:lnSpc>
            </a:pPr>
          </a:p>
          <a:p>
            <a:pPr algn="l" marL="638459" indent="-319229" lvl="1">
              <a:lnSpc>
                <a:spcPts val="4140"/>
              </a:lnSpc>
              <a:buFont typeface="Arial"/>
              <a:buChar char="•"/>
            </a:pPr>
            <a:r>
              <a:rPr lang="en-US" b="true" sz="295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Just </a:t>
            </a:r>
            <a:r>
              <a:rPr lang="en-US" b="true" sz="295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20% of our customers (Champions) generate over 78% of our revenue. (80-20 Rule)</a:t>
            </a:r>
          </a:p>
          <a:p>
            <a:pPr algn="l">
              <a:lnSpc>
                <a:spcPts val="4140"/>
              </a:lnSpc>
            </a:pPr>
          </a:p>
          <a:p>
            <a:pPr algn="l" marL="638459" indent="-319229" lvl="1">
              <a:lnSpc>
                <a:spcPts val="4140"/>
              </a:lnSpc>
              <a:buFont typeface="Arial"/>
              <a:buChar char="•"/>
            </a:pPr>
            <a:r>
              <a:rPr lang="en-US" sz="29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Additionally, </a:t>
            </a:r>
            <a:r>
              <a:rPr lang="en-US" b="true" sz="295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15%</a:t>
            </a:r>
            <a:r>
              <a:rPr lang="en-US" sz="29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of revenue comes from </a:t>
            </a:r>
            <a:r>
              <a:rPr lang="en-US" b="true" sz="295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unknown customers</a:t>
            </a:r>
            <a:r>
              <a:rPr lang="en-US" sz="29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b="true" sz="295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85%</a:t>
            </a:r>
            <a:r>
              <a:rPr lang="en-US" sz="29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comes from the </a:t>
            </a:r>
            <a:r>
              <a:rPr lang="en-US" b="true" sz="295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registered users</a:t>
            </a:r>
            <a:r>
              <a:rPr lang="en-US" sz="29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4140"/>
              </a:lnSpc>
            </a:pPr>
          </a:p>
          <a:p>
            <a:pPr algn="l" marL="638459" indent="-319229" lvl="1">
              <a:lnSpc>
                <a:spcPts val="4140"/>
              </a:lnSpc>
              <a:buFont typeface="Arial"/>
              <a:buChar char="•"/>
            </a:pPr>
            <a:r>
              <a:rPr lang="en-US" sz="29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highlights strong customer concentration — a small group drives the majority of sales.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0969" y="626571"/>
            <a:ext cx="17258272" cy="728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0"/>
              </a:lnSpc>
            </a:pPr>
            <a:r>
              <a:rPr lang="en-US" b="true" sz="4336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FROM INSIGHT TO ACTION: A SEGMENT-BY-SEGMENT PLAN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416735" y="2210497"/>
          <a:ext cx="3771900" cy="2095500"/>
        </p:xfrm>
        <a:graphic>
          <a:graphicData uri="http://schemas.openxmlformats.org/presentationml/2006/ole">
            <p:oleObj imgW="4521200" imgH="28448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83237" y="2585664"/>
            <a:ext cx="8504763" cy="6404424"/>
          </a:xfrm>
          <a:custGeom>
            <a:avLst/>
            <a:gdLst/>
            <a:ahLst/>
            <a:cxnLst/>
            <a:rect r="r" b="b" t="t" l="l"/>
            <a:pathLst>
              <a:path h="6404424" w="8504763">
                <a:moveTo>
                  <a:pt x="0" y="0"/>
                </a:moveTo>
                <a:lnTo>
                  <a:pt x="8504763" y="0"/>
                </a:lnTo>
                <a:lnTo>
                  <a:pt x="8504763" y="6404423"/>
                </a:lnTo>
                <a:lnTo>
                  <a:pt x="0" y="64044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780" t="0" r="-578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3359" y="1805020"/>
            <a:ext cx="10259916" cy="8323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4007" indent="-257003" lvl="1">
              <a:lnSpc>
                <a:spcPts val="4452"/>
              </a:lnSpc>
              <a:buFont typeface="Arial"/>
              <a:buChar char="•"/>
            </a:pPr>
            <a:r>
              <a:rPr lang="en-US" b="true" sz="238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5</a:t>
            </a:r>
            <a:r>
              <a:rPr lang="en-US" b="true" sz="238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0% - Champions (Retention):</a:t>
            </a:r>
          </a:p>
          <a:p>
            <a:pPr algn="l" marL="1028014" indent="-342671" lvl="2">
              <a:lnSpc>
                <a:spcPts val="4452"/>
              </a:lnSpc>
              <a:buFont typeface="Arial"/>
              <a:buChar char="⚬"/>
            </a:pPr>
            <a:r>
              <a:rPr lang="en-US" sz="23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VIP program costs, dedicated account manager time, high-quality content creation.</a:t>
            </a:r>
          </a:p>
          <a:p>
            <a:pPr algn="l" marL="514007" indent="-257003" lvl="1">
              <a:lnSpc>
                <a:spcPts val="4452"/>
              </a:lnSpc>
              <a:buFont typeface="Arial"/>
              <a:buChar char="•"/>
            </a:pPr>
            <a:r>
              <a:rPr lang="en-US" b="true" sz="238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25% - Loyal Customers (Growth):</a:t>
            </a:r>
          </a:p>
          <a:p>
            <a:pPr algn="l" marL="1028014" indent="-342671" lvl="2">
              <a:lnSpc>
                <a:spcPts val="4452"/>
              </a:lnSpc>
              <a:buFont typeface="Arial"/>
              <a:buChar char="⚬"/>
            </a:pPr>
            <a:r>
              <a:rPr lang="en-US" sz="23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Loyalty program platform &amp; rewards, targeted upsell campaigns.</a:t>
            </a:r>
          </a:p>
          <a:p>
            <a:pPr algn="l" marL="514007" indent="-257003" lvl="1">
              <a:lnSpc>
                <a:spcPts val="4452"/>
              </a:lnSpc>
              <a:buFont typeface="Arial"/>
              <a:buChar char="•"/>
            </a:pPr>
            <a:r>
              <a:rPr lang="en-US" b="true" sz="238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15% - At-Risk (Win-Back):</a:t>
            </a:r>
          </a:p>
          <a:p>
            <a:pPr algn="l" marL="1028014" indent="-342671" lvl="2">
              <a:lnSpc>
                <a:spcPts val="4452"/>
              </a:lnSpc>
              <a:buFont typeface="Arial"/>
              <a:buChar char="⚬"/>
            </a:pPr>
            <a:r>
              <a:rPr lang="en-US" sz="23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Email marketing software, dedicated win-back campaign offers.</a:t>
            </a:r>
          </a:p>
          <a:p>
            <a:pPr algn="l" marL="514007" indent="-257003" lvl="1">
              <a:lnSpc>
                <a:spcPts val="4452"/>
              </a:lnSpc>
              <a:buFont typeface="Arial"/>
              <a:buChar char="•"/>
            </a:pPr>
            <a:r>
              <a:rPr lang="en-US" b="true" sz="238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10% - Dormant (Re-engagement):</a:t>
            </a:r>
          </a:p>
          <a:p>
            <a:pPr algn="l" marL="1028014" indent="-342671" lvl="2">
              <a:lnSpc>
                <a:spcPts val="4452"/>
              </a:lnSpc>
              <a:buFont typeface="Arial"/>
              <a:buChar char="⚬"/>
            </a:pPr>
            <a:r>
              <a:rPr lang="en-US" sz="23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Low-cost mass email campaigns.</a:t>
            </a:r>
          </a:p>
          <a:p>
            <a:pPr algn="l">
              <a:lnSpc>
                <a:spcPts val="4452"/>
              </a:lnSpc>
            </a:pPr>
          </a:p>
          <a:p>
            <a:pPr algn="l">
              <a:lnSpc>
                <a:spcPts val="4452"/>
              </a:lnSpc>
            </a:pPr>
            <a:r>
              <a:rPr lang="en-US" sz="23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model focuses on protecting our best customers (Champions)  and growing the most promising segments, which increases overall marketing ROI.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0969" y="626571"/>
            <a:ext cx="17258272" cy="728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0"/>
              </a:lnSpc>
            </a:pPr>
            <a:r>
              <a:rPr lang="en-US" b="true" sz="4336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ALIGNING OUR SPENDING WITH OUR STRATEGY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DAGxPoGeQqs</dc:identifier>
  <dcterms:modified xsi:type="dcterms:W3CDTF">2011-08-01T06:04:30Z</dcterms:modified>
  <cp:revision>1</cp:revision>
  <dc:title>Ecommerce Customer Segmentation Analysis</dc:title>
</cp:coreProperties>
</file>