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0" r:id="rId8"/>
    <p:sldId id="261"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5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198B43-6B02-46DC-827E-D3994C34F45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871BE9-7456-4ACE-A9DA-963CECB7BA5F}" type="datetimeFigureOut">
              <a:rPr lang="en-US" smtClean="0"/>
              <a:pPr/>
              <a:t>3/19/2013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1198B43-6B02-46DC-827E-D3994C34F45E}"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871BE9-7456-4ACE-A9DA-963CECB7BA5F}" type="datetimeFigureOut">
              <a:rPr lang="en-US" smtClean="0"/>
              <a:pPr/>
              <a:t>3/19/2013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198B43-6B02-46DC-827E-D3994C34F45E}"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pPr algn="ctr"/>
            <a:r>
              <a:rPr lang="en-US" b="1" dirty="0" smtClean="0">
                <a:solidFill>
                  <a:schemeClr val="tx2"/>
                </a:solidFill>
                <a:latin typeface="Times New Roman" pitchFamily="18" charset="0"/>
                <a:cs typeface="Times New Roman" pitchFamily="18" charset="0"/>
              </a:rPr>
              <a:t>MAJOR PROJECT</a:t>
            </a:r>
            <a:endParaRPr lang="en-US" b="1" dirty="0">
              <a:solidFill>
                <a:schemeClr val="tx2"/>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048000"/>
            <a:ext cx="6400800" cy="3810000"/>
          </a:xfrm>
        </p:spPr>
        <p:txBody>
          <a:bodyPr>
            <a:normAutofit lnSpcReduction="10000"/>
          </a:bodyPr>
          <a:lstStyle/>
          <a:p>
            <a:pPr algn="ctr"/>
            <a:r>
              <a:rPr lang="en-US" sz="3200" b="1" dirty="0" smtClean="0">
                <a:solidFill>
                  <a:schemeClr val="accent1">
                    <a:lumMod val="50000"/>
                  </a:schemeClr>
                </a:solidFill>
                <a:latin typeface="Times New Roman" pitchFamily="18" charset="0"/>
                <a:cs typeface="Times New Roman" pitchFamily="18" charset="0"/>
              </a:rPr>
              <a:t>ELECTRONIC SPARK IGNITION SYSTEM</a:t>
            </a:r>
          </a:p>
          <a:p>
            <a:pPr algn="ctr"/>
            <a:endParaRPr lang="en-US" sz="3200" b="1" dirty="0" smtClean="0">
              <a:solidFill>
                <a:schemeClr val="accent1">
                  <a:lumMod val="50000"/>
                </a:schemeClr>
              </a:solidFill>
              <a:latin typeface="Times New Roman" pitchFamily="18" charset="0"/>
              <a:cs typeface="Times New Roman" pitchFamily="18" charset="0"/>
            </a:endParaRPr>
          </a:p>
          <a:p>
            <a:pPr algn="l"/>
            <a:r>
              <a:rPr lang="en-US" sz="2400" dirty="0" smtClean="0">
                <a:latin typeface="Times New Roman" pitchFamily="18" charset="0"/>
                <a:cs typeface="Times New Roman" pitchFamily="18" charset="0"/>
              </a:rPr>
              <a:t>ANKUR VERMA(0948231007)</a:t>
            </a:r>
          </a:p>
          <a:p>
            <a:pPr algn="l"/>
            <a:r>
              <a:rPr lang="en-US" sz="2400" dirty="0" smtClean="0">
                <a:latin typeface="Times New Roman" pitchFamily="18" charset="0"/>
                <a:cs typeface="Times New Roman" pitchFamily="18" charset="0"/>
              </a:rPr>
              <a:t> GAURAV ARYA(0948231013)</a:t>
            </a:r>
          </a:p>
          <a:p>
            <a:pPr algn="l"/>
            <a:r>
              <a:rPr lang="en-US" sz="2400" dirty="0" smtClean="0">
                <a:latin typeface="Times New Roman" pitchFamily="18" charset="0"/>
                <a:cs typeface="Times New Roman" pitchFamily="18" charset="0"/>
              </a:rPr>
              <a:t> GAURAV SAINI(0948231014)</a:t>
            </a:r>
          </a:p>
          <a:p>
            <a:pPr algn="l"/>
            <a:r>
              <a:rPr lang="en-US" sz="2400" dirty="0" smtClean="0">
                <a:latin typeface="Times New Roman" pitchFamily="18" charset="0"/>
                <a:cs typeface="Times New Roman" pitchFamily="18" charset="0"/>
              </a:rPr>
              <a:t>SHUBHANGI SHARMA(0948231049)</a:t>
            </a:r>
          </a:p>
          <a:p>
            <a:pPr algn="l"/>
            <a:r>
              <a:rPr lang="en-US" sz="2400" dirty="0" smtClean="0">
                <a:latin typeface="Times New Roman" pitchFamily="18" charset="0"/>
                <a:cs typeface="Times New Roman" pitchFamily="18" charset="0"/>
              </a:rPr>
              <a:t>VINITA DEVI(1048231903)</a:t>
            </a:r>
          </a:p>
          <a:p>
            <a:pPr algn="ctr"/>
            <a:endParaRPr lang="en-US" sz="3200" b="1" dirty="0" smtClean="0">
              <a:solidFill>
                <a:schemeClr val="accent1">
                  <a:lumMod val="50000"/>
                </a:schemeClr>
              </a:solidFill>
              <a:latin typeface="Times New Roman" pitchFamily="18" charset="0"/>
              <a:cs typeface="Times New Roman" pitchFamily="18" charset="0"/>
            </a:endParaRPr>
          </a:p>
          <a:p>
            <a:pPr algn="ctr"/>
            <a:endParaRPr lang="en-US" sz="3200" b="1" dirty="0" smtClean="0">
              <a:solidFill>
                <a:schemeClr val="accent1">
                  <a:lumMod val="50000"/>
                </a:schemeClr>
              </a:solidFill>
              <a:latin typeface="Times New Roman" pitchFamily="18" charset="0"/>
              <a:cs typeface="Times New Roman" pitchFamily="18" charset="0"/>
            </a:endParaRPr>
          </a:p>
          <a:p>
            <a:pPr algn="ctr"/>
            <a:endParaRPr lang="en-US" sz="3200" b="1" dirty="0">
              <a:solidFill>
                <a:schemeClr val="accent1">
                  <a:lumMod val="50000"/>
                </a:schemeClr>
              </a:solidFill>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pPr algn="ctr"/>
            <a:r>
              <a:rPr lang="en-US" dirty="0" smtClean="0"/>
              <a:t>THANKYOU</a:t>
            </a:r>
            <a:endParaRPr lang="en-IN" dirty="0"/>
          </a:p>
        </p:txBody>
      </p:sp>
      <p:sp>
        <p:nvSpPr>
          <p:cNvPr id="3" name="Content Placeholder 2"/>
          <p:cNvSpPr>
            <a:spLocks noGrp="1"/>
          </p:cNvSpPr>
          <p:nvPr>
            <p:ph idx="1"/>
          </p:nvPr>
        </p:nvSpPr>
        <p:spPr>
          <a:xfrm>
            <a:off x="457200" y="5181600"/>
            <a:ext cx="8229600" cy="1143000"/>
          </a:xfrm>
        </p:spPr>
        <p:txBody>
          <a:bodyPr/>
          <a:lstStyle/>
          <a:p>
            <a:endParaRPr lang="en-IN" dirty="0"/>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chemeClr val="tx2"/>
                </a:solidFill>
                <a:latin typeface="Times New Roman" pitchFamily="18" charset="0"/>
                <a:cs typeface="Times New Roman" pitchFamily="18" charset="0"/>
              </a:rPr>
              <a:t>OVERVIEW </a:t>
            </a:r>
            <a:br>
              <a:rPr lang="en-US" b="1" dirty="0" smtClean="0">
                <a:solidFill>
                  <a:schemeClr val="tx2"/>
                </a:solidFill>
                <a:latin typeface="Times New Roman" pitchFamily="18" charset="0"/>
                <a:cs typeface="Times New Roman" pitchFamily="18" charset="0"/>
              </a:rPr>
            </a:br>
            <a:r>
              <a:rPr lang="en-US" sz="3600" b="1" dirty="0" smtClean="0">
                <a:solidFill>
                  <a:schemeClr val="tx2"/>
                </a:solidFill>
                <a:latin typeface="Times New Roman" pitchFamily="18" charset="0"/>
                <a:cs typeface="Times New Roman" pitchFamily="18" charset="0"/>
              </a:rPr>
              <a:t>IGNITION</a:t>
            </a:r>
            <a:r>
              <a:rPr lang="en-US" sz="4000" b="1" dirty="0" smtClean="0">
                <a:solidFill>
                  <a:schemeClr val="tx2"/>
                </a:solidFill>
                <a:latin typeface="Times New Roman" pitchFamily="18" charset="0"/>
                <a:cs typeface="Times New Roman" pitchFamily="18" charset="0"/>
              </a:rPr>
              <a:t> SYSTEM</a:t>
            </a:r>
            <a:endParaRPr lang="en-US" sz="4000" b="1" dirty="0">
              <a:solidFill>
                <a:schemeClr val="tx2"/>
              </a:solidFill>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fontScale="77500" lnSpcReduction="20000"/>
          </a:bodyPr>
          <a:lstStyle/>
          <a:p>
            <a:pPr>
              <a:buNone/>
            </a:pPr>
            <a:r>
              <a:rPr lang="en-US" dirty="0" smtClean="0"/>
              <a:t>The battery operated ignition system is most popular method for burning the fuel in four stroke internal combustion engine. In this system the CRANK SHAFT of the engine remains connected with DISTRIBUATOR mechanically. When driver starts the car actually it closes the switch and current starts flowing  from battery to magnetic coil. The coil enhance the energy of battery up to 50,000v and supply it to the distributor which distributes it to the SPARK PLUGS connected to the pistons</a:t>
            </a:r>
            <a:r>
              <a:rPr lang="en-US" dirty="0"/>
              <a:t>.</a:t>
            </a:r>
          </a:p>
        </p:txBody>
      </p:sp>
      <p:pic>
        <p:nvPicPr>
          <p:cNvPr id="8" name="Content Placeholder 7" descr="Car_ignition_system.svg.png"/>
          <p:cNvPicPr>
            <a:picLocks noGrp="1" noChangeAspect="1"/>
          </p:cNvPicPr>
          <p:nvPr>
            <p:ph sz="half" idx="2"/>
          </p:nvPr>
        </p:nvPicPr>
        <p:blipFill>
          <a:blip r:embed="rId2"/>
          <a:stretch>
            <a:fillRect/>
          </a:stretch>
        </p:blipFill>
        <p:spPr>
          <a:xfrm>
            <a:off x="4572000" y="1524000"/>
            <a:ext cx="4495800" cy="4143089"/>
          </a:xfrm>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sz="3200" b="1" dirty="0" smtClean="0">
                <a:solidFill>
                  <a:schemeClr val="accent1"/>
                </a:solidFill>
                <a:latin typeface="Times New Roman" pitchFamily="18" charset="0"/>
                <a:cs typeface="Times New Roman" pitchFamily="18" charset="0"/>
              </a:rPr>
              <a:t>ELECTRONIC SPARK IGNITION SYSTEM</a:t>
            </a:r>
            <a:br>
              <a:rPr lang="en-US" sz="3200" b="1" dirty="0" smtClean="0">
                <a:solidFill>
                  <a:schemeClr val="accent1"/>
                </a:solidFill>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1371600"/>
            <a:ext cx="4038600" cy="4953000"/>
          </a:xfrm>
        </p:spPr>
        <p:txBody>
          <a:bodyPr>
            <a:normAutofit fontScale="92500"/>
          </a:bodyPr>
          <a:lstStyle/>
          <a:p>
            <a:r>
              <a:rPr lang="en-US" dirty="0" smtClean="0">
                <a:latin typeface="Times New Roman" pitchFamily="18" charset="0"/>
                <a:cs typeface="Times New Roman" pitchFamily="18" charset="0"/>
              </a:rPr>
              <a:t>The main motive of this project is to replace the distributor by an electronic circuit in order to improve the fuel burning efficiency of the engine. The electronic spark ignition system will contain basically three sub- systems:-</a:t>
            </a:r>
          </a:p>
          <a:p>
            <a:pPr marL="514350" indent="-514350">
              <a:buFont typeface="+mj-lt"/>
              <a:buAutoNum type="arabicPeriod"/>
            </a:pPr>
            <a:r>
              <a:rPr lang="en-US" dirty="0" smtClean="0">
                <a:latin typeface="Times New Roman" pitchFamily="18" charset="0"/>
                <a:cs typeface="Times New Roman" pitchFamily="18" charset="0"/>
              </a:rPr>
              <a:t>Sensor</a:t>
            </a:r>
          </a:p>
          <a:p>
            <a:pPr marL="514350" indent="-514350">
              <a:buFont typeface="+mj-lt"/>
              <a:buAutoNum type="arabicPeriod"/>
            </a:pPr>
            <a:r>
              <a:rPr lang="en-US" dirty="0" smtClean="0">
                <a:latin typeface="Times New Roman" pitchFamily="18" charset="0"/>
                <a:cs typeface="Times New Roman" pitchFamily="18" charset="0"/>
              </a:rPr>
              <a:t>Microcontroller</a:t>
            </a:r>
          </a:p>
          <a:p>
            <a:pPr marL="514350" indent="-514350">
              <a:buFont typeface="+mj-lt"/>
              <a:buAutoNum type="arabicPeriod"/>
            </a:pPr>
            <a:r>
              <a:rPr lang="en-US" dirty="0" smtClean="0">
                <a:latin typeface="Times New Roman" pitchFamily="18" charset="0"/>
                <a:cs typeface="Times New Roman" pitchFamily="18" charset="0"/>
              </a:rPr>
              <a:t>Relay </a:t>
            </a:r>
            <a:endParaRPr lang="en-US" dirty="0">
              <a:latin typeface="Times New Roman" pitchFamily="18" charset="0"/>
              <a:cs typeface="Times New Roman" pitchFamily="18" charset="0"/>
            </a:endParaRPr>
          </a:p>
        </p:txBody>
      </p:sp>
      <p:sp>
        <p:nvSpPr>
          <p:cNvPr id="6" name="Content Placeholder 5"/>
          <p:cNvSpPr>
            <a:spLocks noGrp="1"/>
          </p:cNvSpPr>
          <p:nvPr>
            <p:ph sz="half" idx="2"/>
          </p:nvPr>
        </p:nvSpPr>
        <p:spPr>
          <a:xfrm>
            <a:off x="4648200" y="914400"/>
            <a:ext cx="4038600" cy="5943600"/>
          </a:xfrm>
        </p:spPr>
        <p:txBody>
          <a:bodyPr>
            <a:normAutofit fontScale="92500"/>
          </a:bodyPr>
          <a:lstStyle/>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A Hall effect sensor is a transducer that varies its output voltage in response to a magnetic field. It will provide the exact position of the piston inside the engine from which system will know about completion of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stroke.</a:t>
            </a:r>
          </a:p>
          <a:p>
            <a:pPr>
              <a:buFont typeface="Wingdings" pitchFamily="2" charset="2"/>
              <a:buChar char="v"/>
            </a:pPr>
            <a:endParaRPr lang="en-US" sz="2400" dirty="0">
              <a:latin typeface="Times New Roman" pitchFamily="18" charset="0"/>
              <a:cs typeface="Times New Roman" pitchFamily="18" charset="0"/>
            </a:endParaRPr>
          </a:p>
        </p:txBody>
      </p:sp>
      <p:pic>
        <p:nvPicPr>
          <p:cNvPr id="5" name="Content Placeholder 4" descr="Hall_sensor_tach.gif"/>
          <p:cNvPicPr>
            <a:picLocks noChangeAspect="1"/>
          </p:cNvPicPr>
          <p:nvPr/>
        </p:nvPicPr>
        <p:blipFill>
          <a:blip r:embed="rId2"/>
          <a:stretch>
            <a:fillRect/>
          </a:stretch>
        </p:blipFill>
        <p:spPr>
          <a:xfrm>
            <a:off x="4538382" y="4114800"/>
            <a:ext cx="4605618" cy="2743200"/>
          </a:xfrm>
          <a:prstGeom prst="rect">
            <a:avLst/>
          </a:prstGeo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itchFamily="18" charset="0"/>
                <a:cs typeface="Times New Roman" pitchFamily="18" charset="0"/>
              </a:rPr>
              <a:t>Relay:-</a:t>
            </a:r>
            <a:br>
              <a:rPr lang="en-US" sz="2400" dirty="0" smtClean="0">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Solid State Relay will switch the power of battery  to the magnetic coil which will be transmitted to the spark plug.</a:t>
            </a:r>
            <a:br>
              <a:rPr lang="en-US" sz="2400" dirty="0" smtClean="0">
                <a:solidFill>
                  <a:schemeClr val="tx1"/>
                </a:solidFill>
                <a:latin typeface="Times New Roman" pitchFamily="18" charset="0"/>
                <a:cs typeface="Times New Roman" pitchFamily="18" charset="0"/>
              </a:rPr>
            </a:br>
            <a:endParaRPr lang="en-US" sz="2400" dirty="0">
              <a:solidFill>
                <a:schemeClr val="tx1"/>
              </a:solidFill>
            </a:endParaRPr>
          </a:p>
        </p:txBody>
      </p:sp>
      <p:pic>
        <p:nvPicPr>
          <p:cNvPr id="6" name="Content Placeholder 5" descr="SSR1.GIF"/>
          <p:cNvPicPr>
            <a:picLocks noGrp="1" noChangeAspect="1"/>
          </p:cNvPicPr>
          <p:nvPr>
            <p:ph sz="half" idx="1"/>
          </p:nvPr>
        </p:nvPicPr>
        <p:blipFill>
          <a:blip r:embed="rId2"/>
          <a:stretch>
            <a:fillRect/>
          </a:stretch>
        </p:blipFill>
        <p:spPr>
          <a:xfrm>
            <a:off x="13726" y="2667000"/>
            <a:ext cx="4634474" cy="3962400"/>
          </a:xfrm>
        </p:spPr>
      </p:pic>
      <p:pic>
        <p:nvPicPr>
          <p:cNvPr id="8" name="Content Placeholder 7" descr="Solid_State_Relay_300.jpg"/>
          <p:cNvPicPr>
            <a:picLocks noGrp="1" noChangeAspect="1"/>
          </p:cNvPicPr>
          <p:nvPr>
            <p:ph sz="half" idx="2"/>
          </p:nvPr>
        </p:nvPicPr>
        <p:blipFill>
          <a:blip r:embed="rId3"/>
          <a:stretch>
            <a:fillRect/>
          </a:stretch>
        </p:blipFill>
        <p:spPr>
          <a:xfrm>
            <a:off x="4648201" y="2455704"/>
            <a:ext cx="4495800" cy="4402296"/>
          </a:xfrm>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828800"/>
          </a:xfrm>
        </p:spPr>
        <p:txBody>
          <a:bodyPr>
            <a:normAutofit/>
          </a:bodyPr>
          <a:lstStyle/>
          <a:p>
            <a:r>
              <a:rPr lang="en-US" sz="2800" dirty="0" smtClean="0">
                <a:latin typeface="Times New Roman" pitchFamily="18" charset="0"/>
                <a:cs typeface="Times New Roman" pitchFamily="18" charset="0"/>
              </a:rPr>
              <a:t>Microcontroller:-</a:t>
            </a:r>
            <a:br>
              <a:rPr lang="en-US" sz="2800" dirty="0" smtClean="0">
                <a:latin typeface="Times New Roman" pitchFamily="18" charset="0"/>
                <a:cs typeface="Times New Roman" pitchFamily="18" charset="0"/>
              </a:rPr>
            </a:br>
            <a:r>
              <a:rPr lang="en-US" sz="2800" dirty="0" smtClean="0">
                <a:solidFill>
                  <a:schemeClr val="tx1"/>
                </a:solidFill>
                <a:latin typeface="Times New Roman" pitchFamily="18" charset="0"/>
                <a:cs typeface="Times New Roman" pitchFamily="18" charset="0"/>
              </a:rPr>
              <a:t>The microcontroller 8051(IC- AT 89C51) will be used. It will provide logic 1 to the relay depending on the square wave sent by sensor.</a:t>
            </a:r>
            <a:endParaRPr lang="en-US" sz="2800" dirty="0">
              <a:solidFill>
                <a:schemeClr val="tx1"/>
              </a:solidFill>
            </a:endParaRPr>
          </a:p>
        </p:txBody>
      </p:sp>
      <p:pic>
        <p:nvPicPr>
          <p:cNvPr id="1028" name="Picture 4" descr="C:\Users\WELCOME\Desktop\image002.jpg"/>
          <p:cNvPicPr>
            <a:picLocks noGrp="1" noChangeAspect="1" noChangeArrowheads="1"/>
          </p:cNvPicPr>
          <p:nvPr>
            <p:ph idx="1"/>
          </p:nvPr>
        </p:nvPicPr>
        <p:blipFill>
          <a:blip r:embed="rId2"/>
          <a:srcRect/>
          <a:stretch>
            <a:fillRect/>
          </a:stretch>
        </p:blipFill>
        <p:spPr bwMode="auto">
          <a:xfrm>
            <a:off x="1447800" y="2895600"/>
            <a:ext cx="6629400" cy="3505199"/>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z="5400" dirty="0" smtClean="0">
                <a:latin typeface="Times New Roman" pitchFamily="18" charset="0"/>
                <a:cs typeface="Times New Roman" pitchFamily="18" charset="0"/>
              </a:rPr>
              <a:t>Progress with Deadline</a:t>
            </a:r>
            <a:endParaRPr lang="en-US" dirty="0"/>
          </a:p>
        </p:txBody>
      </p:sp>
      <p:sp>
        <p:nvSpPr>
          <p:cNvPr id="3" name="Text Placeholder 2"/>
          <p:cNvSpPr>
            <a:spLocks noGrp="1"/>
          </p:cNvSpPr>
          <p:nvPr>
            <p:ph type="body" idx="1"/>
          </p:nvPr>
        </p:nvSpPr>
        <p:spPr>
          <a:xfrm>
            <a:off x="457200" y="1676400"/>
            <a:ext cx="2057400" cy="659352"/>
          </a:xfrm>
        </p:spPr>
        <p:txBody>
          <a:bodyPr/>
          <a:lstStyle/>
          <a:p>
            <a:r>
              <a:rPr lang="en-US" sz="2000" dirty="0" smtClean="0">
                <a:solidFill>
                  <a:schemeClr val="accent1"/>
                </a:solidFill>
                <a:latin typeface="Times New Roman" pitchFamily="18" charset="0"/>
                <a:cs typeface="Times New Roman" pitchFamily="18" charset="0"/>
              </a:rPr>
              <a:t>DEADLINE</a:t>
            </a:r>
            <a:endParaRPr lang="en-US" sz="2000" dirty="0"/>
          </a:p>
        </p:txBody>
      </p:sp>
      <p:sp>
        <p:nvSpPr>
          <p:cNvPr id="4" name="Text Placeholder 3"/>
          <p:cNvSpPr>
            <a:spLocks noGrp="1"/>
          </p:cNvSpPr>
          <p:nvPr>
            <p:ph type="body" sz="half" idx="3"/>
          </p:nvPr>
        </p:nvSpPr>
        <p:spPr>
          <a:xfrm>
            <a:off x="2895600" y="1859757"/>
            <a:ext cx="6019800" cy="654843"/>
          </a:xfrm>
        </p:spPr>
        <p:txBody>
          <a:bodyPr>
            <a:normAutofit/>
          </a:bodyPr>
          <a:lstStyle/>
          <a:p>
            <a:r>
              <a:rPr lang="en-US" sz="2000" dirty="0" smtClean="0">
                <a:solidFill>
                  <a:schemeClr val="accent1"/>
                </a:solidFill>
                <a:latin typeface="Times New Roman" pitchFamily="18" charset="0"/>
                <a:cs typeface="Times New Roman" pitchFamily="18" charset="0"/>
              </a:rPr>
              <a:t>STEPS IMPLEMENTED                      PROGRESS %</a:t>
            </a:r>
          </a:p>
          <a:p>
            <a:endParaRPr lang="en-US" sz="2000" dirty="0"/>
          </a:p>
        </p:txBody>
      </p:sp>
      <p:sp>
        <p:nvSpPr>
          <p:cNvPr id="5" name="Content Placeholder 4"/>
          <p:cNvSpPr>
            <a:spLocks noGrp="1"/>
          </p:cNvSpPr>
          <p:nvPr>
            <p:ph sz="quarter" idx="2"/>
          </p:nvPr>
        </p:nvSpPr>
        <p:spPr>
          <a:xfrm>
            <a:off x="457200" y="2514600"/>
            <a:ext cx="2971800" cy="3845720"/>
          </a:xfrm>
        </p:spPr>
        <p:txBody>
          <a:bodyPr/>
          <a:lstStyle/>
          <a:p>
            <a:r>
              <a:rPr lang="en-US" baseline="30000" dirty="0" smtClean="0"/>
              <a:t>25TH</a:t>
            </a:r>
            <a:r>
              <a:rPr lang="en-US" dirty="0" smtClean="0"/>
              <a:t> March 2013</a:t>
            </a:r>
          </a:p>
          <a:p>
            <a:endParaRPr lang="en-US" baseline="30000" dirty="0" smtClean="0"/>
          </a:p>
          <a:p>
            <a:endParaRPr lang="en-US" baseline="30000" dirty="0" smtClean="0"/>
          </a:p>
          <a:p>
            <a:endParaRPr lang="en-US" baseline="30000" dirty="0" smtClean="0"/>
          </a:p>
          <a:p>
            <a:r>
              <a:rPr lang="en-US" baseline="30000" dirty="0" smtClean="0"/>
              <a:t>10th</a:t>
            </a:r>
            <a:r>
              <a:rPr lang="en-US" dirty="0" smtClean="0"/>
              <a:t> April 2013</a:t>
            </a:r>
          </a:p>
          <a:p>
            <a:endParaRPr lang="en-US" dirty="0" smtClean="0"/>
          </a:p>
          <a:p>
            <a:endParaRPr lang="en-US" dirty="0" smtClean="0"/>
          </a:p>
          <a:p>
            <a:r>
              <a:rPr lang="en-US" dirty="0" smtClean="0"/>
              <a:t>24</a:t>
            </a:r>
            <a:r>
              <a:rPr lang="en-US" baseline="30000" dirty="0" smtClean="0"/>
              <a:t>th</a:t>
            </a:r>
            <a:r>
              <a:rPr lang="en-US" dirty="0" smtClean="0"/>
              <a:t>  April 2013</a:t>
            </a:r>
            <a:endParaRPr lang="en-US" dirty="0"/>
          </a:p>
        </p:txBody>
      </p:sp>
      <p:sp>
        <p:nvSpPr>
          <p:cNvPr id="6" name="Content Placeholder 5"/>
          <p:cNvSpPr>
            <a:spLocks noGrp="1"/>
          </p:cNvSpPr>
          <p:nvPr>
            <p:ph sz="quarter" idx="4"/>
          </p:nvPr>
        </p:nvSpPr>
        <p:spPr>
          <a:xfrm>
            <a:off x="2895600" y="2514600"/>
            <a:ext cx="6019800" cy="3845720"/>
          </a:xfrm>
        </p:spPr>
        <p:txBody>
          <a:bodyPr/>
          <a:lstStyle/>
          <a:p>
            <a:r>
              <a:rPr lang="en-US" dirty="0" smtClean="0"/>
              <a:t>Circuit Designing</a:t>
            </a:r>
          </a:p>
          <a:p>
            <a:r>
              <a:rPr lang="en-US" dirty="0" smtClean="0"/>
              <a:t>Purchasing components                40 %</a:t>
            </a:r>
          </a:p>
          <a:p>
            <a:r>
              <a:rPr lang="en-US" dirty="0" smtClean="0"/>
              <a:t>PCB Designing</a:t>
            </a:r>
          </a:p>
          <a:p>
            <a:endParaRPr lang="en-US" dirty="0" smtClean="0"/>
          </a:p>
          <a:p>
            <a:r>
              <a:rPr lang="en-US" dirty="0" smtClean="0"/>
              <a:t>Implementation on Hardware      50 %</a:t>
            </a:r>
          </a:p>
          <a:p>
            <a:endParaRPr lang="en-US" dirty="0" smtClean="0"/>
          </a:p>
          <a:p>
            <a:r>
              <a:rPr lang="en-US" dirty="0" smtClean="0"/>
              <a:t>Programming</a:t>
            </a:r>
          </a:p>
          <a:p>
            <a:r>
              <a:rPr lang="en-US" dirty="0" smtClean="0"/>
              <a:t>Testing of circuit                            100 %</a:t>
            </a:r>
          </a:p>
          <a:p>
            <a:endParaRPr lang="en-US" dirty="0"/>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400" dirty="0" smtClean="0">
                <a:latin typeface="Times New Roman" pitchFamily="18" charset="0"/>
                <a:cs typeface="Times New Roman" pitchFamily="18" charset="0"/>
              </a:rPr>
              <a:t>Industrial Application</a:t>
            </a:r>
            <a:endParaRPr lang="en-US" dirty="0"/>
          </a:p>
        </p:txBody>
      </p:sp>
      <p:sp>
        <p:nvSpPr>
          <p:cNvPr id="3" name="Content Placeholder 2"/>
          <p:cNvSpPr>
            <a:spLocks noGrp="1"/>
          </p:cNvSpPr>
          <p:nvPr>
            <p:ph idx="1"/>
          </p:nvPr>
        </p:nvSpPr>
        <p:spPr>
          <a:xfrm>
            <a:off x="457200" y="1676400"/>
            <a:ext cx="8229600" cy="4389120"/>
          </a:xfrm>
        </p:spPr>
        <p:txBody>
          <a:bodyPr/>
          <a:lstStyle/>
          <a:p>
            <a:r>
              <a:rPr lang="en-US" dirty="0" smtClean="0"/>
              <a:t>Four stroke internal combustion engine.</a:t>
            </a:r>
          </a:p>
          <a:p>
            <a:r>
              <a:rPr lang="en-US" dirty="0" smtClean="0"/>
              <a:t>Two stroke diesel engines.</a:t>
            </a:r>
          </a:p>
          <a:p>
            <a:r>
              <a:rPr lang="en-US" dirty="0" smtClean="0"/>
              <a:t>Rocket Engine</a:t>
            </a:r>
          </a:p>
          <a:p>
            <a:pPr>
              <a:buFont typeface="Wingdings" pitchFamily="2" charset="2"/>
              <a:buChar char="v"/>
            </a:pPr>
            <a:endParaRPr lang="en-US" dirty="0" smtClean="0">
              <a:latin typeface="Times New Roman" pitchFamily="18" charset="0"/>
              <a:cs typeface="Times New Roman" pitchFamily="18" charset="0"/>
            </a:endParaRPr>
          </a:p>
          <a:p>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dirty="0" smtClean="0">
                <a:latin typeface="Times New Roman" pitchFamily="18" charset="0"/>
                <a:cs typeface="Times New Roman" pitchFamily="18" charset="0"/>
              </a:rPr>
              <a:t>Members and Responsibility</a:t>
            </a:r>
            <a:endParaRPr lang="en-US" dirty="0"/>
          </a:p>
        </p:txBody>
      </p:sp>
      <p:sp>
        <p:nvSpPr>
          <p:cNvPr id="3" name="Text Placeholder 2"/>
          <p:cNvSpPr>
            <a:spLocks noGrp="1"/>
          </p:cNvSpPr>
          <p:nvPr>
            <p:ph type="body" idx="1"/>
          </p:nvPr>
        </p:nvSpPr>
        <p:spPr>
          <a:xfrm>
            <a:off x="457200" y="1600200"/>
            <a:ext cx="4040188" cy="381000"/>
          </a:xfrm>
        </p:spPr>
        <p:txBody>
          <a:bodyPr/>
          <a:lstStyle/>
          <a:p>
            <a:r>
              <a:rPr lang="en-US" dirty="0" smtClean="0">
                <a:solidFill>
                  <a:schemeClr val="accent1"/>
                </a:solidFill>
              </a:rPr>
              <a:t>Responsibility</a:t>
            </a:r>
          </a:p>
          <a:p>
            <a:endParaRPr lang="en-US" dirty="0"/>
          </a:p>
        </p:txBody>
      </p:sp>
      <p:sp>
        <p:nvSpPr>
          <p:cNvPr id="4" name="Text Placeholder 3"/>
          <p:cNvSpPr>
            <a:spLocks noGrp="1"/>
          </p:cNvSpPr>
          <p:nvPr>
            <p:ph type="body" sz="half" idx="3"/>
          </p:nvPr>
        </p:nvSpPr>
        <p:spPr>
          <a:xfrm>
            <a:off x="4645025" y="1600200"/>
            <a:ext cx="4041775" cy="381000"/>
          </a:xfrm>
        </p:spPr>
        <p:txBody>
          <a:bodyPr/>
          <a:lstStyle/>
          <a:p>
            <a:r>
              <a:rPr lang="en-US" dirty="0" smtClean="0">
                <a:solidFill>
                  <a:schemeClr val="accent1"/>
                </a:solidFill>
              </a:rPr>
              <a:t>Members</a:t>
            </a:r>
          </a:p>
          <a:p>
            <a:endParaRPr lang="en-US" dirty="0"/>
          </a:p>
        </p:txBody>
      </p:sp>
      <p:sp>
        <p:nvSpPr>
          <p:cNvPr id="5" name="Content Placeholder 4"/>
          <p:cNvSpPr>
            <a:spLocks noGrp="1"/>
          </p:cNvSpPr>
          <p:nvPr>
            <p:ph sz="quarter" idx="2"/>
          </p:nvPr>
        </p:nvSpPr>
        <p:spPr>
          <a:xfrm>
            <a:off x="457200" y="2057400"/>
            <a:ext cx="4040188" cy="4800600"/>
          </a:xfrm>
        </p:spPr>
        <p:txBody>
          <a:bodyPr>
            <a:normAutofit/>
          </a:bodyPr>
          <a:lstStyle/>
          <a:p>
            <a:pPr marL="457200" indent="-457200">
              <a:buFont typeface="+mj-lt"/>
              <a:buAutoNum type="arabicParenR"/>
            </a:pPr>
            <a:r>
              <a:rPr lang="en-US" sz="2000" dirty="0" smtClean="0">
                <a:latin typeface="Times New Roman" pitchFamily="18" charset="0"/>
                <a:cs typeface="Times New Roman" pitchFamily="18" charset="0"/>
              </a:rPr>
              <a:t>Circuit Designing</a:t>
            </a:r>
          </a:p>
          <a:p>
            <a:pPr marL="457200" indent="-457200">
              <a:buFont typeface="+mj-lt"/>
              <a:buAutoNum type="arabicParenR"/>
            </a:pPr>
            <a:r>
              <a:rPr lang="en-US" sz="2000" dirty="0" smtClean="0">
                <a:latin typeface="Times New Roman" pitchFamily="18" charset="0"/>
                <a:cs typeface="Times New Roman" pitchFamily="18" charset="0"/>
              </a:rPr>
              <a:t>Purchasing components </a:t>
            </a:r>
          </a:p>
          <a:p>
            <a:pPr marL="457200" indent="-457200">
              <a:buFont typeface="+mj-lt"/>
              <a:buAutoNum type="arabicParenR"/>
            </a:pPr>
            <a:endParaRPr lang="en-US" sz="2000" dirty="0" smtClean="0">
              <a:latin typeface="Times New Roman" pitchFamily="18" charset="0"/>
              <a:cs typeface="Times New Roman" pitchFamily="18" charset="0"/>
            </a:endParaRPr>
          </a:p>
          <a:p>
            <a:pPr marL="457200" indent="-457200">
              <a:buFont typeface="+mj-lt"/>
              <a:buAutoNum type="arabicParenR"/>
            </a:pPr>
            <a:r>
              <a:rPr lang="en-US" sz="2000" dirty="0" smtClean="0">
                <a:latin typeface="Times New Roman" pitchFamily="18" charset="0"/>
                <a:cs typeface="Times New Roman" pitchFamily="18" charset="0"/>
              </a:rPr>
              <a:t>PCB Designing</a:t>
            </a:r>
          </a:p>
          <a:p>
            <a:pPr marL="457200" indent="-457200">
              <a:buFont typeface="+mj-lt"/>
              <a:buAutoNum type="arabicParenR"/>
            </a:pPr>
            <a:endParaRPr lang="en-US" sz="2000" dirty="0" smtClean="0">
              <a:latin typeface="Times New Roman" pitchFamily="18" charset="0"/>
              <a:cs typeface="Times New Roman" pitchFamily="18" charset="0"/>
            </a:endParaRPr>
          </a:p>
          <a:p>
            <a:pPr marL="457200" indent="-457200">
              <a:buFont typeface="+mj-lt"/>
              <a:buAutoNum type="arabicParenR"/>
            </a:pPr>
            <a:r>
              <a:rPr lang="en-US" sz="2000" dirty="0" smtClean="0">
                <a:latin typeface="Times New Roman" pitchFamily="18" charset="0"/>
                <a:cs typeface="Times New Roman" pitchFamily="18" charset="0"/>
              </a:rPr>
              <a:t>Implementation on Hardware </a:t>
            </a:r>
          </a:p>
          <a:p>
            <a:pPr marL="457200" indent="-457200">
              <a:buFont typeface="+mj-lt"/>
              <a:buAutoNum type="arabicParenR"/>
            </a:pPr>
            <a:endParaRPr lang="en-US" sz="2000" dirty="0" smtClean="0">
              <a:latin typeface="Times New Roman" pitchFamily="18" charset="0"/>
              <a:cs typeface="Times New Roman" pitchFamily="18" charset="0"/>
            </a:endParaRPr>
          </a:p>
          <a:p>
            <a:pPr marL="457200" indent="-457200">
              <a:buFont typeface="+mj-lt"/>
              <a:buAutoNum type="arabicParenR"/>
            </a:pPr>
            <a:r>
              <a:rPr lang="en-US" sz="2000" dirty="0" smtClean="0">
                <a:latin typeface="Times New Roman" pitchFamily="18" charset="0"/>
                <a:cs typeface="Times New Roman" pitchFamily="18" charset="0"/>
              </a:rPr>
              <a:t>Programming</a:t>
            </a:r>
          </a:p>
          <a:p>
            <a:pPr marL="457200" indent="-457200">
              <a:buFont typeface="+mj-lt"/>
              <a:buAutoNum type="arabicParenR"/>
            </a:pPr>
            <a:endParaRPr lang="en-US" sz="2000" dirty="0" smtClean="0">
              <a:latin typeface="Times New Roman" pitchFamily="18" charset="0"/>
              <a:cs typeface="Times New Roman" pitchFamily="18" charset="0"/>
            </a:endParaRPr>
          </a:p>
          <a:p>
            <a:pPr marL="457200" indent="-457200">
              <a:buFont typeface="+mj-lt"/>
              <a:buAutoNum type="arabicParenR"/>
            </a:pPr>
            <a:endParaRPr lang="en-US" sz="2000" dirty="0" smtClean="0">
              <a:latin typeface="Times New Roman" pitchFamily="18" charset="0"/>
              <a:cs typeface="Times New Roman" pitchFamily="18" charset="0"/>
            </a:endParaRPr>
          </a:p>
          <a:p>
            <a:pPr marL="457200" indent="-457200">
              <a:buFont typeface="+mj-lt"/>
              <a:buAutoNum type="arabicParenR"/>
            </a:pPr>
            <a:r>
              <a:rPr lang="en-US" sz="2000" dirty="0" smtClean="0">
                <a:latin typeface="Times New Roman" pitchFamily="18" charset="0"/>
                <a:cs typeface="Times New Roman" pitchFamily="18" charset="0"/>
              </a:rPr>
              <a:t>Testing of circuit</a:t>
            </a:r>
          </a:p>
        </p:txBody>
      </p:sp>
      <p:sp>
        <p:nvSpPr>
          <p:cNvPr id="6" name="Content Placeholder 5"/>
          <p:cNvSpPr>
            <a:spLocks noGrp="1"/>
          </p:cNvSpPr>
          <p:nvPr>
            <p:ph sz="quarter" idx="4"/>
          </p:nvPr>
        </p:nvSpPr>
        <p:spPr>
          <a:xfrm>
            <a:off x="4645025" y="2057400"/>
            <a:ext cx="4041775" cy="4800600"/>
          </a:xfrm>
        </p:spPr>
        <p:txBody>
          <a:bodyPr>
            <a:normAutofit/>
          </a:bodyPr>
          <a:lstStyle/>
          <a:p>
            <a:pPr marL="457200" indent="-457200">
              <a:buFont typeface="+mj-lt"/>
              <a:buAutoNum type="arabicParenR"/>
            </a:pPr>
            <a:r>
              <a:rPr lang="en-US" dirty="0" smtClean="0">
                <a:latin typeface="Times New Roman" pitchFamily="18" charset="0"/>
                <a:cs typeface="Times New Roman" pitchFamily="18" charset="0"/>
              </a:rPr>
              <a:t>ANKUR VERMA</a:t>
            </a:r>
          </a:p>
          <a:p>
            <a:pPr marL="457200" indent="-457200">
              <a:buFont typeface="+mj-lt"/>
              <a:buAutoNum type="arabicParenR"/>
            </a:pPr>
            <a:r>
              <a:rPr lang="en-US" dirty="0" smtClean="0">
                <a:latin typeface="Times New Roman" pitchFamily="18" charset="0"/>
                <a:cs typeface="Times New Roman" pitchFamily="18" charset="0"/>
              </a:rPr>
              <a:t>ANKUR VERMA, GAURAV ARYA, GAURAV SAINI</a:t>
            </a:r>
          </a:p>
          <a:p>
            <a:pPr marL="457200" indent="-457200">
              <a:buFont typeface="+mj-lt"/>
              <a:buAutoNum type="arabicParenR"/>
            </a:pPr>
            <a:r>
              <a:rPr lang="en-US" dirty="0" smtClean="0">
                <a:latin typeface="Times New Roman" pitchFamily="18" charset="0"/>
                <a:cs typeface="Times New Roman" pitchFamily="18" charset="0"/>
              </a:rPr>
              <a:t>GAURAV ARYA, GAURAV SAINI</a:t>
            </a:r>
          </a:p>
          <a:p>
            <a:pPr marL="457200" indent="-457200">
              <a:buFont typeface="+mj-lt"/>
              <a:buAutoNum type="arabicParenR"/>
            </a:pPr>
            <a:r>
              <a:rPr lang="en-US" dirty="0" smtClean="0">
                <a:latin typeface="Times New Roman" pitchFamily="18" charset="0"/>
                <a:cs typeface="Times New Roman" pitchFamily="18" charset="0"/>
              </a:rPr>
              <a:t>SHUBHANGI SHARMA, VINITA DEVI</a:t>
            </a:r>
          </a:p>
          <a:p>
            <a:pPr marL="457200" indent="-457200">
              <a:buFont typeface="+mj-lt"/>
              <a:buAutoNum type="arabicParenR"/>
            </a:pPr>
            <a:r>
              <a:rPr lang="en-US" dirty="0" smtClean="0">
                <a:latin typeface="Times New Roman" pitchFamily="18" charset="0"/>
                <a:cs typeface="Times New Roman" pitchFamily="18" charset="0"/>
              </a:rPr>
              <a:t>ANKUR VERMA, GAURAV ARYA, GAURAV SAINI</a:t>
            </a:r>
          </a:p>
          <a:p>
            <a:pPr marL="457200" indent="-457200">
              <a:buFont typeface="+mj-lt"/>
              <a:buAutoNum type="arabicParenR"/>
            </a:pPr>
            <a:r>
              <a:rPr lang="en-US" dirty="0" smtClean="0">
                <a:latin typeface="Times New Roman" pitchFamily="18" charset="0"/>
                <a:cs typeface="Times New Roman" pitchFamily="18" charset="0"/>
              </a:rPr>
              <a:t>ANKUR VERMA, GAURAV ARYA, GAURAV SAINI, SHUBHANGI SHARMA, VINITA DEVI</a:t>
            </a: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smtClean="0"/>
              <a:t>REFRENCE</a:t>
            </a:r>
            <a:endParaRPr lang="en-IN" sz="4000" dirty="0"/>
          </a:p>
        </p:txBody>
      </p:sp>
      <p:sp>
        <p:nvSpPr>
          <p:cNvPr id="3" name="Content Placeholder 2"/>
          <p:cNvSpPr>
            <a:spLocks noGrp="1"/>
          </p:cNvSpPr>
          <p:nvPr>
            <p:ph idx="1"/>
          </p:nvPr>
        </p:nvSpPr>
        <p:spPr>
          <a:xfrm>
            <a:off x="457200" y="1295400"/>
            <a:ext cx="8229600" cy="5562600"/>
          </a:xfrm>
        </p:spPr>
        <p:txBody>
          <a:bodyPr>
            <a:normAutofit fontScale="55000" lnSpcReduction="20000"/>
          </a:bodyPr>
          <a:lstStyle/>
          <a:p>
            <a:pPr>
              <a:lnSpc>
                <a:spcPct val="100000"/>
              </a:lnSpc>
            </a:pPr>
            <a:r>
              <a:rPr lang="en-US" sz="2800" b="1" i="1" dirty="0" smtClean="0">
                <a:solidFill>
                  <a:srgbClr val="000000"/>
                </a:solidFill>
                <a:latin typeface="Times New Roman"/>
              </a:rPr>
              <a:t>Online Sources</a:t>
            </a:r>
            <a:endParaRPr lang="en-US" dirty="0" smtClean="0"/>
          </a:p>
          <a:p>
            <a:pPr>
              <a:lnSpc>
                <a:spcPct val="100000"/>
              </a:lnSpc>
              <a:buNone/>
            </a:pPr>
            <a:r>
              <a:rPr lang="en-US" sz="2800" dirty="0" smtClean="0">
                <a:solidFill>
                  <a:srgbClr val="000000"/>
                </a:solidFill>
                <a:latin typeface="Times New Roman"/>
              </a:rPr>
              <a:t>[1]Wikipedia the free encyclopedia</a:t>
            </a:r>
            <a:endParaRPr lang="en-US" dirty="0" smtClean="0"/>
          </a:p>
          <a:p>
            <a:pPr>
              <a:lnSpc>
                <a:spcPct val="100000"/>
              </a:lnSpc>
              <a:buNone/>
            </a:pPr>
            <a:r>
              <a:rPr lang="en-US" sz="2800" dirty="0" smtClean="0">
                <a:solidFill>
                  <a:srgbClr val="000000"/>
                </a:solidFill>
                <a:latin typeface="Times New Roman"/>
              </a:rPr>
              <a:t>[2] www.freescale.com</a:t>
            </a:r>
            <a:endParaRPr lang="en-US" dirty="0" smtClean="0"/>
          </a:p>
          <a:p>
            <a:pPr>
              <a:lnSpc>
                <a:spcPct val="100000"/>
              </a:lnSpc>
              <a:buNone/>
            </a:pPr>
            <a:r>
              <a:rPr lang="en-US" sz="2800" dirty="0" smtClean="0">
                <a:solidFill>
                  <a:srgbClr val="000000"/>
                </a:solidFill>
                <a:latin typeface="Times New Roman"/>
              </a:rPr>
              <a:t>[3] www.omega.com</a:t>
            </a:r>
            <a:endParaRPr lang="en-US" dirty="0" smtClean="0"/>
          </a:p>
          <a:p>
            <a:pPr>
              <a:lnSpc>
                <a:spcPct val="100000"/>
              </a:lnSpc>
            </a:pPr>
            <a:r>
              <a:rPr lang="en-US" sz="2800" b="1" i="1" dirty="0" smtClean="0">
                <a:solidFill>
                  <a:srgbClr val="000000"/>
                </a:solidFill>
                <a:latin typeface="Times New Roman"/>
              </a:rPr>
              <a:t>Books</a:t>
            </a:r>
            <a:endParaRPr lang="en-US" dirty="0" smtClean="0"/>
          </a:p>
          <a:p>
            <a:pPr>
              <a:lnSpc>
                <a:spcPct val="100000"/>
              </a:lnSpc>
              <a:buNone/>
            </a:pPr>
            <a:r>
              <a:rPr lang="en-US" sz="2800" dirty="0" smtClean="0">
                <a:solidFill>
                  <a:srgbClr val="000000"/>
                </a:solidFill>
                <a:latin typeface="Times New Roman"/>
              </a:rPr>
              <a:t>[1] J Lars Eriksson, “</a:t>
            </a:r>
            <a:r>
              <a:rPr lang="en-US" sz="2800" i="1" dirty="0" smtClean="0">
                <a:solidFill>
                  <a:srgbClr val="000000"/>
                </a:solidFill>
                <a:latin typeface="Times New Roman"/>
              </a:rPr>
              <a:t>Increasing the </a:t>
            </a:r>
            <a:r>
              <a:rPr lang="en-US" sz="2800" i="1" dirty="0" err="1" smtClean="0">
                <a:solidFill>
                  <a:srgbClr val="000000"/>
                </a:solidFill>
                <a:latin typeface="Times New Roman"/>
              </a:rPr>
              <a:t>Eciency</a:t>
            </a:r>
            <a:r>
              <a:rPr lang="en-US" sz="2800" i="1" dirty="0" smtClean="0">
                <a:solidFill>
                  <a:srgbClr val="000000"/>
                </a:solidFill>
                <a:latin typeface="Times New Roman"/>
              </a:rPr>
              <a:t> of SI-Engines by Spark-Advance Control and Water </a:t>
            </a:r>
            <a:r>
              <a:rPr lang="en-US" sz="2800" dirty="0" smtClean="0">
                <a:solidFill>
                  <a:srgbClr val="000000"/>
                </a:solidFill>
                <a:latin typeface="Times New Roman"/>
              </a:rPr>
              <a:t>” in </a:t>
            </a:r>
            <a:r>
              <a:rPr lang="en-US" sz="2800" i="1" dirty="0" smtClean="0">
                <a:solidFill>
                  <a:srgbClr val="000000"/>
                </a:solidFill>
                <a:latin typeface="Times New Roman"/>
              </a:rPr>
              <a:t>Spark Advance Modeling and Control, Sweden</a:t>
            </a:r>
            <a:r>
              <a:rPr lang="en-US" sz="2800" dirty="0" smtClean="0">
                <a:solidFill>
                  <a:srgbClr val="000000"/>
                </a:solidFill>
                <a:latin typeface="Times New Roman"/>
              </a:rPr>
              <a:t>: </a:t>
            </a:r>
            <a:r>
              <a:rPr lang="en-US" sz="2800" dirty="0" err="1" smtClean="0">
                <a:solidFill>
                  <a:srgbClr val="000000"/>
                </a:solidFill>
                <a:latin typeface="Times New Roman"/>
              </a:rPr>
              <a:t>Linus</a:t>
            </a:r>
            <a:r>
              <a:rPr lang="en-US" sz="2800" dirty="0" smtClean="0">
                <a:solidFill>
                  <a:srgbClr val="000000"/>
                </a:solidFill>
                <a:latin typeface="Times New Roman"/>
              </a:rPr>
              <a:t> &amp; </a:t>
            </a:r>
            <a:r>
              <a:rPr lang="en-US" sz="2800" dirty="0" err="1" smtClean="0">
                <a:solidFill>
                  <a:srgbClr val="000000"/>
                </a:solidFill>
                <a:latin typeface="Times New Roman"/>
              </a:rPr>
              <a:t>Linnea</a:t>
            </a:r>
            <a:r>
              <a:rPr lang="en-US" sz="2800" dirty="0" smtClean="0">
                <a:solidFill>
                  <a:srgbClr val="000000"/>
                </a:solidFill>
                <a:latin typeface="Times New Roman"/>
              </a:rPr>
              <a:t> AB, 1999 </a:t>
            </a:r>
            <a:r>
              <a:rPr lang="en-US" sz="2800" dirty="0" err="1" smtClean="0">
                <a:solidFill>
                  <a:srgbClr val="000000"/>
                </a:solidFill>
                <a:latin typeface="Times New Roman"/>
              </a:rPr>
              <a:t>ch</a:t>
            </a:r>
            <a:r>
              <a:rPr lang="en-US" sz="2800" dirty="0" smtClean="0">
                <a:solidFill>
                  <a:srgbClr val="000000"/>
                </a:solidFill>
                <a:latin typeface="Times New Roman"/>
              </a:rPr>
              <a:t>. </a:t>
            </a:r>
            <a:r>
              <a:rPr lang="en-US" sz="2800" i="1" dirty="0" smtClean="0">
                <a:solidFill>
                  <a:srgbClr val="000000"/>
                </a:solidFill>
                <a:latin typeface="Times New Roman"/>
              </a:rPr>
              <a:t>4, pp. 71–80.</a:t>
            </a:r>
            <a:endParaRPr lang="en-US" dirty="0" smtClean="0"/>
          </a:p>
          <a:p>
            <a:pPr>
              <a:lnSpc>
                <a:spcPct val="100000"/>
              </a:lnSpc>
              <a:buNone/>
            </a:pPr>
            <a:r>
              <a:rPr lang="en-US" sz="2800" dirty="0" smtClean="0">
                <a:solidFill>
                  <a:srgbClr val="000000"/>
                </a:solidFill>
                <a:latin typeface="Times New Roman"/>
              </a:rPr>
              <a:t>[2] M. A. </a:t>
            </a:r>
            <a:r>
              <a:rPr lang="en-US" sz="2800" dirty="0" err="1" smtClean="0">
                <a:solidFill>
                  <a:srgbClr val="000000"/>
                </a:solidFill>
                <a:latin typeface="Times New Roman"/>
              </a:rPr>
              <a:t>Mazidi</a:t>
            </a:r>
            <a:r>
              <a:rPr lang="en-US" sz="2800" dirty="0" smtClean="0">
                <a:solidFill>
                  <a:srgbClr val="000000"/>
                </a:solidFill>
                <a:latin typeface="Times New Roman"/>
              </a:rPr>
              <a:t>, J.G. </a:t>
            </a:r>
            <a:r>
              <a:rPr lang="en-US" sz="2800" dirty="0" err="1" smtClean="0">
                <a:solidFill>
                  <a:srgbClr val="000000"/>
                </a:solidFill>
                <a:latin typeface="Times New Roman"/>
              </a:rPr>
              <a:t>Mazidi</a:t>
            </a:r>
            <a:r>
              <a:rPr lang="en-US" sz="2800" dirty="0" smtClean="0">
                <a:solidFill>
                  <a:srgbClr val="000000"/>
                </a:solidFill>
                <a:latin typeface="Times New Roman"/>
              </a:rPr>
              <a:t> “</a:t>
            </a:r>
            <a:r>
              <a:rPr lang="en-US" sz="2800" i="1" dirty="0" smtClean="0">
                <a:solidFill>
                  <a:srgbClr val="000000"/>
                </a:solidFill>
                <a:latin typeface="Times New Roman"/>
              </a:rPr>
              <a:t>8051 Microcontroller and Embedded System</a:t>
            </a:r>
            <a:r>
              <a:rPr lang="en-US" sz="2800" dirty="0" smtClean="0">
                <a:solidFill>
                  <a:srgbClr val="000000"/>
                </a:solidFill>
                <a:latin typeface="Times New Roman"/>
              </a:rPr>
              <a:t>” Taiwan:  HANEL </a:t>
            </a:r>
            <a:endParaRPr lang="en-US" dirty="0" smtClean="0"/>
          </a:p>
          <a:p>
            <a:pPr>
              <a:lnSpc>
                <a:spcPct val="100000"/>
              </a:lnSpc>
            </a:pPr>
            <a:r>
              <a:rPr lang="en-US" sz="2800" b="1" i="1" dirty="0" smtClean="0">
                <a:solidFill>
                  <a:srgbClr val="000000"/>
                </a:solidFill>
                <a:latin typeface="Times New Roman"/>
              </a:rPr>
              <a:t>Patents</a:t>
            </a:r>
            <a:endParaRPr lang="en-US" dirty="0" smtClean="0"/>
          </a:p>
          <a:p>
            <a:pPr>
              <a:lnSpc>
                <a:spcPct val="100000"/>
              </a:lnSpc>
              <a:buNone/>
            </a:pPr>
            <a:r>
              <a:rPr lang="en-US" sz="2800" dirty="0" smtClean="0">
                <a:solidFill>
                  <a:srgbClr val="000000"/>
                </a:solidFill>
                <a:latin typeface="Times New Roman"/>
              </a:rPr>
              <a:t>[1] J. David W. </a:t>
            </a:r>
            <a:r>
              <a:rPr lang="en-US" sz="2800" dirty="0" err="1" smtClean="0">
                <a:solidFill>
                  <a:srgbClr val="000000"/>
                </a:solidFill>
                <a:latin typeface="Times New Roman"/>
              </a:rPr>
              <a:t>Vos</a:t>
            </a:r>
            <a:r>
              <a:rPr lang="en-US" sz="2800" dirty="0" smtClean="0">
                <a:solidFill>
                  <a:srgbClr val="000000"/>
                </a:solidFill>
                <a:latin typeface="Times New Roman"/>
              </a:rPr>
              <a:t>, Boston, MA(US),</a:t>
            </a:r>
            <a:r>
              <a:rPr lang="en-US" sz="2800" dirty="0" err="1" smtClean="0">
                <a:solidFill>
                  <a:srgbClr val="000000"/>
                </a:solidFill>
                <a:latin typeface="Times New Roman"/>
              </a:rPr>
              <a:t>Banjamin</a:t>
            </a:r>
            <a:r>
              <a:rPr lang="en-US" sz="2800" dirty="0" smtClean="0">
                <a:solidFill>
                  <a:srgbClr val="000000"/>
                </a:solidFill>
                <a:latin typeface="Times New Roman"/>
              </a:rPr>
              <a:t> Russ, </a:t>
            </a:r>
            <a:r>
              <a:rPr lang="en-US" sz="2800" dirty="0" err="1" smtClean="0">
                <a:solidFill>
                  <a:srgbClr val="000000"/>
                </a:solidFill>
                <a:latin typeface="Times New Roman"/>
              </a:rPr>
              <a:t>Catlett,VACU</a:t>
            </a:r>
            <a:r>
              <a:rPr lang="en-US" sz="2800" dirty="0" smtClean="0">
                <a:solidFill>
                  <a:srgbClr val="000000"/>
                </a:solidFill>
                <a:latin typeface="Times New Roman"/>
              </a:rPr>
              <a:t>(US) “</a:t>
            </a:r>
            <a:r>
              <a:rPr lang="en-US" sz="2800" dirty="0" err="1" smtClean="0">
                <a:solidFill>
                  <a:srgbClr val="000000"/>
                </a:solidFill>
                <a:latin typeface="Times New Roman"/>
              </a:rPr>
              <a:t>Optimazation</a:t>
            </a:r>
            <a:r>
              <a:rPr lang="en-US" sz="2800" dirty="0" smtClean="0">
                <a:solidFill>
                  <a:srgbClr val="000000"/>
                </a:solidFill>
                <a:latin typeface="Times New Roman"/>
              </a:rPr>
              <a:t> Method For Power </a:t>
            </a:r>
            <a:r>
              <a:rPr lang="en-US" sz="2800" dirty="0" err="1" smtClean="0">
                <a:solidFill>
                  <a:srgbClr val="000000"/>
                </a:solidFill>
                <a:latin typeface="Times New Roman"/>
              </a:rPr>
              <a:t>Zeneration</a:t>
            </a:r>
            <a:r>
              <a:rPr lang="en-US" sz="2800" dirty="0" smtClean="0">
                <a:solidFill>
                  <a:srgbClr val="000000"/>
                </a:solidFill>
                <a:latin typeface="Times New Roman"/>
              </a:rPr>
              <a:t> System,” U.S. Patent 7,011,498 B2 March 14, 2006.</a:t>
            </a:r>
            <a:endParaRPr lang="en-US" dirty="0" smtClean="0"/>
          </a:p>
          <a:p>
            <a:pPr>
              <a:lnSpc>
                <a:spcPct val="100000"/>
              </a:lnSpc>
              <a:buNone/>
            </a:pPr>
            <a:r>
              <a:rPr lang="en-US" sz="2800" dirty="0" smtClean="0">
                <a:solidFill>
                  <a:srgbClr val="000000"/>
                </a:solidFill>
                <a:latin typeface="Times New Roman"/>
              </a:rPr>
              <a:t>[2] Steven </a:t>
            </a:r>
            <a:r>
              <a:rPr lang="en-US" sz="2800" dirty="0" err="1" smtClean="0">
                <a:solidFill>
                  <a:srgbClr val="000000"/>
                </a:solidFill>
                <a:latin typeface="Times New Roman"/>
              </a:rPr>
              <a:t>R.McCoy</a:t>
            </a:r>
            <a:r>
              <a:rPr lang="en-US" sz="2800" dirty="0" smtClean="0">
                <a:solidFill>
                  <a:srgbClr val="000000"/>
                </a:solidFill>
                <a:latin typeface="Times New Roman"/>
              </a:rPr>
              <a:t>, Washington, IL(US), Sean O. Cornel, </a:t>
            </a:r>
            <a:r>
              <a:rPr lang="en-US" sz="2800" dirty="0" err="1" smtClean="0">
                <a:solidFill>
                  <a:srgbClr val="000000"/>
                </a:solidFill>
                <a:latin typeface="Times New Roman"/>
              </a:rPr>
              <a:t>Gridly</a:t>
            </a:r>
            <a:r>
              <a:rPr lang="en-US" sz="2800" dirty="0" smtClean="0">
                <a:solidFill>
                  <a:srgbClr val="000000"/>
                </a:solidFill>
                <a:latin typeface="Times New Roman"/>
              </a:rPr>
              <a:t>, IL(US), Robert M. </a:t>
            </a:r>
            <a:r>
              <a:rPr lang="en-US" sz="2800" dirty="0" err="1" smtClean="0">
                <a:solidFill>
                  <a:srgbClr val="000000"/>
                </a:solidFill>
                <a:latin typeface="Times New Roman"/>
              </a:rPr>
              <a:t>Locas</a:t>
            </a:r>
            <a:r>
              <a:rPr lang="en-US" sz="2800" dirty="0" smtClean="0">
                <a:solidFill>
                  <a:srgbClr val="000000"/>
                </a:solidFill>
                <a:latin typeface="Times New Roman"/>
              </a:rPr>
              <a:t>, Spring Valley, IL(US) ”Ignition System,” US Patent 8,091,352 B2 January 10, 2012.</a:t>
            </a:r>
            <a:endParaRPr lang="en-US" dirty="0" smtClean="0"/>
          </a:p>
          <a:p>
            <a:pPr>
              <a:lnSpc>
                <a:spcPct val="100000"/>
              </a:lnSpc>
            </a:pPr>
            <a:r>
              <a:rPr lang="en-US" sz="2800" b="1" i="1" dirty="0" smtClean="0">
                <a:solidFill>
                  <a:srgbClr val="000000"/>
                </a:solidFill>
                <a:latin typeface="Times New Roman"/>
              </a:rPr>
              <a:t>Unpublished</a:t>
            </a:r>
            <a:endParaRPr lang="en-US" dirty="0" smtClean="0"/>
          </a:p>
          <a:p>
            <a:pPr>
              <a:lnSpc>
                <a:spcPct val="100000"/>
              </a:lnSpc>
              <a:buNone/>
            </a:pPr>
            <a:r>
              <a:rPr lang="en-US" sz="2800" dirty="0" smtClean="0">
                <a:solidFill>
                  <a:srgbClr val="000000"/>
                </a:solidFill>
                <a:latin typeface="Times New Roman"/>
              </a:rPr>
              <a:t>[1] Kenny Lam “Digital Direct Current Ignition System Using HC08 Microcontrollers”</a:t>
            </a:r>
            <a:endParaRPr lang="en-US" dirty="0" smtClean="0"/>
          </a:p>
          <a:p>
            <a:pPr>
              <a:lnSpc>
                <a:spcPct val="100000"/>
              </a:lnSpc>
            </a:pPr>
            <a:r>
              <a:rPr lang="en-US" sz="2800" b="1" i="1" dirty="0" smtClean="0">
                <a:solidFill>
                  <a:srgbClr val="000000"/>
                </a:solidFill>
                <a:latin typeface="Times New Roman"/>
              </a:rPr>
              <a:t>Published Papers</a:t>
            </a:r>
            <a:endParaRPr lang="en-US" dirty="0" smtClean="0"/>
          </a:p>
          <a:p>
            <a:pPr>
              <a:lnSpc>
                <a:spcPct val="100000"/>
              </a:lnSpc>
              <a:buNone/>
            </a:pPr>
            <a:r>
              <a:rPr lang="en-US" sz="2800" dirty="0" smtClean="0">
                <a:solidFill>
                  <a:srgbClr val="000000"/>
                </a:solidFill>
                <a:latin typeface="Times New Roman"/>
              </a:rPr>
              <a:t>[1]</a:t>
            </a:r>
            <a:r>
              <a:rPr lang="en-US" sz="2800" b="1" dirty="0" smtClean="0">
                <a:solidFill>
                  <a:srgbClr val="000000"/>
                </a:solidFill>
                <a:latin typeface="Times New Roman"/>
              </a:rPr>
              <a:t> </a:t>
            </a:r>
            <a:r>
              <a:rPr lang="en-US" sz="2800" dirty="0" err="1" smtClean="0">
                <a:solidFill>
                  <a:srgbClr val="000000"/>
                </a:solidFill>
                <a:latin typeface="Times New Roman"/>
              </a:rPr>
              <a:t>Murtaza</a:t>
            </a:r>
            <a:r>
              <a:rPr lang="en-US" sz="2800" dirty="0" smtClean="0">
                <a:solidFill>
                  <a:srgbClr val="000000"/>
                </a:solidFill>
                <a:latin typeface="Times New Roman"/>
              </a:rPr>
              <a:t> ACIKEL, Isa NAVRUZ, </a:t>
            </a:r>
            <a:r>
              <a:rPr lang="en-US" sz="2800" dirty="0" err="1" smtClean="0">
                <a:solidFill>
                  <a:srgbClr val="000000"/>
                </a:solidFill>
                <a:latin typeface="Times New Roman"/>
              </a:rPr>
              <a:t>Filiz</a:t>
            </a:r>
            <a:r>
              <a:rPr lang="en-US" sz="2800" dirty="0" smtClean="0">
                <a:solidFill>
                  <a:srgbClr val="000000"/>
                </a:solidFill>
                <a:latin typeface="Times New Roman"/>
              </a:rPr>
              <a:t> SARI “An </a:t>
            </a:r>
            <a:r>
              <a:rPr lang="en-US" sz="2800" dirty="0" err="1" smtClean="0">
                <a:solidFill>
                  <a:srgbClr val="000000"/>
                </a:solidFill>
                <a:latin typeface="Times New Roman"/>
              </a:rPr>
              <a:t>Opto</a:t>
            </a:r>
            <a:r>
              <a:rPr lang="en-US" sz="2800" dirty="0" smtClean="0">
                <a:solidFill>
                  <a:srgbClr val="000000"/>
                </a:solidFill>
                <a:latin typeface="Times New Roman"/>
              </a:rPr>
              <a:t>-Coupler and Spark Plug Combination</a:t>
            </a:r>
            <a:endParaRPr lang="en-US" dirty="0" smtClean="0"/>
          </a:p>
          <a:p>
            <a:pPr>
              <a:lnSpc>
                <a:spcPct val="100000"/>
              </a:lnSpc>
              <a:buNone/>
            </a:pPr>
            <a:r>
              <a:rPr lang="en-US" sz="2800" dirty="0" smtClean="0">
                <a:solidFill>
                  <a:srgbClr val="000000"/>
                </a:solidFill>
                <a:latin typeface="Times New Roman"/>
              </a:rPr>
              <a:t>System for Vehicle Engine Ignition” </a:t>
            </a:r>
            <a:r>
              <a:rPr lang="en-US" sz="2800" i="1" dirty="0" smtClean="0">
                <a:solidFill>
                  <a:srgbClr val="000000"/>
                </a:solidFill>
                <a:latin typeface="Times New Roman"/>
              </a:rPr>
              <a:t>International Journal of Engineering Research and Development, Vol.3, No.2, June 2011</a:t>
            </a:r>
            <a:endParaRPr lang="en-US" dirty="0" smtClean="0"/>
          </a:p>
          <a:p>
            <a:pPr>
              <a:lnSpc>
                <a:spcPct val="100000"/>
              </a:lnSpc>
              <a:buNone/>
            </a:pPr>
            <a:r>
              <a:rPr lang="en-US" sz="2800" dirty="0" smtClean="0">
                <a:solidFill>
                  <a:srgbClr val="000000"/>
                </a:solidFill>
                <a:latin typeface="Times New Roman"/>
              </a:rPr>
              <a:t>[2] </a:t>
            </a:r>
            <a:r>
              <a:rPr lang="en-US" sz="2800" dirty="0" err="1" smtClean="0">
                <a:solidFill>
                  <a:srgbClr val="000000"/>
                </a:solidFill>
                <a:latin typeface="Times New Roman"/>
              </a:rPr>
              <a:t>Pankaj</a:t>
            </a:r>
            <a:r>
              <a:rPr lang="en-US" sz="2800" dirty="0" smtClean="0">
                <a:solidFill>
                  <a:srgbClr val="000000"/>
                </a:solidFill>
                <a:latin typeface="Times New Roman"/>
              </a:rPr>
              <a:t> </a:t>
            </a:r>
            <a:r>
              <a:rPr lang="en-US" sz="2800" dirty="0" err="1" smtClean="0">
                <a:solidFill>
                  <a:srgbClr val="000000"/>
                </a:solidFill>
                <a:latin typeface="Times New Roman"/>
              </a:rPr>
              <a:t>Hatwar</a:t>
            </a:r>
            <a:r>
              <a:rPr lang="en-US" sz="2800" dirty="0" smtClean="0">
                <a:solidFill>
                  <a:srgbClr val="000000"/>
                </a:solidFill>
                <a:latin typeface="Times New Roman"/>
              </a:rPr>
              <a:t>, </a:t>
            </a:r>
            <a:r>
              <a:rPr lang="en-US" sz="2800" dirty="0" err="1" smtClean="0">
                <a:solidFill>
                  <a:srgbClr val="000000"/>
                </a:solidFill>
                <a:latin typeface="Times New Roman"/>
              </a:rPr>
              <a:t>Durgesh</a:t>
            </a:r>
            <a:r>
              <a:rPr lang="en-US" sz="2800" dirty="0" smtClean="0">
                <a:solidFill>
                  <a:srgbClr val="000000"/>
                </a:solidFill>
                <a:latin typeface="Times New Roman"/>
              </a:rPr>
              <a:t> </a:t>
            </a:r>
            <a:r>
              <a:rPr lang="en-US" sz="2800" dirty="0" err="1" smtClean="0">
                <a:solidFill>
                  <a:srgbClr val="000000"/>
                </a:solidFill>
                <a:latin typeface="Times New Roman"/>
              </a:rPr>
              <a:t>Verma</a:t>
            </a:r>
            <a:r>
              <a:rPr lang="en-US" sz="2800" dirty="0" smtClean="0">
                <a:solidFill>
                  <a:srgbClr val="000000"/>
                </a:solidFill>
                <a:latin typeface="Times New Roman"/>
              </a:rPr>
              <a:t>,” Laser Ignition in Internal Combustion Engines ” International Journal of Modern Engineering Research (IJMER) Vol.2, Issue.2, Mar-Apr 2012 pp-341-345 </a:t>
            </a:r>
            <a:endParaRPr lang="en-US" dirty="0" smtClean="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274</TotalTime>
  <Words>520</Words>
  <Application>Microsoft Office PowerPoint</Application>
  <PresentationFormat>On-screen Show (4:3)</PresentationFormat>
  <Paragraphs>81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MAJOR PROJECT</vt:lpstr>
      <vt:lpstr>OVERVIEW  IGNITION SYSTEM</vt:lpstr>
      <vt:lpstr>ELECTRONIC SPARK IGNITION SYSTEM </vt:lpstr>
      <vt:lpstr>Relay:- Solid State Relay will switch the power of battery  to the magnetic coil which will be transmitted to the spark plug. </vt:lpstr>
      <vt:lpstr>Microcontroller:- The microcontroller 8051(IC- AT 89C51) will be used. It will provide logic 1 to the relay depending on the square wave sent by sensor.</vt:lpstr>
      <vt:lpstr>Progress with Deadline</vt:lpstr>
      <vt:lpstr>Industrial Application</vt:lpstr>
      <vt:lpstr>Members and Responsibility</vt:lpstr>
      <vt:lpstr>REFRENCE</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MINOUR PROJECT</dc:title>
  <dc:creator>WELCOME</dc:creator>
  <cp:lastModifiedBy>gaurav</cp:lastModifiedBy>
  <cp:revision>33</cp:revision>
  <dcterms:created xsi:type="dcterms:W3CDTF">2013-03-03T11:43:42Z</dcterms:created>
  <dcterms:modified xsi:type="dcterms:W3CDTF">2013-03-19T06:46:00Z</dcterms:modified>
</cp:coreProperties>
</file>