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58" r:id="rId6"/>
    <p:sldId id="260" r:id="rId7"/>
    <p:sldId id="261" r:id="rId8"/>
    <p:sldId id="267" r:id="rId9"/>
    <p:sldId id="262" r:id="rId10"/>
    <p:sldId id="264" r:id="rId11"/>
    <p:sldId id="265" r:id="rId12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ooper Black" pitchFamily="18" charset="0"/>
      <p:regular r:id="rId18"/>
    </p:embeddedFont>
    <p:embeddedFont>
      <p:font typeface="Arial Rounded MT Bold" pitchFamily="34" charset="0"/>
      <p:regular r:id="rId19"/>
    </p:embeddedFont>
    <p:embeddedFont>
      <p:font typeface="Constantia" pitchFamily="18" charset="0"/>
      <p:regular r:id="rId20"/>
      <p:bold r:id="rId21"/>
      <p:italic r:id="rId22"/>
      <p:boldItalic r:id="rId23"/>
    </p:embeddedFont>
    <p:embeddedFont>
      <p:font typeface="Comic Sans MS" pitchFamily="66" charset="0"/>
      <p:regular r:id="rId24"/>
      <p:bold r:id="rId25"/>
    </p:embeddedFont>
    <p:embeddedFont>
      <p:font typeface="DigifaceWide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5F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8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2D46-F8C2-4C1A-9EA5-A308B9A768B3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96157-0220-49B1-9810-8F3CB309D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96157-0220-49B1-9810-8F3CB309D6A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06A6-0F12-445C-803E-2F60BA056B84}" type="datetimeFigureOut">
              <a:rPr lang="en-US" smtClean="0"/>
              <a:pPr/>
              <a:t>5/4/2010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BD07-7604-4CDB-A0DE-5C018D38E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343400" y="4876800"/>
            <a:ext cx="4495800" cy="16764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228600"/>
            <a:ext cx="8534400" cy="25146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04801"/>
            <a:ext cx="7924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Cooper Black" pitchFamily="18" charset="0"/>
              </a:rPr>
              <a:t>Project title:-</a:t>
            </a:r>
            <a:endParaRPr lang="en-US" sz="2800" u="sng" dirty="0">
              <a:latin typeface="Cooper Black" pitchFamily="18" charset="0"/>
            </a:endParaRPr>
          </a:p>
          <a:p>
            <a:pPr algn="ctr"/>
            <a:endParaRPr lang="en-US" sz="4400" dirty="0" smtClean="0">
              <a:latin typeface="Cooper Black" pitchFamily="18" charset="0"/>
            </a:endParaRPr>
          </a:p>
          <a:p>
            <a:pPr algn="ctr"/>
            <a:r>
              <a:rPr lang="en-US" sz="4400" dirty="0" smtClean="0">
                <a:latin typeface="Cooper Black" pitchFamily="18" charset="0"/>
              </a:rPr>
              <a:t>Propeller LED display</a:t>
            </a:r>
            <a:endParaRPr lang="en-US" sz="4400" dirty="0">
              <a:latin typeface="Cooper Black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4953000"/>
            <a:ext cx="4267200" cy="147732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 Rounded MT Bold" pitchFamily="34" charset="0"/>
              </a:rPr>
              <a:t>Group no : 31</a:t>
            </a:r>
          </a:p>
          <a:p>
            <a:endParaRPr lang="en-US" dirty="0">
              <a:latin typeface="Arial Rounded MT Bold" pitchFamily="34" charset="0"/>
            </a:endParaRPr>
          </a:p>
          <a:p>
            <a:r>
              <a:rPr lang="en-US" dirty="0" err="1" smtClean="0">
                <a:latin typeface="Arial Rounded MT Bold" pitchFamily="34" charset="0"/>
              </a:rPr>
              <a:t>Chincholkar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dirty="0" err="1" smtClean="0">
                <a:latin typeface="Arial Rounded MT Bold" pitchFamily="34" charset="0"/>
              </a:rPr>
              <a:t>Apoorv</a:t>
            </a:r>
            <a:r>
              <a:rPr lang="en-US" dirty="0">
                <a:latin typeface="Arial Rounded MT Bold" pitchFamily="34" charset="0"/>
              </a:rPr>
              <a:t> </a:t>
            </a:r>
            <a:r>
              <a:rPr lang="en-US" dirty="0" smtClean="0">
                <a:latin typeface="Arial Rounded MT Bold" pitchFamily="34" charset="0"/>
              </a:rPr>
              <a:t>R.       0932016</a:t>
            </a:r>
          </a:p>
          <a:p>
            <a:r>
              <a:rPr lang="en-US" dirty="0" smtClean="0">
                <a:latin typeface="Arial Rounded MT Bold" pitchFamily="34" charset="0"/>
              </a:rPr>
              <a:t>Joshi </a:t>
            </a:r>
            <a:r>
              <a:rPr lang="en-US" dirty="0" err="1" smtClean="0">
                <a:latin typeface="Arial Rounded MT Bold" pitchFamily="34" charset="0"/>
              </a:rPr>
              <a:t>Sanket</a:t>
            </a:r>
            <a:r>
              <a:rPr lang="en-US" dirty="0" smtClean="0">
                <a:latin typeface="Arial Rounded MT Bold" pitchFamily="34" charset="0"/>
              </a:rPr>
              <a:t> S.                     0932044</a:t>
            </a:r>
          </a:p>
          <a:p>
            <a:r>
              <a:rPr lang="en-US" dirty="0" smtClean="0">
                <a:latin typeface="Arial Rounded MT Bold" pitchFamily="34" charset="0"/>
              </a:rPr>
              <a:t>Gore </a:t>
            </a:r>
            <a:r>
              <a:rPr lang="en-US" dirty="0" err="1" smtClean="0">
                <a:latin typeface="Arial Rounded MT Bold" pitchFamily="34" charset="0"/>
              </a:rPr>
              <a:t>Rigved</a:t>
            </a:r>
            <a:r>
              <a:rPr lang="en-US" dirty="0" smtClean="0">
                <a:latin typeface="Arial Rounded MT Bold" pitchFamily="34" charset="0"/>
              </a:rPr>
              <a:t> B.                     0932032  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05200" y="762000"/>
            <a:ext cx="2133600" cy="4572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048000" y="1600200"/>
            <a:ext cx="3048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3048000" y="2590800"/>
            <a:ext cx="3048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3048000" y="3657600"/>
            <a:ext cx="3048000" cy="609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1600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 period of one revolution with T0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the result in T1 with auto reload mode.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667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by 120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048000" y="4724400"/>
            <a:ext cx="30480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each timer overflow interrupt, display next value from lookup table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76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4381500" y="2400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 rot="5400000">
            <a:off x="43434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 rot="5400000">
            <a:off x="4361766" y="4514165"/>
            <a:ext cx="42046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7" idx="0"/>
          </p:cNvCxnSpPr>
          <p:nvPr/>
        </p:nvCxnSpPr>
        <p:spPr>
          <a:xfrm rot="5400000">
            <a:off x="4381500" y="1409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-190500" y="3771900"/>
            <a:ext cx="464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33600" y="60960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7" idx="2"/>
          </p:cNvCxnSpPr>
          <p:nvPr/>
        </p:nvCxnSpPr>
        <p:spPr>
          <a:xfrm rot="5400000" flipH="1" flipV="1">
            <a:off x="4405015" y="5890915"/>
            <a:ext cx="37207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33600" y="14478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1143000"/>
            <a:ext cx="8534400" cy="3810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effectLst>
                  <a:glow rad="101600">
                    <a:srgbClr val="FFFF00">
                      <a:alpha val="60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THANK YOU!!!</a:t>
            </a:r>
            <a:endParaRPr lang="en-US" sz="9600" dirty="0">
              <a:effectLst>
                <a:glow rad="101600">
                  <a:srgbClr val="FFFF00">
                    <a:alpha val="60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13716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676400"/>
            <a:ext cx="10668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676400"/>
            <a:ext cx="1143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11430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971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AT89C2051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057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286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LED</a:t>
            </a:r>
          </a:p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2133600"/>
            <a:ext cx="99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IR</a:t>
            </a:r>
          </a:p>
          <a:p>
            <a:pPr algn="ctr"/>
            <a:r>
              <a:rPr lang="en-US" dirty="0" smtClean="0"/>
              <a:t>Sensor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MOC7811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209800"/>
            <a:ext cx="106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Beam</a:t>
            </a:r>
          </a:p>
          <a:p>
            <a:pPr algn="ctr"/>
            <a:r>
              <a:rPr lang="en-US" sz="1600" dirty="0" smtClean="0"/>
              <a:t>Interrupt</a:t>
            </a:r>
          </a:p>
          <a:p>
            <a:pPr algn="ctr"/>
            <a:r>
              <a:rPr lang="en-US" sz="1600" dirty="0" smtClean="0"/>
              <a:t>In each</a:t>
            </a:r>
          </a:p>
          <a:p>
            <a:pPr algn="ctr"/>
            <a:r>
              <a:rPr lang="en-US" sz="1600" dirty="0" smtClean="0"/>
              <a:t>revolution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8" idx="3"/>
            <a:endCxn id="7" idx="1"/>
          </p:cNvCxnSpPr>
          <p:nvPr/>
        </p:nvCxnSpPr>
        <p:spPr>
          <a:xfrm>
            <a:off x="1600200" y="27813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5" idx="1"/>
          </p:cNvCxnSpPr>
          <p:nvPr/>
        </p:nvCxnSpPr>
        <p:spPr>
          <a:xfrm>
            <a:off x="3505200" y="27813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>
            <a:off x="6172200" y="27813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43600" y="5105400"/>
            <a:ext cx="2133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38800" y="5257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DC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752600" y="4876800"/>
            <a:ext cx="22860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981200" y="5105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V DC </a:t>
            </a:r>
          </a:p>
          <a:p>
            <a:pPr algn="ctr"/>
            <a:r>
              <a:rPr lang="en-US" dirty="0" smtClean="0"/>
              <a:t>Regulated </a:t>
            </a:r>
          </a:p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3"/>
            <a:endCxn id="38" idx="1"/>
          </p:cNvCxnSpPr>
          <p:nvPr/>
        </p:nvCxnSpPr>
        <p:spPr>
          <a:xfrm>
            <a:off x="4038600" y="56007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0"/>
            <a:endCxn id="7" idx="2"/>
          </p:cNvCxnSpPr>
          <p:nvPr/>
        </p:nvCxnSpPr>
        <p:spPr>
          <a:xfrm rot="5400000" flipH="1" flipV="1">
            <a:off x="2419350" y="43624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4533900" y="49149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58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oper Black" pitchFamily="18" charset="0"/>
              </a:rPr>
              <a:t>Block Diagram</a:t>
            </a:r>
            <a:endParaRPr lang="en-US" sz="3200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7063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oper Black" pitchFamily="18" charset="0"/>
              </a:rPr>
              <a:t>Circuit Diagram</a:t>
            </a:r>
            <a:endParaRPr lang="en-US" sz="3200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291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1752600"/>
            <a:ext cx="86868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304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oper Black" pitchFamily="18" charset="0"/>
              </a:rPr>
              <a:t>Power Supply</a:t>
            </a:r>
            <a:endParaRPr lang="en-US" sz="3200" dirty="0"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4419600" y="3581400"/>
            <a:ext cx="228600" cy="609600"/>
          </a:xfrm>
          <a:prstGeom prst="roundRect">
            <a:avLst/>
          </a:prstGeom>
          <a:gradFill flip="none" rotWithShape="1">
            <a:gsLst>
              <a:gs pos="21000">
                <a:srgbClr val="FFFFFF"/>
              </a:gs>
              <a:gs pos="7001">
                <a:srgbClr val="E6E6E6"/>
              </a:gs>
              <a:gs pos="77000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1400" y="5029200"/>
            <a:ext cx="1828800" cy="228600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4343400"/>
            <a:ext cx="1828800" cy="762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1400" y="4267200"/>
            <a:ext cx="18288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9600" y="3810000"/>
            <a:ext cx="228600" cy="609600"/>
          </a:xfrm>
          <a:prstGeom prst="roundRect">
            <a:avLst/>
          </a:prstGeom>
          <a:gradFill flip="none" rotWithShape="1">
            <a:gsLst>
              <a:gs pos="21000">
                <a:srgbClr val="FFFFFF"/>
              </a:gs>
              <a:gs pos="7001">
                <a:srgbClr val="E6E6E6"/>
              </a:gs>
              <a:gs pos="77000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3733800"/>
            <a:ext cx="5181600" cy="76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84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008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056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80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104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581400"/>
            <a:ext cx="762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1600" y="3657600"/>
            <a:ext cx="21336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7400" y="3581400"/>
            <a:ext cx="4572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8400" y="3810000"/>
            <a:ext cx="6096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3886200"/>
            <a:ext cx="762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3886200"/>
            <a:ext cx="762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76400" y="4038600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46482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MOC7811</a:t>
            </a:r>
            <a:endParaRPr lang="en-US" sz="1600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362994" y="4342606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43200" y="4724400"/>
            <a:ext cx="838200" cy="15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391400" y="3429000"/>
            <a:ext cx="1161472" cy="581891"/>
          </a:xfrm>
          <a:custGeom>
            <a:avLst/>
            <a:gdLst>
              <a:gd name="connsiteX0" fmla="*/ 0 w 1161472"/>
              <a:gd name="connsiteY0" fmla="*/ 581891 h 581891"/>
              <a:gd name="connsiteX1" fmla="*/ 1108363 w 1161472"/>
              <a:gd name="connsiteY1" fmla="*/ 249381 h 581891"/>
              <a:gd name="connsiteX2" fmla="*/ 318654 w 1161472"/>
              <a:gd name="connsiteY2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472" h="581891">
                <a:moveTo>
                  <a:pt x="0" y="581891"/>
                </a:moveTo>
                <a:cubicBezTo>
                  <a:pt x="527627" y="464127"/>
                  <a:pt x="1055254" y="346363"/>
                  <a:pt x="1108363" y="249381"/>
                </a:cubicBezTo>
                <a:cubicBezTo>
                  <a:pt x="1161472" y="152399"/>
                  <a:pt x="318654" y="0"/>
                  <a:pt x="318654" y="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2"/>
          </p:cNvCxnSpPr>
          <p:nvPr/>
        </p:nvCxnSpPr>
        <p:spPr>
          <a:xfrm>
            <a:off x="7710054" y="3429000"/>
            <a:ext cx="62346" cy="152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96200" y="3352800"/>
            <a:ext cx="2286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19200" y="2667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8400" y="2667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1752600" y="3048000"/>
            <a:ext cx="457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400800" y="32004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000" y="304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oper Black" pitchFamily="18" charset="0"/>
              </a:rPr>
              <a:t>Construction</a:t>
            </a:r>
            <a:endParaRPr lang="en-US" sz="3200" dirty="0">
              <a:latin typeface="Cooper Black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48400" y="4953000"/>
            <a:ext cx="2590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5181600"/>
            <a:ext cx="76200" cy="152400"/>
          </a:xfrm>
          <a:prstGeom prst="ellipse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53000" y="5181600"/>
            <a:ext cx="76200" cy="152400"/>
          </a:xfrm>
          <a:prstGeom prst="ellipse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5867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058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34" idx="2"/>
          </p:cNvCxnSpPr>
          <p:nvPr/>
        </p:nvCxnSpPr>
        <p:spPr>
          <a:xfrm rot="10800000" flipV="1">
            <a:off x="3962400" y="5257800"/>
            <a:ext cx="1588" cy="1295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62400" y="6553200"/>
            <a:ext cx="441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7" idx="0"/>
          </p:cNvCxnSpPr>
          <p:nvPr/>
        </p:nvCxnSpPr>
        <p:spPr>
          <a:xfrm rot="5400000" flipH="1" flipV="1">
            <a:off x="8039100" y="6210300"/>
            <a:ext cx="685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</p:cNvCxnSpPr>
          <p:nvPr/>
        </p:nvCxnSpPr>
        <p:spPr>
          <a:xfrm rot="10800000" flipV="1">
            <a:off x="4953000" y="5257800"/>
            <a:ext cx="1588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53000" y="6324600"/>
            <a:ext cx="1676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36" idx="4"/>
          </p:cNvCxnSpPr>
          <p:nvPr/>
        </p:nvCxnSpPr>
        <p:spPr>
          <a:xfrm rot="5400000" flipH="1" flipV="1">
            <a:off x="6477000" y="6172200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43400" y="3810000"/>
            <a:ext cx="381000" cy="381000"/>
          </a:xfrm>
          <a:prstGeom prst="rect">
            <a:avLst/>
          </a:prstGeom>
          <a:gradFill>
            <a:gsLst>
              <a:gs pos="100000">
                <a:srgbClr val="FFFFFF"/>
              </a:gs>
              <a:gs pos="100000">
                <a:srgbClr val="1F1F1F"/>
              </a:gs>
              <a:gs pos="100000">
                <a:srgbClr val="FFFFFF"/>
              </a:gs>
              <a:gs pos="39000">
                <a:srgbClr val="636363"/>
              </a:gs>
              <a:gs pos="85000">
                <a:srgbClr val="CFCFCF"/>
              </a:gs>
              <a:gs pos="56000">
                <a:srgbClr val="CFCFCF"/>
              </a:gs>
              <a:gs pos="100000">
                <a:srgbClr val="1F1F1F"/>
              </a:gs>
              <a:gs pos="78999">
                <a:srgbClr val="FFFFFF"/>
              </a:gs>
              <a:gs pos="100000">
                <a:srgbClr val="7F7F7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95800" y="3962400"/>
            <a:ext cx="762000" cy="1524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6" idx="3"/>
          </p:cNvCxnSpPr>
          <p:nvPr/>
        </p:nvCxnSpPr>
        <p:spPr>
          <a:xfrm>
            <a:off x="5257800" y="4038600"/>
            <a:ext cx="533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4838700" y="4991100"/>
            <a:ext cx="1905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36" idx="2"/>
          </p:cNvCxnSpPr>
          <p:nvPr/>
        </p:nvCxnSpPr>
        <p:spPr>
          <a:xfrm>
            <a:off x="5791200" y="59436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3394467" y="3451899"/>
            <a:ext cx="1068351" cy="241135"/>
          </a:xfrm>
          <a:custGeom>
            <a:avLst/>
            <a:gdLst>
              <a:gd name="connsiteX0" fmla="*/ 31121 w 1068351"/>
              <a:gd name="connsiteY0" fmla="*/ 178405 h 241135"/>
              <a:gd name="connsiteX1" fmla="*/ 113008 w 1068351"/>
              <a:gd name="connsiteY1" fmla="*/ 137462 h 241135"/>
              <a:gd name="connsiteX2" fmla="*/ 194894 w 1068351"/>
              <a:gd name="connsiteY2" fmla="*/ 96519 h 241135"/>
              <a:gd name="connsiteX3" fmla="*/ 304076 w 1068351"/>
              <a:gd name="connsiteY3" fmla="*/ 110167 h 241135"/>
              <a:gd name="connsiteX4" fmla="*/ 385963 w 1068351"/>
              <a:gd name="connsiteY4" fmla="*/ 164758 h 241135"/>
              <a:gd name="connsiteX5" fmla="*/ 399611 w 1068351"/>
              <a:gd name="connsiteY5" fmla="*/ 205701 h 241135"/>
              <a:gd name="connsiteX6" fmla="*/ 358667 w 1068351"/>
              <a:gd name="connsiteY6" fmla="*/ 232997 h 241135"/>
              <a:gd name="connsiteX7" fmla="*/ 304076 w 1068351"/>
              <a:gd name="connsiteY7" fmla="*/ 151110 h 241135"/>
              <a:gd name="connsiteX8" fmla="*/ 317724 w 1068351"/>
              <a:gd name="connsiteY8" fmla="*/ 110167 h 241135"/>
              <a:gd name="connsiteX9" fmla="*/ 399611 w 1068351"/>
              <a:gd name="connsiteY9" fmla="*/ 69223 h 241135"/>
              <a:gd name="connsiteX10" fmla="*/ 522440 w 1068351"/>
              <a:gd name="connsiteY10" fmla="*/ 82871 h 241135"/>
              <a:gd name="connsiteX11" fmla="*/ 604327 w 1068351"/>
              <a:gd name="connsiteY11" fmla="*/ 151110 h 241135"/>
              <a:gd name="connsiteX12" fmla="*/ 590679 w 1068351"/>
              <a:gd name="connsiteY12" fmla="*/ 205701 h 241135"/>
              <a:gd name="connsiteX13" fmla="*/ 536088 w 1068351"/>
              <a:gd name="connsiteY13" fmla="*/ 151110 h 241135"/>
              <a:gd name="connsiteX14" fmla="*/ 549736 w 1068351"/>
              <a:gd name="connsiteY14" fmla="*/ 110167 h 241135"/>
              <a:gd name="connsiteX15" fmla="*/ 740805 w 1068351"/>
              <a:gd name="connsiteY15" fmla="*/ 82871 h 241135"/>
              <a:gd name="connsiteX16" fmla="*/ 822691 w 1068351"/>
              <a:gd name="connsiteY16" fmla="*/ 123814 h 241135"/>
              <a:gd name="connsiteX17" fmla="*/ 836339 w 1068351"/>
              <a:gd name="connsiteY17" fmla="*/ 164758 h 241135"/>
              <a:gd name="connsiteX18" fmla="*/ 822691 w 1068351"/>
              <a:gd name="connsiteY18" fmla="*/ 205701 h 241135"/>
              <a:gd name="connsiteX19" fmla="*/ 740805 w 1068351"/>
              <a:gd name="connsiteY19" fmla="*/ 151110 h 241135"/>
              <a:gd name="connsiteX20" fmla="*/ 754452 w 1068351"/>
              <a:gd name="connsiteY20" fmla="*/ 110167 h 241135"/>
              <a:gd name="connsiteX21" fmla="*/ 1027408 w 1068351"/>
              <a:gd name="connsiteY21" fmla="*/ 82871 h 241135"/>
              <a:gd name="connsiteX22" fmla="*/ 1068351 w 1068351"/>
              <a:gd name="connsiteY22" fmla="*/ 123814 h 24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68351" h="241135">
                <a:moveTo>
                  <a:pt x="31121" y="178405"/>
                </a:moveTo>
                <a:cubicBezTo>
                  <a:pt x="148456" y="100183"/>
                  <a:pt x="0" y="193965"/>
                  <a:pt x="113008" y="137462"/>
                </a:cubicBezTo>
                <a:cubicBezTo>
                  <a:pt x="218838" y="84548"/>
                  <a:pt x="91979" y="130825"/>
                  <a:pt x="194894" y="96519"/>
                </a:cubicBezTo>
                <a:cubicBezTo>
                  <a:pt x="231288" y="101068"/>
                  <a:pt x="269536" y="97831"/>
                  <a:pt x="304076" y="110167"/>
                </a:cubicBezTo>
                <a:cubicBezTo>
                  <a:pt x="334970" y="121201"/>
                  <a:pt x="385963" y="164758"/>
                  <a:pt x="385963" y="164758"/>
                </a:cubicBezTo>
                <a:cubicBezTo>
                  <a:pt x="390512" y="178406"/>
                  <a:pt x="404954" y="192344"/>
                  <a:pt x="399611" y="205701"/>
                </a:cubicBezTo>
                <a:cubicBezTo>
                  <a:pt x="393519" y="220931"/>
                  <a:pt x="372909" y="241135"/>
                  <a:pt x="358667" y="232997"/>
                </a:cubicBezTo>
                <a:cubicBezTo>
                  <a:pt x="330184" y="216721"/>
                  <a:pt x="304076" y="151110"/>
                  <a:pt x="304076" y="151110"/>
                </a:cubicBezTo>
                <a:cubicBezTo>
                  <a:pt x="308625" y="137462"/>
                  <a:pt x="308737" y="121401"/>
                  <a:pt x="317724" y="110167"/>
                </a:cubicBezTo>
                <a:cubicBezTo>
                  <a:pt x="336966" y="86114"/>
                  <a:pt x="372638" y="78214"/>
                  <a:pt x="399611" y="69223"/>
                </a:cubicBezTo>
                <a:cubicBezTo>
                  <a:pt x="440554" y="73772"/>
                  <a:pt x="482475" y="72880"/>
                  <a:pt x="522440" y="82871"/>
                </a:cubicBezTo>
                <a:cubicBezTo>
                  <a:pt x="547775" y="89205"/>
                  <a:pt x="589048" y="135831"/>
                  <a:pt x="604327" y="151110"/>
                </a:cubicBezTo>
                <a:cubicBezTo>
                  <a:pt x="599778" y="169307"/>
                  <a:pt x="605685" y="194447"/>
                  <a:pt x="590679" y="205701"/>
                </a:cubicBezTo>
                <a:cubicBezTo>
                  <a:pt x="551859" y="234816"/>
                  <a:pt x="538514" y="158389"/>
                  <a:pt x="536088" y="151110"/>
                </a:cubicBezTo>
                <a:cubicBezTo>
                  <a:pt x="540637" y="137462"/>
                  <a:pt x="540526" y="121219"/>
                  <a:pt x="549736" y="110167"/>
                </a:cubicBezTo>
                <a:cubicBezTo>
                  <a:pt x="609346" y="38635"/>
                  <a:pt x="645122" y="73303"/>
                  <a:pt x="740805" y="82871"/>
                </a:cubicBezTo>
                <a:cubicBezTo>
                  <a:pt x="767776" y="91861"/>
                  <a:pt x="803451" y="99764"/>
                  <a:pt x="822691" y="123814"/>
                </a:cubicBezTo>
                <a:cubicBezTo>
                  <a:pt x="831678" y="135048"/>
                  <a:pt x="831790" y="151110"/>
                  <a:pt x="836339" y="164758"/>
                </a:cubicBezTo>
                <a:cubicBezTo>
                  <a:pt x="831790" y="178406"/>
                  <a:pt x="836339" y="201152"/>
                  <a:pt x="822691" y="205701"/>
                </a:cubicBezTo>
                <a:cubicBezTo>
                  <a:pt x="753520" y="228757"/>
                  <a:pt x="753617" y="189547"/>
                  <a:pt x="740805" y="151110"/>
                </a:cubicBezTo>
                <a:cubicBezTo>
                  <a:pt x="745354" y="137462"/>
                  <a:pt x="748019" y="123034"/>
                  <a:pt x="754452" y="110167"/>
                </a:cubicBezTo>
                <a:cubicBezTo>
                  <a:pt x="809535" y="0"/>
                  <a:pt x="853899" y="73231"/>
                  <a:pt x="1027408" y="82871"/>
                </a:cubicBezTo>
                <a:cubicBezTo>
                  <a:pt x="1057226" y="127599"/>
                  <a:pt x="1038301" y="123814"/>
                  <a:pt x="1068351" y="123814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11940" y="3794078"/>
            <a:ext cx="928048" cy="223629"/>
          </a:xfrm>
          <a:custGeom>
            <a:avLst/>
            <a:gdLst>
              <a:gd name="connsiteX0" fmla="*/ 928048 w 928048"/>
              <a:gd name="connsiteY0" fmla="*/ 95534 h 223629"/>
              <a:gd name="connsiteX1" fmla="*/ 887105 w 928048"/>
              <a:gd name="connsiteY1" fmla="*/ 122829 h 223629"/>
              <a:gd name="connsiteX2" fmla="*/ 859809 w 928048"/>
              <a:gd name="connsiteY2" fmla="*/ 163773 h 223629"/>
              <a:gd name="connsiteX3" fmla="*/ 777923 w 928048"/>
              <a:gd name="connsiteY3" fmla="*/ 191068 h 223629"/>
              <a:gd name="connsiteX4" fmla="*/ 614150 w 928048"/>
              <a:gd name="connsiteY4" fmla="*/ 177421 h 223629"/>
              <a:gd name="connsiteX5" fmla="*/ 600502 w 928048"/>
              <a:gd name="connsiteY5" fmla="*/ 122829 h 223629"/>
              <a:gd name="connsiteX6" fmla="*/ 655093 w 928048"/>
              <a:gd name="connsiteY6" fmla="*/ 95534 h 223629"/>
              <a:gd name="connsiteX7" fmla="*/ 696036 w 928048"/>
              <a:gd name="connsiteY7" fmla="*/ 109182 h 223629"/>
              <a:gd name="connsiteX8" fmla="*/ 696036 w 928048"/>
              <a:gd name="connsiteY8" fmla="*/ 191068 h 223629"/>
              <a:gd name="connsiteX9" fmla="*/ 641445 w 928048"/>
              <a:gd name="connsiteY9" fmla="*/ 218364 h 223629"/>
              <a:gd name="connsiteX10" fmla="*/ 395785 w 928048"/>
              <a:gd name="connsiteY10" fmla="*/ 191068 h 223629"/>
              <a:gd name="connsiteX11" fmla="*/ 354842 w 928048"/>
              <a:gd name="connsiteY11" fmla="*/ 163773 h 223629"/>
              <a:gd name="connsiteX12" fmla="*/ 341194 w 928048"/>
              <a:gd name="connsiteY12" fmla="*/ 81886 h 223629"/>
              <a:gd name="connsiteX13" fmla="*/ 382138 w 928048"/>
              <a:gd name="connsiteY13" fmla="*/ 68238 h 223629"/>
              <a:gd name="connsiteX14" fmla="*/ 423081 w 928048"/>
              <a:gd name="connsiteY14" fmla="*/ 81886 h 223629"/>
              <a:gd name="connsiteX15" fmla="*/ 436729 w 928048"/>
              <a:gd name="connsiteY15" fmla="*/ 177421 h 223629"/>
              <a:gd name="connsiteX16" fmla="*/ 395785 w 928048"/>
              <a:gd name="connsiteY16" fmla="*/ 204716 h 223629"/>
              <a:gd name="connsiteX17" fmla="*/ 286603 w 928048"/>
              <a:gd name="connsiteY17" fmla="*/ 191068 h 223629"/>
              <a:gd name="connsiteX18" fmla="*/ 245660 w 928048"/>
              <a:gd name="connsiteY18" fmla="*/ 163773 h 223629"/>
              <a:gd name="connsiteX19" fmla="*/ 204717 w 928048"/>
              <a:gd name="connsiteY19" fmla="*/ 150125 h 223629"/>
              <a:gd name="connsiteX20" fmla="*/ 163773 w 928048"/>
              <a:gd name="connsiteY20" fmla="*/ 109182 h 223629"/>
              <a:gd name="connsiteX21" fmla="*/ 95535 w 928048"/>
              <a:gd name="connsiteY21" fmla="*/ 81886 h 223629"/>
              <a:gd name="connsiteX22" fmla="*/ 54591 w 928048"/>
              <a:gd name="connsiteY22" fmla="*/ 54591 h 223629"/>
              <a:gd name="connsiteX23" fmla="*/ 0 w 928048"/>
              <a:gd name="connsiteY23" fmla="*/ 0 h 22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048" h="223629">
                <a:moveTo>
                  <a:pt x="928048" y="95534"/>
                </a:moveTo>
                <a:cubicBezTo>
                  <a:pt x="914400" y="104632"/>
                  <a:pt x="898703" y="111231"/>
                  <a:pt x="887105" y="122829"/>
                </a:cubicBezTo>
                <a:cubicBezTo>
                  <a:pt x="875506" y="134428"/>
                  <a:pt x="873719" y="155079"/>
                  <a:pt x="859809" y="163773"/>
                </a:cubicBezTo>
                <a:cubicBezTo>
                  <a:pt x="835411" y="179022"/>
                  <a:pt x="777923" y="191068"/>
                  <a:pt x="777923" y="191068"/>
                </a:cubicBezTo>
                <a:cubicBezTo>
                  <a:pt x="723332" y="186519"/>
                  <a:pt x="665279" y="197086"/>
                  <a:pt x="614150" y="177421"/>
                </a:cubicBezTo>
                <a:cubicBezTo>
                  <a:pt x="596643" y="170687"/>
                  <a:pt x="592114" y="139606"/>
                  <a:pt x="600502" y="122829"/>
                </a:cubicBezTo>
                <a:cubicBezTo>
                  <a:pt x="609600" y="104632"/>
                  <a:pt x="636896" y="104632"/>
                  <a:pt x="655093" y="95534"/>
                </a:cubicBezTo>
                <a:cubicBezTo>
                  <a:pt x="668741" y="100083"/>
                  <a:pt x="685864" y="99010"/>
                  <a:pt x="696036" y="109182"/>
                </a:cubicBezTo>
                <a:cubicBezTo>
                  <a:pt x="714233" y="127379"/>
                  <a:pt x="714233" y="172871"/>
                  <a:pt x="696036" y="191068"/>
                </a:cubicBezTo>
                <a:cubicBezTo>
                  <a:pt x="681650" y="205454"/>
                  <a:pt x="659642" y="209265"/>
                  <a:pt x="641445" y="218364"/>
                </a:cubicBezTo>
                <a:cubicBezTo>
                  <a:pt x="615861" y="216658"/>
                  <a:pt x="460909" y="223629"/>
                  <a:pt x="395785" y="191068"/>
                </a:cubicBezTo>
                <a:cubicBezTo>
                  <a:pt x="381114" y="183733"/>
                  <a:pt x="368490" y="172871"/>
                  <a:pt x="354842" y="163773"/>
                </a:cubicBezTo>
                <a:cubicBezTo>
                  <a:pt x="336748" y="136630"/>
                  <a:pt x="307292" y="115788"/>
                  <a:pt x="341194" y="81886"/>
                </a:cubicBezTo>
                <a:cubicBezTo>
                  <a:pt x="351367" y="71713"/>
                  <a:pt x="368490" y="72787"/>
                  <a:pt x="382138" y="68238"/>
                </a:cubicBezTo>
                <a:cubicBezTo>
                  <a:pt x="395786" y="72787"/>
                  <a:pt x="412909" y="71714"/>
                  <a:pt x="423081" y="81886"/>
                </a:cubicBezTo>
                <a:cubicBezTo>
                  <a:pt x="449711" y="108516"/>
                  <a:pt x="461829" y="146046"/>
                  <a:pt x="436729" y="177421"/>
                </a:cubicBezTo>
                <a:cubicBezTo>
                  <a:pt x="426482" y="190229"/>
                  <a:pt x="409433" y="195618"/>
                  <a:pt x="395785" y="204716"/>
                </a:cubicBezTo>
                <a:cubicBezTo>
                  <a:pt x="359391" y="200167"/>
                  <a:pt x="321988" y="200718"/>
                  <a:pt x="286603" y="191068"/>
                </a:cubicBezTo>
                <a:cubicBezTo>
                  <a:pt x="270779" y="186752"/>
                  <a:pt x="260331" y="171108"/>
                  <a:pt x="245660" y="163773"/>
                </a:cubicBezTo>
                <a:cubicBezTo>
                  <a:pt x="232793" y="157339"/>
                  <a:pt x="218365" y="154674"/>
                  <a:pt x="204717" y="150125"/>
                </a:cubicBezTo>
                <a:cubicBezTo>
                  <a:pt x="191069" y="136477"/>
                  <a:pt x="180140" y="119412"/>
                  <a:pt x="163773" y="109182"/>
                </a:cubicBezTo>
                <a:cubicBezTo>
                  <a:pt x="142999" y="96198"/>
                  <a:pt x="117447" y="92842"/>
                  <a:pt x="95535" y="81886"/>
                </a:cubicBezTo>
                <a:cubicBezTo>
                  <a:pt x="80864" y="74551"/>
                  <a:pt x="68239" y="63689"/>
                  <a:pt x="54591" y="54591"/>
                </a:cubicBezTo>
                <a:cubicBezTo>
                  <a:pt x="21653" y="5183"/>
                  <a:pt x="41967" y="20982"/>
                  <a:pt x="0" y="0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70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772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GND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505200" y="4953000"/>
            <a:ext cx="76200" cy="152400"/>
          </a:xfrm>
          <a:prstGeom prst="ellipse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3507475" y="5049672"/>
            <a:ext cx="436728" cy="485553"/>
          </a:xfrm>
          <a:custGeom>
            <a:avLst/>
            <a:gdLst>
              <a:gd name="connsiteX0" fmla="*/ 27295 w 436728"/>
              <a:gd name="connsiteY0" fmla="*/ 0 h 485553"/>
              <a:gd name="connsiteX1" fmla="*/ 0 w 436728"/>
              <a:gd name="connsiteY1" fmla="*/ 95534 h 485553"/>
              <a:gd name="connsiteX2" fmla="*/ 13647 w 436728"/>
              <a:gd name="connsiteY2" fmla="*/ 150125 h 485553"/>
              <a:gd name="connsiteX3" fmla="*/ 40943 w 436728"/>
              <a:gd name="connsiteY3" fmla="*/ 327546 h 485553"/>
              <a:gd name="connsiteX4" fmla="*/ 81886 w 436728"/>
              <a:gd name="connsiteY4" fmla="*/ 409432 h 485553"/>
              <a:gd name="connsiteX5" fmla="*/ 163773 w 436728"/>
              <a:gd name="connsiteY5" fmla="*/ 477671 h 485553"/>
              <a:gd name="connsiteX6" fmla="*/ 436728 w 436728"/>
              <a:gd name="connsiteY6" fmla="*/ 477671 h 4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728" h="485553">
                <a:moveTo>
                  <a:pt x="27295" y="0"/>
                </a:moveTo>
                <a:cubicBezTo>
                  <a:pt x="20858" y="19310"/>
                  <a:pt x="0" y="78393"/>
                  <a:pt x="0" y="95534"/>
                </a:cubicBezTo>
                <a:cubicBezTo>
                  <a:pt x="0" y="114291"/>
                  <a:pt x="9098" y="131928"/>
                  <a:pt x="13647" y="150125"/>
                </a:cubicBezTo>
                <a:cubicBezTo>
                  <a:pt x="24646" y="249119"/>
                  <a:pt x="19453" y="252331"/>
                  <a:pt x="40943" y="327546"/>
                </a:cubicBezTo>
                <a:cubicBezTo>
                  <a:pt x="51648" y="365012"/>
                  <a:pt x="55881" y="378226"/>
                  <a:pt x="81886" y="409432"/>
                </a:cubicBezTo>
                <a:cubicBezTo>
                  <a:pt x="90053" y="419233"/>
                  <a:pt x="144480" y="475993"/>
                  <a:pt x="163773" y="477671"/>
                </a:cubicBezTo>
                <a:cubicBezTo>
                  <a:pt x="254416" y="485553"/>
                  <a:pt x="345743" y="477671"/>
                  <a:pt x="436728" y="477671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Introduction</a:t>
            </a:r>
          </a:p>
          <a:p>
            <a:endParaRPr lang="en-US" sz="2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What is Propeller LED Display???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Propeller is  a term generally associated with rotating fan , revolving at high RPM. Just like a propeller, this is a special kind of a rotating display.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How it works???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PERSISTANCE OF VISION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phenomenon of the eye by which an afterimage is thought to persist for approximately 1/25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a second. So if someone is observing images at rate of 25 images/second, they appear to be continuous.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Confused???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114800" y="3505200"/>
            <a:ext cx="914400" cy="914400"/>
          </a:xfrm>
          <a:prstGeom prst="ellipse">
            <a:avLst/>
          </a:prstGeom>
          <a:gradFill flip="none" rotWithShape="1">
            <a:gsLst>
              <a:gs pos="3900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1752600"/>
            <a:ext cx="4419600" cy="441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2514600"/>
            <a:ext cx="2895600" cy="2895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743200" y="2264325"/>
            <a:ext cx="3657600" cy="3474720"/>
          </a:xfrm>
          <a:custGeom>
            <a:avLst/>
            <a:gdLst>
              <a:gd name="connsiteX0" fmla="*/ 0 w 4505912"/>
              <a:gd name="connsiteY0" fmla="*/ 917076 h 1834158"/>
              <a:gd name="connsiteX1" fmla="*/ 1737525 w 4505912"/>
              <a:gd name="connsiteY1" fmla="*/ 24322 h 1834158"/>
              <a:gd name="connsiteX2" fmla="*/ 2768391 w 4505912"/>
              <a:gd name="connsiteY2" fmla="*/ 24322 h 1834158"/>
              <a:gd name="connsiteX3" fmla="*/ 4505912 w 4505912"/>
              <a:gd name="connsiteY3" fmla="*/ 917083 h 1834158"/>
              <a:gd name="connsiteX4" fmla="*/ 4047373 w 4505912"/>
              <a:gd name="connsiteY4" fmla="*/ 917079 h 1834158"/>
              <a:gd name="connsiteX5" fmla="*/ 2514859 w 4505912"/>
              <a:gd name="connsiteY5" fmla="*/ 463449 h 1834158"/>
              <a:gd name="connsiteX6" fmla="*/ 1991052 w 4505912"/>
              <a:gd name="connsiteY6" fmla="*/ 463449 h 1834158"/>
              <a:gd name="connsiteX7" fmla="*/ 458539 w 4505912"/>
              <a:gd name="connsiteY7" fmla="*/ 917081 h 1834158"/>
              <a:gd name="connsiteX8" fmla="*/ 0 w 4505912"/>
              <a:gd name="connsiteY8" fmla="*/ 917076 h 183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912" h="1834158">
                <a:moveTo>
                  <a:pt x="0" y="917076"/>
                </a:moveTo>
                <a:cubicBezTo>
                  <a:pt x="3" y="491414"/>
                  <a:pt x="719549" y="121705"/>
                  <a:pt x="1737525" y="24322"/>
                </a:cubicBezTo>
                <a:cubicBezTo>
                  <a:pt x="2076529" y="-8108"/>
                  <a:pt x="2429387" y="-8108"/>
                  <a:pt x="2768391" y="24322"/>
                </a:cubicBezTo>
                <a:cubicBezTo>
                  <a:pt x="3786371" y="121706"/>
                  <a:pt x="4505918" y="491419"/>
                  <a:pt x="4505912" y="917083"/>
                </a:cubicBezTo>
                <a:lnTo>
                  <a:pt x="4047373" y="917079"/>
                </a:lnTo>
                <a:cubicBezTo>
                  <a:pt x="4047373" y="689684"/>
                  <a:pt x="3395202" y="496639"/>
                  <a:pt x="2514859" y="463449"/>
                </a:cubicBezTo>
                <a:cubicBezTo>
                  <a:pt x="2341197" y="456902"/>
                  <a:pt x="2164715" y="456902"/>
                  <a:pt x="1991052" y="463449"/>
                </a:cubicBezTo>
                <a:cubicBezTo>
                  <a:pt x="1110706" y="496639"/>
                  <a:pt x="458535" y="689685"/>
                  <a:pt x="458539" y="917081"/>
                </a:cubicBezTo>
                <a:lnTo>
                  <a:pt x="0" y="917076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prstTxWarp prst="textCircle">
              <a:avLst/>
            </a:prstTxWarp>
            <a:spAutoFit/>
          </a:bodyPr>
          <a:lstStyle/>
          <a:p>
            <a:r>
              <a:rPr lang="en-US" sz="440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DigifaceWide" pitchFamily="2" charset="0"/>
              </a:rPr>
              <a:t>p</a:t>
            </a:r>
            <a:r>
              <a:rPr lang="en-US" sz="4400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DigifaceWide" pitchFamily="2" charset="0"/>
              </a:rPr>
              <a:t>ropeller LED display</a:t>
            </a:r>
            <a:endParaRPr lang="en-US" sz="4400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DigifaceWid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3886200"/>
            <a:ext cx="2895600" cy="152400"/>
          </a:xfrm>
          <a:prstGeom prst="rect">
            <a:avLst/>
          </a:prstGeom>
          <a:gradFill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8100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1524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A picture is worth a thousand words…..</a:t>
            </a:r>
            <a:endParaRPr lang="en-US" sz="3200" dirty="0">
              <a:effectLst>
                <a:reflection blurRad="6350" stA="55000" endA="300" endPos="45500" dir="5400000" sy="-100000" algn="bl" rotWithShape="0"/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28600"/>
            <a:ext cx="84582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04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Component Selection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838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Microcontroller :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Requirements:         -&gt;  Moderate speed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     -&gt;  Ports required : 2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-&gt;  Small Sized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-&gt;  Code memory &gt; 1kB</a:t>
            </a:r>
          </a:p>
          <a:p>
            <a:pPr marL="342900" indent="-342900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Component Selected:  Atmel AT89C2051</a:t>
            </a:r>
          </a:p>
          <a:p>
            <a:pPr marL="342900" indent="-342900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_______________________________________________________________</a:t>
            </a:r>
          </a:p>
          <a:p>
            <a:pPr marL="342900" indent="-342900">
              <a:buAutoNum type="arabicPeriod" startAt="2"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: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Requirements:        -&gt;  IR type sensor preferred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-&gt;   Easy to interface with microcontroller</a:t>
            </a: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-&gt;   Minimum requirement of external components</a:t>
            </a:r>
          </a:p>
          <a:p>
            <a:pPr marL="342900" indent="-342900"/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Component Selected : Motorola MOC7811 interrupt sensor</a:t>
            </a:r>
          </a:p>
          <a:p>
            <a:pPr marL="342900" indent="-342900"/>
            <a:r>
              <a:rPr lang="en-US" dirty="0" smtClean="0"/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c.bmp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6500" y="838200"/>
            <a:ext cx="2857500" cy="28575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1000" y="152400"/>
            <a:ext cx="8458200" cy="7620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8763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Sensor</a:t>
            </a:r>
          </a:p>
          <a:p>
            <a:endParaRPr lang="en-US" sz="2400" dirty="0" smtClean="0"/>
          </a:p>
          <a:p>
            <a:r>
              <a:rPr lang="en-US" sz="2400" dirty="0" smtClean="0"/>
              <a:t>Sensor used in this project is MOC 7811 from </a:t>
            </a:r>
          </a:p>
          <a:p>
            <a:r>
              <a:rPr lang="en-US" sz="2400" dirty="0" smtClean="0"/>
              <a:t>Motorola. This is a slotted coupler/interrupter device.</a:t>
            </a:r>
          </a:p>
          <a:p>
            <a:r>
              <a:rPr lang="en-US" sz="2400" dirty="0" smtClean="0"/>
              <a:t>				</a:t>
            </a:r>
          </a:p>
          <a:p>
            <a:r>
              <a:rPr lang="en-US" sz="2400" dirty="0" smtClean="0"/>
              <a:t>In each revolution as the beam is interrupted,</a:t>
            </a:r>
          </a:p>
          <a:p>
            <a:r>
              <a:rPr lang="en-US" sz="2400" dirty="0" smtClean="0"/>
              <a:t>the sensor generates a positive pulse. Microcontroller </a:t>
            </a:r>
          </a:p>
          <a:p>
            <a:r>
              <a:rPr lang="en-US" sz="2400" dirty="0" smtClean="0"/>
              <a:t>will execute interrupt routine, When a pulse occurs.</a:t>
            </a:r>
          </a:p>
          <a:p>
            <a:r>
              <a:rPr lang="en-US" sz="2400" dirty="0" smtClean="0"/>
              <a:t>Interrupt routine measures the total time taken for one revolution, divides it by 120, and stores the result into another timer,</a:t>
            </a:r>
          </a:p>
          <a:p>
            <a:r>
              <a:rPr lang="en-US" sz="2400" dirty="0" smtClean="0"/>
              <a:t>Configured in auto-reload mode.</a:t>
            </a:r>
          </a:p>
          <a:p>
            <a:endParaRPr lang="en-US" sz="2400" dirty="0" smtClean="0"/>
          </a:p>
          <a:p>
            <a:r>
              <a:rPr lang="en-US" sz="2400" dirty="0" smtClean="0"/>
              <a:t>Now, the timer overflows after tiny intervals of time. Each time it overflows, next stored value is called from the  lookup table, and displayed.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365</TotalTime>
  <Words>224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Cooper Black</vt:lpstr>
      <vt:lpstr>Arial Rounded MT Bold</vt:lpstr>
      <vt:lpstr>Constantia</vt:lpstr>
      <vt:lpstr>Comic Sans MS</vt:lpstr>
      <vt:lpstr>DigifaceWide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40</cp:revision>
  <dcterms:created xsi:type="dcterms:W3CDTF">2010-02-04T11:52:17Z</dcterms:created>
  <dcterms:modified xsi:type="dcterms:W3CDTF">2010-05-04T08:30:20Z</dcterms:modified>
</cp:coreProperties>
</file>