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4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1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6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57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09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01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6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A182-4DE8-4865-8767-412B25D6AD8C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0CBE-25B0-4441-B2F1-D4D863DB8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6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ui.html?utm_source=chatgpt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Airflow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4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Scheduling and Triggers, Airflow UI &amp; Monitoring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829187"/>
            <a:ext cx="59180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with </a:t>
            </a:r>
            <a:r>
              <a:rPr lang="en-US" altLang="en-US" sz="1800" dirty="0" err="1">
                <a:latin typeface="Arial" panose="020B0604020202020204" pitchFamily="34" charset="0"/>
              </a:rPr>
              <a:t>schedule_interval</a:t>
            </a:r>
            <a:r>
              <a:rPr lang="en-US" altLang="en-US" sz="1800" dirty="0">
                <a:latin typeface="Arial" panose="020B0604020202020204" pitchFamily="34" charset="0"/>
              </a:rPr>
              <a:t> (e.g., @hourly, @daily, </a:t>
            </a:r>
            <a:r>
              <a:rPr lang="en-US" altLang="en-US" sz="1800" dirty="0" err="1">
                <a:latin typeface="Arial" panose="020B0604020202020204" pitchFamily="34" charset="0"/>
              </a:rPr>
              <a:t>cron</a:t>
            </a:r>
            <a:r>
              <a:rPr lang="en-US" altLang="en-US" sz="1800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Airflow runs tasks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scheduled interval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run backfills or manually trigger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50163" y="1881724"/>
            <a:ext cx="44262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DAG status, logs, task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Retry, skip, or mark tasks as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debugging and audit trails</a:t>
            </a:r>
          </a:p>
        </p:txBody>
      </p:sp>
      <p:pic>
        <p:nvPicPr>
          <p:cNvPr id="9220" name="Picture 4" descr="Airflow DAG Graph 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2" y="2852715"/>
            <a:ext cx="9339309" cy="282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42872" y="5657671"/>
            <a:ext cx="9664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Key Elements in the Graph 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Nodes</a:t>
            </a:r>
            <a:r>
              <a:rPr lang="en-US" dirty="0" smtClean="0"/>
              <a:t>: Each box represents a task within the DAG.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Edges</a:t>
            </a:r>
            <a:r>
              <a:rPr lang="en-US" dirty="0" smtClean="0"/>
              <a:t>: Arrows indicate the dependencies and execution order between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Status Indicators</a:t>
            </a:r>
            <a:r>
              <a:rPr lang="en-US" dirty="0" smtClean="0"/>
              <a:t>: Colors reflect the current state of each task (e.g., green for success, red for failure).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&amp; What is Apache Airflow?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18558"/>
            <a:ext cx="62408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workflows manually is error-prone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tracking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Airflow = “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steroids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for data/ML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227006"/>
            <a:ext cx="888284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workflow orchestration platform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at Airbnb, now under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Foundation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workflows as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code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DAGs (Directed Acyclic Graphs)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6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Concepts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204841"/>
              </p:ext>
            </p:extLst>
          </p:nvPr>
        </p:nvGraphicFramePr>
        <p:xfrm>
          <a:off x="838200" y="1946114"/>
          <a:ext cx="10515600" cy="2194560"/>
        </p:xfrm>
        <a:graphic>
          <a:graphicData uri="http://schemas.openxmlformats.org/drawingml/2006/table">
            <a:tbl>
              <a:tblPr/>
              <a:tblGrid>
                <a:gridCol w="2979198">
                  <a:extLst>
                    <a:ext uri="{9D8B030D-6E8A-4147-A177-3AD203B41FA5}">
                      <a16:colId xmlns:a16="http://schemas.microsoft.com/office/drawing/2014/main" val="1280276762"/>
                    </a:ext>
                  </a:extLst>
                </a:gridCol>
                <a:gridCol w="7536402">
                  <a:extLst>
                    <a:ext uri="{9D8B030D-6E8A-4147-A177-3AD203B41FA5}">
                      <a16:colId xmlns:a16="http://schemas.microsoft.com/office/drawing/2014/main" val="3049239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156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DAG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Workflow structure – defines the order of 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63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Task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unit of work – usually a Python function or 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08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Operator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Template to run a specific kind of task (Python, Bash,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749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Scheduler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Decides when to run 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4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Executor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Decides </a:t>
                      </a:r>
                      <a:r>
                        <a:rPr lang="en-US" i="1" dirty="0"/>
                        <a:t>how</a:t>
                      </a:r>
                      <a:r>
                        <a:rPr lang="en-US" dirty="0"/>
                        <a:t> to run tasks (sequential, parallel, distributed)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51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6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DAG – Directed Acyclic Graph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91333"/>
            <a:ext cx="59747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loops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always moves forward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dependencies clearly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DAGs in the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DAG('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my_dag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',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schedule_interval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='@daily') as dag: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task1 &gt;&gt; task2 &gt;&gt; task3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https://www.qubole.com/wp-content/uploads/2020/07/airflow-image-2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59" y="2067726"/>
            <a:ext cx="21240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17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the DAG Structure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0345" y="1906099"/>
            <a:ext cx="1051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Nodes (Boxes): </a:t>
            </a:r>
            <a:r>
              <a:rPr lang="en-US" altLang="en-US" sz="1800" dirty="0">
                <a:latin typeface="Arial" panose="020B0604020202020204" pitchFamily="34" charset="0"/>
              </a:rPr>
              <a:t>Each box represents a task within the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Edges (Arrows): </a:t>
            </a:r>
            <a:r>
              <a:rPr lang="en-US" altLang="en-US" sz="1800" dirty="0">
                <a:latin typeface="Arial" panose="020B0604020202020204" pitchFamily="34" charset="0"/>
              </a:rPr>
              <a:t>Arrows indicate dependencies between tasks, dictating the execution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Sequential Flow</a:t>
            </a:r>
            <a:r>
              <a:rPr lang="en-US" altLang="en-US" sz="1800" dirty="0">
                <a:latin typeface="Arial" panose="020B0604020202020204" pitchFamily="34" charset="0"/>
              </a:rPr>
              <a:t>: Tasks like runme_0 → runme_1 → </a:t>
            </a:r>
            <a:r>
              <a:rPr lang="en-US" altLang="en-US" sz="1800" dirty="0" err="1">
                <a:latin typeface="Arial" panose="020B0604020202020204" pitchFamily="34" charset="0"/>
              </a:rPr>
              <a:t>run_after_loop</a:t>
            </a:r>
            <a:r>
              <a:rPr lang="en-US" altLang="en-US" sz="1800" dirty="0">
                <a:latin typeface="Arial" panose="020B0604020202020204" pitchFamily="34" charset="0"/>
              </a:rPr>
              <a:t> demonstrate a linear progression.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Parallel Tasks: </a:t>
            </a:r>
            <a:r>
              <a:rPr lang="en-US" altLang="en-US" sz="1800" dirty="0">
                <a:latin typeface="Arial" panose="020B0604020202020204" pitchFamily="34" charset="0"/>
              </a:rPr>
              <a:t>Tasks such as runme_1 and runme_2 can execute simultaneously if they don't depend on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Converging Paths: </a:t>
            </a:r>
            <a:r>
              <a:rPr lang="en-US" altLang="en-US" sz="1800" dirty="0">
                <a:latin typeface="Arial" panose="020B0604020202020204" pitchFamily="34" charset="0"/>
              </a:rPr>
              <a:t>Multiple tasks leading into a single task, like </a:t>
            </a:r>
            <a:r>
              <a:rPr lang="en-US" altLang="en-US" sz="1800" dirty="0" err="1">
                <a:latin typeface="Arial" panose="020B0604020202020204" pitchFamily="34" charset="0"/>
              </a:rPr>
              <a:t>also_run_this</a:t>
            </a:r>
            <a:r>
              <a:rPr lang="en-US" altLang="en-US" sz="1800" dirty="0">
                <a:latin typeface="Arial" panose="020B0604020202020204" pitchFamily="34" charset="0"/>
              </a:rPr>
              <a:t>, indicate that it will execute after all upstream tasks are complete.</a:t>
            </a:r>
          </a:p>
        </p:txBody>
      </p:sp>
    </p:spTree>
    <p:extLst>
      <p:ext uri="{BB962C8B-B14F-4D97-AF65-F5344CB8AC3E}">
        <p14:creationId xmlns:p14="http://schemas.microsoft.com/office/powerpoint/2010/main" val="299006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DAG in Airflow: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41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 smtClean="0"/>
              <a:t>from airflow import DAG</a:t>
            </a:r>
          </a:p>
          <a:p>
            <a:pPr marL="0" indent="0">
              <a:buNone/>
            </a:pPr>
            <a:r>
              <a:rPr lang="en-IN" dirty="0" smtClean="0"/>
              <a:t>from </a:t>
            </a:r>
            <a:r>
              <a:rPr lang="en-IN" dirty="0" err="1" smtClean="0"/>
              <a:t>airflow.operators.bash</a:t>
            </a:r>
            <a:r>
              <a:rPr lang="en-IN" dirty="0" smtClean="0"/>
              <a:t> import </a:t>
            </a:r>
            <a:r>
              <a:rPr lang="en-IN" dirty="0" err="1" smtClean="0"/>
              <a:t>BashOperator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from </a:t>
            </a:r>
            <a:r>
              <a:rPr lang="en-IN" dirty="0" err="1" smtClean="0"/>
              <a:t>datetime</a:t>
            </a:r>
            <a:r>
              <a:rPr lang="en-IN" dirty="0" smtClean="0"/>
              <a:t> import </a:t>
            </a:r>
            <a:r>
              <a:rPr lang="en-IN" dirty="0" err="1" smtClean="0"/>
              <a:t>datetime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with DAG(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dag_id</a:t>
            </a:r>
            <a:r>
              <a:rPr lang="en-IN" dirty="0" smtClean="0"/>
              <a:t>='</a:t>
            </a:r>
            <a:r>
              <a:rPr lang="en-IN" dirty="0" err="1" smtClean="0"/>
              <a:t>example_dag</a:t>
            </a:r>
            <a:r>
              <a:rPr lang="en-IN" dirty="0" smtClean="0"/>
              <a:t>',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start_date</a:t>
            </a:r>
            <a:r>
              <a:rPr lang="en-IN" dirty="0" smtClean="0"/>
              <a:t>=</a:t>
            </a:r>
            <a:r>
              <a:rPr lang="en-IN" dirty="0" err="1" smtClean="0"/>
              <a:t>datetime</a:t>
            </a:r>
            <a:r>
              <a:rPr lang="en-IN" dirty="0" smtClean="0"/>
              <a:t>(2023, 1, 1),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schedule_interval</a:t>
            </a:r>
            <a:r>
              <a:rPr lang="en-IN" dirty="0" smtClean="0"/>
              <a:t>='@daily',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catchup</a:t>
            </a:r>
            <a:r>
              <a:rPr lang="en-IN" dirty="0" smtClean="0"/>
              <a:t>=False</a:t>
            </a:r>
          </a:p>
          <a:p>
            <a:pPr marL="0" indent="0">
              <a:buNone/>
            </a:pPr>
            <a:r>
              <a:rPr lang="en-IN" dirty="0" smtClean="0"/>
              <a:t>) as dag:</a:t>
            </a:r>
          </a:p>
          <a:p>
            <a:pPr marL="0" indent="0">
              <a:buNone/>
            </a:pPr>
            <a:r>
              <a:rPr lang="en-IN" dirty="0" smtClean="0"/>
              <a:t>    task1 = </a:t>
            </a:r>
            <a:r>
              <a:rPr lang="en-IN" dirty="0" err="1" smtClean="0"/>
              <a:t>BashOperator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task_id</a:t>
            </a:r>
            <a:r>
              <a:rPr lang="en-IN" dirty="0" smtClean="0"/>
              <a:t>='runme_0',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bash_command</a:t>
            </a:r>
            <a:r>
              <a:rPr lang="en-IN" dirty="0" smtClean="0"/>
              <a:t>='echo "Task 1"'</a:t>
            </a:r>
          </a:p>
          <a:p>
            <a:pPr marL="0" indent="0">
              <a:buNone/>
            </a:pPr>
            <a:r>
              <a:rPr lang="en-IN" dirty="0" smtClean="0"/>
              <a:t>    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task2 = </a:t>
            </a:r>
            <a:r>
              <a:rPr lang="en-IN" dirty="0" err="1" smtClean="0"/>
              <a:t>BashOperator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task_id</a:t>
            </a:r>
            <a:r>
              <a:rPr lang="en-IN" dirty="0" smtClean="0"/>
              <a:t>='runme_1',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bash_command</a:t>
            </a:r>
            <a:r>
              <a:rPr lang="en-IN" dirty="0" smtClean="0"/>
              <a:t>='echo "Task 2"'</a:t>
            </a:r>
          </a:p>
          <a:p>
            <a:pPr marL="0" indent="0">
              <a:buNone/>
            </a:pPr>
            <a:r>
              <a:rPr lang="en-IN" dirty="0" smtClean="0"/>
              <a:t>    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task3 = </a:t>
            </a:r>
            <a:r>
              <a:rPr lang="en-IN" dirty="0" err="1" smtClean="0"/>
              <a:t>BashOperator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task_id</a:t>
            </a:r>
            <a:r>
              <a:rPr lang="en-IN" dirty="0" smtClean="0"/>
              <a:t>='</a:t>
            </a:r>
            <a:r>
              <a:rPr lang="en-IN" dirty="0" err="1" smtClean="0"/>
              <a:t>run_after_loop</a:t>
            </a:r>
            <a:r>
              <a:rPr lang="en-IN" dirty="0" smtClean="0"/>
              <a:t>',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bash_command</a:t>
            </a:r>
            <a:r>
              <a:rPr lang="en-IN" dirty="0" smtClean="0"/>
              <a:t>='echo "Final Task"'</a:t>
            </a:r>
          </a:p>
          <a:p>
            <a:pPr marL="0" indent="0">
              <a:buNone/>
            </a:pPr>
            <a:r>
              <a:rPr lang="en-IN" dirty="0" smtClean="0"/>
              <a:t>    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task1 &gt;&gt; task2 &gt;&gt; task3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62291" y="2499467"/>
            <a:ext cx="789150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script:​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Apache Airflow+7Apache Airflow+7blog.adnansiddiqi.me+7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task1 executes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Upon successful completion of task1, task2 runs.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Finally, task3 executes after task2 completes.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DAG</a:t>
            </a:r>
            <a:endParaRPr lang="en-IN" dirty="0"/>
          </a:p>
        </p:txBody>
      </p:sp>
      <p:pic>
        <p:nvPicPr>
          <p:cNvPr id="6146" name="Picture 2" descr="Getting started with Apache Airflow | Adnan's Random by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1877"/>
            <a:ext cx="45148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​oaicite: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22" y="2910778"/>
            <a:ext cx="5796378" cy="232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3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Airflow Architecture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02949"/>
            <a:ext cx="56957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Server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UI to monitor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Triggers DAGs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Runs the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Metadata 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DAG/task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(Celery/Kubernetes) run the actual code</a:t>
            </a:r>
          </a:p>
        </p:txBody>
      </p:sp>
    </p:spTree>
    <p:extLst>
      <p:ext uri="{BB962C8B-B14F-4D97-AF65-F5344CB8AC3E}">
        <p14:creationId xmlns:p14="http://schemas.microsoft.com/office/powerpoint/2010/main" val="31142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Operators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347888"/>
              </p:ext>
            </p:extLst>
          </p:nvPr>
        </p:nvGraphicFramePr>
        <p:xfrm>
          <a:off x="838200" y="1803183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812530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5382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595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PythonOperator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Runs a Python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52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BashOperator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Executes Bash commands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29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EmailOperator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Sends emails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89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DummyOperator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Placeholder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717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DockerOperator, KubernetesPodOperator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 containers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49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556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Airflow</vt:lpstr>
      <vt:lpstr>Why &amp; What is Apache Airflow?</vt:lpstr>
      <vt:lpstr>Key Concepts</vt:lpstr>
      <vt:lpstr>DAG – Directed Acyclic Graph</vt:lpstr>
      <vt:lpstr>Understanding the DAG Structure</vt:lpstr>
      <vt:lpstr>Creating a DAG in Airflow:</vt:lpstr>
      <vt:lpstr>Sample DAG</vt:lpstr>
      <vt:lpstr>Airflow Architecture</vt:lpstr>
      <vt:lpstr>Types of Operators</vt:lpstr>
      <vt:lpstr>Scheduling and Triggers, Airflow UI &amp;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</dc:title>
  <dc:creator>Admin</dc:creator>
  <cp:lastModifiedBy>Admin</cp:lastModifiedBy>
  <cp:revision>3</cp:revision>
  <dcterms:created xsi:type="dcterms:W3CDTF">2025-05-01T19:40:17Z</dcterms:created>
  <dcterms:modified xsi:type="dcterms:W3CDTF">2025-05-01T19:56:12Z</dcterms:modified>
</cp:coreProperties>
</file>