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3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6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1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5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12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3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5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12E7-90FA-40A4-9B44-767B24E6559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D690-93F2-49E9-BB7C-876764497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1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Governance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Trust, Compliance, and Control in ML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9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of Model Governance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Model Governance?</a:t>
            </a:r>
          </a:p>
          <a:p>
            <a:pPr lvl="1"/>
            <a:r>
              <a:rPr lang="en-US" dirty="0" smtClean="0"/>
              <a:t>Framework to </a:t>
            </a:r>
            <a:r>
              <a:rPr lang="en-US" b="1" dirty="0" smtClean="0"/>
              <a:t>manage, monitor, and control</a:t>
            </a:r>
            <a:r>
              <a:rPr lang="en-US" dirty="0" smtClean="0"/>
              <a:t> ML models throughout their lifecycle.</a:t>
            </a:r>
          </a:p>
          <a:p>
            <a:pPr lvl="1"/>
            <a:r>
              <a:rPr lang="en-US" dirty="0" smtClean="0"/>
              <a:t>Ensures </a:t>
            </a:r>
            <a:r>
              <a:rPr lang="en-US" b="1" dirty="0" smtClean="0"/>
              <a:t>transparency</a:t>
            </a:r>
            <a:r>
              <a:rPr lang="en-US" dirty="0" smtClean="0"/>
              <a:t>, </a:t>
            </a:r>
            <a:r>
              <a:rPr lang="en-US" b="1" dirty="0" smtClean="0"/>
              <a:t>accountability</a:t>
            </a:r>
            <a:r>
              <a:rPr lang="en-US" dirty="0" smtClean="0"/>
              <a:t>, and </a:t>
            </a:r>
            <a:r>
              <a:rPr lang="en-US" b="1" dirty="0" smtClean="0"/>
              <a:t>compliance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documentation, auditability, reproducibility</a:t>
            </a:r>
            <a:r>
              <a:rPr lang="en-US" dirty="0" smtClean="0"/>
              <a:t>, and </a:t>
            </a:r>
            <a:r>
              <a:rPr lang="en-US" b="1" dirty="0" smtClean="0"/>
              <a:t>ethical use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Why Model Governance is Important</a:t>
            </a:r>
          </a:p>
          <a:p>
            <a:pPr lvl="1"/>
            <a:r>
              <a:rPr lang="en-IN" b="1" dirty="0" smtClean="0"/>
              <a:t>Regulatory Compliance</a:t>
            </a:r>
            <a:r>
              <a:rPr lang="en-IN" dirty="0" smtClean="0"/>
              <a:t>: e.g., GDPR, HIPAA, Fair Lending laws</a:t>
            </a:r>
          </a:p>
          <a:p>
            <a:pPr lvl="1"/>
            <a:r>
              <a:rPr lang="en-IN" b="1" dirty="0" smtClean="0"/>
              <a:t>Trust &amp; Accountability</a:t>
            </a:r>
            <a:r>
              <a:rPr lang="en-IN" dirty="0" smtClean="0"/>
              <a:t>: Build confidence among stakeholders</a:t>
            </a:r>
          </a:p>
          <a:p>
            <a:pPr lvl="1"/>
            <a:r>
              <a:rPr lang="en-IN" b="1" dirty="0" smtClean="0"/>
              <a:t>Risk Mitigation</a:t>
            </a:r>
            <a:r>
              <a:rPr lang="en-IN" dirty="0" smtClean="0"/>
              <a:t>: Detect bias, data leakage, and model failures</a:t>
            </a:r>
          </a:p>
          <a:p>
            <a:pPr lvl="1"/>
            <a:r>
              <a:rPr lang="en-IN" b="1" dirty="0" smtClean="0"/>
              <a:t>Reproducibility</a:t>
            </a:r>
            <a:r>
              <a:rPr lang="en-IN" dirty="0" smtClean="0"/>
              <a:t>: Track lineage, metadata, and model versions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14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Pillars of Model Governance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564"/>
              </p:ext>
            </p:extLst>
          </p:nvPr>
        </p:nvGraphicFramePr>
        <p:xfrm>
          <a:off x="763555" y="2194887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65304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54946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Pillar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409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Model Lineage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Track data, code, and configuration of each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0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Auditability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Maintain logs of decisions, changes, approvals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Compliance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Align with regulations and internal policies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386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Explainability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 models can be interpreted and explained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0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Access Control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access to models and sensitive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08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1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Lifecycle Governance Stages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750664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6399205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8025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Governance 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659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Development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Code quality, reproducibility, version control, documentation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695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Validation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Bias checks, fairness audit, performance benchmarking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52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Deployment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Approval workflow, CI/CD traceability, access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276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Monitoring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Performance drift, data drift, usage tracking, alerts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21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Retraining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Triggering policy, dataset refresh, audit retrain events, version 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8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Retirement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Deprecation plan, archive models, maintain compliance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71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Governance </a:t>
            </a:r>
            <a:r>
              <a:rPr lang="en-IN" dirty="0" err="1" smtClean="0"/>
              <a:t>Artifacts</a:t>
            </a:r>
            <a:r>
              <a:rPr lang="en-IN" dirty="0" smtClean="0"/>
              <a:t> to Maintain and the Helpful tools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06915"/>
            <a:ext cx="5070427" cy="222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800" b="1" dirty="0" smtClean="0"/>
              <a:t>Governance </a:t>
            </a:r>
            <a:r>
              <a:rPr lang="en-IN" sz="1800" b="1" dirty="0" err="1" smtClean="0"/>
              <a:t>Artifacts</a:t>
            </a:r>
            <a:r>
              <a:rPr lang="en-IN" sz="1800" b="1" dirty="0" smtClean="0"/>
              <a:t> to Maintain</a:t>
            </a:r>
          </a:p>
          <a:p>
            <a:r>
              <a:rPr lang="en-IN" sz="1800" dirty="0" smtClean="0"/>
              <a:t>Model Card (e.g., author, use case, limitations)</a:t>
            </a:r>
          </a:p>
          <a:p>
            <a:r>
              <a:rPr lang="en-IN" sz="1800" dirty="0" smtClean="0"/>
              <a:t>Data Lineage Logs (source, transformations)</a:t>
            </a:r>
          </a:p>
          <a:p>
            <a:r>
              <a:rPr lang="en-IN" sz="1800" dirty="0" smtClean="0"/>
              <a:t>Experiment Metadata (metrics, </a:t>
            </a:r>
            <a:r>
              <a:rPr lang="en-IN" sz="1800" dirty="0" err="1" smtClean="0"/>
              <a:t>hyperparameters</a:t>
            </a:r>
            <a:r>
              <a:rPr lang="en-IN" sz="1800" dirty="0" smtClean="0"/>
              <a:t>)</a:t>
            </a:r>
          </a:p>
          <a:p>
            <a:r>
              <a:rPr lang="en-IN" sz="1800" dirty="0" smtClean="0"/>
              <a:t>Approval Workflows &amp; Sign-offs</a:t>
            </a:r>
          </a:p>
          <a:p>
            <a:r>
              <a:rPr lang="en-IN" sz="1800" dirty="0" smtClean="0"/>
              <a:t>Risk &amp; Bias Reports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838200" y="4596701"/>
            <a:ext cx="7598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Tools &amp; Frameworks for Governance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Tracking</a:t>
            </a:r>
            <a:r>
              <a:rPr lang="en-IN" dirty="0" smtClean="0"/>
              <a:t>: </a:t>
            </a:r>
            <a:r>
              <a:rPr lang="en-IN" dirty="0" err="1" smtClean="0"/>
              <a:t>MLflow</a:t>
            </a:r>
            <a:r>
              <a:rPr lang="en-IN" dirty="0" smtClean="0"/>
              <a:t>, DVC, Weights &amp; Biases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Audit &amp; Security</a:t>
            </a:r>
            <a:r>
              <a:rPr lang="en-IN" dirty="0" smtClean="0"/>
              <a:t>: Azure ML Governance, </a:t>
            </a:r>
            <a:r>
              <a:rPr lang="en-IN" dirty="0" err="1" smtClean="0"/>
              <a:t>SageMaker</a:t>
            </a:r>
            <a:r>
              <a:rPr lang="en-IN" dirty="0" smtClean="0"/>
              <a:t> Model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Bias/</a:t>
            </a:r>
            <a:r>
              <a:rPr lang="en-IN" b="1" dirty="0" err="1" smtClean="0"/>
              <a:t>Explainability</a:t>
            </a:r>
            <a:r>
              <a:rPr lang="en-IN" dirty="0" smtClean="0"/>
              <a:t>: SHAP, LIME, IBM AI Fairness 360, Google What-If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Monitoring</a:t>
            </a:r>
            <a:r>
              <a:rPr lang="en-IN" dirty="0" smtClean="0"/>
              <a:t>: Alibi Detect, Evidently, Prometheus + </a:t>
            </a:r>
            <a:r>
              <a:rPr lang="en-IN" dirty="0" err="1" smtClean="0"/>
              <a:t>Grafana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23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Dashboard and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28314" cy="1822644"/>
          </a:xfrm>
        </p:spPr>
        <p:txBody>
          <a:bodyPr>
            <a:normAutofit lnSpcReduction="10000"/>
          </a:bodyPr>
          <a:lstStyle/>
          <a:p>
            <a:pPr marL="0"/>
            <a:r>
              <a:rPr lang="en-US" sz="1800" b="1" dirty="0"/>
              <a:t>Model Governance Dashboard Example</a:t>
            </a:r>
          </a:p>
          <a:p>
            <a:pPr marL="0"/>
            <a:r>
              <a:rPr lang="en-US" sz="1800" dirty="0"/>
              <a:t>Model versions, status (prod/test/retired)</a:t>
            </a:r>
          </a:p>
          <a:p>
            <a:pPr marL="0"/>
            <a:r>
              <a:rPr lang="en-US" sz="1800" dirty="0"/>
              <a:t>Approval &amp; sign-off trail</a:t>
            </a:r>
          </a:p>
          <a:p>
            <a:pPr marL="0"/>
            <a:r>
              <a:rPr lang="en-US" sz="1800" dirty="0"/>
              <a:t>Compliance checklist completion</a:t>
            </a:r>
          </a:p>
          <a:p>
            <a:pPr marL="0"/>
            <a:r>
              <a:rPr lang="en-US" sz="1800" dirty="0"/>
              <a:t>Risk </a:t>
            </a:r>
            <a:r>
              <a:rPr lang="en-US" sz="1800" dirty="0" err="1"/>
              <a:t>heatmap</a:t>
            </a:r>
            <a:r>
              <a:rPr lang="en-US" sz="1800" dirty="0"/>
              <a:t> and alerts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5347" y="3783206"/>
            <a:ext cx="6096000" cy="18794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Common Governance Challenges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Lack of centralized control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Inconsistent documentation and metadata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Shadow models or rogue deployments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Difficulty in maintaining compliance at scale</a:t>
            </a:r>
          </a:p>
        </p:txBody>
      </p:sp>
      <p:pic>
        <p:nvPicPr>
          <p:cNvPr id="4098" name="Picture 2" descr="https://sdmntprwestus.oaiusercontent.com/files/00000000-e348-6230-be96-f88a91a75b49/raw?se=2025-05-08T16%3A22%3A11Z&amp;sp=r&amp;sv=2024-08-04&amp;sr=b&amp;scid=00000000-0000-0000-0000-000000000000&amp;skoid=b64a43d9-3512-45c2-98b4-dea55d094240&amp;sktid=a48cca56-e6da-484e-a814-9c849652bcb3&amp;skt=2025-05-08T00%3A27%3A11Z&amp;ske=2025-05-09T00%3A27%3A11Z&amp;sks=b&amp;skv=2024-08-04&amp;sig=gxtUhHWKMTfEkyvAAt1%2BjBOFywd6eH%2BbKFBpiC0Djm0%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98" y="2211355"/>
            <a:ext cx="3563679" cy="356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7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Governance ensures ML systems are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auditable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a critical part of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MLOps maturity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Governed models are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reliable, ethical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business-aligned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6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 Governance</vt:lpstr>
      <vt:lpstr>What and Why of Model Governance</vt:lpstr>
      <vt:lpstr>Core Pillars of Model Governance</vt:lpstr>
      <vt:lpstr>Model Lifecycle Governance Stages</vt:lpstr>
      <vt:lpstr>Governance Artifacts to Maintain and the Helpful tools</vt:lpstr>
      <vt:lpstr>Sample Dashboard and Challenges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Governance</dc:title>
  <dc:creator>Admin</dc:creator>
  <cp:lastModifiedBy>Admin</cp:lastModifiedBy>
  <cp:revision>2</cp:revision>
  <dcterms:created xsi:type="dcterms:W3CDTF">2025-05-08T15:14:08Z</dcterms:created>
  <dcterms:modified xsi:type="dcterms:W3CDTF">2025-05-08T15:26:06Z</dcterms:modified>
</cp:coreProperties>
</file>