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4404" autoAdjust="0"/>
  </p:normalViewPr>
  <p:slideViewPr>
    <p:cSldViewPr>
      <p:cViewPr>
        <p:scale>
          <a:sx n="44" d="100"/>
          <a:sy n="44" d="100"/>
        </p:scale>
        <p:origin x="9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The Top 5 Categories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A53182-EBD4-092F-5FBA-DC500A8151AA}"/>
              </a:ext>
            </a:extLst>
          </p:cNvPr>
          <p:cNvSpPr txBox="1"/>
          <p:nvPr/>
        </p:nvSpPr>
        <p:spPr>
          <a:xfrm>
            <a:off x="10972800" y="837474"/>
            <a:ext cx="698816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Category Appeal: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Content related to animals and technology stands out as consistently popular, reflecting specific interests within the audience.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Content-Type Dynamics: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Audio Content Dominance:</a:t>
            </a:r>
            <a:r>
              <a:rPr lang="en-US" sz="2000" b="0" i="0" dirty="0">
                <a:effectLst/>
                <a:latin typeface="Söhne"/>
              </a:rPr>
              <a:t> Audio content takes the lead in user interaction, particularly with informative audio or music, providing a convenient, multitasking-friendly experience.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Versatility of Photo Content:</a:t>
            </a:r>
            <a:r>
              <a:rPr lang="en-US" sz="2000" b="0" i="0" dirty="0">
                <a:effectLst/>
                <a:latin typeface="Söhne"/>
              </a:rPr>
              <a:t> Following closely, photo content exhibits versatility, accommodating a diverse range of topics—from memes and animals to science/tech visuals.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Seasonal Peaks: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Engagement peaks during summer and winter breaks, notably in January, March, and December. This temporal pattern suggests a substantial student demographic, capitalizing on leisure time during academic breaks.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Reaction Landscape: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Audio Engagement:</a:t>
            </a:r>
            <a:r>
              <a:rPr lang="en-US" sz="2000" b="0" i="0" dirty="0">
                <a:effectLst/>
                <a:latin typeface="Söhne"/>
              </a:rPr>
              <a:t> High reactions for "want," "interested," and "heart" signify profound engagement, potentially tied to compelling, informative audio content.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Rich Palette for Photos:</a:t>
            </a:r>
            <a:r>
              <a:rPr lang="en-US" sz="2000" b="0" i="0" dirty="0">
                <a:effectLst/>
                <a:latin typeface="Söhne"/>
              </a:rPr>
              <a:t> Photo engagement, while second, presents a rich palette with diverse reactions ("want," "interested," "heart," etc.), indicating a broad appeal encompassing memes, animal content, and informative visuals.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36952" y="2497882"/>
            <a:ext cx="9727677" cy="529123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3600" dirty="0"/>
              <a:t>Social Buzz has engaged Accenture analytics to uncover insights from their social media data to inform strategic decisions.</a:t>
            </a:r>
          </a:p>
          <a:p>
            <a:endParaRPr lang="en-US" sz="3600" dirty="0"/>
          </a:p>
          <a:p>
            <a:r>
              <a:rPr lang="en-US" sz="3600" dirty="0"/>
              <a:t>The Accenture team will identify key trends around audience engagement, demographics, messaging, and content resonance.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13062F-3527-B36A-2DC4-64F9F99D974A}"/>
              </a:ext>
            </a:extLst>
          </p:cNvPr>
          <p:cNvSpPr/>
          <p:nvPr/>
        </p:nvSpPr>
        <p:spPr>
          <a:xfrm>
            <a:off x="261711" y="5017873"/>
            <a:ext cx="9372600" cy="47074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Social Buzz has experienced massive growth in recent years to over 500M monthly active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This rapid scaling has outpaced internal capabilities needed to leverage data 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Over 100K pieces of daily user content is highly unstructured and complex to analyze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The engineering team is overallocated managing technology and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Business strategy is suffering without analytics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Lack of data-driven insights limits their ability to engage users and partners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801877" y="120836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736893" y="709275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774698" y="4202974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1F39AD0-FC0B-0E9C-C13E-778B26C8BB35}"/>
              </a:ext>
            </a:extLst>
          </p:cNvPr>
          <p:cNvSpPr/>
          <p:nvPr/>
        </p:nvSpPr>
        <p:spPr>
          <a:xfrm>
            <a:off x="14309538" y="1359647"/>
            <a:ext cx="3581400" cy="1899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Andrew Fleming</a:t>
            </a:r>
          </a:p>
          <a:p>
            <a:pPr algn="ctr"/>
            <a:r>
              <a:rPr lang="en-US" b="1" i="1" dirty="0"/>
              <a:t>Chief Technical Architect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A70AA4-BC78-55EF-9149-8DD97B10F2BC}"/>
              </a:ext>
            </a:extLst>
          </p:cNvPr>
          <p:cNvSpPr/>
          <p:nvPr/>
        </p:nvSpPr>
        <p:spPr>
          <a:xfrm>
            <a:off x="14293477" y="4240623"/>
            <a:ext cx="3613523" cy="1989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Marcus </a:t>
            </a:r>
            <a:r>
              <a:rPr lang="en-US" sz="3600" b="1" dirty="0" err="1"/>
              <a:t>Rompton</a:t>
            </a:r>
            <a:endParaRPr lang="en-US" sz="3600" b="1" dirty="0"/>
          </a:p>
          <a:p>
            <a:pPr algn="ctr"/>
            <a:r>
              <a:rPr lang="en-US" b="1" i="1" dirty="0"/>
              <a:t>Senior Principle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FF198C-CAC2-4501-6AD1-3B4A62BB7381}"/>
              </a:ext>
            </a:extLst>
          </p:cNvPr>
          <p:cNvSpPr/>
          <p:nvPr/>
        </p:nvSpPr>
        <p:spPr>
          <a:xfrm>
            <a:off x="14325600" y="7268893"/>
            <a:ext cx="3613524" cy="1989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Aditi Neema</a:t>
            </a:r>
          </a:p>
          <a:p>
            <a:pPr algn="ctr"/>
            <a:r>
              <a:rPr lang="en-US" b="1" i="1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2AA180-0752-8B33-5938-70E029E424C4}"/>
              </a:ext>
            </a:extLst>
          </p:cNvPr>
          <p:cNvSpPr txBox="1"/>
          <p:nvPr/>
        </p:nvSpPr>
        <p:spPr>
          <a:xfrm>
            <a:off x="3965347" y="1372359"/>
            <a:ext cx="517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Understanding Objective/Problem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F15949-FED4-DD51-0FB9-D3465E5A74BC}"/>
              </a:ext>
            </a:extLst>
          </p:cNvPr>
          <p:cNvSpPr txBox="1"/>
          <p:nvPr/>
        </p:nvSpPr>
        <p:spPr>
          <a:xfrm>
            <a:off x="5661706" y="3059103"/>
            <a:ext cx="472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0B2642-B612-784F-7973-F743FB2531F0}"/>
              </a:ext>
            </a:extLst>
          </p:cNvPr>
          <p:cNvSpPr txBox="1"/>
          <p:nvPr/>
        </p:nvSpPr>
        <p:spPr>
          <a:xfrm>
            <a:off x="7626237" y="4768091"/>
            <a:ext cx="472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4F7915-F948-BC5A-1879-2C1ADF2121B6}"/>
              </a:ext>
            </a:extLst>
          </p:cNvPr>
          <p:cNvSpPr txBox="1"/>
          <p:nvPr/>
        </p:nvSpPr>
        <p:spPr>
          <a:xfrm>
            <a:off x="9469049" y="6366276"/>
            <a:ext cx="391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FD75CF-EF7B-C5F4-2197-30B8C4B65BCF}"/>
              </a:ext>
            </a:extLst>
          </p:cNvPr>
          <p:cNvSpPr txBox="1"/>
          <p:nvPr/>
        </p:nvSpPr>
        <p:spPr>
          <a:xfrm>
            <a:off x="11425954" y="8037333"/>
            <a:ext cx="403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Get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9274" y="64770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A3B438-2B22-FE4D-92FE-62FCC254CDD0}"/>
              </a:ext>
            </a:extLst>
          </p:cNvPr>
          <p:cNvSpPr txBox="1"/>
          <p:nvPr/>
        </p:nvSpPr>
        <p:spPr>
          <a:xfrm>
            <a:off x="1557562" y="2633318"/>
            <a:ext cx="46361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030A0"/>
                </a:solidFill>
              </a:rPr>
              <a:t>16 </a:t>
            </a:r>
          </a:p>
          <a:p>
            <a:r>
              <a:rPr lang="en-US" sz="8000" dirty="0"/>
              <a:t>Categories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9CD3732-45EB-AEA6-3D5E-71FA00BD7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09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44C70-D80E-9540-7416-06D6AD8068BF}"/>
              </a:ext>
            </a:extLst>
          </p:cNvPr>
          <p:cNvSpPr txBox="1"/>
          <p:nvPr/>
        </p:nvSpPr>
        <p:spPr>
          <a:xfrm>
            <a:off x="20055204" y="2404217"/>
            <a:ext cx="397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sfja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27E4A-6054-95C8-5C18-1FFD66FDC0A7}"/>
              </a:ext>
            </a:extLst>
          </p:cNvPr>
          <p:cNvSpPr txBox="1"/>
          <p:nvPr/>
        </p:nvSpPr>
        <p:spPr>
          <a:xfrm>
            <a:off x="6841979" y="1463551"/>
            <a:ext cx="53763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0" dirty="0">
                <a:solidFill>
                  <a:srgbClr val="7030A0"/>
                </a:solidFill>
              </a:rPr>
              <a:t>1987</a:t>
            </a:r>
            <a:r>
              <a:rPr lang="en-US" sz="8000" dirty="0"/>
              <a:t> Engagement with Animals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82A22-30EA-2925-A2F8-BC708947B589}"/>
              </a:ext>
            </a:extLst>
          </p:cNvPr>
          <p:cNvSpPr txBox="1"/>
          <p:nvPr/>
        </p:nvSpPr>
        <p:spPr>
          <a:xfrm>
            <a:off x="12670342" y="2079104"/>
            <a:ext cx="48934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030A0"/>
                </a:solidFill>
              </a:rPr>
              <a:t>January </a:t>
            </a:r>
          </a:p>
          <a:p>
            <a:r>
              <a:rPr lang="en-US" sz="8000" dirty="0"/>
              <a:t>with most posts </a:t>
            </a:r>
            <a:endParaRPr lang="en-US" sz="8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5EB2E1-5973-6134-CD3D-F2574C3F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787" y="1536058"/>
            <a:ext cx="7428627" cy="764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0CB014F4-030F-20D9-A7C4-5C1137FB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34160"/>
            <a:ext cx="13258800" cy="655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395</Words>
  <Application>Microsoft Office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Calibri</vt:lpstr>
      <vt:lpstr>Söhne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Aditi Neema</cp:lastModifiedBy>
  <cp:revision>12</cp:revision>
  <dcterms:created xsi:type="dcterms:W3CDTF">2006-08-16T00:00:00Z</dcterms:created>
  <dcterms:modified xsi:type="dcterms:W3CDTF">2024-02-01T21:46:16Z</dcterms:modified>
  <dc:identifier>DAEhDyfaYKE</dc:identifier>
</cp:coreProperties>
</file>