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52" r:id="rId2"/>
    <p:sldMasterId id="2147483764" r:id="rId3"/>
  </p:sldMasterIdLst>
  <p:sldIdLst>
    <p:sldId id="256" r:id="rId4"/>
    <p:sldId id="257" r:id="rId5"/>
    <p:sldId id="261" r:id="rId6"/>
    <p:sldId id="262" r:id="rId7"/>
    <p:sldId id="259" r:id="rId8"/>
    <p:sldId id="260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01288-C1E9-416D-9E65-D2F4F209A2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CB508C-1817-427F-A2F6-FC7D878D2E9B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b="1" dirty="0"/>
            <a:t>Input Sequence</a:t>
          </a:r>
        </a:p>
        <a:p>
          <a:pPr algn="ctr">
            <a:lnSpc>
              <a:spcPct val="100000"/>
            </a:lnSpc>
            <a:defRPr cap="all"/>
          </a:pPr>
          <a:r>
            <a:rPr lang="en-US" dirty="0"/>
            <a:t>The input sequence is a collection of information points, like words in a phrase or symbols in a text. Single data points are often represented using vector or embedding representations.</a:t>
          </a:r>
        </a:p>
      </dgm:t>
    </dgm:pt>
    <dgm:pt modelId="{2DB405DC-CCAE-46B2-8D9D-4FCEBF9DFE5C}" type="parTrans" cxnId="{192BB56C-B04F-4C26-AB02-FC7167EBCDB9}">
      <dgm:prSet/>
      <dgm:spPr/>
      <dgm:t>
        <a:bodyPr/>
        <a:lstStyle/>
        <a:p>
          <a:endParaRPr lang="en-US"/>
        </a:p>
      </dgm:t>
    </dgm:pt>
    <dgm:pt modelId="{D122FE55-78F5-4E3E-853D-FDE89D8FCF3C}" type="sibTrans" cxnId="{192BB56C-B04F-4C26-AB02-FC7167EBCDB9}">
      <dgm:prSet phldrT="01"/>
      <dgm:spPr/>
      <dgm:t>
        <a:bodyPr/>
        <a:lstStyle/>
        <a:p>
          <a:endParaRPr lang="en-US"/>
        </a:p>
      </dgm:t>
    </dgm:pt>
    <dgm:pt modelId="{6DE18148-C48F-4057-8414-928AE7EA51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Embedding: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Dense representations of vectors called embeddings are produced by often altering the input sequence. Embeddings not only provide a more succinct and meaningful representation for the subsequent layers, but they also capture the semantic meaning of every individual piece of information..</a:t>
          </a:r>
        </a:p>
      </dgm:t>
    </dgm:pt>
    <dgm:pt modelId="{C1D5955E-828A-4B2C-8A73-1E166D172200}" type="parTrans" cxnId="{B0FDB350-4B87-471B-87C1-12F25EEBD675}">
      <dgm:prSet/>
      <dgm:spPr/>
      <dgm:t>
        <a:bodyPr/>
        <a:lstStyle/>
        <a:p>
          <a:endParaRPr lang="en-US"/>
        </a:p>
      </dgm:t>
    </dgm:pt>
    <dgm:pt modelId="{6FBDB7F1-562E-49E7-BA6F-C4B603960484}" type="sibTrans" cxnId="{B0FDB350-4B87-471B-87C1-12F25EEBD675}">
      <dgm:prSet phldrT="02"/>
      <dgm:spPr/>
      <dgm:t>
        <a:bodyPr/>
        <a:lstStyle/>
        <a:p>
          <a:endParaRPr lang="en-US"/>
        </a:p>
      </dgm:t>
    </dgm:pt>
    <dgm:pt modelId="{87690954-EDB9-4697-BBF2-2A37B63C05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Bi-LSTM: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 two LSTM layers that make up this structure process the input sequence forwards in the first layer and backward in the second. An LSTM contains a distinct set of parameters for each layer.</a:t>
          </a:r>
        </a:p>
      </dgm:t>
    </dgm:pt>
    <dgm:pt modelId="{019D37C0-A6D8-4742-83DE-C85D6E533BFC}" type="parTrans" cxnId="{D9C9B721-DF84-435A-AC1E-D589FC69CE70}">
      <dgm:prSet/>
      <dgm:spPr/>
      <dgm:t>
        <a:bodyPr/>
        <a:lstStyle/>
        <a:p>
          <a:endParaRPr lang="en-US"/>
        </a:p>
      </dgm:t>
    </dgm:pt>
    <dgm:pt modelId="{7FAC3839-72FF-4F08-9B45-8B02D8547F85}" type="sibTrans" cxnId="{D9C9B721-DF84-435A-AC1E-D589FC69CE70}">
      <dgm:prSet phldrT="03"/>
      <dgm:spPr/>
      <dgm:t>
        <a:bodyPr/>
        <a:lstStyle/>
        <a:p>
          <a:endParaRPr lang="en-US"/>
        </a:p>
      </dgm:t>
    </dgm:pt>
    <dgm:pt modelId="{514A0F73-7287-4315-B72C-2AE9AD64347E}" type="pres">
      <dgm:prSet presAssocID="{09201288-C1E9-416D-9E65-D2F4F209A202}" presName="root" presStyleCnt="0">
        <dgm:presLayoutVars>
          <dgm:dir/>
          <dgm:resizeHandles val="exact"/>
        </dgm:presLayoutVars>
      </dgm:prSet>
      <dgm:spPr/>
    </dgm:pt>
    <dgm:pt modelId="{CC3C6C31-6BC2-422A-B49E-7878FB9F90EB}" type="pres">
      <dgm:prSet presAssocID="{EFCB508C-1817-427F-A2F6-FC7D878D2E9B}" presName="compNode" presStyleCnt="0"/>
      <dgm:spPr/>
    </dgm:pt>
    <dgm:pt modelId="{A6B02C45-40D8-45A4-A31E-FB8E0831D26B}" type="pres">
      <dgm:prSet presAssocID="{EFCB508C-1817-427F-A2F6-FC7D878D2E9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86E61C-95C7-4DA7-B832-2264C6A2224C}" type="pres">
      <dgm:prSet presAssocID="{EFCB508C-1817-427F-A2F6-FC7D878D2E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26E4C13-C63C-492C-9099-116BDC930926}" type="pres">
      <dgm:prSet presAssocID="{EFCB508C-1817-427F-A2F6-FC7D878D2E9B}" presName="spaceRect" presStyleCnt="0"/>
      <dgm:spPr/>
    </dgm:pt>
    <dgm:pt modelId="{7D1D954D-4C1F-4082-8627-D936FDC2D1D7}" type="pres">
      <dgm:prSet presAssocID="{EFCB508C-1817-427F-A2F6-FC7D878D2E9B}" presName="textRect" presStyleLbl="revTx" presStyleIdx="0" presStyleCnt="3" custScaleX="98754">
        <dgm:presLayoutVars>
          <dgm:chMax val="1"/>
          <dgm:chPref val="1"/>
        </dgm:presLayoutVars>
      </dgm:prSet>
      <dgm:spPr/>
    </dgm:pt>
    <dgm:pt modelId="{C181B9B6-DD80-477B-BA6E-8A0354F4F5E4}" type="pres">
      <dgm:prSet presAssocID="{D122FE55-78F5-4E3E-853D-FDE89D8FCF3C}" presName="sibTrans" presStyleCnt="0"/>
      <dgm:spPr/>
    </dgm:pt>
    <dgm:pt modelId="{3CF7CB43-5F33-4ED7-B18B-825C48ACB64F}" type="pres">
      <dgm:prSet presAssocID="{6DE18148-C48F-4057-8414-928AE7EA51E4}" presName="compNode" presStyleCnt="0"/>
      <dgm:spPr/>
    </dgm:pt>
    <dgm:pt modelId="{E9590138-0CA9-43F0-BE2F-4E96376C7C86}" type="pres">
      <dgm:prSet presAssocID="{6DE18148-C48F-4057-8414-928AE7EA51E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035CB0-2A31-4701-980D-D2614F147150}" type="pres">
      <dgm:prSet presAssocID="{6DE18148-C48F-4057-8414-928AE7EA51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3D3437B-FBE0-4342-A8CA-3A754B6A0E47}" type="pres">
      <dgm:prSet presAssocID="{6DE18148-C48F-4057-8414-928AE7EA51E4}" presName="spaceRect" presStyleCnt="0"/>
      <dgm:spPr/>
    </dgm:pt>
    <dgm:pt modelId="{9FB1F25D-771A-4027-85D1-C61FFFF5025A}" type="pres">
      <dgm:prSet presAssocID="{6DE18148-C48F-4057-8414-928AE7EA51E4}" presName="textRect" presStyleLbl="revTx" presStyleIdx="1" presStyleCnt="3">
        <dgm:presLayoutVars>
          <dgm:chMax val="1"/>
          <dgm:chPref val="1"/>
        </dgm:presLayoutVars>
      </dgm:prSet>
      <dgm:spPr/>
    </dgm:pt>
    <dgm:pt modelId="{30EA7324-DFBE-4C3A-B72E-F817835006B0}" type="pres">
      <dgm:prSet presAssocID="{6FBDB7F1-562E-49E7-BA6F-C4B603960484}" presName="sibTrans" presStyleCnt="0"/>
      <dgm:spPr/>
    </dgm:pt>
    <dgm:pt modelId="{C8068473-43E3-40E1-A694-E1098CD9C1F8}" type="pres">
      <dgm:prSet presAssocID="{87690954-EDB9-4697-BBF2-2A37B63C0552}" presName="compNode" presStyleCnt="0"/>
      <dgm:spPr/>
    </dgm:pt>
    <dgm:pt modelId="{259E167C-CA8F-4BE7-927F-6765FBAD7C5F}" type="pres">
      <dgm:prSet presAssocID="{87690954-EDB9-4697-BBF2-2A37B63C055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705B187-7784-47B4-8CA3-79570DE2EF36}" type="pres">
      <dgm:prSet presAssocID="{87690954-EDB9-4697-BBF2-2A37B63C05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9A0D15-ABC5-495F-A529-0EF486BD5A57}" type="pres">
      <dgm:prSet presAssocID="{87690954-EDB9-4697-BBF2-2A37B63C0552}" presName="spaceRect" presStyleCnt="0"/>
      <dgm:spPr/>
    </dgm:pt>
    <dgm:pt modelId="{A8BC17FF-14C2-40DF-8965-339E8067B510}" type="pres">
      <dgm:prSet presAssocID="{87690954-EDB9-4697-BBF2-2A37B63C05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C9B721-DF84-435A-AC1E-D589FC69CE70}" srcId="{09201288-C1E9-416D-9E65-D2F4F209A202}" destId="{87690954-EDB9-4697-BBF2-2A37B63C0552}" srcOrd="2" destOrd="0" parTransId="{019D37C0-A6D8-4742-83DE-C85D6E533BFC}" sibTransId="{7FAC3839-72FF-4F08-9B45-8B02D8547F85}"/>
    <dgm:cxn modelId="{192BB56C-B04F-4C26-AB02-FC7167EBCDB9}" srcId="{09201288-C1E9-416D-9E65-D2F4F209A202}" destId="{EFCB508C-1817-427F-A2F6-FC7D878D2E9B}" srcOrd="0" destOrd="0" parTransId="{2DB405DC-CCAE-46B2-8D9D-4FCEBF9DFE5C}" sibTransId="{D122FE55-78F5-4E3E-853D-FDE89D8FCF3C}"/>
    <dgm:cxn modelId="{B0FDB350-4B87-471B-87C1-12F25EEBD675}" srcId="{09201288-C1E9-416D-9E65-D2F4F209A202}" destId="{6DE18148-C48F-4057-8414-928AE7EA51E4}" srcOrd="1" destOrd="0" parTransId="{C1D5955E-828A-4B2C-8A73-1E166D172200}" sibTransId="{6FBDB7F1-562E-49E7-BA6F-C4B603960484}"/>
    <dgm:cxn modelId="{25F10071-250E-466E-B016-90C35DC129FA}" type="presOf" srcId="{09201288-C1E9-416D-9E65-D2F4F209A202}" destId="{514A0F73-7287-4315-B72C-2AE9AD64347E}" srcOrd="0" destOrd="0" presId="urn:microsoft.com/office/officeart/2018/5/layout/IconLeafLabelList"/>
    <dgm:cxn modelId="{A8130E86-AB79-4DC5-9A84-7B0C6DE7A882}" type="presOf" srcId="{EFCB508C-1817-427F-A2F6-FC7D878D2E9B}" destId="{7D1D954D-4C1F-4082-8627-D936FDC2D1D7}" srcOrd="0" destOrd="0" presId="urn:microsoft.com/office/officeart/2018/5/layout/IconLeafLabelList"/>
    <dgm:cxn modelId="{7B9B0CBE-6E9C-4E78-AA0F-7DC1B1C83374}" type="presOf" srcId="{87690954-EDB9-4697-BBF2-2A37B63C0552}" destId="{A8BC17FF-14C2-40DF-8965-339E8067B510}" srcOrd="0" destOrd="0" presId="urn:microsoft.com/office/officeart/2018/5/layout/IconLeafLabelList"/>
    <dgm:cxn modelId="{3C022BE2-EEEB-47B6-BA65-92B38443CC87}" type="presOf" srcId="{6DE18148-C48F-4057-8414-928AE7EA51E4}" destId="{9FB1F25D-771A-4027-85D1-C61FFFF5025A}" srcOrd="0" destOrd="0" presId="urn:microsoft.com/office/officeart/2018/5/layout/IconLeafLabelList"/>
    <dgm:cxn modelId="{73B68991-C47E-490B-BF27-63B75A6743DE}" type="presParOf" srcId="{514A0F73-7287-4315-B72C-2AE9AD64347E}" destId="{CC3C6C31-6BC2-422A-B49E-7878FB9F90EB}" srcOrd="0" destOrd="0" presId="urn:microsoft.com/office/officeart/2018/5/layout/IconLeafLabelList"/>
    <dgm:cxn modelId="{68E134BB-87F9-4CDB-8ADB-FC65FB425EE0}" type="presParOf" srcId="{CC3C6C31-6BC2-422A-B49E-7878FB9F90EB}" destId="{A6B02C45-40D8-45A4-A31E-FB8E0831D26B}" srcOrd="0" destOrd="0" presId="urn:microsoft.com/office/officeart/2018/5/layout/IconLeafLabelList"/>
    <dgm:cxn modelId="{39D69009-CB06-4E06-86B6-935107242C77}" type="presParOf" srcId="{CC3C6C31-6BC2-422A-B49E-7878FB9F90EB}" destId="{E386E61C-95C7-4DA7-B832-2264C6A2224C}" srcOrd="1" destOrd="0" presId="urn:microsoft.com/office/officeart/2018/5/layout/IconLeafLabelList"/>
    <dgm:cxn modelId="{ADDB0F31-C4AA-4A8F-AE53-73763763D314}" type="presParOf" srcId="{CC3C6C31-6BC2-422A-B49E-7878FB9F90EB}" destId="{B26E4C13-C63C-492C-9099-116BDC930926}" srcOrd="2" destOrd="0" presId="urn:microsoft.com/office/officeart/2018/5/layout/IconLeafLabelList"/>
    <dgm:cxn modelId="{24F473EA-64B5-44A1-8E02-563D329EFDE6}" type="presParOf" srcId="{CC3C6C31-6BC2-422A-B49E-7878FB9F90EB}" destId="{7D1D954D-4C1F-4082-8627-D936FDC2D1D7}" srcOrd="3" destOrd="0" presId="urn:microsoft.com/office/officeart/2018/5/layout/IconLeafLabelList"/>
    <dgm:cxn modelId="{B0F9FF24-26CA-46D9-852F-5BEA69A4CCA8}" type="presParOf" srcId="{514A0F73-7287-4315-B72C-2AE9AD64347E}" destId="{C181B9B6-DD80-477B-BA6E-8A0354F4F5E4}" srcOrd="1" destOrd="0" presId="urn:microsoft.com/office/officeart/2018/5/layout/IconLeafLabelList"/>
    <dgm:cxn modelId="{4646FFB7-0770-4D68-897C-FC41ED084C1D}" type="presParOf" srcId="{514A0F73-7287-4315-B72C-2AE9AD64347E}" destId="{3CF7CB43-5F33-4ED7-B18B-825C48ACB64F}" srcOrd="2" destOrd="0" presId="urn:microsoft.com/office/officeart/2018/5/layout/IconLeafLabelList"/>
    <dgm:cxn modelId="{64050CB1-E20F-4041-9DDB-58EB47D023FE}" type="presParOf" srcId="{3CF7CB43-5F33-4ED7-B18B-825C48ACB64F}" destId="{E9590138-0CA9-43F0-BE2F-4E96376C7C86}" srcOrd="0" destOrd="0" presId="urn:microsoft.com/office/officeart/2018/5/layout/IconLeafLabelList"/>
    <dgm:cxn modelId="{26563B33-EABA-494B-8C21-8EC600A5F1AC}" type="presParOf" srcId="{3CF7CB43-5F33-4ED7-B18B-825C48ACB64F}" destId="{16035CB0-2A31-4701-980D-D2614F147150}" srcOrd="1" destOrd="0" presId="urn:microsoft.com/office/officeart/2018/5/layout/IconLeafLabelList"/>
    <dgm:cxn modelId="{A181936D-EFDE-484A-8288-825202FBABEE}" type="presParOf" srcId="{3CF7CB43-5F33-4ED7-B18B-825C48ACB64F}" destId="{83D3437B-FBE0-4342-A8CA-3A754B6A0E47}" srcOrd="2" destOrd="0" presId="urn:microsoft.com/office/officeart/2018/5/layout/IconLeafLabelList"/>
    <dgm:cxn modelId="{BFA48845-8E8E-4AA7-9217-859C0B267A42}" type="presParOf" srcId="{3CF7CB43-5F33-4ED7-B18B-825C48ACB64F}" destId="{9FB1F25D-771A-4027-85D1-C61FFFF5025A}" srcOrd="3" destOrd="0" presId="urn:microsoft.com/office/officeart/2018/5/layout/IconLeafLabelList"/>
    <dgm:cxn modelId="{E928E76A-51C0-4C3C-A5A5-BCBC9A62C730}" type="presParOf" srcId="{514A0F73-7287-4315-B72C-2AE9AD64347E}" destId="{30EA7324-DFBE-4C3A-B72E-F817835006B0}" srcOrd="3" destOrd="0" presId="urn:microsoft.com/office/officeart/2018/5/layout/IconLeafLabelList"/>
    <dgm:cxn modelId="{260734BC-5C87-43A5-9B56-957C24D6B4D8}" type="presParOf" srcId="{514A0F73-7287-4315-B72C-2AE9AD64347E}" destId="{C8068473-43E3-40E1-A694-E1098CD9C1F8}" srcOrd="4" destOrd="0" presId="urn:microsoft.com/office/officeart/2018/5/layout/IconLeafLabelList"/>
    <dgm:cxn modelId="{FBD4EF9B-407E-4B75-B5F8-ABACBFFC99CE}" type="presParOf" srcId="{C8068473-43E3-40E1-A694-E1098CD9C1F8}" destId="{259E167C-CA8F-4BE7-927F-6765FBAD7C5F}" srcOrd="0" destOrd="0" presId="urn:microsoft.com/office/officeart/2018/5/layout/IconLeafLabelList"/>
    <dgm:cxn modelId="{5B237D21-E36A-43C7-A4D8-2EF3E43DDED9}" type="presParOf" srcId="{C8068473-43E3-40E1-A694-E1098CD9C1F8}" destId="{0705B187-7784-47B4-8CA3-79570DE2EF36}" srcOrd="1" destOrd="0" presId="urn:microsoft.com/office/officeart/2018/5/layout/IconLeafLabelList"/>
    <dgm:cxn modelId="{36931BC7-C2E8-4DF5-9E8E-A0E6E6B7A7FC}" type="presParOf" srcId="{C8068473-43E3-40E1-A694-E1098CD9C1F8}" destId="{4D9A0D15-ABC5-495F-A529-0EF486BD5A57}" srcOrd="2" destOrd="0" presId="urn:microsoft.com/office/officeart/2018/5/layout/IconLeafLabelList"/>
    <dgm:cxn modelId="{A2A9DE52-C702-457E-8543-56F4DAFDF090}" type="presParOf" srcId="{C8068473-43E3-40E1-A694-E1098CD9C1F8}" destId="{A8BC17FF-14C2-40DF-8965-339E8067B5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02C45-40D8-45A4-A31E-FB8E0831D26B}">
      <dsp:nvSpPr>
        <dsp:cNvPr id="0" name=""/>
        <dsp:cNvSpPr/>
      </dsp:nvSpPr>
      <dsp:spPr>
        <a:xfrm>
          <a:off x="334624" y="566316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6E61C-95C7-4DA7-B832-2264C6A2224C}">
      <dsp:nvSpPr>
        <dsp:cNvPr id="0" name=""/>
        <dsp:cNvSpPr/>
      </dsp:nvSpPr>
      <dsp:spPr>
        <a:xfrm>
          <a:off x="556513" y="788205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D954D-4C1F-4082-8627-D936FDC2D1D7}">
      <dsp:nvSpPr>
        <dsp:cNvPr id="0" name=""/>
        <dsp:cNvSpPr/>
      </dsp:nvSpPr>
      <dsp:spPr>
        <a:xfrm>
          <a:off x="12292" y="1931785"/>
          <a:ext cx="1664566" cy="267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Input Sequence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input sequence is a collection of information points, like words in a phrase or symbols in a text. Single data points are often represented using vector or embedding representations.</a:t>
          </a:r>
        </a:p>
      </dsp:txBody>
      <dsp:txXfrm>
        <a:off x="12292" y="1931785"/>
        <a:ext cx="1664566" cy="2679953"/>
      </dsp:txXfrm>
    </dsp:sp>
    <dsp:sp modelId="{E9590138-0CA9-43F0-BE2F-4E96376C7C86}">
      <dsp:nvSpPr>
        <dsp:cNvPr id="0" name=""/>
        <dsp:cNvSpPr/>
      </dsp:nvSpPr>
      <dsp:spPr>
        <a:xfrm>
          <a:off x="2340157" y="566316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35CB0-2A31-4701-980D-D2614F147150}">
      <dsp:nvSpPr>
        <dsp:cNvPr id="0" name=""/>
        <dsp:cNvSpPr/>
      </dsp:nvSpPr>
      <dsp:spPr>
        <a:xfrm>
          <a:off x="2562045" y="788205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1F25D-771A-4027-85D1-C61FFFF5025A}">
      <dsp:nvSpPr>
        <dsp:cNvPr id="0" name=""/>
        <dsp:cNvSpPr/>
      </dsp:nvSpPr>
      <dsp:spPr>
        <a:xfrm>
          <a:off x="2007324" y="1931785"/>
          <a:ext cx="1706835" cy="267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Embedding: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Dense representations of vectors called embeddings are produced by often altering the input sequence. Embeddings not only provide a more succinct and meaningful representation for the subsequent layers, but they also capture the semantic meaning of every individual piece of information..</a:t>
          </a:r>
        </a:p>
      </dsp:txBody>
      <dsp:txXfrm>
        <a:off x="2007324" y="1931785"/>
        <a:ext cx="1706835" cy="2679953"/>
      </dsp:txXfrm>
    </dsp:sp>
    <dsp:sp modelId="{259E167C-CA8F-4BE7-927F-6765FBAD7C5F}">
      <dsp:nvSpPr>
        <dsp:cNvPr id="0" name=""/>
        <dsp:cNvSpPr/>
      </dsp:nvSpPr>
      <dsp:spPr>
        <a:xfrm>
          <a:off x="4345689" y="566316"/>
          <a:ext cx="1041169" cy="104116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5B187-7784-47B4-8CA3-79570DE2EF36}">
      <dsp:nvSpPr>
        <dsp:cNvPr id="0" name=""/>
        <dsp:cNvSpPr/>
      </dsp:nvSpPr>
      <dsp:spPr>
        <a:xfrm>
          <a:off x="4567577" y="788205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C17FF-14C2-40DF-8965-339E8067B510}">
      <dsp:nvSpPr>
        <dsp:cNvPr id="0" name=""/>
        <dsp:cNvSpPr/>
      </dsp:nvSpPr>
      <dsp:spPr>
        <a:xfrm>
          <a:off x="4012856" y="1931785"/>
          <a:ext cx="1706835" cy="267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Bi-LSTM: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two LSTM layers that make up this structure process the input sequence forwards in the first layer and backward in the second. An LSTM contains a distinct set of parameters for each layer.</a:t>
          </a:r>
        </a:p>
      </dsp:txBody>
      <dsp:txXfrm>
        <a:off x="4012856" y="1931785"/>
        <a:ext cx="1706835" cy="2679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0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82E-5A74-515D-B2F1-C6B98B98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F2879-4759-DF91-F543-B025B05AC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2F8C-1376-C59B-25FB-8C85E7F6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96A2-9E9B-69BD-DC07-C609A6A3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B317-5183-9D39-E3FA-C4B0A331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7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3193-6365-1F80-66AC-C5E2C487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B014-E184-1493-A5AF-01F53D98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200A-F603-E6B1-476F-4D889BC3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E642-B93B-66EB-5EC1-9209C42C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5B50-882B-F9A4-95A2-61782C0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BD84-BC44-0588-EE11-83ECA64B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F7A7-5788-49B6-4BBB-A1CDC659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D220-71E1-0449-BE8B-7582CEA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8003-6B64-633B-11CD-09B0C632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17E7-7130-2AFF-C73A-FE5AB43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163-A2DB-CC06-5B41-AABFEC79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BC97-9FB8-1775-ACD2-0C66CD20F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B2A0E-74BF-DBF9-C977-4B2B1D49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AE78-878E-C6EC-2E5B-22143EE3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7EFC4-9E0D-95EC-E835-2F36992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12FB-A5D3-0C43-D780-2662F109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7C12-F216-6720-B871-99619413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1AEA-B7E4-0B62-084D-3E4E2967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ABC8-D011-824D-3787-438D10BD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1149-4049-2A4C-C234-D9135C08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11A10-239A-A6A7-EC1C-5615B0CEF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8E8F9-C5CD-0FA3-E88A-EDAF5FED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E1F15-5413-7C94-552D-9275B97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C7C9E-821B-A2BB-386A-A6833CB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363-435F-1EDF-2176-40B8847E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AB446-1C3E-FDE0-443E-3175453D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4CC01-7B2D-0AFF-1C97-B9F3A1F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15948-58C6-C709-2944-B7BBDFAD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5098B-FDB1-948C-1173-9709766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5108-1998-68CA-87F5-9D9E3C90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B9BBC-0D46-8D96-C120-078AC032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2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68B-1A5C-502A-CC3A-126B5A76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D956-B064-EF66-4D26-45FA08C0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CD69B-6297-EFD0-B0A1-30155992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4E5C9-5580-0EFC-07DE-BCC7FAB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48A8-C1F7-C817-4B0F-AAE2E5E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F741-6F7A-E3F9-0628-8AD8C686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83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914B-98FC-B7DB-9544-3BA34763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AF336-BA36-7F3E-3818-29920A939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17CA2-402D-B9FE-E3F8-7C6B08C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BD70-2C07-5F32-E4D3-4650514B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F0EB4-265F-7F01-9D6C-9F3BA1B9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C034-FD74-011F-2313-3DB26746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4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3056-A361-C6FE-F69B-5AA33ECC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5DD4-1D96-7AF2-9316-39647503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30F1-644B-B26F-DDC3-4048F2DE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4718-8F2E-F563-6364-4EC9F071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EC7D-A948-9B2D-4E69-CC869681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6DDCD-D0D4-9F0C-49AA-4D0F86CE1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F36B-D564-0155-343C-298C8496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8775-2616-79DB-FB87-AEC02A37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F5FB-94E0-DF5C-3A96-500452E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5871-3D4F-9B9B-93CE-CB68F74C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3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82E-5A74-515D-B2F1-C6B98B98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F2879-4759-DF91-F543-B025B05AC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2F8C-1376-C59B-25FB-8C85E7F6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96A2-9E9B-69BD-DC07-C609A6A3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B317-5183-9D39-E3FA-C4B0A331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6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3193-6365-1F80-66AC-C5E2C487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B014-E184-1493-A5AF-01F53D98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200A-F603-E6B1-476F-4D889BC3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E642-B93B-66EB-5EC1-9209C42C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5B50-882B-F9A4-95A2-61782C08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9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BD84-BC44-0588-EE11-83ECA64B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F7A7-5788-49B6-4BBB-A1CDC659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D220-71E1-0449-BE8B-7582CEA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8003-6B64-633B-11CD-09B0C632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17E7-7130-2AFF-C73A-FE5AB43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4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163-A2DB-CC06-5B41-AABFEC79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BC97-9FB8-1775-ACD2-0C66CD20F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B2A0E-74BF-DBF9-C977-4B2B1D49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AE78-878E-C6EC-2E5B-22143EE3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7EFC4-9E0D-95EC-E835-2F36992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12FB-A5D3-0C43-D780-2662F109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9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7C12-F216-6720-B871-99619413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71AEA-B7E4-0B62-084D-3E4E2967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ABC8-D011-824D-3787-438D10BD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31149-4049-2A4C-C234-D9135C08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11A10-239A-A6A7-EC1C-5615B0CEF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8E8F9-C5CD-0FA3-E88A-EDAF5FED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E1F15-5413-7C94-552D-9275B97F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C7C9E-821B-A2BB-386A-A6833CBB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3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8363-435F-1EDF-2176-40B8847E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AB446-1C3E-FDE0-443E-3175453D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4CC01-7B2D-0AFF-1C97-B9F3A1F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15948-58C6-C709-2944-B7BBDFAD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2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5098B-FDB1-948C-1173-9709766F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55108-1998-68CA-87F5-9D9E3C90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B9BBC-0D46-8D96-C120-078AC032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68B-1A5C-502A-CC3A-126B5A76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D956-B064-EF66-4D26-45FA08C0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CD69B-6297-EFD0-B0A1-30155992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4E5C9-5580-0EFC-07DE-BCC7FAB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48A8-C1F7-C817-4B0F-AAE2E5E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5F741-6F7A-E3F9-0628-8AD8C686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2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914B-98FC-B7DB-9544-3BA34763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AF336-BA36-7F3E-3818-29920A939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17CA2-402D-B9FE-E3F8-7C6B08C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BD70-2C07-5F32-E4D3-4650514B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F0EB4-265F-7F01-9D6C-9F3BA1B9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C034-FD74-011F-2313-3DB26746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6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3056-A361-C6FE-F69B-5AA33ECC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5DD4-1D96-7AF2-9316-39647503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30F1-644B-B26F-DDC3-4048F2DE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4718-8F2E-F563-6364-4EC9F071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EC7D-A948-9B2D-4E69-CC869681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6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6DDCD-D0D4-9F0C-49AA-4D0F86CE1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F36B-D564-0155-343C-298C8496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8775-2616-79DB-FB87-AEC02A37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F5FB-94E0-DF5C-3A96-500452E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5871-3D4F-9B9B-93CE-CB68F74C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5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0244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EB9FF-4470-C3CF-070A-8C0398FD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AC2CE-8419-C850-AD6C-FF0B8B6C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CDCA-B230-140E-86D6-E045504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98F5-BDE2-5A8D-406A-2EFD7A37C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C03E-16BD-828B-535E-CCEF9F213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8509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EB9FF-4470-C3CF-070A-8C0398FD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AC2CE-8419-C850-AD6C-FF0B8B6C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CDCA-B230-140E-86D6-E045504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98F5-BDE2-5A8D-406A-2EFD7A37C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C03E-16BD-828B-535E-CCEF9F213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17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1" name="Rectangle 1100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9573-0B02-CACD-3AA1-B9F15D52B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US" sz="4800"/>
              <a:t>TOXIC COMMENT DETECTION USING DEEP</a:t>
            </a:r>
            <a:br>
              <a:rPr lang="en-US" sz="4800"/>
            </a:br>
            <a:r>
              <a:rPr lang="en-US" sz="4800"/>
              <a:t>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84A2B-C315-5FCB-A2DF-DC0FE99F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/>
              <a:t>by Aditi </a:t>
            </a:r>
            <a:r>
              <a:rPr lang="en-US" err="1"/>
              <a:t>ShrIVASTAVA</a:t>
            </a:r>
            <a:endParaRPr lang="en-US"/>
          </a:p>
        </p:txBody>
      </p:sp>
      <p:pic>
        <p:nvPicPr>
          <p:cNvPr id="1026" name="Picture 2" descr="Toxic Comments Classification | by Vijay Gadepalli | Medium">
            <a:extLst>
              <a:ext uri="{FF2B5EF4-FFF2-40B4-BE49-F238E27FC236}">
                <a16:creationId xmlns:a16="http://schemas.microsoft.com/office/drawing/2014/main" id="{73972105-D867-0283-64EC-AE7A99BAC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31916" y="540000"/>
            <a:ext cx="5768725" cy="5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51B4-334F-3ACE-F601-AEF94D39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AC2F-F308-5D09-D305-2F622C5E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74" y="2039069"/>
            <a:ext cx="4668449" cy="3877861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Despite the public arena that the internet offers for anybody to debate anything, abuse and harassment are keeping people from sharing their thoughts and disturbing the online community.</a:t>
            </a:r>
          </a:p>
          <a:p>
            <a:r>
              <a:rPr lang="en-US" dirty="0"/>
              <a:t>Our goal is to create deep learning models which can identify toxicity in online interactions—which is characterized as anything unpleasant and disrespectful—because of this problem.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00A5F84-BD20-4A3E-81BA-9F444410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62F19C-23B5-44FC-88CF-01A430872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2D9667-DCFB-45CA-8EDC-7E5E0EE42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8752FF-502D-43D5-9828-8C421664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72C36172-4021-6B90-A16F-61326EBF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5" r="8405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1658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183D1-9E26-3F69-A6D9-DAEE1B4C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300" y="970050"/>
            <a:ext cx="4589328" cy="620362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Bi-LTSM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C5F65-38EA-166D-2A51-AB6CB11D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2412976"/>
            <a:ext cx="5468347" cy="2023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6BFF-BB7C-6875-079B-79321859B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860" y="1831287"/>
            <a:ext cx="4589328" cy="425177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"Bi-LTSM" is another name for a bidirectional Long Short-Term Memory (LSTM) neural network. </a:t>
            </a:r>
          </a:p>
          <a:p>
            <a:r>
              <a:rPr lang="en-US" sz="2000" dirty="0"/>
              <a:t>LSTM networks are a particular kind of RNN that can learn long-term dependencies. </a:t>
            </a:r>
          </a:p>
          <a:p>
            <a:r>
              <a:rPr lang="en-US" sz="2000" dirty="0"/>
              <a:t>The word "bidirectional“ means the network can perform both forward and backward processing of the input data.</a:t>
            </a:r>
          </a:p>
          <a:p>
            <a:r>
              <a:rPr lang="en-US" sz="2000" dirty="0"/>
              <a:t>With the help of this approach, the neural network can gather data from both historical and prospective contexts</a:t>
            </a:r>
          </a:p>
        </p:txBody>
      </p:sp>
    </p:spTree>
    <p:extLst>
      <p:ext uri="{BB962C8B-B14F-4D97-AF65-F5344CB8AC3E}">
        <p14:creationId xmlns:p14="http://schemas.microsoft.com/office/powerpoint/2010/main" val="14990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3" name="Rectangle 31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62B69-686D-9029-019B-360EAAEC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DataSet</a:t>
            </a:r>
          </a:p>
        </p:txBody>
      </p:sp>
      <p:pic>
        <p:nvPicPr>
          <p:cNvPr id="3074" name="Picture 2" descr="Toxic Comment Classification. NLP multi-label classification using… | by  Ala Eddine GRINE | Medium">
            <a:extLst>
              <a:ext uri="{FF2B5EF4-FFF2-40B4-BE49-F238E27FC236}">
                <a16:creationId xmlns:a16="http://schemas.microsoft.com/office/drawing/2014/main" id="{BEE336BD-C03F-4292-C0A3-39CCB6DF1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9" r="14649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6C63-0E68-C190-3BA0-CF294B9E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593" y="2834641"/>
            <a:ext cx="6251110" cy="3822192"/>
          </a:xfrm>
        </p:spPr>
        <p:txBody>
          <a:bodyPr>
            <a:normAutofit/>
          </a:bodyPr>
          <a:lstStyle/>
          <a:p>
            <a:r>
              <a:rPr lang="en-US" sz="2400" dirty="0"/>
              <a:t>The training set consists of about 160K data points that have been categorized into a table with the following columns: </a:t>
            </a:r>
            <a:r>
              <a:rPr lang="en-US" sz="2400" dirty="0" err="1"/>
              <a:t>identity_hate</a:t>
            </a:r>
            <a:r>
              <a:rPr lang="en-US" sz="2400" dirty="0"/>
              <a:t>, toxic, </a:t>
            </a:r>
            <a:r>
              <a:rPr lang="en-US" sz="2400" dirty="0" err="1"/>
              <a:t>severe_toxic</a:t>
            </a:r>
            <a:r>
              <a:rPr lang="en-US" sz="2400" dirty="0"/>
              <a:t>, obscene, threat, and insult.</a:t>
            </a:r>
          </a:p>
          <a:p>
            <a:r>
              <a:rPr lang="en-US" sz="2400" dirty="0"/>
              <a:t>If every column is zero, the statement is deemed non-toxic; if not, the statement is deemed to fit best in one column.</a:t>
            </a:r>
          </a:p>
        </p:txBody>
      </p:sp>
    </p:spTree>
    <p:extLst>
      <p:ext uri="{BB962C8B-B14F-4D97-AF65-F5344CB8AC3E}">
        <p14:creationId xmlns:p14="http://schemas.microsoft.com/office/powerpoint/2010/main" val="12061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57D92-7DE9-DDBE-2CCF-B2A2786B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A092-6ADD-AB37-84AA-BDA026F5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335" y="645836"/>
            <a:ext cx="4311316" cy="5546047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b="1" i="1" dirty="0"/>
              <a:t>Preprocessing: </a:t>
            </a:r>
            <a:r>
              <a:rPr lang="en-US" sz="1700" dirty="0"/>
              <a:t>In this stage the dataset divides comments into six categories</a:t>
            </a:r>
          </a:p>
          <a:p>
            <a:pPr algn="just"/>
            <a:r>
              <a:rPr lang="en-US" sz="1700" b="1" i="1" dirty="0"/>
              <a:t>Sequential Model: </a:t>
            </a:r>
            <a:r>
              <a:rPr lang="en-US" sz="1700" dirty="0"/>
              <a:t>The model created Bi-LTSM, and embedding </a:t>
            </a:r>
          </a:p>
          <a:p>
            <a:pPr algn="just"/>
            <a:r>
              <a:rPr lang="en-US" sz="1700" b="1" i="1" dirty="0"/>
              <a:t>Prediction and Evaluation: </a:t>
            </a:r>
            <a:r>
              <a:rPr lang="en-US" sz="1700" dirty="0"/>
              <a:t>Using a specially created interface, the </a:t>
            </a:r>
            <a:r>
              <a:rPr lang="en-US" sz="1700" dirty="0" err="1"/>
              <a:t>score_comment</a:t>
            </a:r>
            <a:r>
              <a:rPr lang="en-US" sz="1700" dirty="0"/>
              <a:t> technique is used to provide forecasts for the comments that users have entered. The interface will display the forecasts as text.</a:t>
            </a:r>
          </a:p>
          <a:p>
            <a:pPr algn="just"/>
            <a:r>
              <a:rPr lang="en-US" sz="1700" b="1" i="1" dirty="0"/>
              <a:t>Testing: </a:t>
            </a:r>
            <a:r>
              <a:rPr lang="en-US" sz="1700" dirty="0"/>
              <a:t>The </a:t>
            </a:r>
            <a:r>
              <a:rPr lang="en-US" sz="1700" dirty="0" err="1"/>
              <a:t>score_comment</a:t>
            </a:r>
            <a:r>
              <a:rPr lang="en-US" sz="1700" dirty="0"/>
              <a:t> function is used to provide estimates for the comments that users have entered. On the user experience, the forecasts will be displayed as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ABE5C-157A-836A-243F-5DD0CC9F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12" y="473654"/>
            <a:ext cx="2409755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13FC733-1C97-9642-ADE7-AB60CAA40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3" r="2945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EF257-04D5-1561-DB1E-9FA0A01A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Sequential Model Flow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DE5EA40E-6A01-17EA-53D9-DCCD4D339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442664"/>
              </p:ext>
            </p:extLst>
          </p:nvPr>
        </p:nvGraphicFramePr>
        <p:xfrm>
          <a:off x="5827048" y="1467293"/>
          <a:ext cx="5721484" cy="51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28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E180F-8543-B89E-DECA-988E6D34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3" y="72962"/>
            <a:ext cx="3631002" cy="3440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9FEE2-E7A7-079D-9BB6-77821026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33" y="3541860"/>
            <a:ext cx="3631002" cy="3287615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353C0-1F26-BE09-0984-9345E975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E1BF-6F88-26C3-7B89-FEF75826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2636874"/>
            <a:ext cx="4996778" cy="3089602"/>
          </a:xfrm>
        </p:spPr>
        <p:txBody>
          <a:bodyPr anchor="t">
            <a:normAutofit/>
          </a:bodyPr>
          <a:lstStyle/>
          <a:p>
            <a:r>
              <a:rPr lang="en-US" sz="2000" dirty="0"/>
              <a:t>By considering both past and future data, Bi-LSTM can capture richer interdependencies in the input sequence.</a:t>
            </a:r>
          </a:p>
          <a:p>
            <a:r>
              <a:rPr lang="en-US" sz="2000" dirty="0"/>
              <a:t>For the validation and training sets, the accuracy achieved with the Embedding with Bi-LSTM sequential model is almost 99%, with a loss of about 0.13.</a:t>
            </a:r>
          </a:p>
        </p:txBody>
      </p:sp>
    </p:spTree>
    <p:extLst>
      <p:ext uri="{BB962C8B-B14F-4D97-AF65-F5344CB8AC3E}">
        <p14:creationId xmlns:p14="http://schemas.microsoft.com/office/powerpoint/2010/main" val="32750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7416F-9416-68C1-3432-2B3C1827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50389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0824-183D-89FB-E280-E107EF32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6"/>
            <a:ext cx="5038916" cy="3724862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Gradio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library is used to design the GUI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GUI could tell if the comment is toxic or not based on the input comment provided.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two parts : one which takes the input and other which tells in which category does the comment falls under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B1CB8-8BED-D60D-419F-06BDDCCB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07" y="685799"/>
            <a:ext cx="386791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82F43-765A-943A-E60F-F8E5B279E868}"/>
              </a:ext>
            </a:extLst>
          </p:cNvPr>
          <p:cNvSpPr txBox="1"/>
          <p:nvPr/>
        </p:nvSpPr>
        <p:spPr>
          <a:xfrm>
            <a:off x="2509284" y="2801418"/>
            <a:ext cx="8399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901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522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Avenir Next LT Pro</vt:lpstr>
      <vt:lpstr>Bell MT</vt:lpstr>
      <vt:lpstr>Calibri</vt:lpstr>
      <vt:lpstr>GlowVTI</vt:lpstr>
      <vt:lpstr>Office Theme</vt:lpstr>
      <vt:lpstr>1_Office Theme</vt:lpstr>
      <vt:lpstr>TOXIC COMMENT DETECTION USING DEEP LEARNING ALGORITHM</vt:lpstr>
      <vt:lpstr>Objective</vt:lpstr>
      <vt:lpstr>Bi-LTSM</vt:lpstr>
      <vt:lpstr>DataSet</vt:lpstr>
      <vt:lpstr>FlowChart</vt:lpstr>
      <vt:lpstr>Sequential Model Flow</vt:lpstr>
      <vt:lpstr>Results</vt:lpstr>
      <vt:lpstr>GUI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DETECTION USING DEEP LEARNING ALGORITHM</dc:title>
  <dc:creator>Arushi Shrivastava</dc:creator>
  <cp:lastModifiedBy>Arushi Shrivastava</cp:lastModifiedBy>
  <cp:revision>3</cp:revision>
  <dcterms:created xsi:type="dcterms:W3CDTF">2024-05-15T03:46:00Z</dcterms:created>
  <dcterms:modified xsi:type="dcterms:W3CDTF">2024-05-15T14:40:02Z</dcterms:modified>
</cp:coreProperties>
</file>