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Libre Franklin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LibreFranklin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LibreFranklin-italic.fntdata"/><Relationship Id="rId16" Type="http://schemas.openxmlformats.org/officeDocument/2006/relationships/slide" Target="slides/slide9.xml"/><Relationship Id="rId38" Type="http://schemas.openxmlformats.org/officeDocument/2006/relationships/font" Target="fonts/LibreFranklin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5f559811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d5f5598116_2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5f5598116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d5f5598116_2_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5f5598116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d5f5598116_2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5f5598116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d5f5598116_2_1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5f5598116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d5f5598116_2_1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5f5598116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d5f5598116_2_1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5f5598116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d5f5598116_2_1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5f5598116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d5f5598116_2_1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5f5598116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d5f5598116_2_1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5f5598116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d5f5598116_2_1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5f5598116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d5f5598116_2_2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5f5598116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d5f5598116_2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5f5598116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d5f5598116_2_2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5f5598116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d5f5598116_2_2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5f5598116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d5f5598116_2_2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5f5598116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d5f5598116_2_2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5f5598116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d5f5598116_2_1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5f5598116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d5f5598116_2_2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5f5598116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d5f5598116_2_2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5f5598116_2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d5f5598116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ad96cfebb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7ad96cfeb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5f5598116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gd5f5598116_2_2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5f5598116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d5f5598116_2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5f5598116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d5f5598116_2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5f5598116_2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d5f5598116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5f5598116_2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d5f5598116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f5598116_2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d5f5598116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5f5598116_2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d5f5598116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ad96cfeb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ad96cfeb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Bookman Old Style"/>
              <a:buNone/>
              <a:defRPr sz="6000">
                <a:solidFill>
                  <a:srgbClr val="FEFE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825038" y="3483864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62" name="Google Shape;62;p14"/>
          <p:cNvCxnSpPr/>
          <p:nvPr/>
        </p:nvCxnSpPr>
        <p:spPr>
          <a:xfrm>
            <a:off x="905744" y="3356056"/>
            <a:ext cx="740664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6163819" y="4835128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822959" y="4835128"/>
            <a:ext cx="511369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2175" y="1560000"/>
            <a:ext cx="8218350" cy="31425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86958" y="1590675"/>
            <a:ext cx="3479802" cy="28111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6163819" y="4835128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822959" y="4835128"/>
            <a:ext cx="511369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22960" y="1581151"/>
            <a:ext cx="7543800" cy="28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163819" y="4835128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822959" y="4835128"/>
            <a:ext cx="511369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822960" y="1543050"/>
            <a:ext cx="3479802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822960" y="2218706"/>
            <a:ext cx="3479802" cy="21831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3" type="body"/>
          </p:nvPr>
        </p:nvSpPr>
        <p:spPr>
          <a:xfrm>
            <a:off x="4886958" y="1543050"/>
            <a:ext cx="3479802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8"/>
          <p:cNvSpPr txBox="1"/>
          <p:nvPr>
            <p:ph idx="4" type="body"/>
          </p:nvPr>
        </p:nvSpPr>
        <p:spPr>
          <a:xfrm>
            <a:off x="4886958" y="2218705"/>
            <a:ext cx="3479802" cy="21831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6163819" y="4835128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822959" y="4835128"/>
            <a:ext cx="511369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6163819" y="4835128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822959" y="4835128"/>
            <a:ext cx="511369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2" y="0"/>
            <a:ext cx="3490722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482600" y="589787"/>
            <a:ext cx="2638175" cy="157048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Bookman Old Style"/>
              <a:buNone/>
              <a:defRPr b="0" sz="2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4094238" y="609599"/>
            <a:ext cx="4446258" cy="39710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482599" y="2282288"/>
            <a:ext cx="2638175" cy="22983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6" name="Google Shape;106;p20"/>
          <p:cNvSpPr txBox="1"/>
          <p:nvPr>
            <p:ph idx="10" type="dt"/>
          </p:nvPr>
        </p:nvSpPr>
        <p:spPr>
          <a:xfrm>
            <a:off x="482598" y="4834890"/>
            <a:ext cx="263817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1" type="ftr"/>
          </p:nvPr>
        </p:nvSpPr>
        <p:spPr>
          <a:xfrm>
            <a:off x="4094237" y="4834890"/>
            <a:ext cx="40005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0" y="3433763"/>
            <a:ext cx="9141618" cy="17097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/>
          <p:nvPr>
            <p:ph idx="2" type="pic"/>
          </p:nvPr>
        </p:nvSpPr>
        <p:spPr>
          <a:xfrm>
            <a:off x="11" y="0"/>
            <a:ext cx="9143988" cy="343376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822959" y="3599522"/>
            <a:ext cx="7585234" cy="557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Bookman Old Style"/>
              <a:buNone/>
              <a:defRPr b="0" sz="2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822959" y="4286250"/>
            <a:ext cx="75849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4" name="Google Shape;114;p21"/>
          <p:cNvSpPr txBox="1"/>
          <p:nvPr>
            <p:ph idx="10" type="dt"/>
          </p:nvPr>
        </p:nvSpPr>
        <p:spPr>
          <a:xfrm>
            <a:off x="6163819" y="4835128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822959" y="4835128"/>
            <a:ext cx="511369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Bookman Old Style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822960" y="3497580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21" name="Google Shape;121;p22"/>
          <p:cNvCxnSpPr/>
          <p:nvPr/>
        </p:nvCxnSpPr>
        <p:spPr>
          <a:xfrm>
            <a:off x="905744" y="3363849"/>
            <a:ext cx="740664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22"/>
          <p:cNvSpPr txBox="1"/>
          <p:nvPr>
            <p:ph idx="10" type="dt"/>
          </p:nvPr>
        </p:nvSpPr>
        <p:spPr>
          <a:xfrm>
            <a:off x="6163819" y="4835128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1" type="ftr"/>
          </p:nvPr>
        </p:nvSpPr>
        <p:spPr>
          <a:xfrm>
            <a:off x="822959" y="4835128"/>
            <a:ext cx="511369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Bookman Old Style"/>
              <a:buNone/>
              <a:defRPr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825038" y="3483864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129" name="Google Shape;129;p23"/>
          <p:cNvCxnSpPr/>
          <p:nvPr/>
        </p:nvCxnSpPr>
        <p:spPr>
          <a:xfrm>
            <a:off x="905744" y="3356056"/>
            <a:ext cx="740664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6163819" y="4835128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822959" y="4835128"/>
            <a:ext cx="511369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Bookman Old Style"/>
              <a:buNone/>
              <a:defRPr b="0" i="0" sz="3500" u="none" cap="none" strike="noStrik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22960" y="1581151"/>
            <a:ext cx="7543800" cy="28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163819" y="4835128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822959" y="4835128"/>
            <a:ext cx="511369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895149" y="1423035"/>
            <a:ext cx="747522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  <a:defRPr b="0" i="0" sz="35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822960" y="1581151"/>
            <a:ext cx="7543800" cy="28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163819" y="4835128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822959" y="4835128"/>
            <a:ext cx="511369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895149" y="1423035"/>
            <a:ext cx="74752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ngel.co/" TargetMode="External"/><Relationship Id="rId4" Type="http://schemas.openxmlformats.org/officeDocument/2006/relationships/hyperlink" Target="https://www.firstnaukri.com/" TargetMode="External"/><Relationship Id="rId5" Type="http://schemas.openxmlformats.org/officeDocument/2006/relationships/hyperlink" Target="https://www.primefaces.org/primeng/" TargetMode="External"/><Relationship Id="rId6" Type="http://schemas.openxmlformats.org/officeDocument/2006/relationships/hyperlink" Target="https://www.udemy.com/course/full-stack-application-development-with-spring-boot-and-angular/" TargetMode="External"/><Relationship Id="rId7" Type="http://schemas.openxmlformats.org/officeDocument/2006/relationships/hyperlink" Target="https://docs.spring.io/spring-boot/docs/current/reference/htmlsingle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>
            <a:off x="1" y="0"/>
            <a:ext cx="9141544" cy="51442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A close up of a piece of paper with a pencil laying on top" id="138" name="Google Shape;13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" y="731"/>
            <a:ext cx="914398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/>
          <p:nvPr/>
        </p:nvSpPr>
        <p:spPr>
          <a:xfrm>
            <a:off x="5922150" y="1815666"/>
            <a:ext cx="2727000" cy="2390178"/>
          </a:xfrm>
          <a:prstGeom prst="rect">
            <a:avLst/>
          </a:prstGeom>
          <a:solidFill>
            <a:schemeClr val="dk1">
              <a:alpha val="8431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0" name="Google Shape;140;p24"/>
          <p:cNvSpPr txBox="1"/>
          <p:nvPr>
            <p:ph type="ctrTitle"/>
          </p:nvPr>
        </p:nvSpPr>
        <p:spPr>
          <a:xfrm>
            <a:off x="5934450" y="1761659"/>
            <a:ext cx="2727000" cy="150532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ookman Old Style"/>
              <a:buNone/>
            </a:pPr>
            <a:r>
              <a:rPr lang="en" sz="3300">
                <a:solidFill>
                  <a:schemeClr val="lt1"/>
                </a:solidFill>
              </a:rPr>
              <a:t>Job Search App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141" name="Google Shape;141;p24"/>
          <p:cNvSpPr txBox="1"/>
          <p:nvPr>
            <p:ph idx="1" type="subTitle"/>
          </p:nvPr>
        </p:nvSpPr>
        <p:spPr>
          <a:xfrm>
            <a:off x="6095925" y="3536494"/>
            <a:ext cx="2404125" cy="510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Aditi (BE/15086/17), CSE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/>
              <a:t>Salvi Verma (BE/15048/17), CSE</a:t>
            </a:r>
            <a:endParaRPr sz="1200"/>
          </a:p>
        </p:txBody>
      </p:sp>
      <p:cxnSp>
        <p:nvCxnSpPr>
          <p:cNvPr id="142" name="Google Shape;142;p24"/>
          <p:cNvCxnSpPr/>
          <p:nvPr/>
        </p:nvCxnSpPr>
        <p:spPr>
          <a:xfrm>
            <a:off x="6132105" y="3359921"/>
            <a:ext cx="233167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24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rgbClr val="262626">
              <a:alpha val="94509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" sz="3300"/>
              <a:t>Flow chart</a:t>
            </a:r>
            <a:endParaRPr sz="3300"/>
          </a:p>
        </p:txBody>
      </p:sp>
      <p:sp>
        <p:nvSpPr>
          <p:cNvPr id="211" name="Google Shape;211;p33"/>
          <p:cNvSpPr/>
          <p:nvPr/>
        </p:nvSpPr>
        <p:spPr>
          <a:xfrm>
            <a:off x="251520" y="1977684"/>
            <a:ext cx="1080120" cy="486054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25400">
            <a:solidFill>
              <a:srgbClr val="A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1763688" y="1977684"/>
            <a:ext cx="918102" cy="486054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Enter the website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3113838" y="1869672"/>
            <a:ext cx="1296144" cy="810090"/>
          </a:xfrm>
          <a:prstGeom prst="diamond">
            <a:avLst/>
          </a:prstGeom>
          <a:solidFill>
            <a:srgbClr val="82685D"/>
          </a:solidFill>
          <a:ln cap="flat" cmpd="sng" w="25400">
            <a:solidFill>
              <a:srgbClr val="8268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Have an account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3"/>
          <p:cNvSpPr/>
          <p:nvPr/>
        </p:nvSpPr>
        <p:spPr>
          <a:xfrm>
            <a:off x="4788024" y="2031690"/>
            <a:ext cx="972108" cy="432048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 up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3275856" y="3111810"/>
            <a:ext cx="918102" cy="432048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4680012" y="2895786"/>
            <a:ext cx="1188132" cy="864096"/>
          </a:xfrm>
          <a:prstGeom prst="diamond">
            <a:avLst/>
          </a:prstGeom>
          <a:solidFill>
            <a:srgbClr val="82685D"/>
          </a:solidFill>
          <a:ln cap="flat" cmpd="sng" w="25400">
            <a:solidFill>
              <a:srgbClr val="8268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Job or post Job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3"/>
          <p:cNvSpPr/>
          <p:nvPr/>
        </p:nvSpPr>
        <p:spPr>
          <a:xfrm>
            <a:off x="6246186" y="3111810"/>
            <a:ext cx="1080120" cy="432048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Job 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3"/>
          <p:cNvSpPr/>
          <p:nvPr/>
        </p:nvSpPr>
        <p:spPr>
          <a:xfrm>
            <a:off x="4734018" y="4083918"/>
            <a:ext cx="1080120" cy="432048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 Job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3"/>
          <p:cNvSpPr/>
          <p:nvPr/>
        </p:nvSpPr>
        <p:spPr>
          <a:xfrm>
            <a:off x="6246186" y="4083918"/>
            <a:ext cx="1080120" cy="432048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Logout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3"/>
          <p:cNvSpPr/>
          <p:nvPr/>
        </p:nvSpPr>
        <p:spPr>
          <a:xfrm>
            <a:off x="8082390" y="4029912"/>
            <a:ext cx="864096" cy="486054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25400">
            <a:solidFill>
              <a:srgbClr val="A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1439652" y="2139702"/>
            <a:ext cx="162018" cy="1080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2789802" y="2193708"/>
            <a:ext cx="216024" cy="1080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5976156" y="3273828"/>
            <a:ext cx="216024" cy="1080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3"/>
          <p:cNvSpPr/>
          <p:nvPr/>
        </p:nvSpPr>
        <p:spPr>
          <a:xfrm>
            <a:off x="4463988" y="2247714"/>
            <a:ext cx="216024" cy="1080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3"/>
          <p:cNvSpPr/>
          <p:nvPr/>
        </p:nvSpPr>
        <p:spPr>
          <a:xfrm>
            <a:off x="4301970" y="3273828"/>
            <a:ext cx="270030" cy="1080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3653898" y="2733768"/>
            <a:ext cx="162018" cy="27003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5166066" y="2571750"/>
            <a:ext cx="162018" cy="27003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7542330" y="4191930"/>
            <a:ext cx="324036" cy="1620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6732240" y="3705876"/>
            <a:ext cx="108012" cy="21602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5220072" y="3813888"/>
            <a:ext cx="162018" cy="16201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5922150" y="4245936"/>
            <a:ext cx="216024" cy="1080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4351150" y="2041275"/>
            <a:ext cx="40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ibre Franklin"/>
                <a:ea typeface="Libre Franklin"/>
                <a:cs typeface="Libre Franklin"/>
                <a:sym typeface="Libre Franklin"/>
              </a:rPr>
              <a:t>NO</a:t>
            </a:r>
            <a:endParaRPr sz="1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3867700" y="2739625"/>
            <a:ext cx="54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ibre Franklin"/>
                <a:ea typeface="Libre Franklin"/>
                <a:cs typeface="Libre Franklin"/>
                <a:sym typeface="Libre Franklin"/>
              </a:rPr>
              <a:t>YES</a:t>
            </a:r>
            <a:endParaRPr sz="1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733631" y="203644"/>
            <a:ext cx="7824375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lang="en" sz="3300"/>
              <a:t>About us page</a:t>
            </a:r>
            <a:endParaRPr sz="3300"/>
          </a:p>
        </p:txBody>
      </p:sp>
      <p:sp>
        <p:nvSpPr>
          <p:cNvPr id="239" name="Google Shape;239;p34"/>
          <p:cNvSpPr txBox="1"/>
          <p:nvPr/>
        </p:nvSpPr>
        <p:spPr>
          <a:xfrm>
            <a:off x="822956" y="1605225"/>
            <a:ext cx="7645725" cy="30296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165100" lvl="0" marL="3429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ibre Franklin"/>
              <a:buNone/>
            </a:pPr>
            <a:r>
              <a:t/>
            </a:r>
            <a:endParaRPr b="0" i="0" sz="1600" u="none" cap="none" strike="noStrike">
              <a:solidFill>
                <a:srgbClr val="FF0000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C:\Users\DELL\Pictures\Screenshots\Screenshot (112).png" id="240" name="Google Shape;24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1599642"/>
            <a:ext cx="6480721" cy="302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" sz="3300"/>
              <a:t>Sign Up page</a:t>
            </a:r>
            <a:endParaRPr sz="3300"/>
          </a:p>
        </p:txBody>
      </p:sp>
      <p:pic>
        <p:nvPicPr>
          <p:cNvPr descr="C:\Users\DELL\Pictures\Screenshots\Screenshot (115).png" id="246" name="Google Shape;24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545636"/>
            <a:ext cx="6985415" cy="302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" sz="3300"/>
              <a:t>Sign Up page ( Validations )</a:t>
            </a:r>
            <a:endParaRPr sz="3300"/>
          </a:p>
        </p:txBody>
      </p:sp>
      <p:pic>
        <p:nvPicPr>
          <p:cNvPr descr="C:\Users\DELL\Pictures\Screenshots\Screenshot (117).png" id="252" name="Google Shape;2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622" y="1545636"/>
            <a:ext cx="6877403" cy="3141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" sz="3300"/>
              <a:t>Login page</a:t>
            </a:r>
            <a:endParaRPr sz="3300"/>
          </a:p>
        </p:txBody>
      </p:sp>
      <p:pic>
        <p:nvPicPr>
          <p:cNvPr descr="C:\Users\DELL\Pictures\Screenshots\Screenshot (114).png" id="258" name="Google Shape;2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1599642"/>
            <a:ext cx="6823397" cy="3116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" sz="3300"/>
              <a:t>Login page ( Validations )</a:t>
            </a:r>
            <a:endParaRPr sz="3300"/>
          </a:p>
        </p:txBody>
      </p:sp>
      <p:pic>
        <p:nvPicPr>
          <p:cNvPr descr="C:\Users\DELL\Pictures\Screenshots\Screenshot (116).png" id="264" name="Google Shape;2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1599642"/>
            <a:ext cx="6823397" cy="313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" sz="3300"/>
              <a:t>User Profile page</a:t>
            </a:r>
            <a:endParaRPr sz="3300"/>
          </a:p>
        </p:txBody>
      </p:sp>
      <p:pic>
        <p:nvPicPr>
          <p:cNvPr descr="C:\Users\DELL\Pictures\Screenshots\Screenshot (118).png" id="270" name="Google Shape;27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491630"/>
            <a:ext cx="7093427" cy="3235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" sz="3300"/>
              <a:t>Post Job page</a:t>
            </a:r>
            <a:endParaRPr sz="3300"/>
          </a:p>
        </p:txBody>
      </p:sp>
      <p:pic>
        <p:nvPicPr>
          <p:cNvPr descr="C:\Users\DELL\Pictures\Screenshots\Screenshot (1).png" id="276" name="Google Shape;27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622" y="1514903"/>
            <a:ext cx="7020780" cy="319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" sz="3300"/>
              <a:t>Get Job page (Without any filter)</a:t>
            </a:r>
            <a:endParaRPr sz="3300"/>
          </a:p>
        </p:txBody>
      </p:sp>
      <p:pic>
        <p:nvPicPr>
          <p:cNvPr descr="C:\Users\DELL\Pictures\Screenshots\Screenshot (2).png" id="282" name="Google Shape;2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628" y="1545636"/>
            <a:ext cx="6642738" cy="3063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" sz="3300"/>
              <a:t>Get Job Page(With Profile as filter)</a:t>
            </a:r>
            <a:endParaRPr sz="3300"/>
          </a:p>
        </p:txBody>
      </p:sp>
      <p:pic>
        <p:nvPicPr>
          <p:cNvPr descr="C:\Users\DELL\Pictures\Screenshots\Screenshot (3).png" id="288" name="Google Shape;2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7634" y="1537096"/>
            <a:ext cx="6823397" cy="3141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lang="en" sz="3300"/>
              <a:t>CONTENTS</a:t>
            </a:r>
            <a:endParaRPr sz="3300"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666956" y="1590675"/>
            <a:ext cx="7699725" cy="31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54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100"/>
              <a:t>OBJECTIVE</a:t>
            </a:r>
            <a:endParaRPr sz="1100"/>
          </a:p>
          <a:p>
            <a:pPr indent="-254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100"/>
              <a:t>INTRODUCTION</a:t>
            </a:r>
            <a:endParaRPr sz="1100"/>
          </a:p>
          <a:p>
            <a:pPr indent="-254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100"/>
              <a:t>TECHNOLOGIES USED</a:t>
            </a:r>
            <a:endParaRPr sz="1100"/>
          </a:p>
          <a:p>
            <a:pPr indent="-2540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/>
              <a:t>WHY ANGULAR ?</a:t>
            </a:r>
            <a:endParaRPr sz="1100"/>
          </a:p>
          <a:p>
            <a:pPr indent="-2540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/>
              <a:t>WHY  SPRING BOOT ?</a:t>
            </a:r>
            <a:endParaRPr sz="1100"/>
          </a:p>
          <a:p>
            <a:pPr indent="-254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100"/>
              <a:t>FLOW CHART</a:t>
            </a:r>
            <a:endParaRPr sz="1100"/>
          </a:p>
          <a:p>
            <a:pPr indent="-254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100"/>
              <a:t>SCREENSHOTS</a:t>
            </a:r>
            <a:endParaRPr sz="1100"/>
          </a:p>
          <a:p>
            <a:pPr indent="-254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100"/>
              <a:t> REFERENCE</a:t>
            </a:r>
            <a:endParaRPr sz="1100"/>
          </a:p>
          <a:p>
            <a:pPr indent="-254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100"/>
              <a:t>THANK YOU NOTE</a:t>
            </a:r>
            <a:endParaRPr sz="1100"/>
          </a:p>
          <a:p>
            <a:pPr indent="-16510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t/>
            </a:r>
            <a:endParaRPr sz="1100"/>
          </a:p>
          <a:p>
            <a:pPr indent="-16510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t/>
            </a:r>
            <a:endParaRPr sz="1100"/>
          </a:p>
          <a:p>
            <a:pPr indent="-1651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-1651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" sz="3300"/>
              <a:t>Get Job Page (with Company Name as filter)</a:t>
            </a:r>
            <a:endParaRPr sz="3300"/>
          </a:p>
        </p:txBody>
      </p:sp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27" y="1658525"/>
            <a:ext cx="6997048" cy="29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" sz="3300"/>
              <a:t>Get Job Page ( With Profile and Company Name as filter)</a:t>
            </a:r>
            <a:endParaRPr sz="3300"/>
          </a:p>
        </p:txBody>
      </p:sp>
      <p:pic>
        <p:nvPicPr>
          <p:cNvPr descr="C:\Users\DELL\Pictures\Screenshots\Screenshot (5).png" id="300" name="Google Shape;30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622" y="1491630"/>
            <a:ext cx="7039421" cy="320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" sz="3300"/>
              <a:t>Drop Down(Company Name)</a:t>
            </a:r>
            <a:endParaRPr sz="3300"/>
          </a:p>
        </p:txBody>
      </p:sp>
      <p:pic>
        <p:nvPicPr>
          <p:cNvPr descr="C:\Users\DELL\Pictures\Screenshots\Screenshot (6).png" id="306" name="Google Shape;30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628" y="1545636"/>
            <a:ext cx="6985415" cy="32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" sz="3300"/>
              <a:t>Drop Down(Job Profile)</a:t>
            </a:r>
            <a:endParaRPr sz="3300"/>
          </a:p>
        </p:txBody>
      </p:sp>
      <p:pic>
        <p:nvPicPr>
          <p:cNvPr descr="C:\Users\DELL\Pictures\Screenshots\Screenshot (7).png" id="312" name="Google Shape;31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622" y="1545636"/>
            <a:ext cx="6845257" cy="3142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" sz="3300"/>
              <a:t>Log out page</a:t>
            </a:r>
            <a:endParaRPr sz="3300"/>
          </a:p>
        </p:txBody>
      </p:sp>
      <p:pic>
        <p:nvPicPr>
          <p:cNvPr descr="C:\Users\DELL\Pictures\Screenshots\Screenshot (113).png" id="318" name="Google Shape;31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545636"/>
            <a:ext cx="7039421" cy="3236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" sz="3300"/>
              <a:t>Database structure (Signup object)</a:t>
            </a:r>
            <a:endParaRPr sz="3300"/>
          </a:p>
        </p:txBody>
      </p:sp>
      <p:pic>
        <p:nvPicPr>
          <p:cNvPr descr="C:\Users\DELL\Pictures\Screenshots\Screenshot (10).png" id="324" name="Google Shape;32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652" y="1524185"/>
            <a:ext cx="6133021" cy="285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" sz="3300"/>
              <a:t>Database structure (New job object)</a:t>
            </a:r>
            <a:endParaRPr sz="3300"/>
          </a:p>
        </p:txBody>
      </p:sp>
      <p:pic>
        <p:nvPicPr>
          <p:cNvPr descr="C:\Users\DELL\Pictures\Screenshots\Screenshot (8).png" id="330" name="Google Shape;33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604" y="1545636"/>
            <a:ext cx="7417462" cy="299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3300"/>
              <a:t>REFERENCES:</a:t>
            </a:r>
            <a:endParaRPr sz="3300"/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822952" y="1590675"/>
            <a:ext cx="7543800" cy="28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540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https://angel.co/</a:t>
            </a:r>
            <a:endParaRPr sz="1100"/>
          </a:p>
          <a:p>
            <a:pPr indent="-2540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https://www.firstnaukri.com/</a:t>
            </a:r>
            <a:endParaRPr sz="1100"/>
          </a:p>
          <a:p>
            <a:pPr indent="-2540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https://www.primefaces.org/primeng/</a:t>
            </a:r>
            <a:endParaRPr sz="1100"/>
          </a:p>
          <a:p>
            <a:pPr indent="-23495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https://www.udemy.com/course/full-stack-application-development-with-spring-boot-and-angular/</a:t>
            </a:r>
            <a:endParaRPr sz="1100"/>
          </a:p>
          <a:p>
            <a:pPr indent="-23495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https://docs.spring.io/spring-boot/docs/current/reference/htmlsingle/</a:t>
            </a:r>
            <a:endParaRPr sz="1100"/>
          </a:p>
          <a:p>
            <a:pPr indent="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1651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-1651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3300"/>
              <a:t>CONCLUSION </a:t>
            </a:r>
            <a:endParaRPr sz="3300"/>
          </a:p>
        </p:txBody>
      </p:sp>
      <p:sp>
        <p:nvSpPr>
          <p:cNvPr id="342" name="Google Shape;342;p51"/>
          <p:cNvSpPr txBox="1"/>
          <p:nvPr>
            <p:ph idx="1" type="body"/>
          </p:nvPr>
        </p:nvSpPr>
        <p:spPr>
          <a:xfrm>
            <a:off x="822952" y="1590675"/>
            <a:ext cx="75438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This webapp will </a:t>
            </a:r>
            <a:r>
              <a:rPr lang="en" sz="1100"/>
              <a:t>help</a:t>
            </a:r>
            <a:r>
              <a:rPr lang="en" sz="1100"/>
              <a:t> everyone to get a job easily and </a:t>
            </a:r>
            <a:r>
              <a:rPr lang="en" sz="1100"/>
              <a:t>conveniently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As any person can add job, we will have a large number of jobs from all sectors easily. 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/>
          <p:nvPr>
            <p:ph idx="2" type="pic"/>
          </p:nvPr>
        </p:nvSpPr>
        <p:spPr>
          <a:xfrm>
            <a:off x="11" y="0"/>
            <a:ext cx="9143988" cy="343376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en" sz="3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THANK YOU!</a:t>
            </a:r>
            <a:endParaRPr b="0" i="0" sz="3200" u="none" cap="none" strike="noStrike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800110" y="2686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lang="en" sz="3300"/>
              <a:t>OBJECTIVE</a:t>
            </a:r>
            <a:endParaRPr sz="3300"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822960" y="1581151"/>
            <a:ext cx="7543800" cy="28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The main objective is to make a common webapp that would help any person find a job in any field easily.</a:t>
            </a:r>
            <a:endParaRPr sz="1700"/>
          </a:p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The application offers anonymous contribution of the vacancy of post in a specific company.</a:t>
            </a:r>
            <a:endParaRPr sz="1700"/>
          </a:p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It is thrown open to a very wide base of job seekers.</a:t>
            </a:r>
            <a:endParaRPr sz="1700"/>
          </a:p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It also caters the security of the credentials of the </a:t>
            </a:r>
            <a:r>
              <a:rPr lang="en" sz="1700"/>
              <a:t>registered</a:t>
            </a:r>
            <a:r>
              <a:rPr lang="en" sz="1700"/>
              <a:t> users.</a:t>
            </a:r>
            <a:endParaRPr sz="17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800110" y="22837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lang="en" sz="3300"/>
              <a:t>INTRODUCTION</a:t>
            </a:r>
            <a:endParaRPr sz="3300"/>
          </a:p>
        </p:txBody>
      </p:sp>
      <p:sp>
        <p:nvSpPr>
          <p:cNvPr id="161" name="Google Shape;161;p27"/>
          <p:cNvSpPr txBox="1"/>
          <p:nvPr>
            <p:ph idx="2" type="body"/>
          </p:nvPr>
        </p:nvSpPr>
        <p:spPr>
          <a:xfrm>
            <a:off x="822956" y="1503488"/>
            <a:ext cx="7543800" cy="28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  <a:highlight>
                  <a:schemeClr val="lt1"/>
                </a:highlight>
              </a:rPr>
              <a:t>This webapp has some filters for searching any job.</a:t>
            </a:r>
            <a:endParaRPr sz="1100"/>
          </a:p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  <a:highlight>
                  <a:schemeClr val="lt1"/>
                </a:highlight>
              </a:rPr>
              <a:t>Some of the f</a:t>
            </a:r>
            <a:r>
              <a:rPr lang="en" sz="1600">
                <a:solidFill>
                  <a:srgbClr val="666666"/>
                </a:solidFill>
                <a:highlight>
                  <a:schemeClr val="lt1"/>
                </a:highlight>
              </a:rPr>
              <a:t>ilters include Job Profile,  company name( eg : Software developer, Data engineer ).</a:t>
            </a:r>
            <a:endParaRPr sz="16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  <a:highlight>
                  <a:schemeClr val="lt1"/>
                </a:highlight>
              </a:rPr>
              <a:t>It is open to everyone. Any person can add jobs in this webapp.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822956" y="589350"/>
            <a:ext cx="7543800" cy="7557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3365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➔"/>
            </a:pPr>
            <a:r>
              <a:rPr lang="en" sz="3300"/>
              <a:t>TECHNOLOGIES USED</a:t>
            </a:r>
            <a:endParaRPr sz="2000"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822956" y="1484213"/>
            <a:ext cx="7543800" cy="29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Programming language : JAVA</a:t>
            </a:r>
            <a:endParaRPr sz="1100"/>
          </a:p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Angular is used for frontend.</a:t>
            </a:r>
            <a:endParaRPr sz="1100"/>
          </a:p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Spring Boot is used for backend.</a:t>
            </a:r>
            <a:endParaRPr sz="1100"/>
          </a:p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Queries are written using SQL.</a:t>
            </a:r>
            <a:endParaRPr sz="1100"/>
          </a:p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InMemory h2 database has been used.</a:t>
            </a:r>
            <a:endParaRPr sz="1100"/>
          </a:p>
          <a:p>
            <a:pPr indent="-1651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822956" y="589350"/>
            <a:ext cx="7543800" cy="7557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3365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➔"/>
            </a:pPr>
            <a:r>
              <a:rPr lang="en" sz="3300"/>
              <a:t>WHY ANGULAR ?</a:t>
            </a:r>
            <a:endParaRPr sz="2000"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822956" y="1484213"/>
            <a:ext cx="7543800" cy="2917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" sz="1600"/>
              <a:t>Angular is an open-source front-end framework developed by Google for creating dynamic, modern web apps.</a:t>
            </a:r>
            <a:endParaRPr sz="1100"/>
          </a:p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" sz="1600"/>
              <a:t>Feature of angular:</a:t>
            </a:r>
            <a:endParaRPr sz="1100"/>
          </a:p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/>
              <a:t>TypeScript</a:t>
            </a:r>
            <a:endParaRPr sz="1600"/>
          </a:p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/>
              <a:t>POJO</a:t>
            </a:r>
            <a:endParaRPr sz="1100"/>
          </a:p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/>
              <a:t>Modular Structure</a:t>
            </a:r>
            <a:endParaRPr sz="1100"/>
          </a:p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/>
              <a:t>Code Consistency</a:t>
            </a:r>
            <a:endParaRPr sz="1100"/>
          </a:p>
          <a:p>
            <a:pPr indent="-1651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t/>
            </a:r>
            <a:endParaRPr sz="1600"/>
          </a:p>
          <a:p>
            <a:pPr indent="-1651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822956" y="589350"/>
            <a:ext cx="7543800" cy="7557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3365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➔"/>
            </a:pPr>
            <a:r>
              <a:rPr lang="en" sz="3300"/>
              <a:t>WHY ANGULAR ?</a:t>
            </a:r>
            <a:endParaRPr sz="2000"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822956" y="1484213"/>
            <a:ext cx="7543800" cy="2917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/>
              <a:t>Simplified Unit-Testing</a:t>
            </a:r>
            <a:endParaRPr sz="1100"/>
          </a:p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/>
              <a:t>Reusability</a:t>
            </a:r>
            <a:endParaRPr sz="1600"/>
          </a:p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/>
              <a:t>Improved Readability</a:t>
            </a:r>
            <a:endParaRPr sz="1100"/>
          </a:p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/>
              <a:t>Ease of Maintenance</a:t>
            </a:r>
            <a:endParaRPr sz="1100"/>
          </a:p>
          <a:p>
            <a:pPr indent="-1651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822956" y="589350"/>
            <a:ext cx="7543800" cy="7557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3365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➔"/>
            </a:pPr>
            <a:r>
              <a:rPr lang="en" sz="3300"/>
              <a:t>WHY SPRING BOOT ?</a:t>
            </a:r>
            <a:endParaRPr sz="2000"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822956" y="1484213"/>
            <a:ext cx="7543800" cy="2917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" sz="1600"/>
              <a:t>Spring is a very popular Java-based framework for building web and enterprise applications.</a:t>
            </a:r>
            <a:endParaRPr sz="1100"/>
          </a:p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" sz="1600"/>
              <a:t>Features of Spring Boot:</a:t>
            </a:r>
            <a:endParaRPr sz="1100"/>
          </a:p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/>
              <a:t>Easy dependency Management</a:t>
            </a:r>
            <a:endParaRPr sz="1100"/>
          </a:p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/>
              <a:t>Auto Configuration</a:t>
            </a:r>
            <a:endParaRPr sz="1100"/>
          </a:p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/>
              <a:t>Embedded Servlet Container Support</a:t>
            </a:r>
            <a:endParaRPr sz="1100"/>
          </a:p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/>
              <a:t>Easy to use but powerful database transaction management capabilities</a:t>
            </a:r>
            <a:endParaRPr sz="1100"/>
          </a:p>
          <a:p>
            <a:pPr indent="-266700" lvl="0" marL="3429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 FLOW ARCHITECTURE</a:t>
            </a:r>
            <a:endParaRPr/>
          </a:p>
        </p:txBody>
      </p:sp>
      <p:sp>
        <p:nvSpPr>
          <p:cNvPr id="191" name="Google Shape;191;p32"/>
          <p:cNvSpPr/>
          <p:nvPr/>
        </p:nvSpPr>
        <p:spPr>
          <a:xfrm>
            <a:off x="913225" y="2470675"/>
            <a:ext cx="778800" cy="1088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92" name="Google Shape;192;p32"/>
          <p:cNvSpPr/>
          <p:nvPr/>
        </p:nvSpPr>
        <p:spPr>
          <a:xfrm>
            <a:off x="3160600" y="2497525"/>
            <a:ext cx="778800" cy="1088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193" name="Google Shape;193;p32"/>
          <p:cNvSpPr/>
          <p:nvPr/>
        </p:nvSpPr>
        <p:spPr>
          <a:xfrm>
            <a:off x="5407975" y="2497525"/>
            <a:ext cx="862500" cy="1088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layer</a:t>
            </a:r>
            <a:endParaRPr/>
          </a:p>
        </p:txBody>
      </p:sp>
      <p:sp>
        <p:nvSpPr>
          <p:cNvPr id="194" name="Google Shape;194;p32"/>
          <p:cNvSpPr/>
          <p:nvPr/>
        </p:nvSpPr>
        <p:spPr>
          <a:xfrm>
            <a:off x="7655350" y="2497525"/>
            <a:ext cx="778800" cy="10881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95" name="Google Shape;195;p32"/>
          <p:cNvSpPr/>
          <p:nvPr/>
        </p:nvSpPr>
        <p:spPr>
          <a:xfrm>
            <a:off x="6365575" y="4208750"/>
            <a:ext cx="1087800" cy="537200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96" name="Google Shape;196;p32"/>
          <p:cNvSpPr/>
          <p:nvPr/>
        </p:nvSpPr>
        <p:spPr>
          <a:xfrm>
            <a:off x="2873925" y="1584675"/>
            <a:ext cx="2390400" cy="376200"/>
          </a:xfrm>
          <a:prstGeom prst="rect">
            <a:avLst/>
          </a:prstGeom>
          <a:solidFill>
            <a:srgbClr val="87C4B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r>
              <a:rPr lang="en"/>
              <a:t> class extending CRUD Services</a:t>
            </a:r>
            <a:endParaRPr/>
          </a:p>
        </p:txBody>
      </p:sp>
      <p:sp>
        <p:nvSpPr>
          <p:cNvPr id="197" name="Google Shape;197;p32"/>
          <p:cNvSpPr/>
          <p:nvPr/>
        </p:nvSpPr>
        <p:spPr>
          <a:xfrm>
            <a:off x="1866700" y="2873925"/>
            <a:ext cx="1087800" cy="161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4129788" y="2873925"/>
            <a:ext cx="1087800" cy="161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6446150" y="2873925"/>
            <a:ext cx="1087800" cy="161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/>
          <p:nvPr/>
        </p:nvSpPr>
        <p:spPr>
          <a:xfrm rot="2180414">
            <a:off x="5689469" y="3816676"/>
            <a:ext cx="759392" cy="161168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/>
          <p:nvPr/>
        </p:nvSpPr>
        <p:spPr>
          <a:xfrm rot="1200849">
            <a:off x="4477247" y="2148681"/>
            <a:ext cx="1087794" cy="16124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 rot="-2886421">
            <a:off x="7387236" y="3816728"/>
            <a:ext cx="759276" cy="16104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1887663" y="2538825"/>
            <a:ext cx="107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HTTP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Requests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5720975" y="1852450"/>
            <a:ext cx="162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Dependency Injection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7815975" y="3948275"/>
            <a:ext cx="129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JPA/Spring Data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RetrospectVTI">
  <a:themeElements>
    <a:clrScheme name="Custom 3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RetrospectVTI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