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Libre Franklin" charset="0"/>
      <p:regular r:id="rId20"/>
      <p:bold r:id="rId21"/>
      <p:italic r:id="rId22"/>
      <p:boldItalic r:id="rId23"/>
    </p:embeddedFont>
    <p:embeddedFont>
      <p:font typeface="Bookman Old Style" pitchFamily="18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e071e06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aee071e06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e071e0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aee071e0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e071e06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aee071e06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ee071e0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ee071e0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e071e06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e071e06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e071e06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e071e06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ee071e06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ee071e06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e071e0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aee071e0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89" name="Google Shape;89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2900" y="2080000"/>
            <a:ext cx="10957800" cy="4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t.org/moses/manual/manual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2py.iiit.ac.in/publications/default/download/mastersthesis.pdf.834564b3218a17d9.4176696e6573682d5468657369732e706466.pdf" TargetMode="External"/><Relationship Id="rId4" Type="http://schemas.openxmlformats.org/officeDocument/2006/relationships/hyperlink" Target="http://luthuli.cs.uiuc.edu/~daf/courses/Signals%20AI/Papers/MIL-CSP/J93-2003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trans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Paradig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XTbNcmBp4hJeb86Brl_05tuE-0aQW6t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CY19_eHamh-Bpp2N98jB9wt670EQ2Fl6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3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7912645" y="1252092"/>
            <a:ext cx="3636000" cy="43557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7912600" y="1431875"/>
            <a:ext cx="3636000" cy="29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Conversion</a:t>
            </a:r>
            <a:endParaRPr sz="4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of raw sentence to</a:t>
            </a:r>
            <a:endParaRPr sz="4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grammatical</a:t>
            </a:r>
            <a:endParaRPr sz="4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sentence.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8127900" y="4715325"/>
            <a:ext cx="32055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Aditi (BE/15086/17), CSE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Salvi Verma (BE/15048/17), CSE</a:t>
            </a:r>
            <a:endParaRPr sz="1600"/>
          </a:p>
        </p:txBody>
      </p:sp>
      <p:cxnSp>
        <p:nvCxnSpPr>
          <p:cNvPr id="102" name="Google Shape;102;p13"/>
          <p:cNvCxnSpPr/>
          <p:nvPr/>
        </p:nvCxnSpPr>
        <p:spPr>
          <a:xfrm>
            <a:off x="8176140" y="4479894"/>
            <a:ext cx="310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LANGUAGE MODEL TRAINING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1097275" y="2140300"/>
            <a:ext cx="10194300" cy="4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Moses includes the KenLM language model creation program, lmplz.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The language model (LM) is used to ensure fluent output, so it is built with the target sentence (i.e Translated Sentences in our case).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We have build a 3-gram language model using below commands.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~/moses/bin/lmplz -o 3 --discount_fallback &lt;~/corpus/train.tok.tr &gt; train.tok.arpa.tr</a:t>
            </a:r>
            <a:endParaRPr sz="2100">
              <a:solidFill>
                <a:srgbClr val="FF000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Then we binarised (for faster loading) the *.arpa.en file using KenLM.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457200" algn="l" rtl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~/moses/bin/build_binary train.tok.arpa.tr train.blm.tr</a:t>
            </a:r>
            <a:endParaRPr sz="2100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978175" y="271525"/>
            <a:ext cx="10432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TRAINING TRANSLATION SYSTEM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1097275" y="2140300"/>
            <a:ext cx="10194300" cy="4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To do this, we run word alignment (using GIZA++), phrase extraction and scoring, create lexicalized reordering tables and create a Moses configuration file, all with a single command.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nohup nice ~/moses/scripts/training/train-model.perl -root-dir train -corpus  ~/corpus/split/train.clean -f rw -e tr -alignment grow-diag-final-and -reordering msd-bidirectional-fe -lm 0:3:$HOME/lm/train.blm.tr:8 -external-bin-dir ~/moses/tools &gt;&amp; training.out &amp;</a:t>
            </a:r>
            <a:endParaRPr sz="2100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978175" y="271525"/>
            <a:ext cx="10432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1097275" y="2140300"/>
            <a:ext cx="10194300" cy="4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Tuning requires a small amount of parallel data, separate from the training data. In our case 15% of the dataset has been used for tuning.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nohup nice ~/moses/scripts/training/mert-moses.pl ~/corpus/split/validate.clean.rw ~/corpus/split/validate.clean.tr ~/moses/bin/moses train/model/moses.ini --mertdir ~/moses/bin/ --decoder-flags "-threads all" &amp;&gt; mert.out &amp;</a:t>
            </a:r>
            <a:endParaRPr sz="2100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1200"/>
              </a:spcBef>
              <a:spcAft>
                <a:spcPts val="100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The end result of tuning is an ini file with trained weights.</a:t>
            </a:r>
            <a:endParaRPr sz="210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978175" y="271525"/>
            <a:ext cx="10432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1097275" y="2140300"/>
            <a:ext cx="10194300" cy="4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 dirty="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We can now run Moses with</a:t>
            </a:r>
            <a:endParaRPr sz="2100" dirty="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~/</a:t>
            </a: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moses</a:t>
            </a: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/bin/</a:t>
            </a: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moses</a:t>
            </a: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-f ~/working/</a:t>
            </a: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mert</a:t>
            </a: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-work/moses.ini</a:t>
            </a:r>
            <a:endParaRPr sz="2100" dirty="0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and type in our raw sentence for a query. To get the result press enter.</a:t>
            </a:r>
            <a:endParaRPr sz="2100" dirty="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619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Libre Franklin"/>
              <a:buChar char="●"/>
            </a:pPr>
            <a:r>
              <a:rPr lang="en-US" sz="2100" dirty="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To test the model on our test data which comprises of 15% of our dataset</a:t>
            </a:r>
            <a:endParaRPr sz="2100" dirty="0">
              <a:solidFill>
                <a:srgbClr val="666666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nohup</a:t>
            </a: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nice ~/</a:t>
            </a: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moses</a:t>
            </a: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/bin/</a:t>
            </a: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moses</a:t>
            </a:r>
            <a:r>
              <a:rPr lang="en-US" sz="2100" dirty="0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-f ~/working/train/model/moses.ini &lt; ~/corpus/split/test.clean.rw &gt; ~/working/test.translated.tr 2&gt; ~/working/</a:t>
            </a:r>
            <a:r>
              <a:rPr lang="en-US" sz="2100" dirty="0" err="1">
                <a:solidFill>
                  <a:srgbClr val="FF0000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test.out</a:t>
            </a:r>
            <a:endParaRPr sz="2100" dirty="0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66666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This creates a test.translated.tr file which can we viewed using any editor.</a:t>
            </a:r>
            <a:endParaRPr sz="2100" dirty="0">
              <a:solidFill>
                <a:srgbClr val="FF0000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643475" y="786350"/>
            <a:ext cx="3517500" cy="2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>
                <a:solidFill>
                  <a:srgbClr val="FF0000"/>
                </a:solidFill>
              </a:rPr>
              <a:t>~/moses/scripts/generic/multi-bleu.perl -lc ~/corpus/split/test.clean.tr &lt; ~/working/test.translated.tr</a:t>
            </a:r>
            <a:endParaRPr>
              <a:solidFill>
                <a:srgbClr val="FF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This is the exact command we used to compare the files test.clean.tr and test.translated.tr and to calculate the BLEU score.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The translated sentences obtained were fairly accurate.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b="1"/>
              <a:t>METRIC</a:t>
            </a:r>
            <a:endParaRPr b="1"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The BLUE Score obtained was 72. 60%.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1097269" y="2120900"/>
            <a:ext cx="10058400" cy="3748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Moses Installation Manual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http://www.statmt.org/moses/manual/manual.pdf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Mathematics of Statistical machine translation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http://luthuli.cs.uiuc.edu/~daf/courses/Signals%20AI/Papers/MIL-CSP/J93-2003.pdf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Transfer Grammar Engine and Automatic Learning of Reorder Rules in Machine Translation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http://web2py.iiit.ac.in/publications/default/download/mastersthesis.pdf.834564b3218a17d9.4176696e6573682d5468657369732e706466.pdf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4300"/>
              <a:t>THANK YOU!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889275" y="2120900"/>
            <a:ext cx="10266300" cy="4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OBJECTIVE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INTRODUCTION</a:t>
            </a:r>
            <a:endParaRPr/>
          </a:p>
          <a:p>
            <a:pPr marL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</a:rPr>
              <a:t>2.1 	</a:t>
            </a:r>
            <a:r>
              <a:rPr lang="en-US"/>
              <a:t>INTRO TO PHRASE-BASED SMT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MATHEMATICAL ANALYSIS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WORKFLOW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LANGUAGE MODEL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TRAINING TRANSLATION SYSTEM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TUNING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TESTING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RESULTS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REFERENCES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THANK YOU NOTE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200" dirty="0"/>
              <a:t>The main objective is to transform the raw headline sentence into grammatically correct sentence. </a:t>
            </a: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200" dirty="0"/>
              <a:t>Example:</a:t>
            </a:r>
            <a:endParaRPr sz="22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100" dirty="0">
                <a:solidFill>
                  <a:srgbClr val="434343"/>
                </a:solidFill>
              </a:rPr>
              <a:t>Raw headline: 11 bitten by dog in </a:t>
            </a:r>
            <a:r>
              <a:rPr lang="en-US" sz="2100" dirty="0" err="1">
                <a:solidFill>
                  <a:srgbClr val="434343"/>
                </a:solidFill>
              </a:rPr>
              <a:t>Kollam</a:t>
            </a:r>
            <a:endParaRPr sz="2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 dirty="0">
                <a:solidFill>
                  <a:srgbClr val="434343"/>
                </a:solidFill>
              </a:rPr>
              <a:t>Grammatically transformed: 11 were bitten </a:t>
            </a:r>
            <a:r>
              <a:rPr lang="en-US" sz="2100" dirty="0" smtClean="0">
                <a:solidFill>
                  <a:srgbClr val="434343"/>
                </a:solidFill>
              </a:rPr>
              <a:t>by a </a:t>
            </a:r>
            <a:r>
              <a:rPr lang="en-US" sz="2100" dirty="0">
                <a:solidFill>
                  <a:srgbClr val="434343"/>
                </a:solidFill>
              </a:rPr>
              <a:t>dog in </a:t>
            </a:r>
            <a:r>
              <a:rPr lang="en-US" sz="2100" dirty="0" err="1">
                <a:solidFill>
                  <a:srgbClr val="434343"/>
                </a:solidFill>
              </a:rPr>
              <a:t>kollam</a:t>
            </a:r>
            <a:endParaRPr sz="31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1097275" y="2004650"/>
            <a:ext cx="100584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</a:rPr>
              <a:t>Statistical machine translation (SMT) is a </a:t>
            </a: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machine translation</a:t>
            </a: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paradigm</a:t>
            </a: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</a:rPr>
              <a:t> where translations are generated on the basis of statistical models whose parameters are derived from the analysis of parallel corpora.</a:t>
            </a:r>
            <a:endParaRPr sz="2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</a:rPr>
              <a:t>Moses is an implementation of the statistical (or data-driven) approach to machine translation (MT). </a:t>
            </a:r>
            <a:endParaRPr sz="2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</a:rPr>
              <a:t>In phrase-based machine translation, Moses takes in the parallel data and uses occurrences of words and segments (known as phrases) to infer translation correspondences between continuous sequences of words.</a:t>
            </a:r>
            <a:endParaRPr sz="21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097275" y="785800"/>
            <a:ext cx="10058400" cy="100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508000" algn="l" rtl="0">
              <a:spcBef>
                <a:spcPts val="0"/>
              </a:spcBef>
              <a:spcAft>
                <a:spcPts val="0"/>
              </a:spcAft>
              <a:buSzPts val="4400"/>
              <a:buChar char="➔"/>
            </a:pPr>
            <a:r>
              <a:rPr lang="en-US" sz="4400"/>
              <a:t>INTRO TO PHRASE BASED SMT</a:t>
            </a:r>
            <a:endParaRPr sz="270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1097275" y="1978950"/>
            <a:ext cx="10058400" cy="3889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/>
              <a:t>The phrase-based approach has the ability to directly describe relation between strings of different lengths and improves modeling considerably.</a:t>
            </a:r>
            <a:endParaRPr sz="210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/>
              <a:t>This provides a direct relation between the source context and the target word selection. In addition, the phrases provide a much better model for local reordering than the distortion probability.</a:t>
            </a:r>
            <a:endParaRPr sz="210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/>
              <a:t>In translation, some source words seem to be deleted in translation, and some target words seem to appear out of nowhere. Deletions and insertions are dependent lexically on their context.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256225" y="135650"/>
            <a:ext cx="11485200" cy="61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6666"/>
                </a:solidFill>
                <a:highlight>
                  <a:srgbClr val="FFFFFF"/>
                </a:highlight>
              </a:rPr>
              <a:t>In the phrase based models many of the aspects of translation are modeled implicitly. 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 b="1">
                <a:solidFill>
                  <a:srgbClr val="666666"/>
                </a:solidFill>
                <a:highlight>
                  <a:srgbClr val="FFFFFF"/>
                </a:highlight>
              </a:rPr>
              <a:t>Phrase translation model</a:t>
            </a:r>
            <a:r>
              <a:rPr lang="en-US" sz="2100">
                <a:solidFill>
                  <a:srgbClr val="666666"/>
                </a:solidFill>
                <a:highlight>
                  <a:srgbClr val="FFFFFF"/>
                </a:highlight>
              </a:rPr>
              <a:t>: Given the availability of phrase correspondence (tˆ,sˆ), its probability is calculated as maximum likelihood estimation.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 b="1">
                <a:solidFill>
                  <a:srgbClr val="666666"/>
                </a:solidFill>
                <a:highlight>
                  <a:srgbClr val="FFFFFF"/>
                </a:highlight>
              </a:rPr>
              <a:t>Distortion Model</a:t>
            </a:r>
            <a:r>
              <a:rPr lang="en-US" sz="2100">
                <a:solidFill>
                  <a:srgbClr val="666666"/>
                </a:solidFill>
                <a:highlight>
                  <a:srgbClr val="FFFFFF"/>
                </a:highlight>
              </a:rPr>
              <a:t>: Suppose, ai is the starting word position of the source phrase that is translated into the i th phrase position of the target sentence, and bi−1 is the ending word position of the source phrase that is translated into the i − 1 th position. The below function states the distortion model of PB-SMT.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 b="1">
                <a:solidFill>
                  <a:srgbClr val="666666"/>
                </a:solidFill>
                <a:highlight>
                  <a:srgbClr val="FFFFFF"/>
                </a:highlight>
              </a:rPr>
              <a:t>Lexical weighting model</a:t>
            </a:r>
            <a:r>
              <a:rPr lang="en-US" sz="2100">
                <a:solidFill>
                  <a:srgbClr val="666666"/>
                </a:solidFill>
                <a:highlight>
                  <a:srgbClr val="FFFFFF"/>
                </a:highlight>
              </a:rPr>
              <a:t>: A phrase pair can be evaluated based on the probability of the alignments of the internal words. First, a word translation probability distribution is calculated from a word alignment of the parallel corpus using maximum likelihood estimation.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 b="1">
                <a:solidFill>
                  <a:srgbClr val="666666"/>
                </a:solidFill>
                <a:highlight>
                  <a:srgbClr val="FFFFFF"/>
                </a:highlight>
              </a:rPr>
              <a:t>Word penalty</a:t>
            </a:r>
            <a:r>
              <a:rPr lang="en-US" sz="2100">
                <a:solidFill>
                  <a:srgbClr val="666666"/>
                </a:solidFill>
                <a:highlight>
                  <a:srgbClr val="FFFFFF"/>
                </a:highlight>
              </a:rPr>
              <a:t>: This model keeps into account the addition of the target word. This helps in language pairs where sentence in one language is shorter/longer.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 b="1">
                <a:solidFill>
                  <a:srgbClr val="666666"/>
                </a:solidFill>
                <a:highlight>
                  <a:srgbClr val="FFFFFF"/>
                </a:highlight>
              </a:rPr>
              <a:t>Phrase penalty</a:t>
            </a:r>
            <a:r>
              <a:rPr lang="en-US" sz="2100">
                <a:solidFill>
                  <a:srgbClr val="666666"/>
                </a:solidFill>
                <a:highlight>
                  <a:srgbClr val="FFFFFF"/>
                </a:highlight>
              </a:rPr>
              <a:t>: This model either rewards or punishes each time a phrase pair is used. For example, this model helps in promoting the use of longer phrases by keeping into account the used phrase pair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4294967295"/>
          </p:nvPr>
        </p:nvSpPr>
        <p:spPr>
          <a:xfrm>
            <a:off x="256225" y="135650"/>
            <a:ext cx="11485200" cy="61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17"/>
            <a:ext cx="12192000" cy="659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MATHEMATICAL FORMULATION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78275" y="1944350"/>
            <a:ext cx="10957800" cy="4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/>
              <a:t>Instead of employing the Bayesian Theorem, the posterior probability P(t1 I / s1J ) is expressed as a set of M submodels hm(t1 I , s1J ), which are weighted by a model parameter λm.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/>
              <a:t>Since the normalizing denominator only depends on the source sentence, it has no influence on the maximization of the entire probability. This leads to the following equation.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-US" sz="2100">
                <a:solidFill>
                  <a:srgbClr val="666666"/>
                </a:solidFill>
                <a:highlight>
                  <a:schemeClr val="lt1"/>
                </a:highlight>
              </a:rPr>
              <a:t>The model is also known as the log-linear model.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88" y="2580525"/>
            <a:ext cx="37052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450" y="4831338"/>
            <a:ext cx="46291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602900" y="2080000"/>
            <a:ext cx="10957800" cy="4190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Compiling </a:t>
            </a:r>
            <a:r>
              <a:rPr lang="en-US" dirty="0" err="1"/>
              <a:t>moses</a:t>
            </a:r>
            <a:r>
              <a:rPr lang="en-US" dirty="0"/>
              <a:t>, GIZA++ in "</a:t>
            </a:r>
            <a:r>
              <a:rPr lang="en-US" dirty="0" err="1"/>
              <a:t>moses</a:t>
            </a:r>
            <a:r>
              <a:rPr lang="en-US" dirty="0"/>
              <a:t>" &amp; "</a:t>
            </a:r>
            <a:r>
              <a:rPr lang="en-US" dirty="0" err="1"/>
              <a:t>giza</a:t>
            </a:r>
            <a:r>
              <a:rPr lang="en-US" dirty="0"/>
              <a:t>-pp" folder in Home directory respectively.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link contains all the commands that has been used for </a:t>
            </a:r>
            <a:r>
              <a:rPr lang="en-US" dirty="0" err="1"/>
              <a:t>moses</a:t>
            </a:r>
            <a:r>
              <a:rPr lang="en-US" dirty="0"/>
              <a:t> installation.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https://drive.google.com/file/d/1oXTbNcmBp4hJeb86Brl_05tuE-0aQW6t/view?usp=sharing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Tokenizing, </a:t>
            </a:r>
            <a:r>
              <a:rPr lang="en-US" dirty="0" err="1"/>
              <a:t>truecasing</a:t>
            </a:r>
            <a:r>
              <a:rPr lang="en-US" dirty="0"/>
              <a:t>, cleaning and splitting data (randomizing) in 70-15-15 ratio as Training-Validation-Test sets.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files should be present in "corpus/split" folder in home directory as Train.clean.rw, Train.clean.tr, Validate.clean.rw, Validate.clean.tr, Test.clean.rw, Test.clean.tr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Language Model Training, Training Translation System, Tuning and Testing are done.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link contains all the commands for this purpose.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https://drive.google.com/file/d/1CY19_eHamh-Bpp2N98jB9wt670EQ2Fl6/view?usp=sharing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1023</Words>
  <Application>Microsoft Office PowerPoint</Application>
  <PresentationFormat>Custom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Libre Franklin</vt:lpstr>
      <vt:lpstr>Bookman Old Style</vt:lpstr>
      <vt:lpstr>Calibri</vt:lpstr>
      <vt:lpstr>1_RetrospectVTI</vt:lpstr>
      <vt:lpstr>1_RetrospectVTI</vt:lpstr>
      <vt:lpstr>Conversion of raw sentence to grammatical sentence.</vt:lpstr>
      <vt:lpstr>CONTENTS</vt:lpstr>
      <vt:lpstr>OBJECTIVE</vt:lpstr>
      <vt:lpstr>INTRODUCTION</vt:lpstr>
      <vt:lpstr>INTRO TO PHRASE BASED SMT</vt:lpstr>
      <vt:lpstr>Slide 6</vt:lpstr>
      <vt:lpstr>Slide 7</vt:lpstr>
      <vt:lpstr>MATHEMATICAL FORMULATION</vt:lpstr>
      <vt:lpstr>WORKFLOW</vt:lpstr>
      <vt:lpstr>LANGUAGE MODEL TRAINING</vt:lpstr>
      <vt:lpstr>TRAINING TRANSLATION SYSTEM</vt:lpstr>
      <vt:lpstr>TUNING</vt:lpstr>
      <vt:lpstr>TESTING</vt:lpstr>
      <vt:lpstr>RESULTS </vt:lpstr>
      <vt:lpstr>REFERENCES: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raw sentence to grammatical sentence.</dc:title>
  <cp:lastModifiedBy>DELL</cp:lastModifiedBy>
  <cp:revision>31</cp:revision>
  <dcterms:modified xsi:type="dcterms:W3CDTF">2020-12-05T11:17:07Z</dcterms:modified>
</cp:coreProperties>
</file>