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304" r:id="rId4"/>
    <p:sldId id="283" r:id="rId5"/>
    <p:sldId id="282" r:id="rId6"/>
    <p:sldId id="284" r:id="rId7"/>
    <p:sldId id="285" r:id="rId8"/>
    <p:sldId id="302" r:id="rId9"/>
    <p:sldId id="301" r:id="rId10"/>
    <p:sldId id="289" r:id="rId11"/>
    <p:sldId id="260" r:id="rId12"/>
    <p:sldId id="259" r:id="rId13"/>
    <p:sldId id="310" r:id="rId14"/>
    <p:sldId id="307" r:id="rId15"/>
    <p:sldId id="308" r:id="rId16"/>
    <p:sldId id="258" r:id="rId17"/>
    <p:sldId id="309" r:id="rId18"/>
    <p:sldId id="261" r:id="rId19"/>
    <p:sldId id="311" r:id="rId20"/>
    <p:sldId id="312" r:id="rId21"/>
    <p:sldId id="313" r:id="rId22"/>
    <p:sldId id="314" r:id="rId23"/>
    <p:sldId id="294" r:id="rId24"/>
    <p:sldId id="293" r:id="rId25"/>
    <p:sldId id="291" r:id="rId26"/>
    <p:sldId id="292" r:id="rId27"/>
    <p:sldId id="278" r:id="rId28"/>
    <p:sldId id="290" r:id="rId29"/>
    <p:sldId id="305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D00"/>
    <a:srgbClr val="9E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89427" autoAdjust="0"/>
  </p:normalViewPr>
  <p:slideViewPr>
    <p:cSldViewPr>
      <p:cViewPr varScale="1">
        <p:scale>
          <a:sx n="74" d="100"/>
          <a:sy n="74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76AC7-15AE-4AC9-A823-4CE1D6F4935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789F1-D8DA-46EF-9568-29DB9247F4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8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789F1-D8DA-46EF-9568-29DB9247F43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2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789F1-D8DA-46EF-9568-29DB9247F43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07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60" r:id="rId13"/>
    <p:sldLayoutId id="2147483703" r:id="rId14"/>
    <p:sldLayoutId id="214748370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337401"/>
            <a:ext cx="8784929" cy="62401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63165" marR="5080" indent="-2451100" algn="l">
              <a:lnSpc>
                <a:spcPts val="2310"/>
              </a:lnSpc>
              <a:spcBef>
                <a:spcPts val="254"/>
              </a:spcBef>
            </a:pPr>
            <a:r>
              <a:rPr lang="en-US" sz="25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Sharadchandra</a:t>
            </a:r>
            <a:r>
              <a:rPr lang="en-US" sz="25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Pawar</a:t>
            </a:r>
            <a:r>
              <a:rPr lang="en-US" sz="25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2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5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Someshwarnagar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592" y="3429000"/>
            <a:ext cx="7469328" cy="297068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R="577850" algn="ctr">
              <a:lnSpc>
                <a:spcPct val="100000"/>
              </a:lnSpc>
              <a:spcBef>
                <a:spcPts val="545"/>
              </a:spcBef>
            </a:pPr>
            <a:r>
              <a:rPr lang="en-IN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IN" sz="2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77850" algn="ctr">
              <a:lnSpc>
                <a:spcPct val="100000"/>
              </a:lnSpc>
              <a:spcBef>
                <a:spcPts val="545"/>
              </a:spcBef>
            </a:pPr>
            <a:r>
              <a:rPr lang="en-IN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on:</a:t>
            </a: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IN" sz="20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“Diagnosing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Sounds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CNN-LSTM”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7465" marR="2913380" indent="236220">
              <a:spcBef>
                <a:spcPts val="1800"/>
              </a:spcBef>
            </a:pPr>
            <a:r>
              <a:rPr lang="en-I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IN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 </a:t>
            </a:r>
            <a:r>
              <a:rPr sz="15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Pawar.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(Co-43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Aditi Raut.(Co-441)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Sneha</a:t>
            </a:r>
            <a:r>
              <a:rPr sz="15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Jadhav</a:t>
            </a:r>
            <a:r>
              <a:rPr lang="en-IN"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(Co44</a:t>
            </a:r>
            <a:r>
              <a:rPr lang="en-IN"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19100" algn="ctr">
              <a:lnSpc>
                <a:spcPct val="100000"/>
              </a:lnSpc>
              <a:spcBef>
                <a:spcPts val="5"/>
              </a:spcBef>
            </a:pPr>
            <a:endParaRPr lang="en-IN" sz="2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19100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Prof.Shah.S.N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.jpeg">
            <a:extLst>
              <a:ext uri="{FF2B5EF4-FFF2-40B4-BE49-F238E27FC236}">
                <a16:creationId xmlns:a16="http://schemas.microsoft.com/office/drawing/2014/main" id="{7489BC29-FBB6-52A5-D64F-0448FCCA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5" y="998404"/>
            <a:ext cx="3038249" cy="24305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Existing System 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3E1FA41-2214-CECD-3723-785B2AD36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640960" cy="5026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25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6E88C-ACA4-A851-37EE-B9CD5F29F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98" y="2191439"/>
            <a:ext cx="1227931" cy="6297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A362E8-065B-15FB-2F04-F830EC9B8468}"/>
              </a:ext>
            </a:extLst>
          </p:cNvPr>
          <p:cNvSpPr/>
          <p:nvPr/>
        </p:nvSpPr>
        <p:spPr>
          <a:xfrm>
            <a:off x="5568338" y="2184330"/>
            <a:ext cx="913077" cy="62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92" dirty="0"/>
              <a:t>DFT based</a:t>
            </a:r>
          </a:p>
          <a:p>
            <a:pPr algn="ctr"/>
            <a:r>
              <a:rPr lang="en-IN" sz="992" dirty="0"/>
              <a:t> baseline </a:t>
            </a:r>
          </a:p>
          <a:p>
            <a:pPr algn="ctr"/>
            <a:r>
              <a:rPr lang="en-IN" sz="992" dirty="0"/>
              <a:t>wander </a:t>
            </a:r>
          </a:p>
          <a:p>
            <a:pPr algn="ctr"/>
            <a:r>
              <a:rPr lang="en-IN" sz="992" dirty="0"/>
              <a:t>removal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42D565-22A7-EF53-4DA7-1EC37F3FFA81}"/>
              </a:ext>
            </a:extLst>
          </p:cNvPr>
          <p:cNvSpPr/>
          <p:nvPr/>
        </p:nvSpPr>
        <p:spPr>
          <a:xfrm>
            <a:off x="4127669" y="2181579"/>
            <a:ext cx="944668" cy="62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7" dirty="0"/>
              <a:t>Temporal </a:t>
            </a:r>
          </a:p>
          <a:p>
            <a:pPr algn="ctr"/>
            <a:r>
              <a:rPr lang="en-IN" sz="1157" dirty="0"/>
              <a:t>Snippet</a:t>
            </a:r>
          </a:p>
          <a:p>
            <a:pPr algn="ctr"/>
            <a:r>
              <a:rPr lang="en-IN" sz="1157" dirty="0"/>
              <a:t> generation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9B757-9D62-BE63-8A7A-C54D7C7A2A4D}"/>
              </a:ext>
            </a:extLst>
          </p:cNvPr>
          <p:cNvSpPr/>
          <p:nvPr/>
        </p:nvSpPr>
        <p:spPr>
          <a:xfrm>
            <a:off x="2680378" y="2181579"/>
            <a:ext cx="982880" cy="62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7" dirty="0"/>
              <a:t>Re-sample at 4kHz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E60980-B05B-016D-BBE2-A5221740D30B}"/>
              </a:ext>
            </a:extLst>
          </p:cNvPr>
          <p:cNvSpPr/>
          <p:nvPr/>
        </p:nvSpPr>
        <p:spPr>
          <a:xfrm>
            <a:off x="6849317" y="2188390"/>
            <a:ext cx="913077" cy="62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92" dirty="0"/>
              <a:t>Amplitude </a:t>
            </a:r>
          </a:p>
          <a:p>
            <a:pPr algn="ctr"/>
            <a:r>
              <a:rPr lang="en-IN" sz="992" dirty="0"/>
              <a:t>normalization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73F2BF-233D-60EE-974D-79440BC381A9}"/>
              </a:ext>
            </a:extLst>
          </p:cNvPr>
          <p:cNvCxnSpPr>
            <a:cxnSpLocks/>
          </p:cNvCxnSpPr>
          <p:nvPr/>
        </p:nvCxnSpPr>
        <p:spPr>
          <a:xfrm flipV="1">
            <a:off x="3025304" y="4691439"/>
            <a:ext cx="810465" cy="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DCA36B-D56A-23D0-39D5-A3389AE5FB9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739173" y="4721829"/>
            <a:ext cx="562920" cy="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4D0E26-B6E7-CA1D-3E5C-4F0CE05AF858}"/>
              </a:ext>
            </a:extLst>
          </p:cNvPr>
          <p:cNvCxnSpPr>
            <a:cxnSpLocks/>
          </p:cNvCxnSpPr>
          <p:nvPr/>
        </p:nvCxnSpPr>
        <p:spPr>
          <a:xfrm>
            <a:off x="3668696" y="2518480"/>
            <a:ext cx="464411" cy="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99C889-75A9-846A-AE2D-ACC6C1011AEE}"/>
              </a:ext>
            </a:extLst>
          </p:cNvPr>
          <p:cNvCxnSpPr>
            <a:cxnSpLocks/>
          </p:cNvCxnSpPr>
          <p:nvPr/>
        </p:nvCxnSpPr>
        <p:spPr>
          <a:xfrm>
            <a:off x="5103927" y="2518480"/>
            <a:ext cx="464411" cy="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4BD719-8417-FBBA-2512-245044362DCD}"/>
              </a:ext>
            </a:extLst>
          </p:cNvPr>
          <p:cNvCxnSpPr>
            <a:cxnSpLocks/>
          </p:cNvCxnSpPr>
          <p:nvPr/>
        </p:nvCxnSpPr>
        <p:spPr>
          <a:xfrm>
            <a:off x="6481415" y="2518480"/>
            <a:ext cx="333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0BA71-3E07-ED40-E5C7-60714EE04AAD}"/>
              </a:ext>
            </a:extLst>
          </p:cNvPr>
          <p:cNvCxnSpPr>
            <a:cxnSpLocks/>
          </p:cNvCxnSpPr>
          <p:nvPr/>
        </p:nvCxnSpPr>
        <p:spPr>
          <a:xfrm>
            <a:off x="2266094" y="2503244"/>
            <a:ext cx="464411" cy="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1DFC9E8-70AB-EA25-0648-A6562277C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78" y="3965756"/>
            <a:ext cx="1066887" cy="14225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6B2673-67A3-3CD7-4251-014D157914FB}"/>
              </a:ext>
            </a:extLst>
          </p:cNvPr>
          <p:cNvCxnSpPr/>
          <p:nvPr/>
        </p:nvCxnSpPr>
        <p:spPr>
          <a:xfrm>
            <a:off x="2454022" y="3158348"/>
            <a:ext cx="5478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12CA2-2FBD-9063-48D5-A4A8CAEFDE43}"/>
              </a:ext>
            </a:extLst>
          </p:cNvPr>
          <p:cNvCxnSpPr>
            <a:cxnSpLocks/>
          </p:cNvCxnSpPr>
          <p:nvPr/>
        </p:nvCxnSpPr>
        <p:spPr>
          <a:xfrm>
            <a:off x="2450244" y="1961902"/>
            <a:ext cx="5478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5F482-C59F-59BF-09AA-1940EDF2ABC4}"/>
              </a:ext>
            </a:extLst>
          </p:cNvPr>
          <p:cNvCxnSpPr>
            <a:cxnSpLocks/>
          </p:cNvCxnSpPr>
          <p:nvPr/>
        </p:nvCxnSpPr>
        <p:spPr>
          <a:xfrm>
            <a:off x="2454022" y="1961902"/>
            <a:ext cx="0" cy="119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7C4346-5A87-9A32-FE64-31EA029CBE4A}"/>
              </a:ext>
            </a:extLst>
          </p:cNvPr>
          <p:cNvCxnSpPr>
            <a:cxnSpLocks/>
          </p:cNvCxnSpPr>
          <p:nvPr/>
        </p:nvCxnSpPr>
        <p:spPr>
          <a:xfrm>
            <a:off x="7928707" y="1961902"/>
            <a:ext cx="0" cy="119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65F68C-4668-90D6-D529-4DB22D7ABE86}"/>
              </a:ext>
            </a:extLst>
          </p:cNvPr>
          <p:cNvCxnSpPr>
            <a:cxnSpLocks/>
          </p:cNvCxnSpPr>
          <p:nvPr/>
        </p:nvCxnSpPr>
        <p:spPr>
          <a:xfrm>
            <a:off x="7581353" y="2518480"/>
            <a:ext cx="500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95282E-02DB-54B6-6107-2B67DE5C4159}"/>
              </a:ext>
            </a:extLst>
          </p:cNvPr>
          <p:cNvCxnSpPr>
            <a:cxnSpLocks/>
          </p:cNvCxnSpPr>
          <p:nvPr/>
        </p:nvCxnSpPr>
        <p:spPr>
          <a:xfrm>
            <a:off x="8081374" y="2518480"/>
            <a:ext cx="0" cy="87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968726-6EB3-26B3-9F49-3315708CEAAF}"/>
              </a:ext>
            </a:extLst>
          </p:cNvPr>
          <p:cNvCxnSpPr>
            <a:cxnSpLocks/>
          </p:cNvCxnSpPr>
          <p:nvPr/>
        </p:nvCxnSpPr>
        <p:spPr>
          <a:xfrm>
            <a:off x="1578241" y="3397023"/>
            <a:ext cx="6503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FBC5CB-A225-7347-54A7-1EAC89C220EA}"/>
              </a:ext>
            </a:extLst>
          </p:cNvPr>
          <p:cNvCxnSpPr>
            <a:cxnSpLocks/>
          </p:cNvCxnSpPr>
          <p:nvPr/>
        </p:nvCxnSpPr>
        <p:spPr>
          <a:xfrm>
            <a:off x="1578240" y="3397023"/>
            <a:ext cx="18198" cy="1294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65CA7-52A7-5A51-8717-F1D1B197EC83}"/>
              </a:ext>
            </a:extLst>
          </p:cNvPr>
          <p:cNvCxnSpPr>
            <a:cxnSpLocks/>
          </p:cNvCxnSpPr>
          <p:nvPr/>
        </p:nvCxnSpPr>
        <p:spPr>
          <a:xfrm>
            <a:off x="1596438" y="4677012"/>
            <a:ext cx="333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F0CD2B-231A-5187-0E40-243762776153}"/>
              </a:ext>
            </a:extLst>
          </p:cNvPr>
          <p:cNvCxnSpPr/>
          <p:nvPr/>
        </p:nvCxnSpPr>
        <p:spPr>
          <a:xfrm>
            <a:off x="5292392" y="3706068"/>
            <a:ext cx="0" cy="2093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943A27-301C-E63E-89A8-0EB3B4C36A4E}"/>
              </a:ext>
            </a:extLst>
          </p:cNvPr>
          <p:cNvCxnSpPr/>
          <p:nvPr/>
        </p:nvCxnSpPr>
        <p:spPr>
          <a:xfrm>
            <a:off x="7799465" y="3706068"/>
            <a:ext cx="0" cy="2093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FF2620-F30E-A89B-8581-4128BBEDC9B1}"/>
              </a:ext>
            </a:extLst>
          </p:cNvPr>
          <p:cNvCxnSpPr>
            <a:cxnSpLocks/>
          </p:cNvCxnSpPr>
          <p:nvPr/>
        </p:nvCxnSpPr>
        <p:spPr>
          <a:xfrm flipH="1">
            <a:off x="5292392" y="5816314"/>
            <a:ext cx="2519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DE63E9-3741-DF2A-2976-566BC2BDC1F6}"/>
              </a:ext>
            </a:extLst>
          </p:cNvPr>
          <p:cNvCxnSpPr>
            <a:cxnSpLocks/>
          </p:cNvCxnSpPr>
          <p:nvPr/>
        </p:nvCxnSpPr>
        <p:spPr>
          <a:xfrm flipH="1">
            <a:off x="5280267" y="3708393"/>
            <a:ext cx="2519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C62236-2199-7849-2119-8FBEF79C5712}"/>
              </a:ext>
            </a:extLst>
          </p:cNvPr>
          <p:cNvSpPr/>
          <p:nvPr/>
        </p:nvSpPr>
        <p:spPr>
          <a:xfrm>
            <a:off x="3826096" y="4408595"/>
            <a:ext cx="913077" cy="62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7" dirty="0"/>
              <a:t>CNN+LSTM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C66733-5213-4E8E-36CD-FF6AA3EDDEF5}"/>
              </a:ext>
            </a:extLst>
          </p:cNvPr>
          <p:cNvSpPr/>
          <p:nvPr/>
        </p:nvSpPr>
        <p:spPr>
          <a:xfrm>
            <a:off x="6664286" y="3818492"/>
            <a:ext cx="982046" cy="3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962">
              <a:spcBef>
                <a:spcPts val="70"/>
              </a:spcBef>
              <a:tabLst>
                <a:tab pos="273927" algn="l"/>
              </a:tabLst>
            </a:pPr>
            <a:r>
              <a:rPr lang="en-IN" sz="1157" spc="-4" dirty="0">
                <a:latin typeface="Times New Roman"/>
                <a:cs typeface="Times New Roman"/>
              </a:rPr>
              <a:t>Pneumonia</a:t>
            </a:r>
            <a:endParaRPr lang="en-IN" sz="1157" dirty="0">
              <a:latin typeface="Times New Roman"/>
              <a:cs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C6E06D-136A-7E75-81B6-682AA2D87116}"/>
              </a:ext>
            </a:extLst>
          </p:cNvPr>
          <p:cNvSpPr/>
          <p:nvPr/>
        </p:nvSpPr>
        <p:spPr>
          <a:xfrm>
            <a:off x="5470120" y="3807920"/>
            <a:ext cx="982046" cy="3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962">
              <a:spcBef>
                <a:spcPts val="426"/>
              </a:spcBef>
              <a:tabLst>
                <a:tab pos="273927" algn="l"/>
              </a:tabLst>
            </a:pPr>
            <a:r>
              <a:rPr lang="en-IN" sz="1157" spc="-4" dirty="0">
                <a:latin typeface="Times New Roman"/>
                <a:cs typeface="Times New Roman"/>
              </a:rPr>
              <a:t>  Asthma</a:t>
            </a:r>
            <a:endParaRPr lang="en-IN" sz="1157" dirty="0">
              <a:latin typeface="Times New Roman"/>
              <a:cs typeface="Times New Roman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C46CEE-920E-5988-6C51-458073A8E469}"/>
              </a:ext>
            </a:extLst>
          </p:cNvPr>
          <p:cNvSpPr/>
          <p:nvPr/>
        </p:nvSpPr>
        <p:spPr>
          <a:xfrm>
            <a:off x="5473503" y="4352752"/>
            <a:ext cx="1037650" cy="3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962">
              <a:spcBef>
                <a:spcPts val="83"/>
              </a:spcBef>
              <a:tabLst>
                <a:tab pos="273927" algn="l"/>
              </a:tabLst>
            </a:pPr>
            <a:r>
              <a:rPr lang="en-IN" sz="1157" spc="-8" dirty="0">
                <a:latin typeface="Times New Roman"/>
                <a:cs typeface="Times New Roman"/>
              </a:rPr>
              <a:t>Tuberculosis</a:t>
            </a:r>
            <a:endParaRPr lang="en-IN" sz="1157" dirty="0">
              <a:latin typeface="Times New Roman"/>
              <a:cs typeface="Times New Roman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E9E217-07D6-E500-8B90-FC3B1CA13404}"/>
              </a:ext>
            </a:extLst>
          </p:cNvPr>
          <p:cNvSpPr/>
          <p:nvPr/>
        </p:nvSpPr>
        <p:spPr>
          <a:xfrm>
            <a:off x="6712133" y="5343990"/>
            <a:ext cx="982046" cy="3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7" spc="-4" dirty="0">
                <a:latin typeface="Times New Roman"/>
                <a:cs typeface="Times New Roman"/>
              </a:rPr>
              <a:t>COPD</a:t>
            </a:r>
            <a:endParaRPr lang="en-IN" sz="1157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2BC7A8-35A4-C48E-F554-57DEEB0675B7}"/>
              </a:ext>
            </a:extLst>
          </p:cNvPr>
          <p:cNvSpPr/>
          <p:nvPr/>
        </p:nvSpPr>
        <p:spPr>
          <a:xfrm>
            <a:off x="5485753" y="4837231"/>
            <a:ext cx="982046" cy="3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7" dirty="0">
                <a:latin typeface="Times New Roman"/>
                <a:cs typeface="Times New Roman"/>
              </a:rPr>
              <a:t>Bronchitis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559B1A-7890-148C-72CC-64A1DF153E70}"/>
              </a:ext>
            </a:extLst>
          </p:cNvPr>
          <p:cNvSpPr/>
          <p:nvPr/>
        </p:nvSpPr>
        <p:spPr>
          <a:xfrm>
            <a:off x="5398199" y="5333326"/>
            <a:ext cx="1208648" cy="3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962">
              <a:spcBef>
                <a:spcPts val="79"/>
              </a:spcBef>
              <a:tabLst>
                <a:tab pos="273927" algn="l"/>
              </a:tabLst>
            </a:pPr>
            <a:r>
              <a:rPr lang="en-IN" sz="992" spc="-4" dirty="0">
                <a:latin typeface="Times New Roman"/>
                <a:cs typeface="Times New Roman"/>
              </a:rPr>
              <a:t>Pulmonary</a:t>
            </a:r>
            <a:r>
              <a:rPr lang="en-IN" sz="992" spc="-25" dirty="0">
                <a:latin typeface="Times New Roman"/>
                <a:cs typeface="Times New Roman"/>
              </a:rPr>
              <a:t> </a:t>
            </a:r>
            <a:r>
              <a:rPr lang="en-IN" sz="992" spc="-4" dirty="0" err="1">
                <a:latin typeface="Times New Roman"/>
                <a:cs typeface="Times New Roman"/>
              </a:rPr>
              <a:t>Edema</a:t>
            </a:r>
            <a:endParaRPr lang="en-IN" sz="992" dirty="0">
              <a:latin typeface="Times New Roman"/>
              <a:cs typeface="Times New Roman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42C8C8-D81B-D702-E443-31E508D1DA3F}"/>
              </a:ext>
            </a:extLst>
          </p:cNvPr>
          <p:cNvSpPr/>
          <p:nvPr/>
        </p:nvSpPr>
        <p:spPr>
          <a:xfrm>
            <a:off x="6691377" y="4849392"/>
            <a:ext cx="982046" cy="3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7" spc="-4" dirty="0">
                <a:latin typeface="Times New Roman"/>
                <a:cs typeface="Times New Roman"/>
              </a:rPr>
              <a:t>Atelectasis</a:t>
            </a:r>
            <a:endParaRPr lang="en-IN" sz="1157" dirty="0">
              <a:latin typeface="Times New Roman"/>
              <a:cs typeface="Times New Roman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778766-86CF-59A1-6C6F-ACD50C1FFF48}"/>
              </a:ext>
            </a:extLst>
          </p:cNvPr>
          <p:cNvSpPr/>
          <p:nvPr/>
        </p:nvSpPr>
        <p:spPr>
          <a:xfrm>
            <a:off x="6596938" y="4315115"/>
            <a:ext cx="1115069" cy="3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962">
              <a:spcBef>
                <a:spcPts val="70"/>
              </a:spcBef>
              <a:tabLst>
                <a:tab pos="273927" algn="l"/>
              </a:tabLst>
            </a:pPr>
            <a:r>
              <a:rPr lang="en-IN" sz="992" spc="-4" dirty="0">
                <a:latin typeface="Times New Roman"/>
                <a:cs typeface="Times New Roman"/>
              </a:rPr>
              <a:t>Pleural</a:t>
            </a:r>
            <a:r>
              <a:rPr lang="en-IN" sz="992" spc="-37" dirty="0">
                <a:latin typeface="Times New Roman"/>
                <a:cs typeface="Times New Roman"/>
              </a:rPr>
              <a:t> </a:t>
            </a:r>
            <a:r>
              <a:rPr lang="en-IN" sz="992" spc="-4" dirty="0">
                <a:latin typeface="Times New Roman"/>
                <a:cs typeface="Times New Roman"/>
              </a:rPr>
              <a:t>Effusion</a:t>
            </a:r>
            <a:endParaRPr lang="en-IN" sz="992" dirty="0">
              <a:latin typeface="Times New Roman"/>
              <a:cs typeface="Times New Roma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B17F53-5121-8076-051C-C5F6F6FF8AC2}"/>
              </a:ext>
            </a:extLst>
          </p:cNvPr>
          <p:cNvSpPr txBox="1"/>
          <p:nvPr/>
        </p:nvSpPr>
        <p:spPr>
          <a:xfrm>
            <a:off x="1107050" y="1842403"/>
            <a:ext cx="1159044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88" dirty="0">
                <a:solidFill>
                  <a:schemeClr val="bg1"/>
                </a:solidFill>
              </a:rPr>
              <a:t>Lung sound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C1D7B0-205B-3275-5958-C918C3AA54F5}"/>
              </a:ext>
            </a:extLst>
          </p:cNvPr>
          <p:cNvSpPr txBox="1"/>
          <p:nvPr/>
        </p:nvSpPr>
        <p:spPr>
          <a:xfrm>
            <a:off x="6149954" y="3419357"/>
            <a:ext cx="1192762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88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6D3695-511E-A065-F167-F29712989A0D}"/>
              </a:ext>
            </a:extLst>
          </p:cNvPr>
          <p:cNvSpPr txBox="1"/>
          <p:nvPr/>
        </p:nvSpPr>
        <p:spPr>
          <a:xfrm>
            <a:off x="4716016" y="1628800"/>
            <a:ext cx="1333154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88" dirty="0">
                <a:solidFill>
                  <a:schemeClr val="bg1"/>
                </a:solidFill>
              </a:rPr>
              <a:t>Pre-processing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642A28-89F2-0F1C-BC17-A8071D2942CD}"/>
              </a:ext>
            </a:extLst>
          </p:cNvPr>
          <p:cNvSpPr txBox="1"/>
          <p:nvPr/>
        </p:nvSpPr>
        <p:spPr>
          <a:xfrm>
            <a:off x="1617754" y="3660986"/>
            <a:ext cx="2075959" cy="270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57" dirty="0">
                <a:solidFill>
                  <a:schemeClr val="bg1"/>
                </a:solidFill>
              </a:rPr>
              <a:t>Log scaled </a:t>
            </a:r>
            <a:r>
              <a:rPr lang="en-IN" sz="1157" dirty="0" err="1">
                <a:solidFill>
                  <a:schemeClr val="bg1"/>
                </a:solidFill>
              </a:rPr>
              <a:t>melspectrogram</a:t>
            </a:r>
            <a:endParaRPr lang="en-IN" sz="115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0515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410" y="112029"/>
            <a:ext cx="2923180" cy="392534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 algn="ctr">
              <a:spcBef>
                <a:spcPts val="61"/>
              </a:spcBef>
            </a:pPr>
            <a:r>
              <a:rPr sz="25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2500" b="1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56335-26C5-A353-20E7-9295F82E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620688"/>
            <a:ext cx="8856984" cy="6125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831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0813D4-F4AC-FEDF-7C68-9AD483AA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8" y="0"/>
            <a:ext cx="2520280" cy="504056"/>
          </a:xfrm>
        </p:spPr>
        <p:txBody>
          <a:bodyPr>
            <a:norm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242A7-4AE1-DDF3-E86F-4ABDD12FC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23380"/>
            <a:ext cx="8928992" cy="6217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52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428141-76C8-4A44-EB7B-8652693447BD}"/>
              </a:ext>
            </a:extLst>
          </p:cNvPr>
          <p:cNvSpPr txBox="1"/>
          <p:nvPr/>
        </p:nvSpPr>
        <p:spPr>
          <a:xfrm>
            <a:off x="2843808" y="44624"/>
            <a:ext cx="309634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 Diagram</a:t>
            </a:r>
            <a:endParaRPr lang="en-IN" sz="25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681180-D940-B16D-51F5-B5C1D22A3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640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824" y="0"/>
            <a:ext cx="3332408" cy="392534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25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sz="25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FB804-5044-032A-87D6-BC214AB4C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96" y="387969"/>
            <a:ext cx="7776864" cy="646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3938" y="32048"/>
            <a:ext cx="1786134" cy="392534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lang="en-IN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 Diagram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F9916-34A4-D49F-C9CA-6CA2E1B7D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2" y="424582"/>
            <a:ext cx="8975948" cy="643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7864" y="111277"/>
            <a:ext cx="3528392" cy="392534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25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589C7-ECDD-F568-5D29-76E252E2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908720"/>
            <a:ext cx="8964488" cy="547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6174" y="163990"/>
            <a:ext cx="2091930" cy="392534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lang="en-IN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State Diagram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938EE-4FAD-E92C-D6F4-2FA67216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6524"/>
            <a:ext cx="8424936" cy="613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99F76-48E0-787A-7FDB-ED0BB789969A}"/>
              </a:ext>
            </a:extLst>
          </p:cNvPr>
          <p:cNvSpPr txBox="1"/>
          <p:nvPr/>
        </p:nvSpPr>
        <p:spPr>
          <a:xfrm>
            <a:off x="3275856" y="116632"/>
            <a:ext cx="271804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Dataflow Diagram</a:t>
            </a:r>
            <a:endParaRPr lang="en-IN" sz="2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3DF5A-5310-B113-B62B-7FF00F999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3" y="593686"/>
            <a:ext cx="8702094" cy="6140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71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88" y="700786"/>
            <a:ext cx="7696834" cy="131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sz="32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sz="32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32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ory</a:t>
            </a:r>
            <a:r>
              <a:rPr sz="32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ions</a:t>
            </a:r>
            <a:r>
              <a:rPr sz="32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1920">
              <a:lnSpc>
                <a:spcPct val="100000"/>
              </a:lnSpc>
              <a:spcBef>
                <a:spcPts val="2450"/>
              </a:spcBef>
            </a:pPr>
            <a:r>
              <a:rPr sz="32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32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b="1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590800"/>
            <a:ext cx="3552825" cy="2876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5304" y="3178810"/>
            <a:ext cx="395287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4A555B-ACB7-2DB8-9481-A4CF21C625B9}"/>
              </a:ext>
            </a:extLst>
          </p:cNvPr>
          <p:cNvSpPr txBox="1"/>
          <p:nvPr/>
        </p:nvSpPr>
        <p:spPr>
          <a:xfrm>
            <a:off x="2996952" y="22239"/>
            <a:ext cx="31500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Deployment Diagram</a:t>
            </a:r>
            <a:endParaRPr lang="en-IN" sz="2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89F32-CB8A-EB4A-1F24-29DF05A2F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2" y="499293"/>
            <a:ext cx="9012168" cy="6301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1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2A8CEB-3E7B-1B1F-457C-ECE3B7D6CF6B}"/>
              </a:ext>
            </a:extLst>
          </p:cNvPr>
          <p:cNvSpPr txBox="1"/>
          <p:nvPr/>
        </p:nvSpPr>
        <p:spPr>
          <a:xfrm>
            <a:off x="3275856" y="116632"/>
            <a:ext cx="286206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Sequence Diagram</a:t>
            </a:r>
            <a:endParaRPr lang="en-IN" sz="2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B237B-B53A-44B0-627E-D59CBDE4A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93686"/>
            <a:ext cx="8640960" cy="6147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664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6470D8-DEB4-3BDC-E312-26B2C0773B06}"/>
              </a:ext>
            </a:extLst>
          </p:cNvPr>
          <p:cNvSpPr txBox="1"/>
          <p:nvPr/>
        </p:nvSpPr>
        <p:spPr>
          <a:xfrm>
            <a:off x="3140968" y="0"/>
            <a:ext cx="286206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Flowchart Diagram</a:t>
            </a:r>
            <a:endParaRPr lang="en-IN" sz="2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C3489-7C74-DC73-E5B8-7128AC085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7054"/>
            <a:ext cx="6984776" cy="6612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10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itchFamily="18" charset="0"/>
              </a:rPr>
              <a:t>Component description </a:t>
            </a:r>
            <a:endParaRPr lang="en-IN" sz="25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CNN-LSTM Architecture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hybrid architecture that combines convolutional neural networks (CNN) for spatial feature extraction from sound spectrograms and long short-term memory (LSTM) layers to capture temporal patterns in lung sound sequences.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Lung sounds are pre-processed using techniques such as log-scaled Mel spectrograms and temporal snippet generation to enhance the model’s efficiency.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 features extracted include Gammatone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Cepstrum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(GTCC) and Short-Time Fourier Coefficients (STFC), which provide critical insights into the patterns of lung sounds.</a:t>
            </a: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Hardware &amp; Software Requirement 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868" indent="-283373">
              <a:spcBef>
                <a:spcPts val="83"/>
              </a:spcBef>
              <a:buFont typeface="Arial MT"/>
              <a:buChar char="•"/>
              <a:tabLst>
                <a:tab pos="293343" algn="l"/>
                <a:tab pos="293868" algn="l"/>
              </a:tabLst>
            </a:pPr>
            <a:r>
              <a:rPr lang="en-US" sz="20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  <a:buFont typeface="Arial MT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075" lvl="1" indent="-189440">
              <a:lnSpc>
                <a:spcPts val="1744"/>
              </a:lnSpc>
              <a:buFont typeface="Wingdings"/>
              <a:buChar char=""/>
              <a:tabLst>
                <a:tab pos="277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Disk: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0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075" lvl="1" indent="-189440">
              <a:lnSpc>
                <a:spcPts val="1707"/>
              </a:lnSpc>
              <a:buFont typeface="Wingdings"/>
              <a:buChar char=""/>
              <a:tabLst>
                <a:tab pos="277600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sz="20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075" lvl="1" indent="-189440">
              <a:lnSpc>
                <a:spcPts val="1748"/>
              </a:lnSpc>
              <a:buFont typeface="Wingdings"/>
              <a:buChar char=""/>
              <a:tabLst>
                <a:tab pos="277600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29"/>
              </a:spcBef>
              <a:buFont typeface="Wingdings"/>
              <a:buChar char="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3868" indent="-283373">
              <a:spcBef>
                <a:spcPts val="4"/>
              </a:spcBef>
              <a:buSzPct val="94736"/>
              <a:buFont typeface="Arial MT"/>
              <a:buChar char="•"/>
              <a:tabLst>
                <a:tab pos="293343" algn="l"/>
                <a:tab pos="293868" algn="l"/>
              </a:tabLst>
            </a:pPr>
            <a:r>
              <a:rPr lang="en-US" sz="20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000" b="1" spc="-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7"/>
              </a:spcBef>
              <a:buFont typeface="Arial MT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075" lvl="1" indent="-189440">
              <a:lnSpc>
                <a:spcPts val="1752"/>
              </a:lnSpc>
              <a:buFont typeface="Wingdings"/>
              <a:buChar char=""/>
              <a:tabLst>
                <a:tab pos="277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0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IDE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075" lvl="1" indent="-189440">
              <a:lnSpc>
                <a:spcPts val="1711"/>
              </a:lnSpc>
              <a:buFont typeface="Wingdings"/>
              <a:buChar char=""/>
              <a:tabLst>
                <a:tab pos="277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spc="-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7075" lvl="1" indent="-189440">
              <a:lnSpc>
                <a:spcPts val="1744"/>
              </a:lnSpc>
              <a:buFont typeface="Wingdings"/>
              <a:buChar char=""/>
              <a:tabLst>
                <a:tab pos="277600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20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lstStyle/>
          <a:p>
            <a:pPr marL="341621" indent="-331651">
              <a:spcBef>
                <a:spcPts val="87"/>
              </a:spcBef>
              <a:buSzPct val="90000"/>
              <a:buFont typeface="Arial MT"/>
              <a:buChar char="•"/>
              <a:tabLst>
                <a:tab pos="341621" algn="l"/>
                <a:tab pos="342146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</a:t>
            </a:r>
            <a:r>
              <a:rPr lang="en-US" sz="2000" spc="-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oved</a:t>
            </a:r>
            <a:r>
              <a:rPr lang="en-US" sz="2000" spc="-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0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9"/>
              </a:spcBef>
              <a:buFont typeface="Arial MT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621" indent="-331651">
              <a:buSzPct val="90000"/>
              <a:buFont typeface="Arial MT"/>
              <a:buChar char="•"/>
              <a:tabLst>
                <a:tab pos="341621" algn="l"/>
                <a:tab pos="342146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  <a:buFont typeface="Arial MT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621" indent="-331651">
              <a:buSzPct val="90000"/>
              <a:buFont typeface="Arial MT"/>
              <a:buChar char="•"/>
              <a:tabLst>
                <a:tab pos="341621" algn="l"/>
                <a:tab pos="342146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Human Error</a:t>
            </a:r>
          </a:p>
          <a:p>
            <a:pPr marL="341621" indent="-331651">
              <a:buSzPct val="90000"/>
              <a:buFont typeface="Arial MT"/>
              <a:buChar char="•"/>
              <a:tabLst>
                <a:tab pos="341621" algn="l"/>
                <a:tab pos="342146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3"/>
              </a:spcBef>
              <a:buFont typeface="Arial MT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5730" indent="-331651">
              <a:buClr>
                <a:srgbClr val="000000"/>
              </a:buClr>
              <a:buSzPct val="90000"/>
              <a:buFont typeface="Arial MT"/>
              <a:buChar char="•"/>
              <a:tabLst>
                <a:tab pos="375206" algn="l"/>
                <a:tab pos="375730" algn="l"/>
              </a:tabLst>
            </a:pPr>
            <a:r>
              <a:rPr lang="en-US" sz="2000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2000" spc="-62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solidFill>
                  <a:srgbClr val="1E1C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Clinical Validation.</a:t>
            </a:r>
          </a:p>
          <a:p>
            <a:pPr>
              <a:lnSpc>
                <a:spcPct val="2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Issues.</a:t>
            </a:r>
          </a:p>
          <a:p>
            <a:pPr>
              <a:lnSpc>
                <a:spcPct val="2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Constraint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Diagnostics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be used by healthcare professionals for quick, real-time lung sound analysis in clinical settings, helping in early detection of conditions like pneumonia, asthma, COPD, and tuberculosis.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is suitable for remote healthcare applications where lung sounds can be classified without the need for expensive equipment.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Research and Training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system can be used for improving machine learning models and datasets for respiratory condition classification, aiding in research and educational training for medical professionals</a:t>
            </a: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015348"/>
          </a:xfrm>
        </p:spPr>
        <p:txBody>
          <a:bodyPr>
            <a:noAutofit/>
          </a:bodyPr>
          <a:lstStyle/>
          <a:p>
            <a:pPr marL="467695" marR="50377" indent="-457200">
              <a:lnSpc>
                <a:spcPct val="104600"/>
              </a:lnSpc>
              <a:buFont typeface="+mj-lt"/>
              <a:buAutoNum type="arabicPeriod"/>
              <a:tabLst>
                <a:tab pos="199410" algn="l"/>
              </a:tabLst>
            </a:pPr>
            <a:r>
              <a:rPr lang="en-US" sz="2000" spc="-21" dirty="0">
                <a:latin typeface="Times New Roman"/>
                <a:cs typeface="Times New Roman"/>
              </a:rPr>
              <a:t>Tripathy,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-8" dirty="0">
                <a:latin typeface="Times New Roman"/>
                <a:cs typeface="Times New Roman"/>
              </a:rPr>
              <a:t>R.</a:t>
            </a:r>
            <a:r>
              <a:rPr lang="en-US" sz="2000" spc="8" dirty="0">
                <a:latin typeface="Times New Roman"/>
                <a:cs typeface="Times New Roman"/>
              </a:rPr>
              <a:t> </a:t>
            </a:r>
            <a:r>
              <a:rPr lang="en-US" sz="2000" spc="-8" dirty="0">
                <a:latin typeface="Times New Roman"/>
                <a:cs typeface="Times New Roman"/>
              </a:rPr>
              <a:t>K.,</a:t>
            </a:r>
            <a:r>
              <a:rPr lang="en-US" sz="2000" spc="-12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Dash,</a:t>
            </a:r>
            <a:r>
              <a:rPr lang="en-US" sz="2000" spc="8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S., Rath,</a:t>
            </a:r>
            <a:r>
              <a:rPr lang="en-US" sz="2000" spc="-87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A.,</a:t>
            </a:r>
            <a:r>
              <a:rPr lang="en-US" sz="2000" spc="8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Panda,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G.,</a:t>
            </a:r>
            <a:r>
              <a:rPr lang="en-US" sz="2000" spc="-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&amp;</a:t>
            </a:r>
            <a:r>
              <a:rPr lang="en-US" sz="2000" spc="-4" dirty="0">
                <a:latin typeface="Times New Roman"/>
                <a:cs typeface="Times New Roman"/>
              </a:rPr>
              <a:t> </a:t>
            </a:r>
            <a:r>
              <a:rPr lang="en-US" sz="2000" spc="-4" dirty="0" err="1">
                <a:latin typeface="Times New Roman"/>
                <a:cs typeface="Times New Roman"/>
              </a:rPr>
              <a:t>Pachori</a:t>
            </a:r>
            <a:r>
              <a:rPr lang="en-US" sz="2000" spc="-4" dirty="0">
                <a:latin typeface="Times New Roman"/>
                <a:cs typeface="Times New Roman"/>
              </a:rPr>
              <a:t>,</a:t>
            </a:r>
            <a:r>
              <a:rPr lang="en-US" sz="2000" spc="8" dirty="0">
                <a:latin typeface="Times New Roman"/>
                <a:cs typeface="Times New Roman"/>
              </a:rPr>
              <a:t> </a:t>
            </a:r>
            <a:r>
              <a:rPr lang="en-US" sz="2000" spc="-8" dirty="0">
                <a:latin typeface="Times New Roman"/>
                <a:cs typeface="Times New Roman"/>
              </a:rPr>
              <a:t>R.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-8" dirty="0">
                <a:latin typeface="Times New Roman"/>
                <a:cs typeface="Times New Roman"/>
              </a:rPr>
              <a:t>B.</a:t>
            </a:r>
            <a:r>
              <a:rPr lang="en-US" sz="2000" spc="8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(2022).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"Automated </a:t>
            </a:r>
            <a:r>
              <a:rPr lang="en-US" sz="2000" spc="-359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Detection</a:t>
            </a:r>
            <a:r>
              <a:rPr lang="en-US" sz="2000" dirty="0">
                <a:latin typeface="Times New Roman"/>
                <a:cs typeface="Times New Roman"/>
              </a:rPr>
              <a:t> of</a:t>
            </a:r>
            <a:r>
              <a:rPr lang="en-US" sz="2000" spc="-8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Pulmonary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Diseases From</a:t>
            </a:r>
            <a:r>
              <a:rPr lang="en-US" sz="2000" dirty="0">
                <a:latin typeface="Times New Roman"/>
                <a:cs typeface="Times New Roman"/>
              </a:rPr>
              <a:t> Lung</a:t>
            </a:r>
            <a:r>
              <a:rPr lang="en-US" sz="2000" spc="-4" dirty="0">
                <a:latin typeface="Times New Roman"/>
                <a:cs typeface="Times New Roman"/>
              </a:rPr>
              <a:t> Sound Signals Using</a:t>
            </a:r>
            <a:r>
              <a:rPr lang="en-US" sz="2000" dirty="0">
                <a:latin typeface="Times New Roman"/>
                <a:cs typeface="Times New Roman"/>
              </a:rPr>
              <a:t> Fixed-Boundary-Based</a:t>
            </a:r>
            <a:r>
              <a:rPr lang="en-US" sz="2000" spc="-4" dirty="0">
                <a:latin typeface="Times New Roman"/>
                <a:cs typeface="Times New Roman"/>
              </a:rPr>
              <a:t> Empirical</a:t>
            </a:r>
            <a:r>
              <a:rPr lang="en-US" sz="2000" spc="-33" dirty="0">
                <a:latin typeface="Times New Roman"/>
                <a:cs typeface="Times New Roman"/>
              </a:rPr>
              <a:t> </a:t>
            </a:r>
            <a:r>
              <a:rPr lang="en-US" sz="2000" spc="-17" dirty="0">
                <a:latin typeface="Times New Roman"/>
                <a:cs typeface="Times New Roman"/>
              </a:rPr>
              <a:t>Wavelet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8" dirty="0">
                <a:latin typeface="Times New Roman"/>
                <a:cs typeface="Times New Roman"/>
              </a:rPr>
              <a:t>Transform."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IEEE Sensors Journal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[12+source].</a:t>
            </a:r>
          </a:p>
          <a:p>
            <a:pPr marL="467695" marR="50377" indent="-457200">
              <a:lnSpc>
                <a:spcPct val="104600"/>
              </a:lnSpc>
              <a:buFont typeface="+mj-lt"/>
              <a:buAutoNum type="arabicPeriod"/>
              <a:tabLst>
                <a:tab pos="199410" algn="l"/>
              </a:tabLst>
            </a:pPr>
            <a:endParaRPr lang="en-US" sz="2000" spc="-4" dirty="0">
              <a:latin typeface="Times New Roman"/>
              <a:cs typeface="Times New Roman"/>
            </a:endParaRPr>
          </a:p>
          <a:p>
            <a:pPr marL="467695" marR="50377" indent="-457200">
              <a:lnSpc>
                <a:spcPct val="104600"/>
              </a:lnSpc>
              <a:buFont typeface="+mj-lt"/>
              <a:buAutoNum type="arabicPeriod"/>
              <a:tabLst>
                <a:tab pos="199410" algn="l"/>
              </a:tabLst>
            </a:pPr>
            <a:r>
              <a:rPr lang="en-US" sz="2000" spc="-21" dirty="0">
                <a:latin typeface="Times New Roman"/>
                <a:cs typeface="Times New Roman"/>
              </a:rPr>
              <a:t>Wu,</a:t>
            </a:r>
            <a:r>
              <a:rPr lang="en-US" sz="2000" spc="-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L., &amp;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Li,</a:t>
            </a:r>
            <a:r>
              <a:rPr lang="en-US" sz="2000" dirty="0">
                <a:latin typeface="Times New Roman"/>
                <a:cs typeface="Times New Roman"/>
              </a:rPr>
              <a:t> L. (2020).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"Investigating</a:t>
            </a:r>
            <a:r>
              <a:rPr lang="en-US" sz="2000" spc="-8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into</a:t>
            </a:r>
            <a:r>
              <a:rPr lang="en-US" sz="2000" spc="-8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segmentation</a:t>
            </a:r>
            <a:r>
              <a:rPr lang="en-US" sz="2000" spc="-8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methods</a:t>
            </a:r>
            <a:r>
              <a:rPr lang="en-US" sz="2000" spc="-12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diagnosis of </a:t>
            </a:r>
            <a:r>
              <a:rPr lang="en-US" sz="2000" spc="-359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respiratory</a:t>
            </a:r>
            <a:r>
              <a:rPr lang="en-US" sz="2000" spc="-4" dirty="0">
                <a:latin typeface="Times New Roman"/>
                <a:cs typeface="Times New Roman"/>
              </a:rPr>
              <a:t> diseases</a:t>
            </a:r>
            <a:r>
              <a:rPr lang="en-US" sz="2000" spc="8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using</a:t>
            </a:r>
            <a:r>
              <a:rPr lang="en-US" sz="2000" spc="8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adventitious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respiratory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sounds."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Proceedings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12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IEEE </a:t>
            </a:r>
            <a:r>
              <a:rPr lang="en-US" sz="2000" dirty="0">
                <a:latin typeface="Times New Roman"/>
                <a:cs typeface="Times New Roman"/>
              </a:rPr>
              <a:t> [6+source].</a:t>
            </a:r>
          </a:p>
          <a:p>
            <a:pPr marL="467695" marR="50377" indent="-457200">
              <a:lnSpc>
                <a:spcPct val="104600"/>
              </a:lnSpc>
              <a:buFont typeface="+mj-lt"/>
              <a:buAutoNum type="arabicPeriod"/>
              <a:tabLst>
                <a:tab pos="19941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467695" marR="50377" indent="-457200">
              <a:lnSpc>
                <a:spcPct val="104600"/>
              </a:lnSpc>
              <a:buFont typeface="+mj-lt"/>
              <a:buAutoNum type="arabicPeriod"/>
              <a:tabLst>
                <a:tab pos="1994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Rocha, B. </a:t>
            </a:r>
            <a:r>
              <a:rPr lang="en-US" sz="2000" spc="-4" dirty="0">
                <a:latin typeface="Times New Roman"/>
                <a:cs typeface="Times New Roman"/>
              </a:rPr>
              <a:t>M., et </a:t>
            </a:r>
            <a:r>
              <a:rPr lang="en-US" sz="2000" dirty="0">
                <a:latin typeface="Times New Roman"/>
                <a:cs typeface="Times New Roman"/>
              </a:rPr>
              <a:t>al. </a:t>
            </a:r>
            <a:r>
              <a:rPr lang="en-US" sz="2000" spc="-4" dirty="0">
                <a:latin typeface="Times New Roman"/>
                <a:cs typeface="Times New Roman"/>
              </a:rPr>
              <a:t>(2019). "A Respiratory Sound Database </a:t>
            </a:r>
            <a:r>
              <a:rPr lang="en-US" sz="2000" dirty="0">
                <a:latin typeface="Times New Roman"/>
                <a:cs typeface="Times New Roman"/>
              </a:rPr>
              <a:t>for </a:t>
            </a:r>
            <a:r>
              <a:rPr lang="en-US" sz="2000" spc="-4" dirty="0">
                <a:latin typeface="Times New Roman"/>
                <a:cs typeface="Times New Roman"/>
              </a:rPr>
              <a:t>the Development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359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Automated</a:t>
            </a:r>
            <a:r>
              <a:rPr lang="en-US" sz="2000" spc="-8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Classification."</a:t>
            </a:r>
            <a:r>
              <a:rPr lang="en-US" sz="2000" spc="-12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IFMBE</a:t>
            </a:r>
            <a:r>
              <a:rPr lang="en-US" sz="2000" spc="4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latin typeface="Times New Roman"/>
                <a:cs typeface="Times New Roman"/>
              </a:rPr>
              <a:t>Proceedings</a:t>
            </a:r>
            <a:r>
              <a:rPr lang="en-US" sz="2000" spc="-8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[5+source].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525963"/>
          </a:xfrm>
        </p:spPr>
        <p:txBody>
          <a:bodyPr>
            <a:normAutofit/>
          </a:bodyPr>
          <a:lstStyle/>
          <a:p>
            <a:pPr lvl="1" algn="ctr">
              <a:buNone/>
            </a:pPr>
            <a:endParaRPr lang="en-US" sz="4600" b="1" dirty="0">
              <a:latin typeface="Times New Roman" pitchFamily="18" charset="0"/>
              <a:cs typeface="Times New Roman" pitchFamily="18" charset="0"/>
            </a:endParaRPr>
          </a:p>
          <a:p>
            <a:pPr lvl="1" algn="ctr">
              <a:buNone/>
            </a:pPr>
            <a:endParaRPr lang="en-US" sz="4600" b="1" dirty="0">
              <a:latin typeface="Times New Roman" pitchFamily="18" charset="0"/>
              <a:cs typeface="Times New Roman" pitchFamily="18" charset="0"/>
            </a:endParaRPr>
          </a:p>
          <a:p>
            <a:pPr lvl="1" algn="ctr">
              <a:buNone/>
            </a:pPr>
            <a:r>
              <a:rPr lang="en-US" sz="4600" b="1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>
          <a:xfrm>
            <a:off x="500034" y="115888"/>
            <a:ext cx="7251729" cy="9112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5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3CEE219-755B-4496-9E69-304768B1DD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19" y="836712"/>
            <a:ext cx="8572561" cy="5713432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48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DE2113-879D-4D1D-96F9-6EAECC515320}" type="slidenum">
              <a:rPr lang="en-GB" altLang="en-US">
                <a:solidFill>
                  <a:schemeClr val="accent1"/>
                </a:solidFill>
                <a:latin typeface="Trebuchet MS" pitchFamily="34" charset="0"/>
              </a:rPr>
              <a:pPr/>
              <a:t>3</a:t>
            </a:fld>
            <a:endParaRPr lang="en-GB" altLang="en-US">
              <a:solidFill>
                <a:schemeClr val="accent1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Autofit/>
          </a:bodyPr>
          <a:lstStyle/>
          <a:p>
            <a:pPr marL="199410" marR="4198" indent="-189440" algn="just">
              <a:lnSpc>
                <a:spcPct val="152400"/>
              </a:lnSpc>
              <a:spcBef>
                <a:spcPts val="83"/>
              </a:spcBef>
              <a:buSzPct val="55555"/>
              <a:buFont typeface="Symbol"/>
              <a:buChar char=""/>
              <a:tabLst>
                <a:tab pos="247689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respiratory sounds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computer,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easy-to-use</a:t>
            </a:r>
            <a:r>
              <a:rPr lang="en-US" sz="20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  <a:buFont typeface="Symbol"/>
              <a:buChar char="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9410" marR="5772" indent="-189440" algn="just">
              <a:lnSpc>
                <a:spcPct val="152300"/>
              </a:lnSpc>
              <a:buSzPct val="55555"/>
              <a:buFont typeface="Symbol"/>
              <a:buChar char=""/>
              <a:tabLst>
                <a:tab pos="247689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000" spc="-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of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Gammatone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cepstrum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coefficients(GTCC) &amp;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Short-Time Fourier Coefficients (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CNN-LSTM</a:t>
            </a:r>
            <a:r>
              <a:rPr lang="en-US" sz="2000" b="1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  <a:buFont typeface="Symbol"/>
              <a:buChar char="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164" indent="-237193" algn="just">
              <a:buSzPct val="55555"/>
              <a:buFont typeface="Symbol"/>
              <a:buChar char=""/>
              <a:tabLst>
                <a:tab pos="247689" algn="l"/>
              </a:tabLst>
            </a:pPr>
            <a:r>
              <a:rPr lang="en-US" sz="20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0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</a:t>
            </a:r>
            <a:r>
              <a:rPr lang="en-US" sz="2000" spc="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CNN-LSTM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000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</a:t>
            </a:r>
            <a:r>
              <a:rPr lang="en-US" sz="2000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9410" marR="7347" lvl="1" algn="just">
              <a:lnSpc>
                <a:spcPts val="2719"/>
              </a:lnSpc>
              <a:spcBef>
                <a:spcPts val="70"/>
              </a:spcBef>
              <a:buAutoNum type="arabicParenBoth"/>
              <a:tabLst>
                <a:tab pos="484357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versus pathological classification; (2) rale, rhonchus,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classification; (3) singular respiratory sound type classification;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(4) audio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99410" marR="85537" indent="-189440">
              <a:lnSpc>
                <a:spcPct val="105000"/>
              </a:lnSpc>
              <a:spcBef>
                <a:spcPts val="94"/>
              </a:spcBef>
              <a:buSzPct val="90000"/>
              <a:buFont typeface="Wingdings"/>
              <a:buChar char=""/>
              <a:tabLst>
                <a:tab pos="199935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</a:t>
            </a:r>
            <a:r>
              <a:rPr lang="en-US" sz="2000"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Auscultation:</a:t>
            </a:r>
            <a:r>
              <a:rPr lang="en-US" sz="2000" spc="-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  <a:r>
              <a:rPr lang="en-US" sz="2000" spc="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pulmonary</a:t>
            </a:r>
            <a:r>
              <a:rPr lang="en-US" sz="20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experts</a:t>
            </a:r>
            <a:r>
              <a:rPr lang="en-US"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system’s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"/>
              </a:spcBef>
              <a:buFont typeface="Wingdings"/>
              <a:buChar char="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9410" marR="640212" indent="-189440">
              <a:lnSpc>
                <a:spcPct val="104800"/>
              </a:lnSpc>
              <a:buSzPct val="90000"/>
              <a:buFont typeface="Wingdings"/>
              <a:buChar char=""/>
              <a:tabLst>
                <a:tab pos="199935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Sounds: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heard</a:t>
            </a:r>
            <a:r>
              <a:rPr lang="en-US"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examining </a:t>
            </a:r>
            <a:r>
              <a:rPr lang="en-US" sz="2000" spc="-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areas 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front and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chest.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9410" marR="77665" indent="-189440">
              <a:lnSpc>
                <a:spcPct val="104600"/>
              </a:lnSpc>
              <a:spcBef>
                <a:spcPts val="4"/>
              </a:spcBef>
              <a:buSzPct val="90000"/>
              <a:buFont typeface="Wingdings"/>
              <a:buChar char=""/>
              <a:tabLst>
                <a:tab pos="199935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Lung Sounds: They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 anatomical issues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lungs and </a:t>
            </a:r>
            <a:r>
              <a:rPr lang="en-US" sz="2000" spc="-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respiratory</a:t>
            </a:r>
            <a:r>
              <a:rPr lang="en-US"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health, making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valuable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diagnosing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respiratory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7"/>
              </a:spcBef>
              <a:buFont typeface="Wingdings"/>
              <a:buChar char="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9410" marR="4198" indent="-189440">
              <a:lnSpc>
                <a:spcPct val="105300"/>
              </a:lnSpc>
              <a:buSzPct val="90000"/>
              <a:buFont typeface="Wingdings"/>
              <a:buChar char=""/>
              <a:tabLst>
                <a:tab pos="199935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Organization 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(WHO),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10 </a:t>
            </a:r>
            <a:r>
              <a:rPr lang="en-US" sz="2000" spc="-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die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annually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classify the Lung Sounds based on the different features present in that, also have to Classify the disease  for better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Objective 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99410" marR="4198" indent="-188915">
              <a:lnSpc>
                <a:spcPct val="150300"/>
              </a:lnSpc>
              <a:spcBef>
                <a:spcPts val="198"/>
              </a:spcBef>
              <a:buSzPct val="90000"/>
              <a:buFont typeface="Wingdings"/>
              <a:buChar char=""/>
              <a:tabLst>
                <a:tab pos="199410" algn="l"/>
              </a:tabLst>
            </a:pPr>
            <a:r>
              <a:rPr lang="en-US" sz="18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and Accurate System: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</a:t>
            </a:r>
            <a:r>
              <a:rPr lang="en-US" sz="1800" spc="-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sounds</a:t>
            </a:r>
            <a:r>
              <a:rPr lang="en-US" sz="1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affordable,</a:t>
            </a:r>
            <a:r>
              <a:rPr lang="en-US" sz="18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n-US" sz="18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</a:t>
            </a:r>
            <a:r>
              <a:rPr lang="en-US" sz="1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en-US" sz="18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9410" marR="809711" indent="-188915">
              <a:lnSpc>
                <a:spcPct val="149900"/>
              </a:lnSpc>
              <a:spcBef>
                <a:spcPts val="1331"/>
              </a:spcBef>
              <a:buSzPct val="90000"/>
              <a:buFont typeface="Wingdings"/>
              <a:buChar char=""/>
              <a:tabLst>
                <a:tab pos="199410" algn="l"/>
              </a:tabLst>
            </a:pPr>
            <a:r>
              <a:rPr lang="en-US" sz="18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</a:t>
            </a:r>
            <a:r>
              <a:rPr lang="en-US" sz="18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</a:t>
            </a:r>
            <a:r>
              <a:rPr lang="en-US" sz="1800" b="1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</a:t>
            </a:r>
            <a:r>
              <a:rPr lang="en-US" sz="1800" b="1"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US" sz="1800" b="1" spc="-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sz="18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sz="1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spc="-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1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lang="en-US" sz="18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lang="en-US" sz="1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diseases,</a:t>
            </a:r>
            <a:r>
              <a:rPr lang="en-US" sz="18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1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efficiency</a:t>
            </a:r>
            <a:r>
              <a:rPr lang="en-US" sz="1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</a:t>
            </a:r>
            <a:r>
              <a:rPr lang="en-US" sz="1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</a:p>
          <a:p>
            <a:pPr marL="199410" marR="809711" indent="-188915">
              <a:lnSpc>
                <a:spcPct val="149900"/>
              </a:lnSpc>
              <a:spcBef>
                <a:spcPts val="1331"/>
              </a:spcBef>
              <a:buSzPct val="90000"/>
              <a:buFont typeface="Wingdings"/>
              <a:buChar char=""/>
              <a:tabLst>
                <a:tab pos="19941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professionals looking to quickly assess respiratory conditions in clinical and remote settings.</a:t>
            </a:r>
          </a:p>
          <a:p>
            <a:pPr marL="199410" marR="809711" indent="-188915">
              <a:lnSpc>
                <a:spcPct val="149900"/>
              </a:lnSpc>
              <a:spcBef>
                <a:spcPts val="1331"/>
              </a:spcBef>
              <a:buSzPct val="90000"/>
              <a:buFont typeface="Wingdings"/>
              <a:buChar char=""/>
              <a:tabLst>
                <a:tab pos="19941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datasets and improving machine learning models for more accurate respiratory sound classification.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-18226"/>
            <a:ext cx="7886700" cy="714380"/>
          </a:xfrm>
        </p:spPr>
        <p:txBody>
          <a:bodyPr>
            <a:normAutofit/>
          </a:bodyPr>
          <a:lstStyle/>
          <a:p>
            <a:pPr algn="ctr"/>
            <a:r>
              <a:rPr lang="en-GB" altLang="en-US" sz="2500" b="1" dirty="0">
                <a:latin typeface="Times New Roman" pitchFamily="18" charset="0"/>
                <a:cs typeface="Times New Roman" pitchFamily="18" charset="0"/>
              </a:rPr>
              <a:t>Literature Survey </a:t>
            </a:r>
            <a:endParaRPr lang="en-IN" sz="25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369986"/>
              </p:ext>
            </p:extLst>
          </p:nvPr>
        </p:nvGraphicFramePr>
        <p:xfrm>
          <a:off x="125759" y="696154"/>
          <a:ext cx="8892481" cy="6025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2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2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658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 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Name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538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Investigating into segmentation methods </a:t>
                      </a:r>
                      <a:r>
                        <a:rPr lang="en-US" sz="1400" spc="-3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diagnosis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respiratory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diseases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adventitious</a:t>
                      </a:r>
                      <a:r>
                        <a:rPr lang="en-US"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respiratory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sounds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165" marR="281940" indent="-6350" algn="just">
                        <a:lnSpc>
                          <a:spcPct val="104400"/>
                        </a:lnSpc>
                        <a:spcBef>
                          <a:spcPts val="85"/>
                        </a:spcBef>
                      </a:pPr>
                      <a:r>
                        <a:rPr lang="en-IN" sz="1400" spc="-5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Liqun</a:t>
                      </a:r>
                      <a:r>
                        <a:rPr lang="en-IN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Wu, </a:t>
                      </a:r>
                      <a:r>
                        <a:rPr lang="en-IN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Ling 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IEEE International Conference on Bioinformatics and Biomedicine (BIBM)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" marR="295910">
                        <a:lnSpc>
                          <a:spcPct val="103099"/>
                        </a:lnSpc>
                        <a:spcBef>
                          <a:spcPts val="95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Examines segmentation techniques and machine learning for respiratory disease diagnosis, achieving 88% accuracy​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5321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Respiratory Sound Database for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</a:t>
                      </a:r>
                      <a:r>
                        <a:rPr lang="en-US"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 of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ated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815" marR="283845" algn="just">
                        <a:lnSpc>
                          <a:spcPct val="103800"/>
                        </a:lnSpc>
                      </a:pPr>
                      <a:r>
                        <a:rPr lang="pt-BR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B.M.Rocha,</a:t>
                      </a:r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</a:t>
                      </a:r>
                      <a:r>
                        <a:rPr lang="pt-BR" sz="1400" spc="-3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Filos,</a:t>
                      </a:r>
                      <a:endParaRPr lang="pt-B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3815" marR="283845">
                        <a:lnSpc>
                          <a:spcPct val="104400"/>
                        </a:lnSpc>
                        <a:spcBef>
                          <a:spcPts val="425"/>
                        </a:spcBef>
                        <a:tabLst>
                          <a:tab pos="414020" algn="l"/>
                          <a:tab pos="1303020" algn="l"/>
                        </a:tabLst>
                      </a:pPr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	</a:t>
                      </a:r>
                      <a:r>
                        <a:rPr lang="pt-BR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</a:t>
                      </a:r>
                      <a:r>
                        <a:rPr lang="pt-BR"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es,	I.  </a:t>
                      </a:r>
                      <a:r>
                        <a:rPr lang="pt-BR" sz="14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Vogiatzis,</a:t>
                      </a:r>
                      <a:endParaRPr lang="pt-B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IFMBE Proceedings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297180">
                        <a:lnSpc>
                          <a:spcPct val="103499"/>
                        </a:lnSpc>
                        <a:tabLst>
                          <a:tab pos="748030" algn="l"/>
                        </a:tabLs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Introduces a large database for classifying respiratory sounds in clinical and non-clinical settings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8874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Pulmonary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Lung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Sound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Signals </a:t>
                      </a:r>
                      <a:r>
                        <a:rPr lang="en-US" sz="1400" spc="-3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Fixed-Boundary-Based Empirical </a:t>
                      </a:r>
                      <a:r>
                        <a:rPr lang="en-US" sz="1400" spc="-3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Wavelet</a:t>
                      </a:r>
                      <a:r>
                        <a:rPr lang="en-US" sz="14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815" marR="282575" algn="just">
                        <a:lnSpc>
                          <a:spcPct val="104400"/>
                        </a:lnSpc>
                      </a:pPr>
                      <a:r>
                        <a:rPr lang="en-IN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Kumar </a:t>
                      </a:r>
                      <a:r>
                        <a:rPr lang="en-IN" sz="1400" spc="-3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Tripathy,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3815" marR="281940" algn="just">
                        <a:lnSpc>
                          <a:spcPct val="104200"/>
                        </a:lnSpc>
                        <a:spcBef>
                          <a:spcPts val="10"/>
                        </a:spcBef>
                        <a:tabLst>
                          <a:tab pos="1003935" algn="l"/>
                        </a:tabLst>
                      </a:pPr>
                      <a:r>
                        <a:rPr lang="en-IN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Shaswati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Dash, </a:t>
                      </a:r>
                      <a:r>
                        <a:rPr lang="en-IN" sz="1400" spc="-3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spc="-5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Adyasha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Rath, </a:t>
                      </a:r>
                      <a:r>
                        <a:rPr lang="en-IN" sz="1400" spc="-3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Ganapati Panda, </a:t>
                      </a:r>
                      <a:r>
                        <a:rPr lang="en-IN" sz="1400" spc="-3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	Bi</a:t>
                      </a:r>
                      <a:r>
                        <a:rPr lang="en-IN" sz="1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 </a:t>
                      </a:r>
                      <a:r>
                        <a:rPr lang="en-IN" sz="1400" spc="-5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Pachor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400" b="1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Sensors Letters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Vol. 6, No. 5, May 2022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294640">
                        <a:lnSpc>
                          <a:spcPct val="103499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Proposes a method using wavelet transforms and machine learning to detect pulmonary diseases with high accuracy​</a:t>
                      </a:r>
                      <a:endParaRPr lang="en-IN" sz="14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6FD5-96C3-46B7-A79D-70606AB983D0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>
                <a:latin typeface="Times New Roman" pitchFamily="18" charset="0"/>
                <a:cs typeface="Times New Roman" pitchFamily="18" charset="0"/>
              </a:rPr>
              <a:t>Problem Statement 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325">
              <a:spcBef>
                <a:spcPts val="83"/>
              </a:spcBef>
            </a:pPr>
            <a:r>
              <a:rPr lang="en-US" sz="2500" dirty="0">
                <a:latin typeface="Times New Roman"/>
                <a:cs typeface="Times New Roman"/>
              </a:rPr>
              <a:t>Respiratory</a:t>
            </a:r>
            <a:r>
              <a:rPr lang="en-US" sz="2500" spc="-4" dirty="0">
                <a:latin typeface="Times New Roman"/>
                <a:cs typeface="Times New Roman"/>
              </a:rPr>
              <a:t> diseases </a:t>
            </a:r>
            <a:r>
              <a:rPr lang="en-US" sz="2500" dirty="0">
                <a:latin typeface="Times New Roman"/>
                <a:cs typeface="Times New Roman"/>
              </a:rPr>
              <a:t>are a</a:t>
            </a:r>
            <a:r>
              <a:rPr lang="en-US" sz="2500" spc="8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leading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cause</a:t>
            </a:r>
            <a:r>
              <a:rPr lang="en-US" sz="2500" spc="-8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of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death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spc="-12" dirty="0">
                <a:latin typeface="Times New Roman"/>
                <a:cs typeface="Times New Roman"/>
              </a:rPr>
              <a:t>globally,</a:t>
            </a:r>
            <a:r>
              <a:rPr lang="en-US" sz="2500" spc="-4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and</a:t>
            </a:r>
            <a:r>
              <a:rPr lang="en-US" sz="2500" spc="8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traditional </a:t>
            </a:r>
            <a:r>
              <a:rPr lang="en-US" sz="2500" dirty="0">
                <a:latin typeface="Times New Roman"/>
                <a:cs typeface="Times New Roman"/>
              </a:rPr>
              <a:t>lung auscultation is</a:t>
            </a:r>
            <a:r>
              <a:rPr lang="en-US" sz="2500" spc="8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subjective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and</a:t>
            </a:r>
            <a:r>
              <a:rPr lang="en-US" sz="2500" spc="8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limited.</a:t>
            </a:r>
            <a:r>
              <a:rPr lang="en-US" sz="2500" spc="12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Current</a:t>
            </a:r>
            <a:r>
              <a:rPr lang="en-US" sz="2500" spc="8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diagnostic</a:t>
            </a:r>
            <a:r>
              <a:rPr lang="en-US" sz="2500" spc="12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algorithms</a:t>
            </a:r>
            <a:r>
              <a:rPr lang="en-US" sz="2500" spc="8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are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costly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and</a:t>
            </a:r>
            <a:r>
              <a:rPr lang="en-US" sz="2500" spc="8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complex, </a:t>
            </a:r>
            <a:r>
              <a:rPr lang="en-US" sz="2500" spc="-359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lacking</a:t>
            </a:r>
            <a:r>
              <a:rPr lang="en-US" sz="2500" spc="-8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real-time performance.</a:t>
            </a:r>
            <a:r>
              <a:rPr lang="en-US" sz="2500" spc="-25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There</a:t>
            </a:r>
            <a:r>
              <a:rPr lang="en-US" sz="2500" dirty="0">
                <a:latin typeface="Times New Roman"/>
                <a:cs typeface="Times New Roman"/>
              </a:rPr>
              <a:t> is a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need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for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an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efficient, </a:t>
            </a:r>
            <a:r>
              <a:rPr lang="en-US" sz="2500" dirty="0">
                <a:latin typeface="Times New Roman"/>
                <a:cs typeface="Times New Roman"/>
              </a:rPr>
              <a:t>low-cost,</a:t>
            </a:r>
            <a:r>
              <a:rPr lang="en-US" sz="2500" spc="8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and </a:t>
            </a:r>
            <a:r>
              <a:rPr lang="en-US" sz="2500" spc="-4" dirty="0">
                <a:latin typeface="Times New Roman"/>
                <a:cs typeface="Times New Roman"/>
              </a:rPr>
              <a:t>accurate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system</a:t>
            </a:r>
            <a:r>
              <a:rPr lang="en-US" sz="2500" spc="8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to</a:t>
            </a:r>
            <a:r>
              <a:rPr lang="en-US" sz="2500" spc="-4" dirty="0">
                <a:latin typeface="Times New Roman"/>
                <a:cs typeface="Times New Roman"/>
              </a:rPr>
              <a:t> classify</a:t>
            </a:r>
            <a:r>
              <a:rPr lang="en-US" sz="2500" spc="8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lung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sounds </a:t>
            </a:r>
            <a:r>
              <a:rPr lang="en-US" sz="2500" spc="-8" dirty="0">
                <a:latin typeface="Times New Roman"/>
                <a:cs typeface="Times New Roman"/>
              </a:rPr>
              <a:t>automatically,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improving</a:t>
            </a:r>
            <a:r>
              <a:rPr lang="en-US" sz="2500" spc="12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early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diagnosis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dirty="0">
                <a:latin typeface="Times New Roman"/>
                <a:cs typeface="Times New Roman"/>
              </a:rPr>
              <a:t>and</a:t>
            </a:r>
            <a:r>
              <a:rPr lang="en-US" sz="2500" spc="4" dirty="0">
                <a:latin typeface="Times New Roman"/>
                <a:cs typeface="Times New Roman"/>
              </a:rPr>
              <a:t> </a:t>
            </a:r>
            <a:r>
              <a:rPr lang="en-US" sz="2500" spc="-4" dirty="0">
                <a:latin typeface="Times New Roman"/>
                <a:cs typeface="Times New Roman"/>
              </a:rPr>
              <a:t>treatment.</a:t>
            </a:r>
            <a:endParaRPr lang="en-US"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</TotalTime>
  <Words>1078</Words>
  <Application>Microsoft Office PowerPoint</Application>
  <PresentationFormat>On-screen Show (4:3)</PresentationFormat>
  <Paragraphs>163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MT</vt:lpstr>
      <vt:lpstr>Calibri</vt:lpstr>
      <vt:lpstr>Symbol</vt:lpstr>
      <vt:lpstr>Times New Roman</vt:lpstr>
      <vt:lpstr>Trebuchet MS</vt:lpstr>
      <vt:lpstr>Wingdings</vt:lpstr>
      <vt:lpstr>Custom Design</vt:lpstr>
      <vt:lpstr>Sharadchandra Pawar College of Engineering and Technology,  Someshwarnagar</vt:lpstr>
      <vt:lpstr>PowerPoint Presentation</vt:lpstr>
      <vt:lpstr>Contents</vt:lpstr>
      <vt:lpstr>Abstract</vt:lpstr>
      <vt:lpstr>Introduction</vt:lpstr>
      <vt:lpstr>Motivation</vt:lpstr>
      <vt:lpstr>Objective </vt:lpstr>
      <vt:lpstr>Literature Survey </vt:lpstr>
      <vt:lpstr>Problem Statement </vt:lpstr>
      <vt:lpstr>Existing System </vt:lpstr>
      <vt:lpstr>BLOCK DIAGRAM</vt:lpstr>
      <vt:lpstr>PowerPoint Presentation</vt:lpstr>
      <vt:lpstr>Object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 description </vt:lpstr>
      <vt:lpstr>Hardware &amp; Software Requirement </vt:lpstr>
      <vt:lpstr>Advantages</vt:lpstr>
      <vt:lpstr>Disadvantages</vt:lpstr>
      <vt:lpstr>Application</vt:lpstr>
      <vt:lpstr>References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ROHIT PAWAR</cp:lastModifiedBy>
  <cp:revision>187</cp:revision>
  <dcterms:created xsi:type="dcterms:W3CDTF">2014-04-01T16:35:38Z</dcterms:created>
  <dcterms:modified xsi:type="dcterms:W3CDTF">2024-10-19T16:02:03Z</dcterms:modified>
</cp:coreProperties>
</file>