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4" r:id="rId12"/>
    <p:sldId id="2146847065" r:id="rId13"/>
    <p:sldId id="2146847062" r:id="rId14"/>
    <p:sldId id="2146847063"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rgbClr val="002060"/>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rgbClr val="002060"/>
                </a:solidFill>
                <a:latin typeface="Arial"/>
                <a:cs typeface="Arial"/>
              </a:rPr>
              <a:t>CAPSTONE PROJECT</a:t>
            </a:r>
          </a:p>
        </p:txBody>
      </p:sp>
      <p:sp>
        <p:nvSpPr>
          <p:cNvPr id="4" name="TextBox 3"/>
          <p:cNvSpPr txBox="1"/>
          <p:nvPr/>
        </p:nvSpPr>
        <p:spPr>
          <a:xfrm>
            <a:off x="2636762" y="3342026"/>
            <a:ext cx="7980183" cy="2554545"/>
          </a:xfrm>
          <a:prstGeom prst="rect">
            <a:avLst/>
          </a:prstGeom>
          <a:noFill/>
        </p:spPr>
        <p:txBody>
          <a:bodyPr wrap="square" lIns="91440" tIns="45720" rIns="91440" bIns="45720" rtlCol="0" anchor="t">
            <a:spAutoFit/>
          </a:bodyPr>
          <a:lstStyle/>
          <a:p>
            <a:r>
              <a:rPr lang="en-US" sz="2000" b="1" dirty="0">
                <a:solidFill>
                  <a:schemeClr val="bg1">
                    <a:lumMod val="95000"/>
                  </a:schemeClr>
                </a:solidFill>
                <a:latin typeface="Arial" pitchFamily="34" charset="0"/>
                <a:cs typeface="Arial" pitchFamily="34" charset="0"/>
              </a:rPr>
              <a:t>Presented By:</a:t>
            </a:r>
          </a:p>
          <a:p>
            <a:endParaRPr lang="en-US" sz="2000" b="1" dirty="0">
              <a:solidFill>
                <a:schemeClr val="bg1">
                  <a:lumMod val="95000"/>
                </a:schemeClr>
              </a:solidFill>
              <a:latin typeface="Arial" pitchFamily="34" charset="0"/>
              <a:cs typeface="Arial" pitchFamily="34" charset="0"/>
            </a:endParaRPr>
          </a:p>
          <a:p>
            <a:r>
              <a:rPr lang="en-US" sz="2000" b="1" dirty="0">
                <a:solidFill>
                  <a:schemeClr val="bg1">
                    <a:lumMod val="95000"/>
                  </a:schemeClr>
                </a:solidFill>
                <a:latin typeface="Arial"/>
                <a:cs typeface="Arial"/>
              </a:rPr>
              <a:t>Student Name : Secure Data Hiding in Image Using                  Steganography</a:t>
            </a:r>
          </a:p>
          <a:p>
            <a:endParaRPr lang="en-US" sz="2000" b="1" dirty="0">
              <a:solidFill>
                <a:schemeClr val="bg1">
                  <a:lumMod val="95000"/>
                </a:schemeClr>
              </a:solidFill>
              <a:latin typeface="Arial"/>
              <a:cs typeface="Arial"/>
            </a:endParaRPr>
          </a:p>
          <a:p>
            <a:r>
              <a:rPr lang="en-US" sz="2000" b="1" dirty="0">
                <a:solidFill>
                  <a:schemeClr val="bg1">
                    <a:lumMod val="95000"/>
                  </a:schemeClr>
                </a:solidFill>
                <a:latin typeface="Arial"/>
                <a:cs typeface="Arial"/>
              </a:rPr>
              <a:t>College Name &amp; Department : Government College of Engineering </a:t>
            </a:r>
            <a:r>
              <a:rPr lang="en-US" sz="2000" b="1" dirty="0" err="1">
                <a:solidFill>
                  <a:schemeClr val="bg1">
                    <a:lumMod val="95000"/>
                  </a:schemeClr>
                </a:solidFill>
                <a:latin typeface="Arial"/>
                <a:cs typeface="Arial"/>
              </a:rPr>
              <a:t>Awasari</a:t>
            </a:r>
            <a:r>
              <a:rPr lang="en-US" sz="2000" b="1" dirty="0">
                <a:solidFill>
                  <a:schemeClr val="bg1">
                    <a:lumMod val="95000"/>
                  </a:schemeClr>
                </a:solidFill>
                <a:latin typeface="Arial"/>
                <a:cs typeface="Arial"/>
              </a:rPr>
              <a:t> , Pune [ENTC]</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414779" y="603315"/>
            <a:ext cx="11196029" cy="629137"/>
          </a:xfrm>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2A211DD7-CC1B-1436-77A2-D464CDFBA052}"/>
              </a:ext>
            </a:extLst>
          </p:cNvPr>
          <p:cNvSpPr>
            <a:spLocks noGrp="1" noChangeArrowheads="1"/>
          </p:cNvSpPr>
          <p:nvPr>
            <p:ph idx="1"/>
          </p:nvPr>
        </p:nvSpPr>
        <p:spPr bwMode="auto">
          <a:xfrm>
            <a:off x="414779" y="1082816"/>
            <a:ext cx="1165153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 </a:t>
            </a:r>
            <a:endParaRPr lang="en-US" altLang="en-US" sz="1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800" dirty="0">
                <a:solidFill>
                  <a:schemeClr val="tx1"/>
                </a:solidFill>
                <a:latin typeface="Arial" panose="020B0604020202020204" pitchFamily="34" charset="0"/>
              </a:rPr>
              <a:t>Steganography, the practice of hiding data within images, offers a unique and powerful method for securing sensitive information across various domains. The technology is used by a diverse range of end users, including private individuals, cybersecurity professionals, governments, law enforcement agencies, journalists </a:t>
            </a:r>
            <a:r>
              <a:rPr kumimoji="0" lang="en-US" altLang="en-US" sz="1800" b="0" i="0" u="none" strike="noStrike" cap="none" normalizeH="0" baseline="0" dirty="0">
                <a:ln>
                  <a:noFill/>
                </a:ln>
                <a:solidFill>
                  <a:schemeClr val="tx1"/>
                </a:solidFill>
                <a:effectLst/>
                <a:latin typeface="Arial" panose="020B0604020202020204" pitchFamily="34" charset="0"/>
              </a:rPr>
              <a:t>activists, corporate entities, military personnel, cryptocurrency enthusiasts, and digital forensics experts.</a:t>
            </a:r>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By embedding secret messages or files within digital images, steganography ensures that data remains </a:t>
            </a:r>
          </a:p>
          <a:p>
            <a:pPr marL="0" indent="0"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concealed from unauthorized access while providing secure communication and privacy. </a:t>
            </a:r>
          </a:p>
          <a:p>
            <a:pPr marL="0" indent="0" defTabSz="91440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The use of advanced techniques such as encryption, error detection, multi-layered embedding, and randomized hiding locations enhances the security and robustness of hidden data, making it harder for adversaries to detect or extract the information.</a:t>
            </a:r>
          </a:p>
          <a:p>
            <a:pPr defTabSz="914400"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A649-0395-94F9-683B-2045BFD65892}"/>
              </a:ext>
            </a:extLst>
          </p:cNvPr>
          <p:cNvSpPr>
            <a:spLocks noGrp="1"/>
          </p:cNvSpPr>
          <p:nvPr>
            <p:ph type="title"/>
          </p:nvPr>
        </p:nvSpPr>
        <p:spPr>
          <a:xfrm>
            <a:off x="581192" y="904972"/>
            <a:ext cx="11029616" cy="4609707"/>
          </a:xfrm>
        </p:spPr>
        <p:txBody>
          <a:bodyPr>
            <a:normAutofit/>
          </a:bodyPr>
          <a:lstStyle/>
          <a:p>
            <a:pPr marL="285750" marR="0" lvl="0" indent="-285750" defTabSz="914400" rtl="0" eaLnBrk="0" fontAlgn="base" latinLnBrk="0" hangingPunct="0">
              <a:lnSpc>
                <a:spcPct val="100000"/>
              </a:lnSpc>
              <a:spcBef>
                <a:spcPct val="0"/>
              </a:spcBef>
              <a:spcAft>
                <a:spcPct val="0"/>
              </a:spcAft>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 digital threats continue to evolve, the importance of steganography will grow, particularly in contexts where confidentiality, integrity, and secure communication are crucial. From protecting personal privacy to </a:t>
            </a:r>
            <a:r>
              <a:rPr kumimoji="0" lang="en-US" altLang="en-US" sz="1800" b="0" i="0" u="none" strike="noStrike" cap="none" normalizeH="0" baseline="0" dirty="0" err="1">
                <a:ln>
                  <a:noFill/>
                </a:ln>
                <a:solidFill>
                  <a:schemeClr val="tx1"/>
                </a:solidFill>
                <a:effectLst/>
                <a:latin typeface="Arial" panose="020B0604020202020204" pitchFamily="34" charset="0"/>
              </a:rPr>
              <a:t>safeguardingsensitive</a:t>
            </a:r>
            <a:r>
              <a:rPr kumimoji="0" lang="en-US" altLang="en-US" sz="1800" b="0" i="0" u="none" strike="noStrike" cap="none" normalizeH="0" baseline="0" dirty="0">
                <a:ln>
                  <a:noFill/>
                </a:ln>
                <a:solidFill>
                  <a:schemeClr val="tx1"/>
                </a:solidFill>
                <a:effectLst/>
                <a:latin typeface="Arial" panose="020B0604020202020204" pitchFamily="34" charset="0"/>
              </a:rPr>
              <a:t> corporate or government data, steganography provides a valuable tool for maintaining privacy and security in an increasingly digital world.</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Ultimately, the unique feature of steganography lies in its ability to seamlessly integrate security into everyday digital </a:t>
            </a:r>
            <a:r>
              <a:rPr kumimoji="0" lang="en-US" altLang="en-US" sz="1800" b="0" i="0" u="none" strike="noStrike" cap="none" normalizeH="0" baseline="0" dirty="0" err="1">
                <a:ln>
                  <a:noFill/>
                </a:ln>
                <a:solidFill>
                  <a:schemeClr val="tx1"/>
                </a:solidFill>
                <a:effectLst/>
                <a:latin typeface="Arial" panose="020B0604020202020204" pitchFamily="34" charset="0"/>
              </a:rPr>
              <a:t>images,making</a:t>
            </a:r>
            <a:r>
              <a:rPr kumimoji="0" lang="en-US" altLang="en-US" sz="1800" b="0" i="0" u="none" strike="noStrike" cap="none" normalizeH="0" baseline="0" dirty="0">
                <a:ln>
                  <a:noFill/>
                </a:ln>
                <a:solidFill>
                  <a:schemeClr val="tx1"/>
                </a:solidFill>
                <a:effectLst/>
                <a:latin typeface="Arial" panose="020B0604020202020204" pitchFamily="34" charset="0"/>
              </a:rPr>
              <a:t> it an essential technique for anyone who requires covert, reliable, and resilient methods of data hiding and protection.</a:t>
            </a:r>
            <a:br>
              <a:rPr kumimoji="0" lang="en-US" altLang="en-US" sz="2800" b="0" i="0" u="none" strike="noStrike" cap="none" normalizeH="0" baseline="0" dirty="0">
                <a:ln>
                  <a:noFill/>
                </a:ln>
                <a:solidFill>
                  <a:schemeClr val="tx1"/>
                </a:solidFill>
                <a:effectLst/>
                <a:latin typeface="Arial" panose="020B0604020202020204" pitchFamily="34" charset="0"/>
              </a:rPr>
            </a:br>
            <a:endParaRPr lang="en-IN" dirty="0"/>
          </a:p>
        </p:txBody>
      </p:sp>
    </p:spTree>
    <p:extLst>
      <p:ext uri="{BB962C8B-B14F-4D97-AF65-F5344CB8AC3E}">
        <p14:creationId xmlns:p14="http://schemas.microsoft.com/office/powerpoint/2010/main" val="287520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1" y="1302026"/>
            <a:ext cx="11029616" cy="4673324"/>
          </a:xfrm>
        </p:spPr>
        <p:txBody>
          <a:bodyPr/>
          <a:lstStyle/>
          <a:p>
            <a:pPr marL="0" indent="0">
              <a:buNone/>
            </a:pPr>
            <a:r>
              <a:rPr lang="en-US" sz="2800" dirty="0" err="1"/>
              <a:t>Github</a:t>
            </a:r>
            <a:r>
              <a:rPr lang="en-US" sz="2800" dirty="0"/>
              <a:t> Link :    </a:t>
            </a:r>
            <a:r>
              <a:rPr lang="en-US" sz="2800" u="sng" dirty="0">
                <a:solidFill>
                  <a:srgbClr val="0070C0"/>
                </a:solidFill>
              </a:rPr>
              <a:t>https://github.com/aditi15122003/secure-data.git </a:t>
            </a:r>
            <a:endParaRPr lang="en-IN" sz="2800" u="sng" dirty="0">
              <a:solidFill>
                <a:srgbClr val="0070C0"/>
              </a:solidFill>
            </a:endParaRP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6416" y="-515754"/>
            <a:ext cx="11029615" cy="6671598"/>
          </a:xfrm>
        </p:spPr>
        <p:txBody>
          <a:bodyPr/>
          <a:lstStyle/>
          <a:p>
            <a:endParaRPr lang="en-US" dirty="0"/>
          </a:p>
          <a:p>
            <a:endParaRPr lang="en-US" dirty="0"/>
          </a:p>
          <a:p>
            <a:pPr marL="0" indent="0">
              <a:buNone/>
            </a:pPr>
            <a:endParaRPr lang="en-US" dirty="0"/>
          </a:p>
          <a:p>
            <a:pPr marL="0" indent="0">
              <a:buNone/>
            </a:pPr>
            <a:endParaRPr lang="en-US" dirty="0"/>
          </a:p>
          <a:p>
            <a:r>
              <a:rPr lang="en-US" sz="1800" dirty="0"/>
              <a:t>The problem is to design and implement a system that enables the hiding of confidential or secret data within an image using steganographic techniques.</a:t>
            </a:r>
          </a:p>
          <a:p>
            <a:pPr marL="0" indent="0">
              <a:buNone/>
            </a:pPr>
            <a:endParaRPr lang="en-US" dirty="0"/>
          </a:p>
          <a:p>
            <a:r>
              <a:rPr lang="en-US" sz="1800" dirty="0"/>
              <a:t>The system should allow for embedding hidden information (text, files, etc.) into an image without noticeably altering the image’s appearance.</a:t>
            </a:r>
          </a:p>
          <a:p>
            <a:pPr marL="0" indent="0">
              <a:buNone/>
            </a:pPr>
            <a:endParaRPr lang="en-US" dirty="0"/>
          </a:p>
          <a:p>
            <a:r>
              <a:rPr lang="en-US" sz="1800" dirty="0"/>
              <a:t>Ensure that the hidden data is concealed in such a way that it is not easily detectable by unauthorized individuals.</a:t>
            </a:r>
          </a:p>
          <a:p>
            <a:endParaRPr lang="en-IN" sz="1800" dirty="0"/>
          </a:p>
          <a:p>
            <a:r>
              <a:rPr lang="en-US" sz="1800" dirty="0"/>
              <a:t>By solving this problem, the system can provide a secure means of communicating confidential data, which is useful in various fields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66256" y="95420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66256" y="1219353"/>
            <a:ext cx="11613485" cy="5563973"/>
          </a:xfrm>
        </p:spPr>
        <p:txBody>
          <a:bodyPr vert="horz" lIns="91440" tIns="45720" rIns="91440" bIns="45720" rtlCol="0" anchor="ctr">
            <a:noAutofit/>
          </a:bodyPr>
          <a:lstStyle/>
          <a:p>
            <a:r>
              <a:rPr lang="en-US" dirty="0"/>
              <a:t>VS code</a:t>
            </a:r>
          </a:p>
          <a:p>
            <a:r>
              <a:rPr lang="en-US" dirty="0"/>
              <a:t>Python </a:t>
            </a:r>
            <a:r>
              <a:rPr lang="en-US" dirty="0" err="1"/>
              <a:t>Liberies</a:t>
            </a:r>
            <a:endParaRPr lang="en-US" dirty="0"/>
          </a:p>
          <a:p>
            <a:pPr marL="342900" indent="-342900">
              <a:buFont typeface="+mj-lt"/>
              <a:buAutoNum type="arabicPeriod"/>
            </a:pPr>
            <a:r>
              <a:rPr lang="en-IN" b="0" dirty="0" err="1">
                <a:solidFill>
                  <a:srgbClr val="D4D4D4"/>
                </a:solidFill>
                <a:effectLst/>
                <a:latin typeface="Consolas" panose="020B0609020204030204" pitchFamily="49" charset="0"/>
              </a:rPr>
              <a:t>Tkinter</a:t>
            </a:r>
            <a:r>
              <a:rPr lang="en-IN" b="0" dirty="0">
                <a:solidFill>
                  <a:srgbClr val="D4D4D4"/>
                </a:solidFill>
                <a:effectLst/>
                <a:latin typeface="Consolas" panose="020B0609020204030204" pitchFamily="49" charset="0"/>
              </a:rPr>
              <a:t> : </a:t>
            </a:r>
            <a:r>
              <a:rPr lang="en-US" dirty="0"/>
              <a:t>It is a thin object-oriented layer on top of the </a:t>
            </a:r>
            <a:r>
              <a:rPr lang="en-US" b="1" dirty="0" err="1"/>
              <a:t>Tcl</a:t>
            </a:r>
            <a:r>
              <a:rPr lang="en-US" b="1" dirty="0"/>
              <a:t>/Tk</a:t>
            </a:r>
            <a:r>
              <a:rPr lang="en-US" dirty="0"/>
              <a:t> GUI toolkit and provides a simple way to build windows, dialogs, buttons, labels, and more, allowing developers to create desktop applications with </a:t>
            </a:r>
            <a:r>
              <a:rPr lang="en-US" dirty="0" err="1"/>
              <a:t>ease.We</a:t>
            </a:r>
            <a:r>
              <a:rPr lang="en-US" dirty="0"/>
              <a:t> use </a:t>
            </a:r>
            <a:r>
              <a:rPr lang="en-US" dirty="0" err="1"/>
              <a:t>filedialoug</a:t>
            </a:r>
            <a:r>
              <a:rPr lang="en-US" dirty="0"/>
              <a:t> and </a:t>
            </a:r>
            <a:r>
              <a:rPr lang="en-US" dirty="0" err="1"/>
              <a:t>messagebox</a:t>
            </a:r>
            <a:r>
              <a:rPr lang="en-US" dirty="0"/>
              <a:t> from this </a:t>
            </a:r>
            <a:r>
              <a:rPr lang="en-US" dirty="0" err="1"/>
              <a:t>Libery</a:t>
            </a:r>
            <a:endParaRPr lang="en-IN" b="0" dirty="0">
              <a:solidFill>
                <a:srgbClr val="D4D4D4"/>
              </a:solidFill>
              <a:effectLst/>
              <a:latin typeface="Consolas" panose="020B0609020204030204" pitchFamily="49" charset="0"/>
            </a:endParaRPr>
          </a:p>
          <a:p>
            <a:pPr marL="342900" indent="-342900">
              <a:buFont typeface="+mj-lt"/>
              <a:buAutoNum type="arabicPeriod"/>
            </a:pPr>
            <a:r>
              <a:rPr lang="en-US" dirty="0"/>
              <a:t>Pillow :   Pillow provides a wide range of image manipulation capabilities, such as opening, manipulating, and saving various image file formats, making it ideal for tasks like image editing, creation, and transformation.</a:t>
            </a:r>
          </a:p>
          <a:p>
            <a:pPr marL="342900" indent="-342900">
              <a:buFont typeface="+mj-lt"/>
              <a:buAutoNum type="arabicPeriod"/>
            </a:pPr>
            <a:r>
              <a:rPr lang="en-US" dirty="0" err="1"/>
              <a:t>Os</a:t>
            </a:r>
            <a:r>
              <a:rPr lang="en-US" dirty="0"/>
              <a:t> :  It allows you to perform operations such as file and directory manipulation, environment variable handling, and working with processes.</a:t>
            </a:r>
          </a:p>
          <a:p>
            <a:pPr marL="342900" indent="-342900">
              <a:buFont typeface="+mj-lt"/>
              <a:buAutoNum type="arabicPeriod"/>
            </a:pPr>
            <a:r>
              <a:rPr lang="en-US" dirty="0" err="1"/>
              <a:t>Stengo</a:t>
            </a:r>
            <a:r>
              <a:rPr lang="en-US" dirty="0"/>
              <a:t> : This library in Python is a simple and easy-to-use library for performing </a:t>
            </a:r>
            <a:r>
              <a:rPr lang="en-US" b="1" dirty="0"/>
              <a:t>steganography</a:t>
            </a:r>
            <a:r>
              <a:rPr lang="en-US" dirty="0"/>
              <a:t> — the technique of hiding information (like text or files) inside images. It allows you to embed secret messages within images, making it useful for privacy and communication applications.</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347524"/>
            <a:ext cx="11029615" cy="6100410"/>
          </a:xfrm>
        </p:spPr>
        <p:txBody>
          <a:bodyPr>
            <a:normAutofit fontScale="92500" lnSpcReduction="10000"/>
          </a:bodyPr>
          <a:lstStyle/>
          <a:p>
            <a:endParaRPr lang="en-US" sz="2000" b="1" dirty="0"/>
          </a:p>
          <a:p>
            <a:endParaRPr lang="en-US" sz="2000" b="1" dirty="0"/>
          </a:p>
          <a:p>
            <a:endParaRPr lang="en-US" sz="2000" b="1" dirty="0"/>
          </a:p>
          <a:p>
            <a:endParaRPr lang="en-US" sz="2000" b="1" dirty="0"/>
          </a:p>
          <a:p>
            <a:r>
              <a:rPr lang="en-US" sz="2000" b="1" dirty="0"/>
              <a:t>Encryption</a:t>
            </a:r>
            <a:r>
              <a:rPr lang="en-US" sz="2000" dirty="0"/>
              <a:t> adds a layer of security to the hidden data. Before embedding a message or a file inside an image, encrypt it using a secure encryption algorithm. This ensures that even if the hidden data is extracted, it remains unreadable without the correct decryption key.</a:t>
            </a:r>
          </a:p>
          <a:p>
            <a:pPr marL="0" indent="0">
              <a:buNone/>
            </a:pPr>
            <a:endParaRPr lang="en-US" sz="2000" dirty="0"/>
          </a:p>
          <a:p>
            <a:r>
              <a:rPr lang="en-US" sz="2000" dirty="0"/>
              <a:t>In some advanced steganographic techniques, data can be hidden across multiple layers or locations within an image (also called </a:t>
            </a:r>
            <a:r>
              <a:rPr lang="en-US" sz="2000" b="1" dirty="0"/>
              <a:t>spread spectrum</a:t>
            </a:r>
            <a:r>
              <a:rPr lang="en-US" sz="2000" dirty="0"/>
              <a:t> or </a:t>
            </a:r>
            <a:r>
              <a:rPr lang="en-US" sz="2000" b="1" dirty="0"/>
              <a:t>multi-layered</a:t>
            </a:r>
            <a:r>
              <a:rPr lang="en-US" sz="2000" dirty="0"/>
              <a:t> steganography). This technique can disperse the data across multiple pixels or color channels in a way that makes it difficult to detect the hidden data.</a:t>
            </a:r>
          </a:p>
          <a:p>
            <a:endParaRPr lang="en-US" sz="2000" dirty="0"/>
          </a:p>
          <a:p>
            <a:r>
              <a:rPr lang="en-US" sz="1900" b="1" dirty="0"/>
              <a:t>Using high-resolution or complex images </a:t>
            </a:r>
            <a:r>
              <a:rPr lang="en-US" sz="2000" dirty="0"/>
              <a:t>to hide data can help obscure the presence of hidden information. By embedding data in large images with minimal visual changes, it becomes harder for someone to detect the hidden message.</a:t>
            </a:r>
          </a:p>
          <a:p>
            <a:endParaRPr lang="en-US" sz="2000" dirty="0"/>
          </a:p>
          <a:p>
            <a:endParaRPr lang="en-US" sz="20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666033" y="1545996"/>
            <a:ext cx="11029615" cy="4487158"/>
          </a:xfrm>
        </p:spPr>
        <p:txBody>
          <a:bodyPr/>
          <a:lstStyle/>
          <a:p>
            <a:r>
              <a:rPr lang="en-US" dirty="0"/>
              <a:t>The end users of </a:t>
            </a:r>
            <a:r>
              <a:rPr lang="en-US" b="1" dirty="0"/>
              <a:t>data hiding in images using steganography</a:t>
            </a:r>
            <a:r>
              <a:rPr lang="en-US" dirty="0"/>
              <a:t> are typically individuals, organizations, or systems that require secure communication and data protection.</a:t>
            </a:r>
          </a:p>
          <a:p>
            <a:r>
              <a:rPr lang="en-IN" b="1" dirty="0"/>
              <a:t>Private Individuals</a:t>
            </a:r>
          </a:p>
          <a:p>
            <a:r>
              <a:rPr lang="en-IN" b="1" dirty="0"/>
              <a:t>Cybersecurity Professionals</a:t>
            </a:r>
            <a:endParaRPr lang="en-US" b="1" dirty="0"/>
          </a:p>
          <a:p>
            <a:r>
              <a:rPr lang="en-IN" b="1" dirty="0"/>
              <a:t>Governments and Law Enforcement</a:t>
            </a:r>
            <a:endParaRPr lang="en-US" b="1" dirty="0"/>
          </a:p>
          <a:p>
            <a:r>
              <a:rPr lang="en-IN" b="1" dirty="0"/>
              <a:t>Journalists and Activists</a:t>
            </a:r>
          </a:p>
          <a:p>
            <a:r>
              <a:rPr lang="en-IN" b="1" dirty="0"/>
              <a:t>Corporate and Enterprise Users</a:t>
            </a:r>
          </a:p>
          <a:p>
            <a:r>
              <a:rPr lang="en-IN" dirty="0"/>
              <a:t> </a:t>
            </a:r>
            <a:r>
              <a:rPr lang="en-IN" b="1" dirty="0"/>
              <a:t>Cryptocurrency Users</a:t>
            </a:r>
            <a:endParaRPr lang="en-US"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F4D1394-AECC-3FC1-01FC-8E61597A1210}"/>
              </a:ext>
            </a:extLst>
          </p:cNvPr>
          <p:cNvPicPr>
            <a:picLocks noGrp="1" noChangeAspect="1"/>
          </p:cNvPicPr>
          <p:nvPr>
            <p:ph idx="1"/>
          </p:nvPr>
        </p:nvPicPr>
        <p:blipFill>
          <a:blip r:embed="rId2"/>
          <a:stretch>
            <a:fillRect/>
          </a:stretch>
        </p:blipFill>
        <p:spPr>
          <a:xfrm>
            <a:off x="1941689" y="1758950"/>
            <a:ext cx="830862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9FF3-C77B-11D5-C87E-CCBEA0AA0378}"/>
              </a:ext>
            </a:extLst>
          </p:cNvPr>
          <p:cNvSpPr>
            <a:spLocks noGrp="1"/>
          </p:cNvSpPr>
          <p:nvPr>
            <p:ph type="title"/>
          </p:nvPr>
        </p:nvSpPr>
        <p:spPr/>
        <p:txBody>
          <a:bodyPr/>
          <a:lstStyle/>
          <a:p>
            <a:r>
              <a:rPr lang="en-US" dirty="0">
                <a:solidFill>
                  <a:srgbClr val="0070C0"/>
                </a:solidFill>
              </a:rPr>
              <a:t>Data hidden Successfully</a:t>
            </a:r>
            <a:endParaRPr lang="en-IN" dirty="0">
              <a:solidFill>
                <a:srgbClr val="0070C0"/>
              </a:solidFill>
            </a:endParaRPr>
          </a:p>
        </p:txBody>
      </p:sp>
      <p:pic>
        <p:nvPicPr>
          <p:cNvPr id="5" name="Content Placeholder 4">
            <a:extLst>
              <a:ext uri="{FF2B5EF4-FFF2-40B4-BE49-F238E27FC236}">
                <a16:creationId xmlns:a16="http://schemas.microsoft.com/office/drawing/2014/main" id="{85D62538-4AD7-DC58-5F5F-2142B2612675}"/>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50555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EB21-768D-0172-8814-6709CED7A775}"/>
              </a:ext>
            </a:extLst>
          </p:cNvPr>
          <p:cNvSpPr>
            <a:spLocks noGrp="1"/>
          </p:cNvSpPr>
          <p:nvPr>
            <p:ph type="title"/>
          </p:nvPr>
        </p:nvSpPr>
        <p:spPr/>
        <p:txBody>
          <a:bodyPr/>
          <a:lstStyle/>
          <a:p>
            <a:r>
              <a:rPr lang="en-US" dirty="0">
                <a:solidFill>
                  <a:srgbClr val="0070C0"/>
                </a:solidFill>
              </a:rPr>
              <a:t>View of text</a:t>
            </a:r>
            <a:endParaRPr lang="en-IN" dirty="0">
              <a:solidFill>
                <a:srgbClr val="0070C0"/>
              </a:solidFill>
            </a:endParaRPr>
          </a:p>
        </p:txBody>
      </p:sp>
      <p:pic>
        <p:nvPicPr>
          <p:cNvPr id="5" name="Content Placeholder 4">
            <a:extLst>
              <a:ext uri="{FF2B5EF4-FFF2-40B4-BE49-F238E27FC236}">
                <a16:creationId xmlns:a16="http://schemas.microsoft.com/office/drawing/2014/main" id="{724E69E5-FEC4-2D9A-2068-677EAF26B6A0}"/>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5079203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766</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Consolas</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Data hidden Successfully</vt:lpstr>
      <vt:lpstr>View of text</vt:lpstr>
      <vt:lpstr>Conclusion</vt:lpstr>
      <vt:lpstr>As digital threats continue to evolve, the importance of steganography will grow, particularly in contexts where confidentiality, integrity, and secure communication are crucial. From protecting personal privacy to safeguardingsensitive corporate or government data, steganography provides a valuable tool for maintaining privacy and security in an increasingly digital world.    Ultimately, the unique feature of steganography lies in its ability to seamlessly integrate security into everyday digital images,making it an essential technique for anyone who requires covert, reliable, and resilient methods of data hiding and protection. </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Aditi Fasate</cp:lastModifiedBy>
  <cp:revision>27</cp:revision>
  <dcterms:created xsi:type="dcterms:W3CDTF">2021-05-26T16:50:10Z</dcterms:created>
  <dcterms:modified xsi:type="dcterms:W3CDTF">2025-02-26T09:05:18Z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