
<file path=[Content_Types].xml><?xml version="1.0" encoding="utf-8"?>
<Types xmlns="http://schemas.openxmlformats.org/package/2006/content-types">
  <Default Extension="fntdata" ContentType="application/x-fontdata"/>
  <Default Extension="jpeg"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8288000" cy="10287000"/>
  <p:notesSz cx="6858000" cy="9144000"/>
  <p:embeddedFontLst>
    <p:embeddedFont>
      <p:font typeface="Anonymous Pro" panose="020B0604020202020204" charset="0"/>
      <p:regular r:id="rId18"/>
    </p:embeddedFont>
    <p:embeddedFont>
      <p:font typeface="Anonymous Pro Bold" panose="020B0604020202020204" charset="0"/>
      <p:regular r:id="rId19"/>
    </p:embeddedFont>
    <p:embeddedFont>
      <p:font typeface="Calibri" panose="020F0502020204030204" pitchFamily="34" charset="0"/>
      <p:regular r:id="rId20"/>
      <p:bold r:id="rId21"/>
      <p:italic r:id="rId22"/>
      <p:boldItalic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1" d="100"/>
          <a:sy n="51" d="100"/>
        </p:scale>
        <p:origin x="29" y="2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09.04.2021</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09.04.2021</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The objective is to classify activities into one of the seven activities</a:t>
            </a:r>
          </a:p>
          <a:p>
            <a:pPr lvl="0"/>
            <a:r>
              <a:rPr lang="en-US"/>
              <a:t>(WALKING, UPSTAIRS, DOWNSTAIRS, SITTING, STANDING, JOGGING, BIKING)</a:t>
            </a:r>
          </a:p>
          <a:p>
            <a:pPr lvl="0"/>
            <a:r>
              <a:rPr lang="en-US"/>
              <a:t>performed based on the data collected from sensor signals (accelerometer, linear acceleration and gyroscope) of the smartphones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09.04.2021</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linear acc = acc - gravity</a:t>
            </a:r>
          </a:p>
          <a:p>
            <a:pPr lvl="0"/>
            <a:r>
              <a:rPr lang="en-US"/>
              <a:t>therefore acc data provides us with the orientation of the device since it includes components of gravity in each direction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09.04.2021</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The following code shows you how to get an instance of the default significant motion sensor and how to register an event listener:</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13</a:t>
            </a:fld>
            <a:endParaRPr lang="cs-C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36.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35.png"/><Relationship Id="rId5" Type="http://schemas.openxmlformats.org/officeDocument/2006/relationships/image" Target="../media/image4.sv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svg"/><Relationship Id="rId18" Type="http://schemas.openxmlformats.org/officeDocument/2006/relationships/image" Target="../media/image20.svg"/><Relationship Id="rId3" Type="http://schemas.openxmlformats.org/officeDocument/2006/relationships/image" Target="../media/image5.jpeg"/><Relationship Id="rId7" Type="http://schemas.openxmlformats.org/officeDocument/2006/relationships/image" Target="../media/image9.sv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notesSlide" Target="../notesSlides/notesSlide1.xml"/><Relationship Id="rId16"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5" Type="http://schemas.openxmlformats.org/officeDocument/2006/relationships/image" Target="../media/image1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 Id="rId14" Type="http://schemas.openxmlformats.org/officeDocument/2006/relationships/image" Target="../media/image16.png"/></Relationships>
</file>

<file path=ppt/slides/_rels/slide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svg"/><Relationship Id="rId7" Type="http://schemas.openxmlformats.org/officeDocument/2006/relationships/image" Target="../media/image26.sv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svg"/><Relationship Id="rId4" Type="http://schemas.openxmlformats.org/officeDocument/2006/relationships/image" Target="../media/image23.png"/><Relationship Id="rId9" Type="http://schemas.openxmlformats.org/officeDocument/2006/relationships/image" Target="../media/image28.sv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BF1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02292" y="-408202"/>
            <a:ext cx="10298765" cy="10617283"/>
          </a:xfrm>
          <a:prstGeom prst="rect">
            <a:avLst/>
          </a:prstGeom>
        </p:spPr>
      </p:pic>
      <p:sp>
        <p:nvSpPr>
          <p:cNvPr id="3" name="TextBox 3"/>
          <p:cNvSpPr txBox="1"/>
          <p:nvPr/>
        </p:nvSpPr>
        <p:spPr>
          <a:xfrm>
            <a:off x="2796730" y="3809365"/>
            <a:ext cx="5158137" cy="2715895"/>
          </a:xfrm>
          <a:prstGeom prst="rect">
            <a:avLst/>
          </a:prstGeom>
        </p:spPr>
        <p:txBody>
          <a:bodyPr lIns="0" tIns="0" rIns="0" bIns="0" rtlCol="0" anchor="t">
            <a:spAutoFit/>
          </a:bodyPr>
          <a:lstStyle/>
          <a:p>
            <a:pPr algn="ctr">
              <a:lnSpc>
                <a:spcPts val="7040"/>
              </a:lnSpc>
            </a:pPr>
            <a:r>
              <a:rPr lang="en-US" sz="6400" spc="128">
                <a:solidFill>
                  <a:srgbClr val="2D1674"/>
                </a:solidFill>
                <a:latin typeface="Anonymous Pro Bold"/>
              </a:rPr>
              <a:t>HUMAN</a:t>
            </a:r>
          </a:p>
          <a:p>
            <a:pPr algn="ctr">
              <a:lnSpc>
                <a:spcPts val="7040"/>
              </a:lnSpc>
            </a:pPr>
            <a:r>
              <a:rPr lang="en-US" sz="6400" spc="128">
                <a:solidFill>
                  <a:srgbClr val="2D1674"/>
                </a:solidFill>
                <a:latin typeface="Anonymous Pro Bold"/>
              </a:rPr>
              <a:t>ACTIVITY</a:t>
            </a:r>
          </a:p>
          <a:p>
            <a:pPr algn="ctr">
              <a:lnSpc>
                <a:spcPts val="7040"/>
              </a:lnSpc>
            </a:pPr>
            <a:r>
              <a:rPr lang="en-US" sz="6400" spc="128">
                <a:solidFill>
                  <a:srgbClr val="2D1674"/>
                </a:solidFill>
                <a:latin typeface="Anonymous Pro Bold"/>
              </a:rPr>
              <a:t>RECOGNITION</a:t>
            </a:r>
          </a:p>
        </p:txBody>
      </p:sp>
      <p:grpSp>
        <p:nvGrpSpPr>
          <p:cNvPr id="4" name="Group 4"/>
          <p:cNvGrpSpPr/>
          <p:nvPr/>
        </p:nvGrpSpPr>
        <p:grpSpPr>
          <a:xfrm>
            <a:off x="11124088" y="2802015"/>
            <a:ext cx="6431719" cy="6141916"/>
            <a:chOff x="0" y="-47625"/>
            <a:chExt cx="8575625" cy="8189222"/>
          </a:xfrm>
        </p:grpSpPr>
        <p:sp>
          <p:nvSpPr>
            <p:cNvPr id="5" name="TextBox 5"/>
            <p:cNvSpPr txBox="1"/>
            <p:nvPr/>
          </p:nvSpPr>
          <p:spPr>
            <a:xfrm>
              <a:off x="0" y="-47625"/>
              <a:ext cx="8575625" cy="797772"/>
            </a:xfrm>
            <a:prstGeom prst="rect">
              <a:avLst/>
            </a:prstGeom>
          </p:spPr>
          <p:txBody>
            <a:bodyPr lIns="0" tIns="0" rIns="0" bIns="0" rtlCol="0" anchor="t">
              <a:spAutoFit/>
            </a:bodyPr>
            <a:lstStyle/>
            <a:p>
              <a:pPr>
                <a:lnSpc>
                  <a:spcPts val="4810"/>
                </a:lnSpc>
              </a:pPr>
              <a:r>
                <a:rPr lang="en-US" sz="3700" spc="185">
                  <a:solidFill>
                    <a:srgbClr val="2D1674"/>
                  </a:solidFill>
                  <a:latin typeface="Anonymous Pro Bold"/>
                </a:rPr>
                <a:t>CS229</a:t>
              </a:r>
            </a:p>
          </p:txBody>
        </p:sp>
        <p:sp>
          <p:nvSpPr>
            <p:cNvPr id="6" name="TextBox 6"/>
            <p:cNvSpPr txBox="1"/>
            <p:nvPr/>
          </p:nvSpPr>
          <p:spPr>
            <a:xfrm>
              <a:off x="0" y="1296817"/>
              <a:ext cx="8575625" cy="6844780"/>
            </a:xfrm>
            <a:prstGeom prst="rect">
              <a:avLst/>
            </a:prstGeom>
          </p:spPr>
          <p:txBody>
            <a:bodyPr lIns="0" tIns="0" rIns="0" bIns="0" rtlCol="0" anchor="t">
              <a:spAutoFit/>
            </a:bodyPr>
            <a:lstStyle/>
            <a:p>
              <a:pPr>
                <a:lnSpc>
                  <a:spcPts val="4500"/>
                </a:lnSpc>
              </a:pPr>
              <a:r>
                <a:rPr lang="en-US" sz="3000" spc="30" dirty="0">
                  <a:solidFill>
                    <a:srgbClr val="2D1674"/>
                  </a:solidFill>
                  <a:latin typeface="Anonymous Pro Bold"/>
                </a:rPr>
                <a:t>PROJECT BY:</a:t>
              </a:r>
              <a:r>
                <a:rPr lang="en-US" sz="3000" spc="30" dirty="0">
                  <a:solidFill>
                    <a:srgbClr val="2D1674"/>
                  </a:solidFill>
                  <a:latin typeface="Anonymous Pro"/>
                </a:rPr>
                <a:t> </a:t>
              </a:r>
            </a:p>
            <a:p>
              <a:pPr>
                <a:lnSpc>
                  <a:spcPts val="4500"/>
                </a:lnSpc>
              </a:pPr>
              <a:r>
                <a:rPr lang="en-US" sz="3000" spc="30" dirty="0">
                  <a:solidFill>
                    <a:srgbClr val="2D1674"/>
                  </a:solidFill>
                  <a:latin typeface="Anonymous Pro"/>
                </a:rPr>
                <a:t>Aditi Goel</a:t>
              </a:r>
            </a:p>
            <a:p>
              <a:pPr>
                <a:lnSpc>
                  <a:spcPts val="4500"/>
                </a:lnSpc>
              </a:pPr>
              <a:r>
                <a:rPr lang="en-US" sz="3000" spc="30" dirty="0">
                  <a:solidFill>
                    <a:srgbClr val="2D1674"/>
                  </a:solidFill>
                  <a:latin typeface="Anonymous Pro"/>
                </a:rPr>
                <a:t>1901CS04</a:t>
              </a:r>
            </a:p>
            <a:p>
              <a:pPr>
                <a:lnSpc>
                  <a:spcPts val="4500"/>
                </a:lnSpc>
              </a:pPr>
              <a:endParaRPr lang="en-US" sz="3000" spc="30" dirty="0">
                <a:solidFill>
                  <a:srgbClr val="2D1674"/>
                </a:solidFill>
                <a:latin typeface="Anonymous Pro"/>
              </a:endParaRPr>
            </a:p>
            <a:p>
              <a:pPr>
                <a:lnSpc>
                  <a:spcPts val="4500"/>
                </a:lnSpc>
              </a:pPr>
              <a:r>
                <a:rPr lang="en-US" sz="3000" spc="30" dirty="0">
                  <a:solidFill>
                    <a:srgbClr val="2D1674"/>
                  </a:solidFill>
                  <a:latin typeface="Anonymous Pro Bold"/>
                </a:rPr>
                <a:t>UNDER MENTORSHIP OF:</a:t>
              </a:r>
            </a:p>
            <a:p>
              <a:pPr>
                <a:lnSpc>
                  <a:spcPts val="4500"/>
                </a:lnSpc>
              </a:pPr>
              <a:r>
                <a:rPr lang="en-US" sz="3000" spc="30" dirty="0">
                  <a:solidFill>
                    <a:srgbClr val="2D1674"/>
                  </a:solidFill>
                  <a:latin typeface="Anonymous Pro"/>
                </a:rPr>
                <a:t>Dr. Jimson Mathew</a:t>
              </a:r>
            </a:p>
            <a:p>
              <a:pPr>
                <a:lnSpc>
                  <a:spcPts val="4500"/>
                </a:lnSpc>
              </a:pPr>
              <a:r>
                <a:rPr lang="en-US" sz="3000" spc="30" dirty="0">
                  <a:solidFill>
                    <a:srgbClr val="2D1674"/>
                  </a:solidFill>
                  <a:latin typeface="Anonymous Pro"/>
                </a:rPr>
                <a:t>Associate Professor</a:t>
              </a:r>
            </a:p>
            <a:p>
              <a:pPr>
                <a:lnSpc>
                  <a:spcPts val="4500"/>
                </a:lnSpc>
              </a:pPr>
              <a:r>
                <a:rPr lang="en-US" sz="3000" spc="30" dirty="0">
                  <a:solidFill>
                    <a:srgbClr val="2D1674"/>
                  </a:solidFill>
                  <a:latin typeface="Anonymous Pro"/>
                </a:rPr>
                <a:t>IIT Patna</a:t>
              </a:r>
            </a:p>
            <a:p>
              <a:pPr>
                <a:lnSpc>
                  <a:spcPts val="4500"/>
                </a:lnSpc>
              </a:pPr>
              <a:endParaRPr lang="en-US" sz="3000" spc="30" dirty="0">
                <a:solidFill>
                  <a:srgbClr val="2D1674"/>
                </a:solidFill>
                <a:latin typeface="Anonymous Pro"/>
              </a:endParaRPr>
            </a:p>
          </p:txBody>
        </p:sp>
      </p:grpSp>
      <p:grpSp>
        <p:nvGrpSpPr>
          <p:cNvPr id="7" name="Group 7"/>
          <p:cNvGrpSpPr/>
          <p:nvPr/>
        </p:nvGrpSpPr>
        <p:grpSpPr>
          <a:xfrm rot="-5400000">
            <a:off x="16447678" y="42406"/>
            <a:ext cx="2216258" cy="2863175"/>
            <a:chOff x="0" y="0"/>
            <a:chExt cx="4842510" cy="6256020"/>
          </a:xfrm>
        </p:grpSpPr>
        <p:sp>
          <p:nvSpPr>
            <p:cNvPr id="8" name="Freeform 8"/>
            <p:cNvSpPr/>
            <p:nvPr/>
          </p:nvSpPr>
          <p:spPr>
            <a:xfrm>
              <a:off x="29210" y="12700"/>
              <a:ext cx="4775200" cy="6209030"/>
            </a:xfrm>
            <a:custGeom>
              <a:avLst/>
              <a:gdLst/>
              <a:ahLst/>
              <a:cxnLst/>
              <a:rect l="l" t="t" r="r" b="b"/>
              <a:pathLst>
                <a:path w="4775200" h="6209030">
                  <a:moveTo>
                    <a:pt x="2396490" y="0"/>
                  </a:moveTo>
                  <a:cubicBezTo>
                    <a:pt x="2249170" y="0"/>
                    <a:pt x="2131060" y="119380"/>
                    <a:pt x="2131060" y="265430"/>
                  </a:cubicBezTo>
                  <a:cubicBezTo>
                    <a:pt x="2131060" y="388620"/>
                    <a:pt x="2214880" y="491490"/>
                    <a:pt x="2327910" y="521970"/>
                  </a:cubicBezTo>
                  <a:lnTo>
                    <a:pt x="2327910" y="6140450"/>
                  </a:lnTo>
                  <a:cubicBezTo>
                    <a:pt x="2327910" y="6178550"/>
                    <a:pt x="2358390" y="6209030"/>
                    <a:pt x="2396490" y="6209030"/>
                  </a:cubicBezTo>
                  <a:cubicBezTo>
                    <a:pt x="2434590" y="6209030"/>
                    <a:pt x="2465070" y="6178550"/>
                    <a:pt x="2465070" y="6140450"/>
                  </a:cubicBezTo>
                  <a:lnTo>
                    <a:pt x="2465070" y="521970"/>
                  </a:lnTo>
                  <a:cubicBezTo>
                    <a:pt x="2578100" y="491490"/>
                    <a:pt x="2661920" y="388620"/>
                    <a:pt x="2661920" y="265430"/>
                  </a:cubicBezTo>
                  <a:cubicBezTo>
                    <a:pt x="2661920" y="119380"/>
                    <a:pt x="2542540" y="0"/>
                    <a:pt x="2396490" y="0"/>
                  </a:cubicBezTo>
                  <a:close/>
                  <a:moveTo>
                    <a:pt x="4508500" y="0"/>
                  </a:moveTo>
                  <a:cubicBezTo>
                    <a:pt x="4361180" y="0"/>
                    <a:pt x="4243070" y="119380"/>
                    <a:pt x="4243070" y="265430"/>
                  </a:cubicBezTo>
                  <a:cubicBezTo>
                    <a:pt x="4243070" y="388620"/>
                    <a:pt x="4326890" y="491490"/>
                    <a:pt x="4439920" y="521970"/>
                  </a:cubicBezTo>
                  <a:lnTo>
                    <a:pt x="4439920" y="3042920"/>
                  </a:lnTo>
                  <a:lnTo>
                    <a:pt x="2960370" y="3042920"/>
                  </a:lnTo>
                  <a:cubicBezTo>
                    <a:pt x="2922270" y="3042920"/>
                    <a:pt x="2891790" y="3073400"/>
                    <a:pt x="2891790" y="3111500"/>
                  </a:cubicBezTo>
                  <a:lnTo>
                    <a:pt x="2891790" y="6140450"/>
                  </a:lnTo>
                  <a:cubicBezTo>
                    <a:pt x="2891790" y="6178550"/>
                    <a:pt x="2922270" y="6209030"/>
                    <a:pt x="2960370" y="6209030"/>
                  </a:cubicBezTo>
                  <a:cubicBezTo>
                    <a:pt x="2998470" y="6209030"/>
                    <a:pt x="3028950" y="6178550"/>
                    <a:pt x="3028950" y="6140450"/>
                  </a:cubicBezTo>
                  <a:lnTo>
                    <a:pt x="3028950" y="3180080"/>
                  </a:lnTo>
                  <a:lnTo>
                    <a:pt x="4509770" y="3180080"/>
                  </a:lnTo>
                  <a:cubicBezTo>
                    <a:pt x="4547870" y="3180080"/>
                    <a:pt x="4578350" y="3149600"/>
                    <a:pt x="4578350" y="3111500"/>
                  </a:cubicBezTo>
                  <a:lnTo>
                    <a:pt x="4578350" y="521970"/>
                  </a:lnTo>
                  <a:cubicBezTo>
                    <a:pt x="4691380" y="491490"/>
                    <a:pt x="4775200" y="388620"/>
                    <a:pt x="4775200" y="265430"/>
                  </a:cubicBezTo>
                  <a:cubicBezTo>
                    <a:pt x="4775200" y="119380"/>
                    <a:pt x="4655820" y="0"/>
                    <a:pt x="4508500" y="0"/>
                  </a:cubicBezTo>
                  <a:close/>
                  <a:moveTo>
                    <a:pt x="1814830" y="3044190"/>
                  </a:moveTo>
                  <a:lnTo>
                    <a:pt x="334010" y="3044190"/>
                  </a:lnTo>
                  <a:lnTo>
                    <a:pt x="334010" y="521970"/>
                  </a:lnTo>
                  <a:cubicBezTo>
                    <a:pt x="447040" y="491490"/>
                    <a:pt x="530860" y="388620"/>
                    <a:pt x="530860" y="265430"/>
                  </a:cubicBezTo>
                  <a:cubicBezTo>
                    <a:pt x="530860" y="119380"/>
                    <a:pt x="411480" y="0"/>
                    <a:pt x="265430" y="0"/>
                  </a:cubicBezTo>
                  <a:cubicBezTo>
                    <a:pt x="118110" y="0"/>
                    <a:pt x="0" y="119380"/>
                    <a:pt x="0" y="265430"/>
                  </a:cubicBezTo>
                  <a:cubicBezTo>
                    <a:pt x="0" y="388620"/>
                    <a:pt x="83820" y="491490"/>
                    <a:pt x="196850" y="521970"/>
                  </a:cubicBezTo>
                  <a:lnTo>
                    <a:pt x="196850" y="3111500"/>
                  </a:lnTo>
                  <a:cubicBezTo>
                    <a:pt x="196850" y="3149600"/>
                    <a:pt x="227330" y="3180080"/>
                    <a:pt x="265430" y="3180080"/>
                  </a:cubicBezTo>
                  <a:lnTo>
                    <a:pt x="1746250" y="3180080"/>
                  </a:lnTo>
                  <a:lnTo>
                    <a:pt x="1746250" y="6140450"/>
                  </a:lnTo>
                  <a:cubicBezTo>
                    <a:pt x="1746250" y="6178550"/>
                    <a:pt x="1776730" y="6209030"/>
                    <a:pt x="1814830" y="6209030"/>
                  </a:cubicBezTo>
                  <a:cubicBezTo>
                    <a:pt x="1852930" y="6209030"/>
                    <a:pt x="1883410" y="6178550"/>
                    <a:pt x="1883410" y="6140450"/>
                  </a:cubicBezTo>
                  <a:lnTo>
                    <a:pt x="1883410" y="3111500"/>
                  </a:lnTo>
                  <a:cubicBezTo>
                    <a:pt x="1883410" y="3074670"/>
                    <a:pt x="1851660" y="3044190"/>
                    <a:pt x="1814830" y="3044190"/>
                  </a:cubicBezTo>
                  <a:close/>
                </a:path>
              </a:pathLst>
            </a:custGeom>
            <a:solidFill>
              <a:srgbClr val="2D1674"/>
            </a:solidFill>
          </p:spPr>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D1674"/>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28319" y="7826712"/>
            <a:ext cx="2216258" cy="2863175"/>
            <a:chOff x="0" y="0"/>
            <a:chExt cx="4842510" cy="6256020"/>
          </a:xfrm>
        </p:grpSpPr>
        <p:sp>
          <p:nvSpPr>
            <p:cNvPr id="3" name="Freeform 3"/>
            <p:cNvSpPr/>
            <p:nvPr/>
          </p:nvSpPr>
          <p:spPr>
            <a:xfrm>
              <a:off x="29210" y="12700"/>
              <a:ext cx="4775200" cy="6209030"/>
            </a:xfrm>
            <a:custGeom>
              <a:avLst/>
              <a:gdLst/>
              <a:ahLst/>
              <a:cxnLst/>
              <a:rect l="l" t="t" r="r" b="b"/>
              <a:pathLst>
                <a:path w="4775200" h="6209030">
                  <a:moveTo>
                    <a:pt x="2396490" y="0"/>
                  </a:moveTo>
                  <a:cubicBezTo>
                    <a:pt x="2249170" y="0"/>
                    <a:pt x="2131060" y="119380"/>
                    <a:pt x="2131060" y="265430"/>
                  </a:cubicBezTo>
                  <a:cubicBezTo>
                    <a:pt x="2131060" y="388620"/>
                    <a:pt x="2214880" y="491490"/>
                    <a:pt x="2327910" y="521970"/>
                  </a:cubicBezTo>
                  <a:lnTo>
                    <a:pt x="2327910" y="6140450"/>
                  </a:lnTo>
                  <a:cubicBezTo>
                    <a:pt x="2327910" y="6178550"/>
                    <a:pt x="2358390" y="6209030"/>
                    <a:pt x="2396490" y="6209030"/>
                  </a:cubicBezTo>
                  <a:cubicBezTo>
                    <a:pt x="2434590" y="6209030"/>
                    <a:pt x="2465070" y="6178550"/>
                    <a:pt x="2465070" y="6140450"/>
                  </a:cubicBezTo>
                  <a:lnTo>
                    <a:pt x="2465070" y="521970"/>
                  </a:lnTo>
                  <a:cubicBezTo>
                    <a:pt x="2578100" y="491490"/>
                    <a:pt x="2661920" y="388620"/>
                    <a:pt x="2661920" y="265430"/>
                  </a:cubicBezTo>
                  <a:cubicBezTo>
                    <a:pt x="2661920" y="119380"/>
                    <a:pt x="2542540" y="0"/>
                    <a:pt x="2396490" y="0"/>
                  </a:cubicBezTo>
                  <a:close/>
                  <a:moveTo>
                    <a:pt x="4508500" y="0"/>
                  </a:moveTo>
                  <a:cubicBezTo>
                    <a:pt x="4361180" y="0"/>
                    <a:pt x="4243070" y="119380"/>
                    <a:pt x="4243070" y="265430"/>
                  </a:cubicBezTo>
                  <a:cubicBezTo>
                    <a:pt x="4243070" y="388620"/>
                    <a:pt x="4326890" y="491490"/>
                    <a:pt x="4439920" y="521970"/>
                  </a:cubicBezTo>
                  <a:lnTo>
                    <a:pt x="4439920" y="3042920"/>
                  </a:lnTo>
                  <a:lnTo>
                    <a:pt x="2960370" y="3042920"/>
                  </a:lnTo>
                  <a:cubicBezTo>
                    <a:pt x="2922270" y="3042920"/>
                    <a:pt x="2891790" y="3073400"/>
                    <a:pt x="2891790" y="3111500"/>
                  </a:cubicBezTo>
                  <a:lnTo>
                    <a:pt x="2891790" y="6140450"/>
                  </a:lnTo>
                  <a:cubicBezTo>
                    <a:pt x="2891790" y="6178550"/>
                    <a:pt x="2922270" y="6209030"/>
                    <a:pt x="2960370" y="6209030"/>
                  </a:cubicBezTo>
                  <a:cubicBezTo>
                    <a:pt x="2998470" y="6209030"/>
                    <a:pt x="3028950" y="6178550"/>
                    <a:pt x="3028950" y="6140450"/>
                  </a:cubicBezTo>
                  <a:lnTo>
                    <a:pt x="3028950" y="3180080"/>
                  </a:lnTo>
                  <a:lnTo>
                    <a:pt x="4509770" y="3180080"/>
                  </a:lnTo>
                  <a:cubicBezTo>
                    <a:pt x="4547870" y="3180080"/>
                    <a:pt x="4578350" y="3149600"/>
                    <a:pt x="4578350" y="3111500"/>
                  </a:cubicBezTo>
                  <a:lnTo>
                    <a:pt x="4578350" y="521970"/>
                  </a:lnTo>
                  <a:cubicBezTo>
                    <a:pt x="4691380" y="491490"/>
                    <a:pt x="4775200" y="388620"/>
                    <a:pt x="4775200" y="265430"/>
                  </a:cubicBezTo>
                  <a:cubicBezTo>
                    <a:pt x="4775200" y="119380"/>
                    <a:pt x="4655820" y="0"/>
                    <a:pt x="4508500" y="0"/>
                  </a:cubicBezTo>
                  <a:close/>
                  <a:moveTo>
                    <a:pt x="1814830" y="3044190"/>
                  </a:moveTo>
                  <a:lnTo>
                    <a:pt x="334010" y="3044190"/>
                  </a:lnTo>
                  <a:lnTo>
                    <a:pt x="334010" y="521970"/>
                  </a:lnTo>
                  <a:cubicBezTo>
                    <a:pt x="447040" y="491490"/>
                    <a:pt x="530860" y="388620"/>
                    <a:pt x="530860" y="265430"/>
                  </a:cubicBezTo>
                  <a:cubicBezTo>
                    <a:pt x="530860" y="119380"/>
                    <a:pt x="411480" y="0"/>
                    <a:pt x="265430" y="0"/>
                  </a:cubicBezTo>
                  <a:cubicBezTo>
                    <a:pt x="118110" y="0"/>
                    <a:pt x="0" y="119380"/>
                    <a:pt x="0" y="265430"/>
                  </a:cubicBezTo>
                  <a:cubicBezTo>
                    <a:pt x="0" y="388620"/>
                    <a:pt x="83820" y="491490"/>
                    <a:pt x="196850" y="521970"/>
                  </a:cubicBezTo>
                  <a:lnTo>
                    <a:pt x="196850" y="3111500"/>
                  </a:lnTo>
                  <a:cubicBezTo>
                    <a:pt x="196850" y="3149600"/>
                    <a:pt x="227330" y="3180080"/>
                    <a:pt x="265430" y="3180080"/>
                  </a:cubicBezTo>
                  <a:lnTo>
                    <a:pt x="1746250" y="3180080"/>
                  </a:lnTo>
                  <a:lnTo>
                    <a:pt x="1746250" y="6140450"/>
                  </a:lnTo>
                  <a:cubicBezTo>
                    <a:pt x="1746250" y="6178550"/>
                    <a:pt x="1776730" y="6209030"/>
                    <a:pt x="1814830" y="6209030"/>
                  </a:cubicBezTo>
                  <a:cubicBezTo>
                    <a:pt x="1852930" y="6209030"/>
                    <a:pt x="1883410" y="6178550"/>
                    <a:pt x="1883410" y="6140450"/>
                  </a:cubicBezTo>
                  <a:lnTo>
                    <a:pt x="1883410" y="3111500"/>
                  </a:lnTo>
                  <a:cubicBezTo>
                    <a:pt x="1883410" y="3074670"/>
                    <a:pt x="1851660" y="3044190"/>
                    <a:pt x="1814830" y="3044190"/>
                  </a:cubicBezTo>
                  <a:close/>
                </a:path>
              </a:pathLst>
            </a:custGeom>
            <a:solidFill>
              <a:srgbClr val="B175FF"/>
            </a:solidFill>
          </p:spPr>
        </p:sp>
      </p:grpSp>
      <p:grpSp>
        <p:nvGrpSpPr>
          <p:cNvPr id="4" name="Group 4"/>
          <p:cNvGrpSpPr/>
          <p:nvPr/>
        </p:nvGrpSpPr>
        <p:grpSpPr>
          <a:xfrm rot="-10800000">
            <a:off x="595848" y="-948759"/>
            <a:ext cx="2216258" cy="2863175"/>
            <a:chOff x="0" y="0"/>
            <a:chExt cx="4842510" cy="6256020"/>
          </a:xfrm>
        </p:grpSpPr>
        <p:sp>
          <p:nvSpPr>
            <p:cNvPr id="5" name="Freeform 5"/>
            <p:cNvSpPr/>
            <p:nvPr/>
          </p:nvSpPr>
          <p:spPr>
            <a:xfrm>
              <a:off x="29210" y="12700"/>
              <a:ext cx="4775200" cy="6209030"/>
            </a:xfrm>
            <a:custGeom>
              <a:avLst/>
              <a:gdLst/>
              <a:ahLst/>
              <a:cxnLst/>
              <a:rect l="l" t="t" r="r" b="b"/>
              <a:pathLst>
                <a:path w="4775200" h="6209030">
                  <a:moveTo>
                    <a:pt x="2396490" y="0"/>
                  </a:moveTo>
                  <a:cubicBezTo>
                    <a:pt x="2249170" y="0"/>
                    <a:pt x="2131060" y="119380"/>
                    <a:pt x="2131060" y="265430"/>
                  </a:cubicBezTo>
                  <a:cubicBezTo>
                    <a:pt x="2131060" y="388620"/>
                    <a:pt x="2214880" y="491490"/>
                    <a:pt x="2327910" y="521970"/>
                  </a:cubicBezTo>
                  <a:lnTo>
                    <a:pt x="2327910" y="6140450"/>
                  </a:lnTo>
                  <a:cubicBezTo>
                    <a:pt x="2327910" y="6178550"/>
                    <a:pt x="2358390" y="6209030"/>
                    <a:pt x="2396490" y="6209030"/>
                  </a:cubicBezTo>
                  <a:cubicBezTo>
                    <a:pt x="2434590" y="6209030"/>
                    <a:pt x="2465070" y="6178550"/>
                    <a:pt x="2465070" y="6140450"/>
                  </a:cubicBezTo>
                  <a:lnTo>
                    <a:pt x="2465070" y="521970"/>
                  </a:lnTo>
                  <a:cubicBezTo>
                    <a:pt x="2578100" y="491490"/>
                    <a:pt x="2661920" y="388620"/>
                    <a:pt x="2661920" y="265430"/>
                  </a:cubicBezTo>
                  <a:cubicBezTo>
                    <a:pt x="2661920" y="119380"/>
                    <a:pt x="2542540" y="0"/>
                    <a:pt x="2396490" y="0"/>
                  </a:cubicBezTo>
                  <a:close/>
                  <a:moveTo>
                    <a:pt x="4508500" y="0"/>
                  </a:moveTo>
                  <a:cubicBezTo>
                    <a:pt x="4361180" y="0"/>
                    <a:pt x="4243070" y="119380"/>
                    <a:pt x="4243070" y="265430"/>
                  </a:cubicBezTo>
                  <a:cubicBezTo>
                    <a:pt x="4243070" y="388620"/>
                    <a:pt x="4326890" y="491490"/>
                    <a:pt x="4439920" y="521970"/>
                  </a:cubicBezTo>
                  <a:lnTo>
                    <a:pt x="4439920" y="3042920"/>
                  </a:lnTo>
                  <a:lnTo>
                    <a:pt x="2960370" y="3042920"/>
                  </a:lnTo>
                  <a:cubicBezTo>
                    <a:pt x="2922270" y="3042920"/>
                    <a:pt x="2891790" y="3073400"/>
                    <a:pt x="2891790" y="3111500"/>
                  </a:cubicBezTo>
                  <a:lnTo>
                    <a:pt x="2891790" y="6140450"/>
                  </a:lnTo>
                  <a:cubicBezTo>
                    <a:pt x="2891790" y="6178550"/>
                    <a:pt x="2922270" y="6209030"/>
                    <a:pt x="2960370" y="6209030"/>
                  </a:cubicBezTo>
                  <a:cubicBezTo>
                    <a:pt x="2998470" y="6209030"/>
                    <a:pt x="3028950" y="6178550"/>
                    <a:pt x="3028950" y="6140450"/>
                  </a:cubicBezTo>
                  <a:lnTo>
                    <a:pt x="3028950" y="3180080"/>
                  </a:lnTo>
                  <a:lnTo>
                    <a:pt x="4509770" y="3180080"/>
                  </a:lnTo>
                  <a:cubicBezTo>
                    <a:pt x="4547870" y="3180080"/>
                    <a:pt x="4578350" y="3149600"/>
                    <a:pt x="4578350" y="3111500"/>
                  </a:cubicBezTo>
                  <a:lnTo>
                    <a:pt x="4578350" y="521970"/>
                  </a:lnTo>
                  <a:cubicBezTo>
                    <a:pt x="4691380" y="491490"/>
                    <a:pt x="4775200" y="388620"/>
                    <a:pt x="4775200" y="265430"/>
                  </a:cubicBezTo>
                  <a:cubicBezTo>
                    <a:pt x="4775200" y="119380"/>
                    <a:pt x="4655820" y="0"/>
                    <a:pt x="4508500" y="0"/>
                  </a:cubicBezTo>
                  <a:close/>
                  <a:moveTo>
                    <a:pt x="1814830" y="3044190"/>
                  </a:moveTo>
                  <a:lnTo>
                    <a:pt x="334010" y="3044190"/>
                  </a:lnTo>
                  <a:lnTo>
                    <a:pt x="334010" y="521970"/>
                  </a:lnTo>
                  <a:cubicBezTo>
                    <a:pt x="447040" y="491490"/>
                    <a:pt x="530860" y="388620"/>
                    <a:pt x="530860" y="265430"/>
                  </a:cubicBezTo>
                  <a:cubicBezTo>
                    <a:pt x="530860" y="119380"/>
                    <a:pt x="411480" y="0"/>
                    <a:pt x="265430" y="0"/>
                  </a:cubicBezTo>
                  <a:cubicBezTo>
                    <a:pt x="118110" y="0"/>
                    <a:pt x="0" y="119380"/>
                    <a:pt x="0" y="265430"/>
                  </a:cubicBezTo>
                  <a:cubicBezTo>
                    <a:pt x="0" y="388620"/>
                    <a:pt x="83820" y="491490"/>
                    <a:pt x="196850" y="521970"/>
                  </a:cubicBezTo>
                  <a:lnTo>
                    <a:pt x="196850" y="3111500"/>
                  </a:lnTo>
                  <a:cubicBezTo>
                    <a:pt x="196850" y="3149600"/>
                    <a:pt x="227330" y="3180080"/>
                    <a:pt x="265430" y="3180080"/>
                  </a:cubicBezTo>
                  <a:lnTo>
                    <a:pt x="1746250" y="3180080"/>
                  </a:lnTo>
                  <a:lnTo>
                    <a:pt x="1746250" y="6140450"/>
                  </a:lnTo>
                  <a:cubicBezTo>
                    <a:pt x="1746250" y="6178550"/>
                    <a:pt x="1776730" y="6209030"/>
                    <a:pt x="1814830" y="6209030"/>
                  </a:cubicBezTo>
                  <a:cubicBezTo>
                    <a:pt x="1852930" y="6209030"/>
                    <a:pt x="1883410" y="6178550"/>
                    <a:pt x="1883410" y="6140450"/>
                  </a:cubicBezTo>
                  <a:lnTo>
                    <a:pt x="1883410" y="3111500"/>
                  </a:lnTo>
                  <a:cubicBezTo>
                    <a:pt x="1883410" y="3074670"/>
                    <a:pt x="1851660" y="3044190"/>
                    <a:pt x="1814830" y="3044190"/>
                  </a:cubicBezTo>
                  <a:close/>
                </a:path>
              </a:pathLst>
            </a:custGeom>
            <a:solidFill>
              <a:srgbClr val="B175FF"/>
            </a:solidFill>
          </p:spPr>
        </p:sp>
      </p:grpSp>
      <p:pic>
        <p:nvPicPr>
          <p:cNvPr id="6" name="Picture 6"/>
          <p:cNvPicPr>
            <a:picLocks noChangeAspect="1"/>
          </p:cNvPicPr>
          <p:nvPr/>
        </p:nvPicPr>
        <p:blipFill>
          <a:blip r:embed="rId2"/>
          <a:srcRect/>
          <a:stretch>
            <a:fillRect/>
          </a:stretch>
        </p:blipFill>
        <p:spPr>
          <a:xfrm>
            <a:off x="7543800" y="763719"/>
            <a:ext cx="9638488" cy="9104181"/>
          </a:xfrm>
          <a:prstGeom prst="rect">
            <a:avLst/>
          </a:prstGeom>
        </p:spPr>
      </p:pic>
      <p:sp>
        <p:nvSpPr>
          <p:cNvPr id="7" name="TextBox 7"/>
          <p:cNvSpPr txBox="1"/>
          <p:nvPr/>
        </p:nvSpPr>
        <p:spPr>
          <a:xfrm>
            <a:off x="847695" y="2851097"/>
            <a:ext cx="7094093" cy="3133090"/>
          </a:xfrm>
          <a:prstGeom prst="rect">
            <a:avLst/>
          </a:prstGeom>
        </p:spPr>
        <p:txBody>
          <a:bodyPr lIns="0" tIns="0" rIns="0" bIns="0" rtlCol="0" anchor="t">
            <a:spAutoFit/>
          </a:bodyPr>
          <a:lstStyle/>
          <a:p>
            <a:pPr>
              <a:lnSpc>
                <a:spcPts val="12599"/>
              </a:lnSpc>
            </a:pPr>
            <a:r>
              <a:rPr lang="en-US" sz="9000">
                <a:solidFill>
                  <a:srgbClr val="FBF1EF"/>
                </a:solidFill>
                <a:latin typeface="Anonymous Pro Bold"/>
              </a:rPr>
              <a:t>CONFUSION</a:t>
            </a:r>
          </a:p>
          <a:p>
            <a:pPr>
              <a:lnSpc>
                <a:spcPts val="12599"/>
              </a:lnSpc>
            </a:pPr>
            <a:r>
              <a:rPr lang="en-US" sz="9000">
                <a:solidFill>
                  <a:srgbClr val="FBF1EF"/>
                </a:solidFill>
                <a:latin typeface="Anonymous Pro Bold"/>
              </a:rPr>
              <a:t>MATRIX</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BF1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4414020" y="-3260377"/>
            <a:ext cx="9703718" cy="10003833"/>
          </a:xfrm>
          <a:prstGeom prst="rect">
            <a:avLst/>
          </a:prstGeom>
        </p:spPr>
      </p:pic>
      <p:grpSp>
        <p:nvGrpSpPr>
          <p:cNvPr id="3" name="Group 3"/>
          <p:cNvGrpSpPr/>
          <p:nvPr/>
        </p:nvGrpSpPr>
        <p:grpSpPr>
          <a:xfrm>
            <a:off x="524455" y="7592782"/>
            <a:ext cx="2216258" cy="2863175"/>
            <a:chOff x="0" y="0"/>
            <a:chExt cx="4842510" cy="6256020"/>
          </a:xfrm>
        </p:grpSpPr>
        <p:sp>
          <p:nvSpPr>
            <p:cNvPr id="4" name="Freeform 4"/>
            <p:cNvSpPr/>
            <p:nvPr/>
          </p:nvSpPr>
          <p:spPr>
            <a:xfrm>
              <a:off x="29210" y="12700"/>
              <a:ext cx="4775200" cy="6209030"/>
            </a:xfrm>
            <a:custGeom>
              <a:avLst/>
              <a:gdLst/>
              <a:ahLst/>
              <a:cxnLst/>
              <a:rect l="l" t="t" r="r" b="b"/>
              <a:pathLst>
                <a:path w="4775200" h="6209030">
                  <a:moveTo>
                    <a:pt x="2396490" y="0"/>
                  </a:moveTo>
                  <a:cubicBezTo>
                    <a:pt x="2249170" y="0"/>
                    <a:pt x="2131060" y="119380"/>
                    <a:pt x="2131060" y="265430"/>
                  </a:cubicBezTo>
                  <a:cubicBezTo>
                    <a:pt x="2131060" y="388620"/>
                    <a:pt x="2214880" y="491490"/>
                    <a:pt x="2327910" y="521970"/>
                  </a:cubicBezTo>
                  <a:lnTo>
                    <a:pt x="2327910" y="6140450"/>
                  </a:lnTo>
                  <a:cubicBezTo>
                    <a:pt x="2327910" y="6178550"/>
                    <a:pt x="2358390" y="6209030"/>
                    <a:pt x="2396490" y="6209030"/>
                  </a:cubicBezTo>
                  <a:cubicBezTo>
                    <a:pt x="2434590" y="6209030"/>
                    <a:pt x="2465070" y="6178550"/>
                    <a:pt x="2465070" y="6140450"/>
                  </a:cubicBezTo>
                  <a:lnTo>
                    <a:pt x="2465070" y="521970"/>
                  </a:lnTo>
                  <a:cubicBezTo>
                    <a:pt x="2578100" y="491490"/>
                    <a:pt x="2661920" y="388620"/>
                    <a:pt x="2661920" y="265430"/>
                  </a:cubicBezTo>
                  <a:cubicBezTo>
                    <a:pt x="2661920" y="119380"/>
                    <a:pt x="2542540" y="0"/>
                    <a:pt x="2396490" y="0"/>
                  </a:cubicBezTo>
                  <a:close/>
                  <a:moveTo>
                    <a:pt x="4508500" y="0"/>
                  </a:moveTo>
                  <a:cubicBezTo>
                    <a:pt x="4361180" y="0"/>
                    <a:pt x="4243070" y="119380"/>
                    <a:pt x="4243070" y="265430"/>
                  </a:cubicBezTo>
                  <a:cubicBezTo>
                    <a:pt x="4243070" y="388620"/>
                    <a:pt x="4326890" y="491490"/>
                    <a:pt x="4439920" y="521970"/>
                  </a:cubicBezTo>
                  <a:lnTo>
                    <a:pt x="4439920" y="3042920"/>
                  </a:lnTo>
                  <a:lnTo>
                    <a:pt x="2960370" y="3042920"/>
                  </a:lnTo>
                  <a:cubicBezTo>
                    <a:pt x="2922270" y="3042920"/>
                    <a:pt x="2891790" y="3073400"/>
                    <a:pt x="2891790" y="3111500"/>
                  </a:cubicBezTo>
                  <a:lnTo>
                    <a:pt x="2891790" y="6140450"/>
                  </a:lnTo>
                  <a:cubicBezTo>
                    <a:pt x="2891790" y="6178550"/>
                    <a:pt x="2922270" y="6209030"/>
                    <a:pt x="2960370" y="6209030"/>
                  </a:cubicBezTo>
                  <a:cubicBezTo>
                    <a:pt x="2998470" y="6209030"/>
                    <a:pt x="3028950" y="6178550"/>
                    <a:pt x="3028950" y="6140450"/>
                  </a:cubicBezTo>
                  <a:lnTo>
                    <a:pt x="3028950" y="3180080"/>
                  </a:lnTo>
                  <a:lnTo>
                    <a:pt x="4509770" y="3180080"/>
                  </a:lnTo>
                  <a:cubicBezTo>
                    <a:pt x="4547870" y="3180080"/>
                    <a:pt x="4578350" y="3149600"/>
                    <a:pt x="4578350" y="3111500"/>
                  </a:cubicBezTo>
                  <a:lnTo>
                    <a:pt x="4578350" y="521970"/>
                  </a:lnTo>
                  <a:cubicBezTo>
                    <a:pt x="4691380" y="491490"/>
                    <a:pt x="4775200" y="388620"/>
                    <a:pt x="4775200" y="265430"/>
                  </a:cubicBezTo>
                  <a:cubicBezTo>
                    <a:pt x="4775200" y="119380"/>
                    <a:pt x="4655820" y="0"/>
                    <a:pt x="4508500" y="0"/>
                  </a:cubicBezTo>
                  <a:close/>
                  <a:moveTo>
                    <a:pt x="1814830" y="3044190"/>
                  </a:moveTo>
                  <a:lnTo>
                    <a:pt x="334010" y="3044190"/>
                  </a:lnTo>
                  <a:lnTo>
                    <a:pt x="334010" y="521970"/>
                  </a:lnTo>
                  <a:cubicBezTo>
                    <a:pt x="447040" y="491490"/>
                    <a:pt x="530860" y="388620"/>
                    <a:pt x="530860" y="265430"/>
                  </a:cubicBezTo>
                  <a:cubicBezTo>
                    <a:pt x="530860" y="119380"/>
                    <a:pt x="411480" y="0"/>
                    <a:pt x="265430" y="0"/>
                  </a:cubicBezTo>
                  <a:cubicBezTo>
                    <a:pt x="118110" y="0"/>
                    <a:pt x="0" y="119380"/>
                    <a:pt x="0" y="265430"/>
                  </a:cubicBezTo>
                  <a:cubicBezTo>
                    <a:pt x="0" y="388620"/>
                    <a:pt x="83820" y="491490"/>
                    <a:pt x="196850" y="521970"/>
                  </a:cubicBezTo>
                  <a:lnTo>
                    <a:pt x="196850" y="3111500"/>
                  </a:lnTo>
                  <a:cubicBezTo>
                    <a:pt x="196850" y="3149600"/>
                    <a:pt x="227330" y="3180080"/>
                    <a:pt x="265430" y="3180080"/>
                  </a:cubicBezTo>
                  <a:lnTo>
                    <a:pt x="1746250" y="3180080"/>
                  </a:lnTo>
                  <a:lnTo>
                    <a:pt x="1746250" y="6140450"/>
                  </a:lnTo>
                  <a:cubicBezTo>
                    <a:pt x="1746250" y="6178550"/>
                    <a:pt x="1776730" y="6209030"/>
                    <a:pt x="1814830" y="6209030"/>
                  </a:cubicBezTo>
                  <a:cubicBezTo>
                    <a:pt x="1852930" y="6209030"/>
                    <a:pt x="1883410" y="6178550"/>
                    <a:pt x="1883410" y="6140450"/>
                  </a:cubicBezTo>
                  <a:lnTo>
                    <a:pt x="1883410" y="3111500"/>
                  </a:lnTo>
                  <a:cubicBezTo>
                    <a:pt x="1883410" y="3074670"/>
                    <a:pt x="1851660" y="3044190"/>
                    <a:pt x="1814830" y="3044190"/>
                  </a:cubicBezTo>
                  <a:close/>
                </a:path>
              </a:pathLst>
            </a:custGeom>
            <a:solidFill>
              <a:srgbClr val="2D1674"/>
            </a:solidFill>
          </p:spPr>
        </p:sp>
      </p:grpSp>
      <p:sp>
        <p:nvSpPr>
          <p:cNvPr id="5" name="TextBox 5"/>
          <p:cNvSpPr txBox="1"/>
          <p:nvPr/>
        </p:nvSpPr>
        <p:spPr>
          <a:xfrm>
            <a:off x="2998031" y="736970"/>
            <a:ext cx="6431719" cy="1464310"/>
          </a:xfrm>
          <a:prstGeom prst="rect">
            <a:avLst/>
          </a:prstGeom>
        </p:spPr>
        <p:txBody>
          <a:bodyPr lIns="0" tIns="0" rIns="0" bIns="0" rtlCol="0" anchor="t">
            <a:spAutoFit/>
          </a:bodyPr>
          <a:lstStyle/>
          <a:p>
            <a:pPr>
              <a:lnSpc>
                <a:spcPts val="11700"/>
              </a:lnSpc>
            </a:pPr>
            <a:r>
              <a:rPr lang="en-US" sz="9000" spc="450">
                <a:solidFill>
                  <a:srgbClr val="2D1674"/>
                </a:solidFill>
                <a:latin typeface="Anonymous Pro Bold"/>
              </a:rPr>
              <a:t>EXPORTING</a:t>
            </a:r>
          </a:p>
        </p:txBody>
      </p:sp>
      <p:sp>
        <p:nvSpPr>
          <p:cNvPr id="6" name="TextBox 6"/>
          <p:cNvSpPr txBox="1"/>
          <p:nvPr/>
        </p:nvSpPr>
        <p:spPr>
          <a:xfrm>
            <a:off x="3288568" y="2766304"/>
            <a:ext cx="10358946" cy="5105400"/>
          </a:xfrm>
          <a:prstGeom prst="rect">
            <a:avLst/>
          </a:prstGeom>
        </p:spPr>
        <p:txBody>
          <a:bodyPr lIns="0" tIns="0" rIns="0" bIns="0" rtlCol="0" anchor="t">
            <a:spAutoFit/>
          </a:bodyPr>
          <a:lstStyle/>
          <a:p>
            <a:pPr marL="734060" lvl="1" indent="-367030">
              <a:lnSpc>
                <a:spcPts val="5100"/>
              </a:lnSpc>
              <a:buFont typeface="Arial"/>
              <a:buChar char="•"/>
            </a:pPr>
            <a:r>
              <a:rPr lang="en-US" sz="3400" spc="34">
                <a:solidFill>
                  <a:srgbClr val="2D1674"/>
                </a:solidFill>
                <a:latin typeface="Anonymous Pro"/>
              </a:rPr>
              <a:t>Exported Hadoop (h5) format file to Proto Buffer file (.pb) because it is lightweight and supported by Tensorflow Mobile for deployment in Android devices.</a:t>
            </a:r>
          </a:p>
          <a:p>
            <a:pPr marL="734060" lvl="1" indent="-367030">
              <a:lnSpc>
                <a:spcPts val="5100"/>
              </a:lnSpc>
              <a:buFont typeface="Arial"/>
              <a:buChar char="•"/>
            </a:pPr>
            <a:r>
              <a:rPr lang="en-US" sz="3400" spc="34">
                <a:solidFill>
                  <a:srgbClr val="2D1674"/>
                </a:solidFill>
                <a:latin typeface="Anonymous Pro"/>
              </a:rPr>
              <a:t>This proto buffer file is included in the app to use this trained model for making predictions on real time data.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B175FF"/>
        </a:solidFill>
        <a:effectLst/>
      </p:bgPr>
    </p:bg>
    <p:spTree>
      <p:nvGrpSpPr>
        <p:cNvPr id="1" name=""/>
        <p:cNvGrpSpPr/>
        <p:nvPr/>
      </p:nvGrpSpPr>
      <p:grpSpPr>
        <a:xfrm>
          <a:off x="0" y="0"/>
          <a:ext cx="0" cy="0"/>
          <a:chOff x="0" y="0"/>
          <a:chExt cx="0" cy="0"/>
        </a:xfrm>
      </p:grpSpPr>
      <p:grpSp>
        <p:nvGrpSpPr>
          <p:cNvPr id="2" name="Group 2"/>
          <p:cNvGrpSpPr/>
          <p:nvPr/>
        </p:nvGrpSpPr>
        <p:grpSpPr>
          <a:xfrm>
            <a:off x="8343303" y="-1266620"/>
            <a:ext cx="13857371" cy="13857371"/>
            <a:chOff x="0" y="0"/>
            <a:chExt cx="6350000" cy="6350000"/>
          </a:xfrm>
        </p:grpSpPr>
        <p:sp>
          <p:nvSpPr>
            <p:cNvPr id="3" name="Freeform 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D1674">
                <a:alpha val="15686"/>
              </a:srgbClr>
            </a:solidFill>
          </p:spPr>
        </p:sp>
      </p:grpSp>
      <p:grpSp>
        <p:nvGrpSpPr>
          <p:cNvPr id="4" name="Group 4"/>
          <p:cNvGrpSpPr/>
          <p:nvPr/>
        </p:nvGrpSpPr>
        <p:grpSpPr>
          <a:xfrm>
            <a:off x="10696296" y="-1483046"/>
            <a:ext cx="13857371" cy="13857371"/>
            <a:chOff x="0" y="0"/>
            <a:chExt cx="6350000" cy="6350000"/>
          </a:xfrm>
        </p:grpSpPr>
        <p:sp>
          <p:nvSpPr>
            <p:cNvPr id="5" name="Freeform 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D1674">
                <a:alpha val="31764"/>
              </a:srgbClr>
            </a:solidFill>
          </p:spPr>
        </p:sp>
      </p:grpSp>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5400000">
            <a:off x="14540269" y="228385"/>
            <a:ext cx="9703718" cy="10003833"/>
          </a:xfrm>
          <a:prstGeom prst="rect">
            <a:avLst/>
          </a:prstGeom>
        </p:spPr>
      </p:pic>
      <p:sp>
        <p:nvSpPr>
          <p:cNvPr id="17" name="TextBox 17"/>
          <p:cNvSpPr txBox="1"/>
          <p:nvPr/>
        </p:nvSpPr>
        <p:spPr>
          <a:xfrm>
            <a:off x="739456" y="2398455"/>
            <a:ext cx="8188119" cy="6136514"/>
          </a:xfrm>
          <a:prstGeom prst="rect">
            <a:avLst/>
          </a:prstGeom>
        </p:spPr>
        <p:txBody>
          <a:bodyPr lIns="0" tIns="0" rIns="0" bIns="0" rtlCol="0" anchor="t">
            <a:spAutoFit/>
          </a:bodyPr>
          <a:lstStyle/>
          <a:p>
            <a:pPr marL="820419" lvl="1" indent="-410210">
              <a:lnSpc>
                <a:spcPts val="6155"/>
              </a:lnSpc>
              <a:buFont typeface="Arial"/>
              <a:buChar char="•"/>
            </a:pPr>
            <a:r>
              <a:rPr lang="en-US" sz="3800" dirty="0">
                <a:solidFill>
                  <a:srgbClr val="FBF1EF"/>
                </a:solidFill>
                <a:latin typeface="Anonymous Pro"/>
              </a:rPr>
              <a:t>A simple UI which shows the seven activities: DOWNSTAIRS, JOGGING, SITTING, STANDING, UPSTAIRS, WALKING, BIKING</a:t>
            </a:r>
          </a:p>
          <a:p>
            <a:pPr marL="820420" lvl="1" indent="-410210">
              <a:lnSpc>
                <a:spcPts val="6156"/>
              </a:lnSpc>
              <a:buFont typeface="Arial"/>
              <a:buChar char="•"/>
            </a:pPr>
            <a:r>
              <a:rPr lang="en-US" sz="3799" dirty="0">
                <a:solidFill>
                  <a:srgbClr val="FBF1EF"/>
                </a:solidFill>
                <a:latin typeface="Anonymous Pro"/>
              </a:rPr>
              <a:t>Highlights the activity which the model predicts with highest probability</a:t>
            </a:r>
          </a:p>
        </p:txBody>
      </p:sp>
      <p:sp>
        <p:nvSpPr>
          <p:cNvPr id="18" name="TextBox 18"/>
          <p:cNvSpPr txBox="1"/>
          <p:nvPr/>
        </p:nvSpPr>
        <p:spPr>
          <a:xfrm>
            <a:off x="1028700" y="173990"/>
            <a:ext cx="6863715" cy="1537970"/>
          </a:xfrm>
          <a:prstGeom prst="rect">
            <a:avLst/>
          </a:prstGeom>
        </p:spPr>
        <p:txBody>
          <a:bodyPr lIns="0" tIns="0" rIns="0" bIns="0" rtlCol="0" anchor="t">
            <a:spAutoFit/>
          </a:bodyPr>
          <a:lstStyle/>
          <a:p>
            <a:pPr algn="ctr">
              <a:lnSpc>
                <a:spcPts val="12599"/>
              </a:lnSpc>
            </a:pPr>
            <a:r>
              <a:rPr lang="en-US" sz="9000">
                <a:solidFill>
                  <a:srgbClr val="2D1674"/>
                </a:solidFill>
                <a:latin typeface="Anonymous Pro Bold"/>
              </a:rPr>
              <a:t>ANDROID APP</a:t>
            </a:r>
          </a:p>
        </p:txBody>
      </p:sp>
      <p:pic>
        <p:nvPicPr>
          <p:cNvPr id="19" name="WhatsApp Video 2021-04-08 at 6.28.35 PM">
            <a:hlinkClick r:id="" action="ppaction://media"/>
            <a:extLst>
              <a:ext uri="{FF2B5EF4-FFF2-40B4-BE49-F238E27FC236}">
                <a16:creationId xmlns:a16="http://schemas.microsoft.com/office/drawing/2014/main" id="{9BDD2736-6096-4548-A539-E68056CA163E}"/>
              </a:ext>
            </a:extLst>
          </p:cNvPr>
          <p:cNvPicPr>
            <a:picLocks noChangeAspect="1"/>
          </p:cNvPicPr>
          <p:nvPr>
            <a:videoFile r:link="rId2"/>
            <p:extLst>
              <p:ext uri="{DAA4B4D4-6D71-4841-9C94-3DE7FCFB9230}">
                <p14:media xmlns:p14="http://schemas.microsoft.com/office/powerpoint/2010/main" r:embed="rId1"/>
              </p:ext>
            </p:extLst>
          </p:nvPr>
        </p:nvPicPr>
        <p:blipFill>
          <a:blip r:embed="rId6"/>
          <a:stretch>
            <a:fillRect/>
          </a:stretch>
        </p:blipFill>
        <p:spPr>
          <a:xfrm>
            <a:off x="11280568" y="237062"/>
            <a:ext cx="4415794" cy="9812875"/>
          </a:xfrm>
          <a:prstGeom prst="rect">
            <a:avLst/>
          </a:prstGeom>
        </p:spPr>
      </p:pic>
      <p:pic>
        <p:nvPicPr>
          <p:cNvPr id="1032" name="Picture 8">
            <a:extLst>
              <a:ext uri="{FF2B5EF4-FFF2-40B4-BE49-F238E27FC236}">
                <a16:creationId xmlns:a16="http://schemas.microsoft.com/office/drawing/2014/main" id="{709FC348-C700-48D8-BEC1-1EC19084F59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933397" y="0"/>
            <a:ext cx="5110136" cy="1020767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6160" fill="hold"/>
                                        <p:tgtEl>
                                          <p:spTgt spid="19"/>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remove" display="0">
                  <p:stCondLst>
                    <p:cond delay="indefinite"/>
                  </p:stCondLst>
                </p:cTn>
                <p:tgtEl>
                  <p:spTgt spid="19"/>
                </p:tgtEl>
              </p:cMediaNode>
            </p:video>
            <p:seq concurrent="1" nextAc="seek">
              <p:cTn id="8" restart="whenNotActive" fill="hold" evtFilter="cancelBubble" nodeType="interactiveSeq">
                <p:stCondLst>
                  <p:cond evt="onClick" delay="0">
                    <p:tgtEl>
                      <p:spTgt spid="19"/>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9"/>
                                        </p:tgtEl>
                                      </p:cBhvr>
                                    </p:cmd>
                                  </p:childTnLst>
                                </p:cTn>
                              </p:par>
                            </p:childTnLst>
                          </p:cTn>
                        </p:par>
                      </p:childTnLst>
                    </p:cTn>
                  </p:par>
                </p:childTnLst>
              </p:cTn>
              <p:nextCondLst>
                <p:cond evt="onClick" delay="0">
                  <p:tgtEl>
                    <p:spTgt spid="19"/>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D1674"/>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16447678" y="482829"/>
            <a:ext cx="2216258" cy="2863175"/>
            <a:chOff x="0" y="0"/>
            <a:chExt cx="4842510" cy="6256020"/>
          </a:xfrm>
        </p:grpSpPr>
        <p:sp>
          <p:nvSpPr>
            <p:cNvPr id="3" name="Freeform 3"/>
            <p:cNvSpPr/>
            <p:nvPr/>
          </p:nvSpPr>
          <p:spPr>
            <a:xfrm>
              <a:off x="29210" y="12700"/>
              <a:ext cx="4775200" cy="6209030"/>
            </a:xfrm>
            <a:custGeom>
              <a:avLst/>
              <a:gdLst/>
              <a:ahLst/>
              <a:cxnLst/>
              <a:rect l="l" t="t" r="r" b="b"/>
              <a:pathLst>
                <a:path w="4775200" h="6209030">
                  <a:moveTo>
                    <a:pt x="2396490" y="0"/>
                  </a:moveTo>
                  <a:cubicBezTo>
                    <a:pt x="2249170" y="0"/>
                    <a:pt x="2131060" y="119380"/>
                    <a:pt x="2131060" y="265430"/>
                  </a:cubicBezTo>
                  <a:cubicBezTo>
                    <a:pt x="2131060" y="388620"/>
                    <a:pt x="2214880" y="491490"/>
                    <a:pt x="2327910" y="521970"/>
                  </a:cubicBezTo>
                  <a:lnTo>
                    <a:pt x="2327910" y="6140450"/>
                  </a:lnTo>
                  <a:cubicBezTo>
                    <a:pt x="2327910" y="6178550"/>
                    <a:pt x="2358390" y="6209030"/>
                    <a:pt x="2396490" y="6209030"/>
                  </a:cubicBezTo>
                  <a:cubicBezTo>
                    <a:pt x="2434590" y="6209030"/>
                    <a:pt x="2465070" y="6178550"/>
                    <a:pt x="2465070" y="6140450"/>
                  </a:cubicBezTo>
                  <a:lnTo>
                    <a:pt x="2465070" y="521970"/>
                  </a:lnTo>
                  <a:cubicBezTo>
                    <a:pt x="2578100" y="491490"/>
                    <a:pt x="2661920" y="388620"/>
                    <a:pt x="2661920" y="265430"/>
                  </a:cubicBezTo>
                  <a:cubicBezTo>
                    <a:pt x="2661920" y="119380"/>
                    <a:pt x="2542540" y="0"/>
                    <a:pt x="2396490" y="0"/>
                  </a:cubicBezTo>
                  <a:close/>
                  <a:moveTo>
                    <a:pt x="4508500" y="0"/>
                  </a:moveTo>
                  <a:cubicBezTo>
                    <a:pt x="4361180" y="0"/>
                    <a:pt x="4243070" y="119380"/>
                    <a:pt x="4243070" y="265430"/>
                  </a:cubicBezTo>
                  <a:cubicBezTo>
                    <a:pt x="4243070" y="388620"/>
                    <a:pt x="4326890" y="491490"/>
                    <a:pt x="4439920" y="521970"/>
                  </a:cubicBezTo>
                  <a:lnTo>
                    <a:pt x="4439920" y="3042920"/>
                  </a:lnTo>
                  <a:lnTo>
                    <a:pt x="2960370" y="3042920"/>
                  </a:lnTo>
                  <a:cubicBezTo>
                    <a:pt x="2922270" y="3042920"/>
                    <a:pt x="2891790" y="3073400"/>
                    <a:pt x="2891790" y="3111500"/>
                  </a:cubicBezTo>
                  <a:lnTo>
                    <a:pt x="2891790" y="6140450"/>
                  </a:lnTo>
                  <a:cubicBezTo>
                    <a:pt x="2891790" y="6178550"/>
                    <a:pt x="2922270" y="6209030"/>
                    <a:pt x="2960370" y="6209030"/>
                  </a:cubicBezTo>
                  <a:cubicBezTo>
                    <a:pt x="2998470" y="6209030"/>
                    <a:pt x="3028950" y="6178550"/>
                    <a:pt x="3028950" y="6140450"/>
                  </a:cubicBezTo>
                  <a:lnTo>
                    <a:pt x="3028950" y="3180080"/>
                  </a:lnTo>
                  <a:lnTo>
                    <a:pt x="4509770" y="3180080"/>
                  </a:lnTo>
                  <a:cubicBezTo>
                    <a:pt x="4547870" y="3180080"/>
                    <a:pt x="4578350" y="3149600"/>
                    <a:pt x="4578350" y="3111500"/>
                  </a:cubicBezTo>
                  <a:lnTo>
                    <a:pt x="4578350" y="521970"/>
                  </a:lnTo>
                  <a:cubicBezTo>
                    <a:pt x="4691380" y="491490"/>
                    <a:pt x="4775200" y="388620"/>
                    <a:pt x="4775200" y="265430"/>
                  </a:cubicBezTo>
                  <a:cubicBezTo>
                    <a:pt x="4775200" y="119380"/>
                    <a:pt x="4655820" y="0"/>
                    <a:pt x="4508500" y="0"/>
                  </a:cubicBezTo>
                  <a:close/>
                  <a:moveTo>
                    <a:pt x="1814830" y="3044190"/>
                  </a:moveTo>
                  <a:lnTo>
                    <a:pt x="334010" y="3044190"/>
                  </a:lnTo>
                  <a:lnTo>
                    <a:pt x="334010" y="521970"/>
                  </a:lnTo>
                  <a:cubicBezTo>
                    <a:pt x="447040" y="491490"/>
                    <a:pt x="530860" y="388620"/>
                    <a:pt x="530860" y="265430"/>
                  </a:cubicBezTo>
                  <a:cubicBezTo>
                    <a:pt x="530860" y="119380"/>
                    <a:pt x="411480" y="0"/>
                    <a:pt x="265430" y="0"/>
                  </a:cubicBezTo>
                  <a:cubicBezTo>
                    <a:pt x="118110" y="0"/>
                    <a:pt x="0" y="119380"/>
                    <a:pt x="0" y="265430"/>
                  </a:cubicBezTo>
                  <a:cubicBezTo>
                    <a:pt x="0" y="388620"/>
                    <a:pt x="83820" y="491490"/>
                    <a:pt x="196850" y="521970"/>
                  </a:cubicBezTo>
                  <a:lnTo>
                    <a:pt x="196850" y="3111500"/>
                  </a:lnTo>
                  <a:cubicBezTo>
                    <a:pt x="196850" y="3149600"/>
                    <a:pt x="227330" y="3180080"/>
                    <a:pt x="265430" y="3180080"/>
                  </a:cubicBezTo>
                  <a:lnTo>
                    <a:pt x="1746250" y="3180080"/>
                  </a:lnTo>
                  <a:lnTo>
                    <a:pt x="1746250" y="6140450"/>
                  </a:lnTo>
                  <a:cubicBezTo>
                    <a:pt x="1746250" y="6178550"/>
                    <a:pt x="1776730" y="6209030"/>
                    <a:pt x="1814830" y="6209030"/>
                  </a:cubicBezTo>
                  <a:cubicBezTo>
                    <a:pt x="1852930" y="6209030"/>
                    <a:pt x="1883410" y="6178550"/>
                    <a:pt x="1883410" y="6140450"/>
                  </a:cubicBezTo>
                  <a:lnTo>
                    <a:pt x="1883410" y="3111500"/>
                  </a:lnTo>
                  <a:cubicBezTo>
                    <a:pt x="1883410" y="3074670"/>
                    <a:pt x="1851660" y="3044190"/>
                    <a:pt x="1814830" y="3044190"/>
                  </a:cubicBezTo>
                  <a:close/>
                </a:path>
              </a:pathLst>
            </a:custGeom>
            <a:solidFill>
              <a:srgbClr val="B175FF"/>
            </a:solidFill>
          </p:spPr>
        </p:sp>
      </p:grpSp>
      <p:grpSp>
        <p:nvGrpSpPr>
          <p:cNvPr id="4" name="Group 4"/>
          <p:cNvGrpSpPr/>
          <p:nvPr/>
        </p:nvGrpSpPr>
        <p:grpSpPr>
          <a:xfrm rot="-10800000">
            <a:off x="595848" y="-948759"/>
            <a:ext cx="2216258" cy="2863175"/>
            <a:chOff x="0" y="0"/>
            <a:chExt cx="4842510" cy="6256020"/>
          </a:xfrm>
        </p:grpSpPr>
        <p:sp>
          <p:nvSpPr>
            <p:cNvPr id="5" name="Freeform 5"/>
            <p:cNvSpPr/>
            <p:nvPr/>
          </p:nvSpPr>
          <p:spPr>
            <a:xfrm>
              <a:off x="29210" y="12700"/>
              <a:ext cx="4775200" cy="6209030"/>
            </a:xfrm>
            <a:custGeom>
              <a:avLst/>
              <a:gdLst/>
              <a:ahLst/>
              <a:cxnLst/>
              <a:rect l="l" t="t" r="r" b="b"/>
              <a:pathLst>
                <a:path w="4775200" h="6209030">
                  <a:moveTo>
                    <a:pt x="2396490" y="0"/>
                  </a:moveTo>
                  <a:cubicBezTo>
                    <a:pt x="2249170" y="0"/>
                    <a:pt x="2131060" y="119380"/>
                    <a:pt x="2131060" y="265430"/>
                  </a:cubicBezTo>
                  <a:cubicBezTo>
                    <a:pt x="2131060" y="388620"/>
                    <a:pt x="2214880" y="491490"/>
                    <a:pt x="2327910" y="521970"/>
                  </a:cubicBezTo>
                  <a:lnTo>
                    <a:pt x="2327910" y="6140450"/>
                  </a:lnTo>
                  <a:cubicBezTo>
                    <a:pt x="2327910" y="6178550"/>
                    <a:pt x="2358390" y="6209030"/>
                    <a:pt x="2396490" y="6209030"/>
                  </a:cubicBezTo>
                  <a:cubicBezTo>
                    <a:pt x="2434590" y="6209030"/>
                    <a:pt x="2465070" y="6178550"/>
                    <a:pt x="2465070" y="6140450"/>
                  </a:cubicBezTo>
                  <a:lnTo>
                    <a:pt x="2465070" y="521970"/>
                  </a:lnTo>
                  <a:cubicBezTo>
                    <a:pt x="2578100" y="491490"/>
                    <a:pt x="2661920" y="388620"/>
                    <a:pt x="2661920" y="265430"/>
                  </a:cubicBezTo>
                  <a:cubicBezTo>
                    <a:pt x="2661920" y="119380"/>
                    <a:pt x="2542540" y="0"/>
                    <a:pt x="2396490" y="0"/>
                  </a:cubicBezTo>
                  <a:close/>
                  <a:moveTo>
                    <a:pt x="4508500" y="0"/>
                  </a:moveTo>
                  <a:cubicBezTo>
                    <a:pt x="4361180" y="0"/>
                    <a:pt x="4243070" y="119380"/>
                    <a:pt x="4243070" y="265430"/>
                  </a:cubicBezTo>
                  <a:cubicBezTo>
                    <a:pt x="4243070" y="388620"/>
                    <a:pt x="4326890" y="491490"/>
                    <a:pt x="4439920" y="521970"/>
                  </a:cubicBezTo>
                  <a:lnTo>
                    <a:pt x="4439920" y="3042920"/>
                  </a:lnTo>
                  <a:lnTo>
                    <a:pt x="2960370" y="3042920"/>
                  </a:lnTo>
                  <a:cubicBezTo>
                    <a:pt x="2922270" y="3042920"/>
                    <a:pt x="2891790" y="3073400"/>
                    <a:pt x="2891790" y="3111500"/>
                  </a:cubicBezTo>
                  <a:lnTo>
                    <a:pt x="2891790" y="6140450"/>
                  </a:lnTo>
                  <a:cubicBezTo>
                    <a:pt x="2891790" y="6178550"/>
                    <a:pt x="2922270" y="6209030"/>
                    <a:pt x="2960370" y="6209030"/>
                  </a:cubicBezTo>
                  <a:cubicBezTo>
                    <a:pt x="2998470" y="6209030"/>
                    <a:pt x="3028950" y="6178550"/>
                    <a:pt x="3028950" y="6140450"/>
                  </a:cubicBezTo>
                  <a:lnTo>
                    <a:pt x="3028950" y="3180080"/>
                  </a:lnTo>
                  <a:lnTo>
                    <a:pt x="4509770" y="3180080"/>
                  </a:lnTo>
                  <a:cubicBezTo>
                    <a:pt x="4547870" y="3180080"/>
                    <a:pt x="4578350" y="3149600"/>
                    <a:pt x="4578350" y="3111500"/>
                  </a:cubicBezTo>
                  <a:lnTo>
                    <a:pt x="4578350" y="521970"/>
                  </a:lnTo>
                  <a:cubicBezTo>
                    <a:pt x="4691380" y="491490"/>
                    <a:pt x="4775200" y="388620"/>
                    <a:pt x="4775200" y="265430"/>
                  </a:cubicBezTo>
                  <a:cubicBezTo>
                    <a:pt x="4775200" y="119380"/>
                    <a:pt x="4655820" y="0"/>
                    <a:pt x="4508500" y="0"/>
                  </a:cubicBezTo>
                  <a:close/>
                  <a:moveTo>
                    <a:pt x="1814830" y="3044190"/>
                  </a:moveTo>
                  <a:lnTo>
                    <a:pt x="334010" y="3044190"/>
                  </a:lnTo>
                  <a:lnTo>
                    <a:pt x="334010" y="521970"/>
                  </a:lnTo>
                  <a:cubicBezTo>
                    <a:pt x="447040" y="491490"/>
                    <a:pt x="530860" y="388620"/>
                    <a:pt x="530860" y="265430"/>
                  </a:cubicBezTo>
                  <a:cubicBezTo>
                    <a:pt x="530860" y="119380"/>
                    <a:pt x="411480" y="0"/>
                    <a:pt x="265430" y="0"/>
                  </a:cubicBezTo>
                  <a:cubicBezTo>
                    <a:pt x="118110" y="0"/>
                    <a:pt x="0" y="119380"/>
                    <a:pt x="0" y="265430"/>
                  </a:cubicBezTo>
                  <a:cubicBezTo>
                    <a:pt x="0" y="388620"/>
                    <a:pt x="83820" y="491490"/>
                    <a:pt x="196850" y="521970"/>
                  </a:cubicBezTo>
                  <a:lnTo>
                    <a:pt x="196850" y="3111500"/>
                  </a:lnTo>
                  <a:cubicBezTo>
                    <a:pt x="196850" y="3149600"/>
                    <a:pt x="227330" y="3180080"/>
                    <a:pt x="265430" y="3180080"/>
                  </a:cubicBezTo>
                  <a:lnTo>
                    <a:pt x="1746250" y="3180080"/>
                  </a:lnTo>
                  <a:lnTo>
                    <a:pt x="1746250" y="6140450"/>
                  </a:lnTo>
                  <a:cubicBezTo>
                    <a:pt x="1746250" y="6178550"/>
                    <a:pt x="1776730" y="6209030"/>
                    <a:pt x="1814830" y="6209030"/>
                  </a:cubicBezTo>
                  <a:cubicBezTo>
                    <a:pt x="1852930" y="6209030"/>
                    <a:pt x="1883410" y="6178550"/>
                    <a:pt x="1883410" y="6140450"/>
                  </a:cubicBezTo>
                  <a:lnTo>
                    <a:pt x="1883410" y="3111500"/>
                  </a:lnTo>
                  <a:cubicBezTo>
                    <a:pt x="1883410" y="3074670"/>
                    <a:pt x="1851660" y="3044190"/>
                    <a:pt x="1814830" y="3044190"/>
                  </a:cubicBezTo>
                  <a:close/>
                </a:path>
              </a:pathLst>
            </a:custGeom>
            <a:solidFill>
              <a:srgbClr val="B175FF"/>
            </a:solidFill>
          </p:spPr>
        </p:sp>
      </p:grpSp>
      <p:pic>
        <p:nvPicPr>
          <p:cNvPr id="6" name="Picture 6"/>
          <p:cNvPicPr>
            <a:picLocks noChangeAspect="1"/>
          </p:cNvPicPr>
          <p:nvPr/>
        </p:nvPicPr>
        <p:blipFill>
          <a:blip r:embed="rId3"/>
          <a:srcRect/>
          <a:stretch>
            <a:fillRect/>
          </a:stretch>
        </p:blipFill>
        <p:spPr>
          <a:xfrm>
            <a:off x="1028700" y="3190342"/>
            <a:ext cx="14306812" cy="6482774"/>
          </a:xfrm>
          <a:prstGeom prst="rect">
            <a:avLst/>
          </a:prstGeom>
        </p:spPr>
      </p:pic>
      <p:sp>
        <p:nvSpPr>
          <p:cNvPr id="7" name="TextBox 7"/>
          <p:cNvSpPr txBox="1"/>
          <p:nvPr/>
        </p:nvSpPr>
        <p:spPr>
          <a:xfrm>
            <a:off x="3099723" y="311379"/>
            <a:ext cx="13024496" cy="1411631"/>
          </a:xfrm>
          <a:prstGeom prst="rect">
            <a:avLst/>
          </a:prstGeom>
        </p:spPr>
        <p:txBody>
          <a:bodyPr lIns="0" tIns="0" rIns="0" bIns="0" rtlCol="0" anchor="t">
            <a:spAutoFit/>
          </a:bodyPr>
          <a:lstStyle/>
          <a:p>
            <a:pPr algn="ctr">
              <a:lnSpc>
                <a:spcPts val="11435"/>
              </a:lnSpc>
            </a:pPr>
            <a:r>
              <a:rPr lang="en-US" sz="8167">
                <a:solidFill>
                  <a:srgbClr val="FBF1EF"/>
                </a:solidFill>
                <a:latin typeface="Anonymous Pro Bold"/>
              </a:rPr>
              <a:t>ADDING A MOTION SENSOR </a:t>
            </a:r>
          </a:p>
        </p:txBody>
      </p:sp>
      <p:sp>
        <p:nvSpPr>
          <p:cNvPr id="8" name="TextBox 8"/>
          <p:cNvSpPr txBox="1"/>
          <p:nvPr/>
        </p:nvSpPr>
        <p:spPr>
          <a:xfrm>
            <a:off x="1028700" y="1975431"/>
            <a:ext cx="16178798" cy="1047115"/>
          </a:xfrm>
          <a:prstGeom prst="rect">
            <a:avLst/>
          </a:prstGeom>
        </p:spPr>
        <p:txBody>
          <a:bodyPr lIns="0" tIns="0" rIns="0" bIns="0" rtlCol="0" anchor="t">
            <a:spAutoFit/>
          </a:bodyPr>
          <a:lstStyle/>
          <a:p>
            <a:pPr>
              <a:lnSpc>
                <a:spcPts val="4200"/>
              </a:lnSpc>
            </a:pPr>
            <a:r>
              <a:rPr lang="en-US" sz="3000">
                <a:solidFill>
                  <a:srgbClr val="FBF1EF"/>
                </a:solidFill>
                <a:latin typeface="Anonymous Pro"/>
              </a:rPr>
              <a:t>The code shows how to get an instance of the default significant motion sensor and how to register an event listener: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B175FF"/>
        </a:solidFill>
        <a:effectLst/>
      </p:bgPr>
    </p:bg>
    <p:spTree>
      <p:nvGrpSpPr>
        <p:cNvPr id="1" name=""/>
        <p:cNvGrpSpPr/>
        <p:nvPr/>
      </p:nvGrpSpPr>
      <p:grpSpPr>
        <a:xfrm>
          <a:off x="0" y="0"/>
          <a:ext cx="0" cy="0"/>
          <a:chOff x="0" y="0"/>
          <a:chExt cx="0" cy="0"/>
        </a:xfrm>
      </p:grpSpPr>
      <p:sp>
        <p:nvSpPr>
          <p:cNvPr id="2" name="AutoShape 2"/>
          <p:cNvSpPr/>
          <p:nvPr/>
        </p:nvSpPr>
        <p:spPr>
          <a:xfrm>
            <a:off x="-135751" y="-213651"/>
            <a:ext cx="5734305" cy="10644509"/>
          </a:xfrm>
          <a:prstGeom prst="rect">
            <a:avLst/>
          </a:prstGeom>
          <a:solidFill>
            <a:srgbClr val="2D1674"/>
          </a:solidFill>
        </p:spPr>
      </p:sp>
      <p:sp>
        <p:nvSpPr>
          <p:cNvPr id="3" name="TextBox 3"/>
          <p:cNvSpPr txBox="1"/>
          <p:nvPr/>
        </p:nvSpPr>
        <p:spPr>
          <a:xfrm>
            <a:off x="6021094" y="1114425"/>
            <a:ext cx="7363453" cy="1433195"/>
          </a:xfrm>
          <a:prstGeom prst="rect">
            <a:avLst/>
          </a:prstGeom>
        </p:spPr>
        <p:txBody>
          <a:bodyPr lIns="0" tIns="0" rIns="0" bIns="0" rtlCol="0" anchor="t">
            <a:spAutoFit/>
          </a:bodyPr>
          <a:lstStyle/>
          <a:p>
            <a:pPr algn="ctr">
              <a:lnSpc>
                <a:spcPts val="11000"/>
              </a:lnSpc>
            </a:pPr>
            <a:r>
              <a:rPr lang="en-US" sz="10000" spc="200">
                <a:solidFill>
                  <a:srgbClr val="2D1674"/>
                </a:solidFill>
                <a:latin typeface="Anonymous Pro Bold"/>
              </a:rPr>
              <a:t>APK FILE</a:t>
            </a:r>
          </a:p>
        </p:txBody>
      </p:sp>
      <p:sp>
        <p:nvSpPr>
          <p:cNvPr id="4" name="TextBox 4"/>
          <p:cNvSpPr txBox="1"/>
          <p:nvPr/>
        </p:nvSpPr>
        <p:spPr>
          <a:xfrm>
            <a:off x="1017729" y="981075"/>
            <a:ext cx="3528050" cy="1829435"/>
          </a:xfrm>
          <a:prstGeom prst="rect">
            <a:avLst/>
          </a:prstGeom>
        </p:spPr>
        <p:txBody>
          <a:bodyPr lIns="0" tIns="0" rIns="0" bIns="0" rtlCol="0" anchor="t">
            <a:spAutoFit/>
          </a:bodyPr>
          <a:lstStyle/>
          <a:p>
            <a:pPr>
              <a:lnSpc>
                <a:spcPts val="4810"/>
              </a:lnSpc>
            </a:pPr>
            <a:r>
              <a:rPr lang="en-US" sz="3700" spc="185">
                <a:solidFill>
                  <a:srgbClr val="2D1674"/>
                </a:solidFill>
                <a:latin typeface="Anonymous Pro Bold"/>
              </a:rPr>
              <a:t>RELATIONSHIP WITH TECHNOLOGY</a:t>
            </a:r>
          </a:p>
        </p:txBody>
      </p:sp>
      <p:sp>
        <p:nvSpPr>
          <p:cNvPr id="5" name="TextBox 5"/>
          <p:cNvSpPr txBox="1"/>
          <p:nvPr/>
        </p:nvSpPr>
        <p:spPr>
          <a:xfrm>
            <a:off x="6795171" y="2762885"/>
            <a:ext cx="9797379" cy="1122045"/>
          </a:xfrm>
          <a:prstGeom prst="rect">
            <a:avLst/>
          </a:prstGeom>
        </p:spPr>
        <p:txBody>
          <a:bodyPr lIns="0" tIns="0" rIns="0" bIns="0" rtlCol="0" anchor="t">
            <a:spAutoFit/>
          </a:bodyPr>
          <a:lstStyle/>
          <a:p>
            <a:pPr>
              <a:lnSpc>
                <a:spcPts val="4420"/>
              </a:lnSpc>
            </a:pPr>
            <a:r>
              <a:rPr lang="en-US" sz="3400" u="sng" spc="272">
                <a:solidFill>
                  <a:srgbClr val="FBF1EF"/>
                </a:solidFill>
                <a:latin typeface="Anonymous Pro"/>
              </a:rPr>
              <a:t>https://drive.google.com/drive/folders/14mL7ry5cVXC1xWURVs1hXkoXVVscl9-N</a:t>
            </a:r>
          </a:p>
        </p:txBody>
      </p:sp>
      <p:grpSp>
        <p:nvGrpSpPr>
          <p:cNvPr id="6" name="Group 6"/>
          <p:cNvGrpSpPr/>
          <p:nvPr/>
        </p:nvGrpSpPr>
        <p:grpSpPr>
          <a:xfrm>
            <a:off x="1827464" y="8402331"/>
            <a:ext cx="2216258" cy="2863175"/>
            <a:chOff x="0" y="0"/>
            <a:chExt cx="4842510" cy="6256020"/>
          </a:xfrm>
        </p:grpSpPr>
        <p:sp>
          <p:nvSpPr>
            <p:cNvPr id="7" name="Freeform 7"/>
            <p:cNvSpPr/>
            <p:nvPr/>
          </p:nvSpPr>
          <p:spPr>
            <a:xfrm>
              <a:off x="29210" y="12700"/>
              <a:ext cx="4775200" cy="6209030"/>
            </a:xfrm>
            <a:custGeom>
              <a:avLst/>
              <a:gdLst/>
              <a:ahLst/>
              <a:cxnLst/>
              <a:rect l="l" t="t" r="r" b="b"/>
              <a:pathLst>
                <a:path w="4775200" h="6209030">
                  <a:moveTo>
                    <a:pt x="2396490" y="0"/>
                  </a:moveTo>
                  <a:cubicBezTo>
                    <a:pt x="2249170" y="0"/>
                    <a:pt x="2131060" y="119380"/>
                    <a:pt x="2131060" y="265430"/>
                  </a:cubicBezTo>
                  <a:cubicBezTo>
                    <a:pt x="2131060" y="388620"/>
                    <a:pt x="2214880" y="491490"/>
                    <a:pt x="2327910" y="521970"/>
                  </a:cubicBezTo>
                  <a:lnTo>
                    <a:pt x="2327910" y="6140450"/>
                  </a:lnTo>
                  <a:cubicBezTo>
                    <a:pt x="2327910" y="6178550"/>
                    <a:pt x="2358390" y="6209030"/>
                    <a:pt x="2396490" y="6209030"/>
                  </a:cubicBezTo>
                  <a:cubicBezTo>
                    <a:pt x="2434590" y="6209030"/>
                    <a:pt x="2465070" y="6178550"/>
                    <a:pt x="2465070" y="6140450"/>
                  </a:cubicBezTo>
                  <a:lnTo>
                    <a:pt x="2465070" y="521970"/>
                  </a:lnTo>
                  <a:cubicBezTo>
                    <a:pt x="2578100" y="491490"/>
                    <a:pt x="2661920" y="388620"/>
                    <a:pt x="2661920" y="265430"/>
                  </a:cubicBezTo>
                  <a:cubicBezTo>
                    <a:pt x="2661920" y="119380"/>
                    <a:pt x="2542540" y="0"/>
                    <a:pt x="2396490" y="0"/>
                  </a:cubicBezTo>
                  <a:close/>
                  <a:moveTo>
                    <a:pt x="4508500" y="0"/>
                  </a:moveTo>
                  <a:cubicBezTo>
                    <a:pt x="4361180" y="0"/>
                    <a:pt x="4243070" y="119380"/>
                    <a:pt x="4243070" y="265430"/>
                  </a:cubicBezTo>
                  <a:cubicBezTo>
                    <a:pt x="4243070" y="388620"/>
                    <a:pt x="4326890" y="491490"/>
                    <a:pt x="4439920" y="521970"/>
                  </a:cubicBezTo>
                  <a:lnTo>
                    <a:pt x="4439920" y="3042920"/>
                  </a:lnTo>
                  <a:lnTo>
                    <a:pt x="2960370" y="3042920"/>
                  </a:lnTo>
                  <a:cubicBezTo>
                    <a:pt x="2922270" y="3042920"/>
                    <a:pt x="2891790" y="3073400"/>
                    <a:pt x="2891790" y="3111500"/>
                  </a:cubicBezTo>
                  <a:lnTo>
                    <a:pt x="2891790" y="6140450"/>
                  </a:lnTo>
                  <a:cubicBezTo>
                    <a:pt x="2891790" y="6178550"/>
                    <a:pt x="2922270" y="6209030"/>
                    <a:pt x="2960370" y="6209030"/>
                  </a:cubicBezTo>
                  <a:cubicBezTo>
                    <a:pt x="2998470" y="6209030"/>
                    <a:pt x="3028950" y="6178550"/>
                    <a:pt x="3028950" y="6140450"/>
                  </a:cubicBezTo>
                  <a:lnTo>
                    <a:pt x="3028950" y="3180080"/>
                  </a:lnTo>
                  <a:lnTo>
                    <a:pt x="4509770" y="3180080"/>
                  </a:lnTo>
                  <a:cubicBezTo>
                    <a:pt x="4547870" y="3180080"/>
                    <a:pt x="4578350" y="3149600"/>
                    <a:pt x="4578350" y="3111500"/>
                  </a:cubicBezTo>
                  <a:lnTo>
                    <a:pt x="4578350" y="521970"/>
                  </a:lnTo>
                  <a:cubicBezTo>
                    <a:pt x="4691380" y="491490"/>
                    <a:pt x="4775200" y="388620"/>
                    <a:pt x="4775200" y="265430"/>
                  </a:cubicBezTo>
                  <a:cubicBezTo>
                    <a:pt x="4775200" y="119380"/>
                    <a:pt x="4655820" y="0"/>
                    <a:pt x="4508500" y="0"/>
                  </a:cubicBezTo>
                  <a:close/>
                  <a:moveTo>
                    <a:pt x="1814830" y="3044190"/>
                  </a:moveTo>
                  <a:lnTo>
                    <a:pt x="334010" y="3044190"/>
                  </a:lnTo>
                  <a:lnTo>
                    <a:pt x="334010" y="521970"/>
                  </a:lnTo>
                  <a:cubicBezTo>
                    <a:pt x="447040" y="491490"/>
                    <a:pt x="530860" y="388620"/>
                    <a:pt x="530860" y="265430"/>
                  </a:cubicBezTo>
                  <a:cubicBezTo>
                    <a:pt x="530860" y="119380"/>
                    <a:pt x="411480" y="0"/>
                    <a:pt x="265430" y="0"/>
                  </a:cubicBezTo>
                  <a:cubicBezTo>
                    <a:pt x="118110" y="0"/>
                    <a:pt x="0" y="119380"/>
                    <a:pt x="0" y="265430"/>
                  </a:cubicBezTo>
                  <a:cubicBezTo>
                    <a:pt x="0" y="388620"/>
                    <a:pt x="83820" y="491490"/>
                    <a:pt x="196850" y="521970"/>
                  </a:cubicBezTo>
                  <a:lnTo>
                    <a:pt x="196850" y="3111500"/>
                  </a:lnTo>
                  <a:cubicBezTo>
                    <a:pt x="196850" y="3149600"/>
                    <a:pt x="227330" y="3180080"/>
                    <a:pt x="265430" y="3180080"/>
                  </a:cubicBezTo>
                  <a:lnTo>
                    <a:pt x="1746250" y="3180080"/>
                  </a:lnTo>
                  <a:lnTo>
                    <a:pt x="1746250" y="6140450"/>
                  </a:lnTo>
                  <a:cubicBezTo>
                    <a:pt x="1746250" y="6178550"/>
                    <a:pt x="1776730" y="6209030"/>
                    <a:pt x="1814830" y="6209030"/>
                  </a:cubicBezTo>
                  <a:cubicBezTo>
                    <a:pt x="1852930" y="6209030"/>
                    <a:pt x="1883410" y="6178550"/>
                    <a:pt x="1883410" y="6140450"/>
                  </a:cubicBezTo>
                  <a:lnTo>
                    <a:pt x="1883410" y="3111500"/>
                  </a:lnTo>
                  <a:cubicBezTo>
                    <a:pt x="1883410" y="3074670"/>
                    <a:pt x="1851660" y="3044190"/>
                    <a:pt x="1814830" y="3044190"/>
                  </a:cubicBezTo>
                  <a:close/>
                </a:path>
              </a:pathLst>
            </a:custGeom>
            <a:solidFill>
              <a:srgbClr val="2D1674"/>
            </a:solidFill>
          </p:spPr>
        </p:sp>
      </p:grpSp>
      <p:pic>
        <p:nvPicPr>
          <p:cNvPr id="8" name="Picture 8"/>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5810053" y="106686"/>
            <a:ext cx="9703718" cy="10003833"/>
          </a:xfrm>
          <a:prstGeom prst="rect">
            <a:avLst/>
          </a:prstGeom>
        </p:spPr>
      </p:pic>
      <p:sp>
        <p:nvSpPr>
          <p:cNvPr id="9" name="TextBox 9"/>
          <p:cNvSpPr txBox="1"/>
          <p:nvPr/>
        </p:nvSpPr>
        <p:spPr>
          <a:xfrm>
            <a:off x="5598554" y="4981575"/>
            <a:ext cx="7363453" cy="1433195"/>
          </a:xfrm>
          <a:prstGeom prst="rect">
            <a:avLst/>
          </a:prstGeom>
        </p:spPr>
        <p:txBody>
          <a:bodyPr lIns="0" tIns="0" rIns="0" bIns="0" rtlCol="0" anchor="t">
            <a:spAutoFit/>
          </a:bodyPr>
          <a:lstStyle/>
          <a:p>
            <a:pPr algn="ctr">
              <a:lnSpc>
                <a:spcPts val="11000"/>
              </a:lnSpc>
            </a:pPr>
            <a:r>
              <a:rPr lang="en-US" sz="10000" spc="200">
                <a:solidFill>
                  <a:srgbClr val="2D1674"/>
                </a:solidFill>
                <a:latin typeface="Anonymous Pro Bold"/>
              </a:rPr>
              <a:t>GITHUB </a:t>
            </a:r>
          </a:p>
        </p:txBody>
      </p:sp>
      <p:sp>
        <p:nvSpPr>
          <p:cNvPr id="10" name="TextBox 10"/>
          <p:cNvSpPr txBox="1"/>
          <p:nvPr/>
        </p:nvSpPr>
        <p:spPr>
          <a:xfrm>
            <a:off x="6795171" y="6630035"/>
            <a:ext cx="9797379" cy="1122045"/>
          </a:xfrm>
          <a:prstGeom prst="rect">
            <a:avLst/>
          </a:prstGeom>
        </p:spPr>
        <p:txBody>
          <a:bodyPr lIns="0" tIns="0" rIns="0" bIns="0" rtlCol="0" anchor="t">
            <a:spAutoFit/>
          </a:bodyPr>
          <a:lstStyle/>
          <a:p>
            <a:pPr>
              <a:lnSpc>
                <a:spcPts val="4420"/>
              </a:lnSpc>
            </a:pPr>
            <a:r>
              <a:rPr lang="en-US" sz="3400" u="sng" spc="272">
                <a:solidFill>
                  <a:srgbClr val="FBF1EF"/>
                </a:solidFill>
                <a:latin typeface="Anonymous Pro"/>
              </a:rPr>
              <a:t>https://github.com/aditi17goel/ActivityRecognition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BF1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510806" y="2649994"/>
            <a:ext cx="1194475" cy="1231417"/>
          </a:xfrm>
          <a:prstGeom prst="rect">
            <a:avLst/>
          </a:prstGeom>
        </p:spPr>
      </p:pic>
      <p:grpSp>
        <p:nvGrpSpPr>
          <p:cNvPr id="3" name="Group 3"/>
          <p:cNvGrpSpPr/>
          <p:nvPr/>
        </p:nvGrpSpPr>
        <p:grpSpPr>
          <a:xfrm>
            <a:off x="3118871" y="2986042"/>
            <a:ext cx="5557028" cy="2367206"/>
            <a:chOff x="0" y="0"/>
            <a:chExt cx="7409370" cy="3156275"/>
          </a:xfrm>
        </p:grpSpPr>
        <p:sp>
          <p:nvSpPr>
            <p:cNvPr id="4" name="TextBox 4"/>
            <p:cNvSpPr txBox="1"/>
            <p:nvPr/>
          </p:nvSpPr>
          <p:spPr>
            <a:xfrm>
              <a:off x="0" y="-47625"/>
              <a:ext cx="7409370" cy="1610572"/>
            </a:xfrm>
            <a:prstGeom prst="rect">
              <a:avLst/>
            </a:prstGeom>
          </p:spPr>
          <p:txBody>
            <a:bodyPr lIns="0" tIns="0" rIns="0" bIns="0" rtlCol="0" anchor="t">
              <a:spAutoFit/>
            </a:bodyPr>
            <a:lstStyle/>
            <a:p>
              <a:pPr>
                <a:lnSpc>
                  <a:spcPts val="4810"/>
                </a:lnSpc>
              </a:pPr>
              <a:r>
                <a:rPr lang="en-US" sz="3700" spc="185">
                  <a:solidFill>
                    <a:srgbClr val="2D1674"/>
                  </a:solidFill>
                  <a:latin typeface="Anonymous Pro Bold"/>
                </a:rPr>
                <a:t>CAR ACCIDENT DETECTION</a:t>
              </a:r>
            </a:p>
          </p:txBody>
        </p:sp>
        <p:sp>
          <p:nvSpPr>
            <p:cNvPr id="5" name="TextBox 5"/>
            <p:cNvSpPr txBox="1"/>
            <p:nvPr/>
          </p:nvSpPr>
          <p:spPr>
            <a:xfrm>
              <a:off x="0" y="1902150"/>
              <a:ext cx="7409370" cy="1254125"/>
            </a:xfrm>
            <a:prstGeom prst="rect">
              <a:avLst/>
            </a:prstGeom>
          </p:spPr>
          <p:txBody>
            <a:bodyPr lIns="0" tIns="0" rIns="0" bIns="0" rtlCol="0" anchor="t">
              <a:spAutoFit/>
            </a:bodyPr>
            <a:lstStyle/>
            <a:p>
              <a:pPr>
                <a:lnSpc>
                  <a:spcPts val="3900"/>
                </a:lnSpc>
              </a:pPr>
              <a:r>
                <a:rPr lang="en-US" sz="2600" spc="26">
                  <a:solidFill>
                    <a:srgbClr val="2D1674"/>
                  </a:solidFill>
                  <a:latin typeface="Anonymous Pro"/>
                </a:rPr>
                <a:t>By anomaly detection in accelerometer data</a:t>
              </a:r>
            </a:p>
          </p:txBody>
        </p:sp>
      </p:grpSp>
      <p:pic>
        <p:nvPicPr>
          <p:cNvPr id="6" name="Picture 6"/>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9630573" y="2646894"/>
            <a:ext cx="1194475" cy="1231417"/>
          </a:xfrm>
          <a:prstGeom prst="rect">
            <a:avLst/>
          </a:prstGeom>
        </p:spPr>
      </p:pic>
      <p:grpSp>
        <p:nvGrpSpPr>
          <p:cNvPr id="7" name="Group 7"/>
          <p:cNvGrpSpPr/>
          <p:nvPr/>
        </p:nvGrpSpPr>
        <p:grpSpPr>
          <a:xfrm>
            <a:off x="3118871" y="6728693"/>
            <a:ext cx="5766578" cy="1882626"/>
            <a:chOff x="0" y="0"/>
            <a:chExt cx="7688770" cy="2510168"/>
          </a:xfrm>
        </p:grpSpPr>
        <p:sp>
          <p:nvSpPr>
            <p:cNvPr id="8" name="TextBox 8"/>
            <p:cNvSpPr txBox="1"/>
            <p:nvPr/>
          </p:nvSpPr>
          <p:spPr>
            <a:xfrm>
              <a:off x="0" y="-47625"/>
              <a:ext cx="7688770" cy="1610572"/>
            </a:xfrm>
            <a:prstGeom prst="rect">
              <a:avLst/>
            </a:prstGeom>
          </p:spPr>
          <p:txBody>
            <a:bodyPr lIns="0" tIns="0" rIns="0" bIns="0" rtlCol="0" anchor="t">
              <a:spAutoFit/>
            </a:bodyPr>
            <a:lstStyle/>
            <a:p>
              <a:pPr>
                <a:lnSpc>
                  <a:spcPts val="4810"/>
                </a:lnSpc>
              </a:pPr>
              <a:r>
                <a:rPr lang="en-US" sz="3700" spc="185">
                  <a:solidFill>
                    <a:srgbClr val="2D1674"/>
                  </a:solidFill>
                  <a:latin typeface="Anonymous Pro Bold"/>
                </a:rPr>
                <a:t>MONITOR DAILY ACTIVITY OF PATIENTS</a:t>
              </a:r>
            </a:p>
          </p:txBody>
        </p:sp>
        <p:sp>
          <p:nvSpPr>
            <p:cNvPr id="9" name="TextBox 9"/>
            <p:cNvSpPr txBox="1"/>
            <p:nvPr/>
          </p:nvSpPr>
          <p:spPr>
            <a:xfrm>
              <a:off x="0" y="1906283"/>
              <a:ext cx="7688770" cy="603885"/>
            </a:xfrm>
            <a:prstGeom prst="rect">
              <a:avLst/>
            </a:prstGeom>
          </p:spPr>
          <p:txBody>
            <a:bodyPr lIns="0" tIns="0" rIns="0" bIns="0" rtlCol="0" anchor="t">
              <a:spAutoFit/>
            </a:bodyPr>
            <a:lstStyle/>
            <a:p>
              <a:pPr>
                <a:lnSpc>
                  <a:spcPts val="3900"/>
                </a:lnSpc>
              </a:pPr>
              <a:r>
                <a:rPr lang="en-US" sz="2600" spc="26">
                  <a:solidFill>
                    <a:srgbClr val="2D1674"/>
                  </a:solidFill>
                  <a:latin typeface="Anonymous Pro"/>
                </a:rPr>
                <a:t>By tracking their activities </a:t>
              </a:r>
            </a:p>
          </p:txBody>
        </p:sp>
      </p:grpSp>
      <p:pic>
        <p:nvPicPr>
          <p:cNvPr id="10" name="Picture 10"/>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510806" y="6700545"/>
            <a:ext cx="1194475" cy="1231417"/>
          </a:xfrm>
          <a:prstGeom prst="rect">
            <a:avLst/>
          </a:prstGeom>
        </p:spPr>
      </p:pic>
      <p:grpSp>
        <p:nvGrpSpPr>
          <p:cNvPr id="11" name="Group 11"/>
          <p:cNvGrpSpPr/>
          <p:nvPr/>
        </p:nvGrpSpPr>
        <p:grpSpPr>
          <a:xfrm>
            <a:off x="11238637" y="2986042"/>
            <a:ext cx="5557028" cy="2367206"/>
            <a:chOff x="0" y="0"/>
            <a:chExt cx="7409370" cy="3156275"/>
          </a:xfrm>
        </p:grpSpPr>
        <p:sp>
          <p:nvSpPr>
            <p:cNvPr id="12" name="TextBox 12"/>
            <p:cNvSpPr txBox="1"/>
            <p:nvPr/>
          </p:nvSpPr>
          <p:spPr>
            <a:xfrm>
              <a:off x="0" y="-47625"/>
              <a:ext cx="7409370" cy="1610572"/>
            </a:xfrm>
            <a:prstGeom prst="rect">
              <a:avLst/>
            </a:prstGeom>
          </p:spPr>
          <p:txBody>
            <a:bodyPr lIns="0" tIns="0" rIns="0" bIns="0" rtlCol="0" anchor="t">
              <a:spAutoFit/>
            </a:bodyPr>
            <a:lstStyle/>
            <a:p>
              <a:pPr>
                <a:lnSpc>
                  <a:spcPts val="4810"/>
                </a:lnSpc>
              </a:pPr>
              <a:r>
                <a:rPr lang="en-US" sz="3700" spc="185">
                  <a:solidFill>
                    <a:srgbClr val="2D1674"/>
                  </a:solidFill>
                  <a:latin typeface="Anonymous Pro Bold"/>
                </a:rPr>
                <a:t>EPILEPSY SEIZURE DETECTION</a:t>
              </a:r>
            </a:p>
          </p:txBody>
        </p:sp>
        <p:sp>
          <p:nvSpPr>
            <p:cNvPr id="13" name="TextBox 13"/>
            <p:cNvSpPr txBox="1"/>
            <p:nvPr/>
          </p:nvSpPr>
          <p:spPr>
            <a:xfrm>
              <a:off x="0" y="1902150"/>
              <a:ext cx="7409370" cy="1254125"/>
            </a:xfrm>
            <a:prstGeom prst="rect">
              <a:avLst/>
            </a:prstGeom>
          </p:spPr>
          <p:txBody>
            <a:bodyPr lIns="0" tIns="0" rIns="0" bIns="0" rtlCol="0" anchor="t">
              <a:spAutoFit/>
            </a:bodyPr>
            <a:lstStyle/>
            <a:p>
              <a:pPr>
                <a:lnSpc>
                  <a:spcPts val="3900"/>
                </a:lnSpc>
              </a:pPr>
              <a:r>
                <a:rPr lang="en-US" sz="2600" spc="26">
                  <a:solidFill>
                    <a:srgbClr val="2D1674"/>
                  </a:solidFill>
                  <a:latin typeface="Anonymous Pro"/>
                </a:rPr>
                <a:t>Based on EEG signal classification</a:t>
              </a:r>
            </a:p>
          </p:txBody>
        </p:sp>
      </p:grpSp>
      <p:pic>
        <p:nvPicPr>
          <p:cNvPr id="14" name="Picture 14"/>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9630573" y="6697445"/>
            <a:ext cx="1194475" cy="1231417"/>
          </a:xfrm>
          <a:prstGeom prst="rect">
            <a:avLst/>
          </a:prstGeom>
        </p:spPr>
      </p:pic>
      <p:grpSp>
        <p:nvGrpSpPr>
          <p:cNvPr id="15" name="Group 15"/>
          <p:cNvGrpSpPr/>
          <p:nvPr/>
        </p:nvGrpSpPr>
        <p:grpSpPr>
          <a:xfrm>
            <a:off x="11238637" y="7033493"/>
            <a:ext cx="5557028" cy="1273026"/>
            <a:chOff x="0" y="0"/>
            <a:chExt cx="7409370" cy="1697368"/>
          </a:xfrm>
        </p:grpSpPr>
        <p:sp>
          <p:nvSpPr>
            <p:cNvPr id="16" name="TextBox 16"/>
            <p:cNvSpPr txBox="1"/>
            <p:nvPr/>
          </p:nvSpPr>
          <p:spPr>
            <a:xfrm>
              <a:off x="0" y="-47625"/>
              <a:ext cx="7409370" cy="797772"/>
            </a:xfrm>
            <a:prstGeom prst="rect">
              <a:avLst/>
            </a:prstGeom>
          </p:spPr>
          <p:txBody>
            <a:bodyPr lIns="0" tIns="0" rIns="0" bIns="0" rtlCol="0" anchor="t">
              <a:spAutoFit/>
            </a:bodyPr>
            <a:lstStyle/>
            <a:p>
              <a:pPr>
                <a:lnSpc>
                  <a:spcPts val="4810"/>
                </a:lnSpc>
              </a:pPr>
              <a:r>
                <a:rPr lang="en-US" sz="3700" spc="185">
                  <a:solidFill>
                    <a:srgbClr val="2D1674"/>
                  </a:solidFill>
                  <a:latin typeface="Anonymous Pro Bold"/>
                </a:rPr>
                <a:t>GESTURE RECOGNITION</a:t>
              </a:r>
            </a:p>
          </p:txBody>
        </p:sp>
        <p:sp>
          <p:nvSpPr>
            <p:cNvPr id="17" name="TextBox 17"/>
            <p:cNvSpPr txBox="1"/>
            <p:nvPr/>
          </p:nvSpPr>
          <p:spPr>
            <a:xfrm>
              <a:off x="0" y="1093483"/>
              <a:ext cx="7409370" cy="603885"/>
            </a:xfrm>
            <a:prstGeom prst="rect">
              <a:avLst/>
            </a:prstGeom>
          </p:spPr>
          <p:txBody>
            <a:bodyPr lIns="0" tIns="0" rIns="0" bIns="0" rtlCol="0" anchor="t">
              <a:spAutoFit/>
            </a:bodyPr>
            <a:lstStyle/>
            <a:p>
              <a:pPr>
                <a:lnSpc>
                  <a:spcPts val="3900"/>
                </a:lnSpc>
              </a:pPr>
              <a:r>
                <a:rPr lang="en-US" sz="2600" spc="26">
                  <a:solidFill>
                    <a:srgbClr val="2D1674"/>
                  </a:solidFill>
                  <a:latin typeface="Anonymous Pro"/>
                </a:rPr>
                <a:t>With 3D Accelerometer</a:t>
              </a:r>
            </a:p>
          </p:txBody>
        </p:sp>
      </p:grpSp>
      <p:sp>
        <p:nvSpPr>
          <p:cNvPr id="18" name="TextBox 18"/>
          <p:cNvSpPr txBox="1"/>
          <p:nvPr/>
        </p:nvSpPr>
        <p:spPr>
          <a:xfrm>
            <a:off x="5462274" y="847725"/>
            <a:ext cx="7363453" cy="1433195"/>
          </a:xfrm>
          <a:prstGeom prst="rect">
            <a:avLst/>
          </a:prstGeom>
        </p:spPr>
        <p:txBody>
          <a:bodyPr lIns="0" tIns="0" rIns="0" bIns="0" rtlCol="0" anchor="t">
            <a:spAutoFit/>
          </a:bodyPr>
          <a:lstStyle/>
          <a:p>
            <a:pPr algn="ctr">
              <a:lnSpc>
                <a:spcPts val="11000"/>
              </a:lnSpc>
            </a:pPr>
            <a:r>
              <a:rPr lang="en-US" sz="10000" spc="200">
                <a:solidFill>
                  <a:srgbClr val="2D1674"/>
                </a:solidFill>
                <a:latin typeface="Anonymous Pro Bold"/>
              </a:rPr>
              <a:t>USE CASES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B175FF"/>
        </a:solidFill>
        <a:effectLst/>
      </p:bgPr>
    </p:bg>
    <p:spTree>
      <p:nvGrpSpPr>
        <p:cNvPr id="1" name=""/>
        <p:cNvGrpSpPr/>
        <p:nvPr/>
      </p:nvGrpSpPr>
      <p:grpSpPr>
        <a:xfrm>
          <a:off x="0" y="0"/>
          <a:ext cx="0" cy="0"/>
          <a:chOff x="0" y="0"/>
          <a:chExt cx="0" cy="0"/>
        </a:xfrm>
      </p:grpSpPr>
      <p:sp>
        <p:nvSpPr>
          <p:cNvPr id="2" name="AutoShape 2"/>
          <p:cNvSpPr/>
          <p:nvPr/>
        </p:nvSpPr>
        <p:spPr>
          <a:xfrm>
            <a:off x="1333748" y="1940294"/>
            <a:ext cx="7760321" cy="6920762"/>
          </a:xfrm>
          <a:prstGeom prst="rect">
            <a:avLst/>
          </a:prstGeom>
          <a:solidFill>
            <a:srgbClr val="2D1674"/>
          </a:solidFill>
        </p:spPr>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2460121" y="-1113847"/>
            <a:ext cx="12139253" cy="12514694"/>
          </a:xfrm>
          <a:prstGeom prst="rect">
            <a:avLst/>
          </a:prstGeom>
        </p:spPr>
      </p:pic>
      <p:sp>
        <p:nvSpPr>
          <p:cNvPr id="4" name="TextBox 4"/>
          <p:cNvSpPr txBox="1"/>
          <p:nvPr/>
        </p:nvSpPr>
        <p:spPr>
          <a:xfrm>
            <a:off x="861339" y="4572000"/>
            <a:ext cx="6678912" cy="1704975"/>
          </a:xfrm>
          <a:prstGeom prst="rect">
            <a:avLst/>
          </a:prstGeom>
        </p:spPr>
        <p:txBody>
          <a:bodyPr lIns="0" tIns="0" rIns="0" bIns="0" rtlCol="0" anchor="t">
            <a:spAutoFit/>
          </a:bodyPr>
          <a:lstStyle/>
          <a:p>
            <a:pPr algn="ctr">
              <a:lnSpc>
                <a:spcPts val="6600"/>
              </a:lnSpc>
            </a:pPr>
            <a:r>
              <a:rPr lang="en-US" sz="6000" spc="120">
                <a:solidFill>
                  <a:srgbClr val="FBF1EF"/>
                </a:solidFill>
                <a:latin typeface="Anonymous Pro Bold"/>
              </a:rPr>
              <a:t>PROBLEM</a:t>
            </a:r>
          </a:p>
          <a:p>
            <a:pPr algn="ctr">
              <a:lnSpc>
                <a:spcPts val="6600"/>
              </a:lnSpc>
            </a:pPr>
            <a:r>
              <a:rPr lang="en-US" sz="6000" spc="120">
                <a:solidFill>
                  <a:srgbClr val="FBF1EF"/>
                </a:solidFill>
                <a:latin typeface="Anonymous Pro Bold"/>
              </a:rPr>
              <a:t>STATEMENT</a:t>
            </a:r>
          </a:p>
        </p:txBody>
      </p:sp>
      <p:sp>
        <p:nvSpPr>
          <p:cNvPr id="5" name="AutoShape 5"/>
          <p:cNvSpPr/>
          <p:nvPr/>
        </p:nvSpPr>
        <p:spPr>
          <a:xfrm>
            <a:off x="8351155" y="1940294"/>
            <a:ext cx="11317043" cy="561526"/>
          </a:xfrm>
          <a:prstGeom prst="rect">
            <a:avLst/>
          </a:prstGeom>
          <a:solidFill>
            <a:srgbClr val="2D1674"/>
          </a:solidFill>
        </p:spPr>
      </p:sp>
      <p:sp>
        <p:nvSpPr>
          <p:cNvPr id="6" name="TextBox 6"/>
          <p:cNvSpPr txBox="1"/>
          <p:nvPr/>
        </p:nvSpPr>
        <p:spPr>
          <a:xfrm>
            <a:off x="10027555" y="3207385"/>
            <a:ext cx="7517495" cy="5586730"/>
          </a:xfrm>
          <a:prstGeom prst="rect">
            <a:avLst/>
          </a:prstGeom>
        </p:spPr>
        <p:txBody>
          <a:bodyPr lIns="0" tIns="0" rIns="0" bIns="0" rtlCol="0" anchor="t">
            <a:spAutoFit/>
          </a:bodyPr>
          <a:lstStyle/>
          <a:p>
            <a:pPr>
              <a:lnSpc>
                <a:spcPts val="4030"/>
              </a:lnSpc>
            </a:pPr>
            <a:r>
              <a:rPr lang="en-US" sz="3100" spc="248">
                <a:solidFill>
                  <a:srgbClr val="FBF1EF"/>
                </a:solidFill>
                <a:latin typeface="Anonymous Pro"/>
              </a:rPr>
              <a:t>Automatic activity recognition systems aim to capture the state of the user and its environment by exploiting sensors, and permit continuous monitoring of the subject's body. This can be immensely useful in healthcare applications, for automatic and intelligent daily activity monitoring for elderly people.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srcRect t="7786" b="7786"/>
          <a:stretch>
            <a:fillRect/>
          </a:stretch>
        </a:blipFill>
        <a:effectLst/>
      </p:bgPr>
    </p:bg>
    <p:spTree>
      <p:nvGrpSpPr>
        <p:cNvPr id="1" name=""/>
        <p:cNvGrpSpPr/>
        <p:nvPr/>
      </p:nvGrpSpPr>
      <p:grpSpPr>
        <a:xfrm>
          <a:off x="0" y="0"/>
          <a:ext cx="0" cy="0"/>
          <a:chOff x="0" y="0"/>
          <a:chExt cx="0" cy="0"/>
        </a:xfrm>
      </p:grpSpPr>
      <p:grpSp>
        <p:nvGrpSpPr>
          <p:cNvPr id="2" name="Group 2"/>
          <p:cNvGrpSpPr/>
          <p:nvPr/>
        </p:nvGrpSpPr>
        <p:grpSpPr>
          <a:xfrm>
            <a:off x="766727" y="4570429"/>
            <a:ext cx="1949949" cy="1949949"/>
            <a:chOff x="0" y="0"/>
            <a:chExt cx="6350000" cy="6350000"/>
          </a:xfrm>
        </p:grpSpPr>
        <p:sp>
          <p:nvSpPr>
            <p:cNvPr id="3" name="Freeform 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B175FF"/>
            </a:solidFill>
          </p:spPr>
        </p:sp>
      </p:grpSp>
      <p:grpSp>
        <p:nvGrpSpPr>
          <p:cNvPr id="4" name="Group 4"/>
          <p:cNvGrpSpPr/>
          <p:nvPr/>
        </p:nvGrpSpPr>
        <p:grpSpPr>
          <a:xfrm>
            <a:off x="3224841" y="4570429"/>
            <a:ext cx="1949949" cy="1949949"/>
            <a:chOff x="0" y="0"/>
            <a:chExt cx="6350000" cy="6350000"/>
          </a:xfrm>
        </p:grpSpPr>
        <p:sp>
          <p:nvSpPr>
            <p:cNvPr id="5" name="Freeform 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B175FF"/>
            </a:solidFill>
          </p:spPr>
        </p:sp>
      </p:grpSp>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51437"/>
          <a:stretch>
            <a:fillRect/>
          </a:stretch>
        </p:blipFill>
        <p:spPr>
          <a:xfrm>
            <a:off x="471544" y="4224659"/>
            <a:ext cx="2540314" cy="1233632"/>
          </a:xfrm>
          <a:prstGeom prst="rect">
            <a:avLst/>
          </a:prstGeom>
        </p:spPr>
      </p:pic>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51437"/>
          <a:stretch>
            <a:fillRect/>
          </a:stretch>
        </p:blipFill>
        <p:spPr>
          <a:xfrm flipV="1">
            <a:off x="2929659" y="5624464"/>
            <a:ext cx="2540314" cy="1233632"/>
          </a:xfrm>
          <a:prstGeom prst="rect">
            <a:avLst/>
          </a:prstGeom>
        </p:spPr>
      </p:pic>
      <p:grpSp>
        <p:nvGrpSpPr>
          <p:cNvPr id="8" name="Group 8"/>
          <p:cNvGrpSpPr/>
          <p:nvPr/>
        </p:nvGrpSpPr>
        <p:grpSpPr>
          <a:xfrm>
            <a:off x="5675587" y="4574456"/>
            <a:ext cx="1949949" cy="1949949"/>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B175FF"/>
            </a:solidFill>
          </p:spPr>
        </p:sp>
      </p:grpSp>
      <p:grpSp>
        <p:nvGrpSpPr>
          <p:cNvPr id="10" name="Group 10"/>
          <p:cNvGrpSpPr/>
          <p:nvPr/>
        </p:nvGrpSpPr>
        <p:grpSpPr>
          <a:xfrm>
            <a:off x="8133702" y="4574456"/>
            <a:ext cx="1949949" cy="1949949"/>
            <a:chOff x="0" y="0"/>
            <a:chExt cx="6350000" cy="6350000"/>
          </a:xfrm>
        </p:grpSpPr>
        <p:sp>
          <p:nvSpPr>
            <p:cNvPr id="11" name="Freeform 1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B175FF"/>
            </a:solidFill>
          </p:spPr>
        </p:sp>
      </p:grpSp>
      <p:pic>
        <p:nvPicPr>
          <p:cNvPr id="12" name="Picture 12"/>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51437"/>
          <a:stretch>
            <a:fillRect/>
          </a:stretch>
        </p:blipFill>
        <p:spPr>
          <a:xfrm>
            <a:off x="5380404" y="4228686"/>
            <a:ext cx="2540314" cy="1233632"/>
          </a:xfrm>
          <a:prstGeom prst="rect">
            <a:avLst/>
          </a:prstGeom>
        </p:spPr>
      </p:pic>
      <p:pic>
        <p:nvPicPr>
          <p:cNvPr id="13" name="Picture 1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51437"/>
          <a:stretch>
            <a:fillRect/>
          </a:stretch>
        </p:blipFill>
        <p:spPr>
          <a:xfrm flipV="1">
            <a:off x="7838519" y="5628491"/>
            <a:ext cx="2540314" cy="1233632"/>
          </a:xfrm>
          <a:prstGeom prst="rect">
            <a:avLst/>
          </a:prstGeom>
        </p:spPr>
      </p:pic>
      <p:grpSp>
        <p:nvGrpSpPr>
          <p:cNvPr id="14" name="Group 14"/>
          <p:cNvGrpSpPr/>
          <p:nvPr/>
        </p:nvGrpSpPr>
        <p:grpSpPr>
          <a:xfrm>
            <a:off x="10587208" y="4574456"/>
            <a:ext cx="1949949" cy="1949949"/>
            <a:chOff x="0" y="0"/>
            <a:chExt cx="6350000" cy="6350000"/>
          </a:xfrm>
        </p:grpSpPr>
        <p:sp>
          <p:nvSpPr>
            <p:cNvPr id="15" name="Freeform 1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B175FF"/>
            </a:solidFill>
          </p:spPr>
        </p:sp>
      </p:grpSp>
      <p:pic>
        <p:nvPicPr>
          <p:cNvPr id="16" name="Picture 1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51437"/>
          <a:stretch>
            <a:fillRect/>
          </a:stretch>
        </p:blipFill>
        <p:spPr>
          <a:xfrm>
            <a:off x="10292026" y="4228686"/>
            <a:ext cx="2540314" cy="1233632"/>
          </a:xfrm>
          <a:prstGeom prst="rect">
            <a:avLst/>
          </a:prstGeom>
        </p:spPr>
      </p:pic>
      <p:sp>
        <p:nvSpPr>
          <p:cNvPr id="17" name="AutoShape 17"/>
          <p:cNvSpPr/>
          <p:nvPr/>
        </p:nvSpPr>
        <p:spPr>
          <a:xfrm>
            <a:off x="1700149" y="3731160"/>
            <a:ext cx="83105" cy="579129"/>
          </a:xfrm>
          <a:prstGeom prst="rect">
            <a:avLst/>
          </a:prstGeom>
          <a:solidFill>
            <a:srgbClr val="FBF1EF"/>
          </a:solidFill>
        </p:spPr>
      </p:sp>
      <p:sp>
        <p:nvSpPr>
          <p:cNvPr id="18" name="AutoShape 18"/>
          <p:cNvSpPr/>
          <p:nvPr/>
        </p:nvSpPr>
        <p:spPr>
          <a:xfrm>
            <a:off x="6609009" y="3731160"/>
            <a:ext cx="83105" cy="579129"/>
          </a:xfrm>
          <a:prstGeom prst="rect">
            <a:avLst/>
          </a:prstGeom>
          <a:solidFill>
            <a:srgbClr val="FBF1EF"/>
          </a:solidFill>
        </p:spPr>
      </p:sp>
      <p:sp>
        <p:nvSpPr>
          <p:cNvPr id="19" name="AutoShape 19"/>
          <p:cNvSpPr/>
          <p:nvPr/>
        </p:nvSpPr>
        <p:spPr>
          <a:xfrm>
            <a:off x="11520631" y="3731160"/>
            <a:ext cx="83105" cy="579129"/>
          </a:xfrm>
          <a:prstGeom prst="rect">
            <a:avLst/>
          </a:prstGeom>
          <a:solidFill>
            <a:srgbClr val="FBF1EF"/>
          </a:solidFill>
        </p:spPr>
      </p:sp>
      <p:sp>
        <p:nvSpPr>
          <p:cNvPr id="20" name="AutoShape 20"/>
          <p:cNvSpPr/>
          <p:nvPr/>
        </p:nvSpPr>
        <p:spPr>
          <a:xfrm>
            <a:off x="9108676" y="6768527"/>
            <a:ext cx="83105" cy="579129"/>
          </a:xfrm>
          <a:prstGeom prst="rect">
            <a:avLst/>
          </a:prstGeom>
          <a:solidFill>
            <a:srgbClr val="FBF1EF"/>
          </a:solidFill>
        </p:spPr>
      </p:sp>
      <p:sp>
        <p:nvSpPr>
          <p:cNvPr id="21" name="AutoShape 21"/>
          <p:cNvSpPr/>
          <p:nvPr/>
        </p:nvSpPr>
        <p:spPr>
          <a:xfrm>
            <a:off x="4158264" y="6768527"/>
            <a:ext cx="83105" cy="579129"/>
          </a:xfrm>
          <a:prstGeom prst="rect">
            <a:avLst/>
          </a:prstGeom>
          <a:solidFill>
            <a:srgbClr val="FBF1EF"/>
          </a:solidFill>
        </p:spPr>
      </p:sp>
      <p:grpSp>
        <p:nvGrpSpPr>
          <p:cNvPr id="22" name="Group 22"/>
          <p:cNvGrpSpPr/>
          <p:nvPr/>
        </p:nvGrpSpPr>
        <p:grpSpPr>
          <a:xfrm>
            <a:off x="13100440" y="4570429"/>
            <a:ext cx="1949949" cy="1949949"/>
            <a:chOff x="0" y="0"/>
            <a:chExt cx="6350000" cy="6350000"/>
          </a:xfrm>
        </p:grpSpPr>
        <p:sp>
          <p:nvSpPr>
            <p:cNvPr id="23" name="Freeform 2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B175FF"/>
            </a:solidFill>
          </p:spPr>
        </p:sp>
      </p:grpSp>
      <p:pic>
        <p:nvPicPr>
          <p:cNvPr id="24" name="Picture 24"/>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51437"/>
          <a:stretch>
            <a:fillRect/>
          </a:stretch>
        </p:blipFill>
        <p:spPr>
          <a:xfrm flipV="1">
            <a:off x="12805258" y="5624464"/>
            <a:ext cx="2540314" cy="1233632"/>
          </a:xfrm>
          <a:prstGeom prst="rect">
            <a:avLst/>
          </a:prstGeom>
        </p:spPr>
      </p:pic>
      <p:sp>
        <p:nvSpPr>
          <p:cNvPr id="25" name="AutoShape 25"/>
          <p:cNvSpPr/>
          <p:nvPr/>
        </p:nvSpPr>
        <p:spPr>
          <a:xfrm>
            <a:off x="14075415" y="6764501"/>
            <a:ext cx="83105" cy="579129"/>
          </a:xfrm>
          <a:prstGeom prst="rect">
            <a:avLst/>
          </a:prstGeom>
          <a:solidFill>
            <a:srgbClr val="FBF1EF"/>
          </a:solidFill>
        </p:spPr>
      </p:sp>
      <p:pic>
        <p:nvPicPr>
          <p:cNvPr id="26" name="Picture 26"/>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195831" y="4750556"/>
            <a:ext cx="934294" cy="1571443"/>
          </a:xfrm>
          <a:prstGeom prst="rect">
            <a:avLst/>
          </a:prstGeom>
        </p:spPr>
      </p:pic>
      <p:pic>
        <p:nvPicPr>
          <p:cNvPr id="27" name="Picture 27"/>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1127838" y="4794584"/>
            <a:ext cx="1144623" cy="1509694"/>
          </a:xfrm>
          <a:prstGeom prst="rect">
            <a:avLst/>
          </a:prstGeom>
        </p:spPr>
      </p:pic>
      <p:pic>
        <p:nvPicPr>
          <p:cNvPr id="28" name="Picture 28"/>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13414479" y="5037377"/>
            <a:ext cx="1343900" cy="1114216"/>
          </a:xfrm>
          <a:prstGeom prst="rect">
            <a:avLst/>
          </a:prstGeom>
        </p:spPr>
      </p:pic>
      <p:pic>
        <p:nvPicPr>
          <p:cNvPr id="29" name="Picture 29"/>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a:fillRect/>
          </a:stretch>
        </p:blipFill>
        <p:spPr>
          <a:xfrm>
            <a:off x="8341340" y="4746083"/>
            <a:ext cx="1617778" cy="1432469"/>
          </a:xfrm>
          <a:prstGeom prst="rect">
            <a:avLst/>
          </a:prstGeom>
        </p:spPr>
      </p:pic>
      <p:pic>
        <p:nvPicPr>
          <p:cNvPr id="30" name="Picture 30"/>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a:fillRect/>
          </a:stretch>
        </p:blipFill>
        <p:spPr>
          <a:xfrm>
            <a:off x="10779555" y="4917838"/>
            <a:ext cx="1648360" cy="1138867"/>
          </a:xfrm>
          <a:prstGeom prst="rect">
            <a:avLst/>
          </a:prstGeom>
        </p:spPr>
      </p:pic>
      <p:pic>
        <p:nvPicPr>
          <p:cNvPr id="31" name="Picture 31"/>
          <p:cNvPicPr>
            <a:picLocks noChangeAspect="1"/>
          </p:cNvPicPr>
          <p:nvPr/>
        </p:nvPicPr>
        <p:blipFill>
          <a:blip r:embed="rId16"/>
          <a:srcRect/>
          <a:stretch>
            <a:fillRect/>
          </a:stretch>
        </p:blipFill>
        <p:spPr>
          <a:xfrm>
            <a:off x="3865039" y="4692257"/>
            <a:ext cx="586449" cy="1714347"/>
          </a:xfrm>
          <a:prstGeom prst="rect">
            <a:avLst/>
          </a:prstGeom>
        </p:spPr>
      </p:pic>
      <p:sp>
        <p:nvSpPr>
          <p:cNvPr id="32" name="TextBox 32"/>
          <p:cNvSpPr txBox="1"/>
          <p:nvPr/>
        </p:nvSpPr>
        <p:spPr>
          <a:xfrm>
            <a:off x="232141" y="2888683"/>
            <a:ext cx="3019120" cy="442897"/>
          </a:xfrm>
          <a:prstGeom prst="rect">
            <a:avLst/>
          </a:prstGeom>
        </p:spPr>
        <p:txBody>
          <a:bodyPr lIns="0" tIns="0" rIns="0" bIns="0" rtlCol="0" anchor="t">
            <a:spAutoFit/>
          </a:bodyPr>
          <a:lstStyle/>
          <a:p>
            <a:pPr algn="ctr">
              <a:lnSpc>
                <a:spcPts val="3470"/>
              </a:lnSpc>
            </a:pPr>
            <a:r>
              <a:rPr lang="en-US" sz="2669" spc="213">
                <a:solidFill>
                  <a:srgbClr val="FBF1EF"/>
                </a:solidFill>
                <a:latin typeface="Anonymous Pro"/>
              </a:rPr>
              <a:t>JOGGING</a:t>
            </a:r>
          </a:p>
        </p:txBody>
      </p:sp>
      <p:sp>
        <p:nvSpPr>
          <p:cNvPr id="33" name="TextBox 33"/>
          <p:cNvSpPr txBox="1"/>
          <p:nvPr/>
        </p:nvSpPr>
        <p:spPr>
          <a:xfrm>
            <a:off x="5142382" y="2888683"/>
            <a:ext cx="3019120" cy="442897"/>
          </a:xfrm>
          <a:prstGeom prst="rect">
            <a:avLst/>
          </a:prstGeom>
        </p:spPr>
        <p:txBody>
          <a:bodyPr lIns="0" tIns="0" rIns="0" bIns="0" rtlCol="0" anchor="t">
            <a:spAutoFit/>
          </a:bodyPr>
          <a:lstStyle/>
          <a:p>
            <a:pPr algn="ctr">
              <a:lnSpc>
                <a:spcPts val="3470"/>
              </a:lnSpc>
            </a:pPr>
            <a:r>
              <a:rPr lang="en-US" sz="2669" spc="213">
                <a:solidFill>
                  <a:srgbClr val="FBF1EF"/>
                </a:solidFill>
                <a:latin typeface="Anonymous Pro"/>
              </a:rPr>
              <a:t>WALKING</a:t>
            </a:r>
          </a:p>
        </p:txBody>
      </p:sp>
      <p:sp>
        <p:nvSpPr>
          <p:cNvPr id="34" name="TextBox 34"/>
          <p:cNvSpPr txBox="1"/>
          <p:nvPr/>
        </p:nvSpPr>
        <p:spPr>
          <a:xfrm>
            <a:off x="10052623" y="2888683"/>
            <a:ext cx="3019120" cy="442897"/>
          </a:xfrm>
          <a:prstGeom prst="rect">
            <a:avLst/>
          </a:prstGeom>
        </p:spPr>
        <p:txBody>
          <a:bodyPr lIns="0" tIns="0" rIns="0" bIns="0" rtlCol="0" anchor="t">
            <a:spAutoFit/>
          </a:bodyPr>
          <a:lstStyle/>
          <a:p>
            <a:pPr algn="ctr">
              <a:lnSpc>
                <a:spcPts val="3470"/>
              </a:lnSpc>
            </a:pPr>
            <a:r>
              <a:rPr lang="en-US" sz="2669" spc="213">
                <a:solidFill>
                  <a:srgbClr val="FBF1EF"/>
                </a:solidFill>
                <a:latin typeface="Anonymous Pro"/>
              </a:rPr>
              <a:t>SITTING</a:t>
            </a:r>
          </a:p>
        </p:txBody>
      </p:sp>
      <p:sp>
        <p:nvSpPr>
          <p:cNvPr id="35" name="TextBox 35"/>
          <p:cNvSpPr txBox="1"/>
          <p:nvPr/>
        </p:nvSpPr>
        <p:spPr>
          <a:xfrm>
            <a:off x="7447900" y="7626776"/>
            <a:ext cx="3404657" cy="494589"/>
          </a:xfrm>
          <a:prstGeom prst="rect">
            <a:avLst/>
          </a:prstGeom>
        </p:spPr>
        <p:txBody>
          <a:bodyPr lIns="0" tIns="0" rIns="0" bIns="0" rtlCol="0" anchor="t">
            <a:spAutoFit/>
          </a:bodyPr>
          <a:lstStyle/>
          <a:p>
            <a:pPr algn="ctr">
              <a:lnSpc>
                <a:spcPts val="3913"/>
              </a:lnSpc>
            </a:pPr>
            <a:r>
              <a:rPr lang="en-US" sz="3010" spc="240">
                <a:solidFill>
                  <a:srgbClr val="FBF1EF"/>
                </a:solidFill>
                <a:latin typeface="Anonymous Pro"/>
              </a:rPr>
              <a:t>BIKING</a:t>
            </a:r>
          </a:p>
        </p:txBody>
      </p:sp>
      <p:sp>
        <p:nvSpPr>
          <p:cNvPr id="36" name="TextBox 36"/>
          <p:cNvSpPr txBox="1"/>
          <p:nvPr/>
        </p:nvSpPr>
        <p:spPr>
          <a:xfrm>
            <a:off x="2497488" y="7626776"/>
            <a:ext cx="3404657" cy="494589"/>
          </a:xfrm>
          <a:prstGeom prst="rect">
            <a:avLst/>
          </a:prstGeom>
        </p:spPr>
        <p:txBody>
          <a:bodyPr lIns="0" tIns="0" rIns="0" bIns="0" rtlCol="0" anchor="t">
            <a:spAutoFit/>
          </a:bodyPr>
          <a:lstStyle/>
          <a:p>
            <a:pPr algn="ctr">
              <a:lnSpc>
                <a:spcPts val="3913"/>
              </a:lnSpc>
            </a:pPr>
            <a:r>
              <a:rPr lang="en-US" sz="3010" spc="240">
                <a:solidFill>
                  <a:srgbClr val="FBF1EF"/>
                </a:solidFill>
                <a:latin typeface="Anonymous Pro"/>
              </a:rPr>
              <a:t>STANDING</a:t>
            </a:r>
          </a:p>
        </p:txBody>
      </p:sp>
      <p:grpSp>
        <p:nvGrpSpPr>
          <p:cNvPr id="37" name="Group 37"/>
          <p:cNvGrpSpPr/>
          <p:nvPr/>
        </p:nvGrpSpPr>
        <p:grpSpPr>
          <a:xfrm>
            <a:off x="15640754" y="4574456"/>
            <a:ext cx="1949949" cy="1949949"/>
            <a:chOff x="0" y="0"/>
            <a:chExt cx="6350000" cy="6350000"/>
          </a:xfrm>
        </p:grpSpPr>
        <p:sp>
          <p:nvSpPr>
            <p:cNvPr id="38" name="Freeform 3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B175FF"/>
            </a:solidFill>
          </p:spPr>
        </p:sp>
      </p:grpSp>
      <p:pic>
        <p:nvPicPr>
          <p:cNvPr id="39" name="Picture 39"/>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51437"/>
          <a:stretch>
            <a:fillRect/>
          </a:stretch>
        </p:blipFill>
        <p:spPr>
          <a:xfrm>
            <a:off x="15345572" y="4228686"/>
            <a:ext cx="2540314" cy="1233632"/>
          </a:xfrm>
          <a:prstGeom prst="rect">
            <a:avLst/>
          </a:prstGeom>
        </p:spPr>
      </p:pic>
      <p:sp>
        <p:nvSpPr>
          <p:cNvPr id="40" name="AutoShape 40"/>
          <p:cNvSpPr/>
          <p:nvPr/>
        </p:nvSpPr>
        <p:spPr>
          <a:xfrm>
            <a:off x="16574177" y="3731160"/>
            <a:ext cx="83105" cy="579129"/>
          </a:xfrm>
          <a:prstGeom prst="rect">
            <a:avLst/>
          </a:prstGeom>
          <a:solidFill>
            <a:srgbClr val="FBF1EF"/>
          </a:solidFill>
        </p:spPr>
      </p:sp>
      <p:pic>
        <p:nvPicPr>
          <p:cNvPr id="41" name="Picture 41"/>
          <p:cNvPicPr>
            <a:picLocks noChangeAspect="1"/>
          </p:cNvPicPr>
          <p:nvPr/>
        </p:nvPicPr>
        <p:blipFill>
          <a:blip r:embed="rId17" cstate="print">
            <a:extLst>
              <a:ext uri="{28A0092B-C50C-407E-A947-70E740481C1C}">
                <a14:useLocalDpi xmlns:a14="http://schemas.microsoft.com/office/drawing/2010/main" val="0"/>
              </a:ext>
              <a:ext uri="{96DAC541-7B7A-43D3-8B79-37D633B846F1}">
                <asvg:svgBlip xmlns:asvg="http://schemas.microsoft.com/office/drawing/2016/SVG/main" r:embed="rId18"/>
              </a:ext>
            </a:extLst>
          </a:blip>
          <a:srcRect/>
          <a:stretch>
            <a:fillRect/>
          </a:stretch>
        </p:blipFill>
        <p:spPr>
          <a:xfrm>
            <a:off x="15849214" y="4917838"/>
            <a:ext cx="1394169" cy="1186311"/>
          </a:xfrm>
          <a:prstGeom prst="rect">
            <a:avLst/>
          </a:prstGeom>
        </p:spPr>
      </p:pic>
      <p:sp>
        <p:nvSpPr>
          <p:cNvPr id="42" name="TextBox 42"/>
          <p:cNvSpPr txBox="1"/>
          <p:nvPr/>
        </p:nvSpPr>
        <p:spPr>
          <a:xfrm>
            <a:off x="12373086" y="7626776"/>
            <a:ext cx="3404657" cy="494589"/>
          </a:xfrm>
          <a:prstGeom prst="rect">
            <a:avLst/>
          </a:prstGeom>
        </p:spPr>
        <p:txBody>
          <a:bodyPr lIns="0" tIns="0" rIns="0" bIns="0" rtlCol="0" anchor="t">
            <a:spAutoFit/>
          </a:bodyPr>
          <a:lstStyle/>
          <a:p>
            <a:pPr algn="ctr">
              <a:lnSpc>
                <a:spcPts val="3913"/>
              </a:lnSpc>
            </a:pPr>
            <a:r>
              <a:rPr lang="en-US" sz="3010" spc="240">
                <a:solidFill>
                  <a:srgbClr val="FBF1EF"/>
                </a:solidFill>
                <a:latin typeface="Anonymous Pro"/>
              </a:rPr>
              <a:t>DOWNSTAIRS</a:t>
            </a:r>
          </a:p>
        </p:txBody>
      </p:sp>
      <p:sp>
        <p:nvSpPr>
          <p:cNvPr id="43" name="TextBox 43"/>
          <p:cNvSpPr txBox="1"/>
          <p:nvPr/>
        </p:nvSpPr>
        <p:spPr>
          <a:xfrm>
            <a:off x="15036739" y="2888683"/>
            <a:ext cx="3019120" cy="442897"/>
          </a:xfrm>
          <a:prstGeom prst="rect">
            <a:avLst/>
          </a:prstGeom>
        </p:spPr>
        <p:txBody>
          <a:bodyPr lIns="0" tIns="0" rIns="0" bIns="0" rtlCol="0" anchor="t">
            <a:spAutoFit/>
          </a:bodyPr>
          <a:lstStyle/>
          <a:p>
            <a:pPr algn="ctr">
              <a:lnSpc>
                <a:spcPts val="3470"/>
              </a:lnSpc>
            </a:pPr>
            <a:r>
              <a:rPr lang="en-US" sz="2669" spc="213">
                <a:solidFill>
                  <a:srgbClr val="FBF1EF"/>
                </a:solidFill>
                <a:latin typeface="Anonymous Pro"/>
              </a:rPr>
              <a:t>UPSTAIRS</a:t>
            </a:r>
          </a:p>
        </p:txBody>
      </p:sp>
      <p:sp>
        <p:nvSpPr>
          <p:cNvPr id="44" name="TextBox 44"/>
          <p:cNvSpPr txBox="1"/>
          <p:nvPr/>
        </p:nvSpPr>
        <p:spPr>
          <a:xfrm>
            <a:off x="5201873" y="390052"/>
            <a:ext cx="7630467" cy="1639570"/>
          </a:xfrm>
          <a:prstGeom prst="rect">
            <a:avLst/>
          </a:prstGeom>
        </p:spPr>
        <p:txBody>
          <a:bodyPr lIns="0" tIns="0" rIns="0" bIns="0" rtlCol="0" anchor="t">
            <a:spAutoFit/>
          </a:bodyPr>
          <a:lstStyle/>
          <a:p>
            <a:pPr algn="ctr">
              <a:lnSpc>
                <a:spcPts val="6500"/>
              </a:lnSpc>
            </a:pPr>
            <a:r>
              <a:rPr lang="en-US" sz="5000" spc="400">
                <a:solidFill>
                  <a:srgbClr val="FBF1EF"/>
                </a:solidFill>
                <a:latin typeface="Anonymous Pro Bold"/>
              </a:rPr>
              <a:t>DETECTS 7 HUMAN ACTIVITIES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460690" y="3177141"/>
            <a:ext cx="4410151" cy="4546548"/>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2417159" y="3177141"/>
            <a:ext cx="4410151" cy="4546548"/>
          </a:xfrm>
          <a:prstGeom prst="rect">
            <a:avLst/>
          </a:prstGeom>
        </p:spPr>
      </p:pic>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6935458" y="3177141"/>
            <a:ext cx="4410151" cy="4546548"/>
          </a:xfrm>
          <a:prstGeom prst="rect">
            <a:avLst/>
          </a:prstGeom>
        </p:spPr>
      </p:pic>
      <p:grpSp>
        <p:nvGrpSpPr>
          <p:cNvPr id="5" name="Group 5"/>
          <p:cNvGrpSpPr/>
          <p:nvPr/>
        </p:nvGrpSpPr>
        <p:grpSpPr>
          <a:xfrm rot="-10800000">
            <a:off x="15043042" y="-701560"/>
            <a:ext cx="2216258" cy="2863175"/>
            <a:chOff x="0" y="0"/>
            <a:chExt cx="4842510" cy="6256020"/>
          </a:xfrm>
        </p:grpSpPr>
        <p:sp>
          <p:nvSpPr>
            <p:cNvPr id="6" name="Freeform 6"/>
            <p:cNvSpPr/>
            <p:nvPr/>
          </p:nvSpPr>
          <p:spPr>
            <a:xfrm>
              <a:off x="29210" y="12700"/>
              <a:ext cx="4775200" cy="6209030"/>
            </a:xfrm>
            <a:custGeom>
              <a:avLst/>
              <a:gdLst/>
              <a:ahLst/>
              <a:cxnLst/>
              <a:rect l="l" t="t" r="r" b="b"/>
              <a:pathLst>
                <a:path w="4775200" h="6209030">
                  <a:moveTo>
                    <a:pt x="2396490" y="0"/>
                  </a:moveTo>
                  <a:cubicBezTo>
                    <a:pt x="2249170" y="0"/>
                    <a:pt x="2131060" y="119380"/>
                    <a:pt x="2131060" y="265430"/>
                  </a:cubicBezTo>
                  <a:cubicBezTo>
                    <a:pt x="2131060" y="388620"/>
                    <a:pt x="2214880" y="491490"/>
                    <a:pt x="2327910" y="521970"/>
                  </a:cubicBezTo>
                  <a:lnTo>
                    <a:pt x="2327910" y="6140450"/>
                  </a:lnTo>
                  <a:cubicBezTo>
                    <a:pt x="2327910" y="6178550"/>
                    <a:pt x="2358390" y="6209030"/>
                    <a:pt x="2396490" y="6209030"/>
                  </a:cubicBezTo>
                  <a:cubicBezTo>
                    <a:pt x="2434590" y="6209030"/>
                    <a:pt x="2465070" y="6178550"/>
                    <a:pt x="2465070" y="6140450"/>
                  </a:cubicBezTo>
                  <a:lnTo>
                    <a:pt x="2465070" y="521970"/>
                  </a:lnTo>
                  <a:cubicBezTo>
                    <a:pt x="2578100" y="491490"/>
                    <a:pt x="2661920" y="388620"/>
                    <a:pt x="2661920" y="265430"/>
                  </a:cubicBezTo>
                  <a:cubicBezTo>
                    <a:pt x="2661920" y="119380"/>
                    <a:pt x="2542540" y="0"/>
                    <a:pt x="2396490" y="0"/>
                  </a:cubicBezTo>
                  <a:close/>
                  <a:moveTo>
                    <a:pt x="4508500" y="0"/>
                  </a:moveTo>
                  <a:cubicBezTo>
                    <a:pt x="4361180" y="0"/>
                    <a:pt x="4243070" y="119380"/>
                    <a:pt x="4243070" y="265430"/>
                  </a:cubicBezTo>
                  <a:cubicBezTo>
                    <a:pt x="4243070" y="388620"/>
                    <a:pt x="4326890" y="491490"/>
                    <a:pt x="4439920" y="521970"/>
                  </a:cubicBezTo>
                  <a:lnTo>
                    <a:pt x="4439920" y="3042920"/>
                  </a:lnTo>
                  <a:lnTo>
                    <a:pt x="2960370" y="3042920"/>
                  </a:lnTo>
                  <a:cubicBezTo>
                    <a:pt x="2922270" y="3042920"/>
                    <a:pt x="2891790" y="3073400"/>
                    <a:pt x="2891790" y="3111500"/>
                  </a:cubicBezTo>
                  <a:lnTo>
                    <a:pt x="2891790" y="6140450"/>
                  </a:lnTo>
                  <a:cubicBezTo>
                    <a:pt x="2891790" y="6178550"/>
                    <a:pt x="2922270" y="6209030"/>
                    <a:pt x="2960370" y="6209030"/>
                  </a:cubicBezTo>
                  <a:cubicBezTo>
                    <a:pt x="2998470" y="6209030"/>
                    <a:pt x="3028950" y="6178550"/>
                    <a:pt x="3028950" y="6140450"/>
                  </a:cubicBezTo>
                  <a:lnTo>
                    <a:pt x="3028950" y="3180080"/>
                  </a:lnTo>
                  <a:lnTo>
                    <a:pt x="4509770" y="3180080"/>
                  </a:lnTo>
                  <a:cubicBezTo>
                    <a:pt x="4547870" y="3180080"/>
                    <a:pt x="4578350" y="3149600"/>
                    <a:pt x="4578350" y="3111500"/>
                  </a:cubicBezTo>
                  <a:lnTo>
                    <a:pt x="4578350" y="521970"/>
                  </a:lnTo>
                  <a:cubicBezTo>
                    <a:pt x="4691380" y="491490"/>
                    <a:pt x="4775200" y="388620"/>
                    <a:pt x="4775200" y="265430"/>
                  </a:cubicBezTo>
                  <a:cubicBezTo>
                    <a:pt x="4775200" y="119380"/>
                    <a:pt x="4655820" y="0"/>
                    <a:pt x="4508500" y="0"/>
                  </a:cubicBezTo>
                  <a:close/>
                  <a:moveTo>
                    <a:pt x="1814830" y="3044190"/>
                  </a:moveTo>
                  <a:lnTo>
                    <a:pt x="334010" y="3044190"/>
                  </a:lnTo>
                  <a:lnTo>
                    <a:pt x="334010" y="521970"/>
                  </a:lnTo>
                  <a:cubicBezTo>
                    <a:pt x="447040" y="491490"/>
                    <a:pt x="530860" y="388620"/>
                    <a:pt x="530860" y="265430"/>
                  </a:cubicBezTo>
                  <a:cubicBezTo>
                    <a:pt x="530860" y="119380"/>
                    <a:pt x="411480" y="0"/>
                    <a:pt x="265430" y="0"/>
                  </a:cubicBezTo>
                  <a:cubicBezTo>
                    <a:pt x="118110" y="0"/>
                    <a:pt x="0" y="119380"/>
                    <a:pt x="0" y="265430"/>
                  </a:cubicBezTo>
                  <a:cubicBezTo>
                    <a:pt x="0" y="388620"/>
                    <a:pt x="83820" y="491490"/>
                    <a:pt x="196850" y="521970"/>
                  </a:cubicBezTo>
                  <a:lnTo>
                    <a:pt x="196850" y="3111500"/>
                  </a:lnTo>
                  <a:cubicBezTo>
                    <a:pt x="196850" y="3149600"/>
                    <a:pt x="227330" y="3180080"/>
                    <a:pt x="265430" y="3180080"/>
                  </a:cubicBezTo>
                  <a:lnTo>
                    <a:pt x="1746250" y="3180080"/>
                  </a:lnTo>
                  <a:lnTo>
                    <a:pt x="1746250" y="6140450"/>
                  </a:lnTo>
                  <a:cubicBezTo>
                    <a:pt x="1746250" y="6178550"/>
                    <a:pt x="1776730" y="6209030"/>
                    <a:pt x="1814830" y="6209030"/>
                  </a:cubicBezTo>
                  <a:cubicBezTo>
                    <a:pt x="1852930" y="6209030"/>
                    <a:pt x="1883410" y="6178550"/>
                    <a:pt x="1883410" y="6140450"/>
                  </a:cubicBezTo>
                  <a:lnTo>
                    <a:pt x="1883410" y="3111500"/>
                  </a:lnTo>
                  <a:cubicBezTo>
                    <a:pt x="1883410" y="3074670"/>
                    <a:pt x="1851660" y="3044190"/>
                    <a:pt x="1814830" y="3044190"/>
                  </a:cubicBezTo>
                  <a:close/>
                </a:path>
              </a:pathLst>
            </a:custGeom>
            <a:solidFill>
              <a:srgbClr val="FBF1EF"/>
            </a:solidFill>
          </p:spPr>
        </p:sp>
      </p:grpSp>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8140943" y="5143500"/>
            <a:ext cx="2306902" cy="952122"/>
          </a:xfrm>
          <a:prstGeom prst="rect">
            <a:avLst/>
          </a:prstGeom>
        </p:spPr>
      </p:pic>
      <p:pic>
        <p:nvPicPr>
          <p:cNvPr id="8" name="Picture 8"/>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3682738" y="5042411"/>
            <a:ext cx="2106421" cy="1053210"/>
          </a:xfrm>
          <a:prstGeom prst="rect">
            <a:avLst/>
          </a:prstGeom>
        </p:spPr>
      </p:pic>
      <p:pic>
        <p:nvPicPr>
          <p:cNvPr id="9" name="Picture 9"/>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2697512" y="4591879"/>
            <a:ext cx="1936508" cy="1954274"/>
          </a:xfrm>
          <a:prstGeom prst="rect">
            <a:avLst/>
          </a:prstGeom>
        </p:spPr>
      </p:pic>
      <p:sp>
        <p:nvSpPr>
          <p:cNvPr id="10" name="TextBox 10"/>
          <p:cNvSpPr txBox="1"/>
          <p:nvPr/>
        </p:nvSpPr>
        <p:spPr>
          <a:xfrm>
            <a:off x="1392492" y="1321193"/>
            <a:ext cx="11603807" cy="842645"/>
          </a:xfrm>
          <a:prstGeom prst="rect">
            <a:avLst/>
          </a:prstGeom>
        </p:spPr>
        <p:txBody>
          <a:bodyPr lIns="0" tIns="0" rIns="0" bIns="0" rtlCol="0" anchor="t">
            <a:spAutoFit/>
          </a:bodyPr>
          <a:lstStyle/>
          <a:p>
            <a:pPr>
              <a:lnSpc>
                <a:spcPts val="6600"/>
              </a:lnSpc>
            </a:pPr>
            <a:r>
              <a:rPr lang="en-US" sz="5500" spc="165">
                <a:solidFill>
                  <a:srgbClr val="FBF1EF"/>
                </a:solidFill>
                <a:latin typeface="Anonymous Pro Bold"/>
              </a:rPr>
              <a:t>DIVISION OF PROJECT</a:t>
            </a:r>
          </a:p>
        </p:txBody>
      </p:sp>
      <p:sp>
        <p:nvSpPr>
          <p:cNvPr id="11" name="TextBox 11"/>
          <p:cNvSpPr txBox="1"/>
          <p:nvPr/>
        </p:nvSpPr>
        <p:spPr>
          <a:xfrm>
            <a:off x="1788030" y="7995429"/>
            <a:ext cx="3826660" cy="1680845"/>
          </a:xfrm>
          <a:prstGeom prst="rect">
            <a:avLst/>
          </a:prstGeom>
        </p:spPr>
        <p:txBody>
          <a:bodyPr lIns="0" tIns="0" rIns="0" bIns="0" rtlCol="0" anchor="t">
            <a:spAutoFit/>
          </a:bodyPr>
          <a:lstStyle/>
          <a:p>
            <a:pPr algn="ctr">
              <a:lnSpc>
                <a:spcPts val="4420"/>
              </a:lnSpc>
            </a:pPr>
            <a:r>
              <a:rPr lang="en-US" sz="3400" spc="272">
                <a:solidFill>
                  <a:srgbClr val="FBF1EF"/>
                </a:solidFill>
                <a:latin typeface="Anonymous Pro"/>
              </a:rPr>
              <a:t>TRAINING ML MODEL BASED ON LSTM</a:t>
            </a:r>
          </a:p>
        </p:txBody>
      </p:sp>
      <p:sp>
        <p:nvSpPr>
          <p:cNvPr id="12" name="TextBox 12"/>
          <p:cNvSpPr txBox="1"/>
          <p:nvPr/>
        </p:nvSpPr>
        <p:spPr>
          <a:xfrm>
            <a:off x="7266264" y="7995429"/>
            <a:ext cx="3826660" cy="1680845"/>
          </a:xfrm>
          <a:prstGeom prst="rect">
            <a:avLst/>
          </a:prstGeom>
        </p:spPr>
        <p:txBody>
          <a:bodyPr lIns="0" tIns="0" rIns="0" bIns="0" rtlCol="0" anchor="t">
            <a:spAutoFit/>
          </a:bodyPr>
          <a:lstStyle/>
          <a:p>
            <a:pPr algn="ctr">
              <a:lnSpc>
                <a:spcPts val="4420"/>
              </a:lnSpc>
            </a:pPr>
            <a:r>
              <a:rPr lang="en-US" sz="3400" spc="272">
                <a:solidFill>
                  <a:srgbClr val="FBF1EF"/>
                </a:solidFill>
                <a:latin typeface="Anonymous Pro"/>
              </a:rPr>
              <a:t>BUILDING ANDROID APP TO COLLECT DATA</a:t>
            </a:r>
          </a:p>
        </p:txBody>
      </p:sp>
      <p:sp>
        <p:nvSpPr>
          <p:cNvPr id="13" name="TextBox 13"/>
          <p:cNvSpPr txBox="1"/>
          <p:nvPr/>
        </p:nvSpPr>
        <p:spPr>
          <a:xfrm>
            <a:off x="12822619" y="7995429"/>
            <a:ext cx="3826660" cy="1680845"/>
          </a:xfrm>
          <a:prstGeom prst="rect">
            <a:avLst/>
          </a:prstGeom>
        </p:spPr>
        <p:txBody>
          <a:bodyPr lIns="0" tIns="0" rIns="0" bIns="0" rtlCol="0" anchor="t">
            <a:spAutoFit/>
          </a:bodyPr>
          <a:lstStyle/>
          <a:p>
            <a:pPr algn="ctr">
              <a:lnSpc>
                <a:spcPts val="4420"/>
              </a:lnSpc>
            </a:pPr>
            <a:r>
              <a:rPr lang="en-US" sz="3400" spc="272">
                <a:solidFill>
                  <a:srgbClr val="FBF1EF"/>
                </a:solidFill>
                <a:latin typeface="Anonymous Pro"/>
              </a:rPr>
              <a:t>EXPORTING MODEL TO THE APP</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BF1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4414020" y="-3260377"/>
            <a:ext cx="9703718" cy="10003833"/>
          </a:xfrm>
          <a:prstGeom prst="rect">
            <a:avLst/>
          </a:prstGeom>
        </p:spPr>
      </p:pic>
      <p:grpSp>
        <p:nvGrpSpPr>
          <p:cNvPr id="3" name="Group 3"/>
          <p:cNvGrpSpPr/>
          <p:nvPr/>
        </p:nvGrpSpPr>
        <p:grpSpPr>
          <a:xfrm>
            <a:off x="524455" y="7592782"/>
            <a:ext cx="2216258" cy="2863175"/>
            <a:chOff x="0" y="0"/>
            <a:chExt cx="4842510" cy="6256020"/>
          </a:xfrm>
        </p:grpSpPr>
        <p:sp>
          <p:nvSpPr>
            <p:cNvPr id="4" name="Freeform 4"/>
            <p:cNvSpPr/>
            <p:nvPr/>
          </p:nvSpPr>
          <p:spPr>
            <a:xfrm>
              <a:off x="29210" y="12700"/>
              <a:ext cx="4775200" cy="6209030"/>
            </a:xfrm>
            <a:custGeom>
              <a:avLst/>
              <a:gdLst/>
              <a:ahLst/>
              <a:cxnLst/>
              <a:rect l="l" t="t" r="r" b="b"/>
              <a:pathLst>
                <a:path w="4775200" h="6209030">
                  <a:moveTo>
                    <a:pt x="2396490" y="0"/>
                  </a:moveTo>
                  <a:cubicBezTo>
                    <a:pt x="2249170" y="0"/>
                    <a:pt x="2131060" y="119380"/>
                    <a:pt x="2131060" y="265430"/>
                  </a:cubicBezTo>
                  <a:cubicBezTo>
                    <a:pt x="2131060" y="388620"/>
                    <a:pt x="2214880" y="491490"/>
                    <a:pt x="2327910" y="521970"/>
                  </a:cubicBezTo>
                  <a:lnTo>
                    <a:pt x="2327910" y="6140450"/>
                  </a:lnTo>
                  <a:cubicBezTo>
                    <a:pt x="2327910" y="6178550"/>
                    <a:pt x="2358390" y="6209030"/>
                    <a:pt x="2396490" y="6209030"/>
                  </a:cubicBezTo>
                  <a:cubicBezTo>
                    <a:pt x="2434590" y="6209030"/>
                    <a:pt x="2465070" y="6178550"/>
                    <a:pt x="2465070" y="6140450"/>
                  </a:cubicBezTo>
                  <a:lnTo>
                    <a:pt x="2465070" y="521970"/>
                  </a:lnTo>
                  <a:cubicBezTo>
                    <a:pt x="2578100" y="491490"/>
                    <a:pt x="2661920" y="388620"/>
                    <a:pt x="2661920" y="265430"/>
                  </a:cubicBezTo>
                  <a:cubicBezTo>
                    <a:pt x="2661920" y="119380"/>
                    <a:pt x="2542540" y="0"/>
                    <a:pt x="2396490" y="0"/>
                  </a:cubicBezTo>
                  <a:close/>
                  <a:moveTo>
                    <a:pt x="4508500" y="0"/>
                  </a:moveTo>
                  <a:cubicBezTo>
                    <a:pt x="4361180" y="0"/>
                    <a:pt x="4243070" y="119380"/>
                    <a:pt x="4243070" y="265430"/>
                  </a:cubicBezTo>
                  <a:cubicBezTo>
                    <a:pt x="4243070" y="388620"/>
                    <a:pt x="4326890" y="491490"/>
                    <a:pt x="4439920" y="521970"/>
                  </a:cubicBezTo>
                  <a:lnTo>
                    <a:pt x="4439920" y="3042920"/>
                  </a:lnTo>
                  <a:lnTo>
                    <a:pt x="2960370" y="3042920"/>
                  </a:lnTo>
                  <a:cubicBezTo>
                    <a:pt x="2922270" y="3042920"/>
                    <a:pt x="2891790" y="3073400"/>
                    <a:pt x="2891790" y="3111500"/>
                  </a:cubicBezTo>
                  <a:lnTo>
                    <a:pt x="2891790" y="6140450"/>
                  </a:lnTo>
                  <a:cubicBezTo>
                    <a:pt x="2891790" y="6178550"/>
                    <a:pt x="2922270" y="6209030"/>
                    <a:pt x="2960370" y="6209030"/>
                  </a:cubicBezTo>
                  <a:cubicBezTo>
                    <a:pt x="2998470" y="6209030"/>
                    <a:pt x="3028950" y="6178550"/>
                    <a:pt x="3028950" y="6140450"/>
                  </a:cubicBezTo>
                  <a:lnTo>
                    <a:pt x="3028950" y="3180080"/>
                  </a:lnTo>
                  <a:lnTo>
                    <a:pt x="4509770" y="3180080"/>
                  </a:lnTo>
                  <a:cubicBezTo>
                    <a:pt x="4547870" y="3180080"/>
                    <a:pt x="4578350" y="3149600"/>
                    <a:pt x="4578350" y="3111500"/>
                  </a:cubicBezTo>
                  <a:lnTo>
                    <a:pt x="4578350" y="521970"/>
                  </a:lnTo>
                  <a:cubicBezTo>
                    <a:pt x="4691380" y="491490"/>
                    <a:pt x="4775200" y="388620"/>
                    <a:pt x="4775200" y="265430"/>
                  </a:cubicBezTo>
                  <a:cubicBezTo>
                    <a:pt x="4775200" y="119380"/>
                    <a:pt x="4655820" y="0"/>
                    <a:pt x="4508500" y="0"/>
                  </a:cubicBezTo>
                  <a:close/>
                  <a:moveTo>
                    <a:pt x="1814830" y="3044190"/>
                  </a:moveTo>
                  <a:lnTo>
                    <a:pt x="334010" y="3044190"/>
                  </a:lnTo>
                  <a:lnTo>
                    <a:pt x="334010" y="521970"/>
                  </a:lnTo>
                  <a:cubicBezTo>
                    <a:pt x="447040" y="491490"/>
                    <a:pt x="530860" y="388620"/>
                    <a:pt x="530860" y="265430"/>
                  </a:cubicBezTo>
                  <a:cubicBezTo>
                    <a:pt x="530860" y="119380"/>
                    <a:pt x="411480" y="0"/>
                    <a:pt x="265430" y="0"/>
                  </a:cubicBezTo>
                  <a:cubicBezTo>
                    <a:pt x="118110" y="0"/>
                    <a:pt x="0" y="119380"/>
                    <a:pt x="0" y="265430"/>
                  </a:cubicBezTo>
                  <a:cubicBezTo>
                    <a:pt x="0" y="388620"/>
                    <a:pt x="83820" y="491490"/>
                    <a:pt x="196850" y="521970"/>
                  </a:cubicBezTo>
                  <a:lnTo>
                    <a:pt x="196850" y="3111500"/>
                  </a:lnTo>
                  <a:cubicBezTo>
                    <a:pt x="196850" y="3149600"/>
                    <a:pt x="227330" y="3180080"/>
                    <a:pt x="265430" y="3180080"/>
                  </a:cubicBezTo>
                  <a:lnTo>
                    <a:pt x="1746250" y="3180080"/>
                  </a:lnTo>
                  <a:lnTo>
                    <a:pt x="1746250" y="6140450"/>
                  </a:lnTo>
                  <a:cubicBezTo>
                    <a:pt x="1746250" y="6178550"/>
                    <a:pt x="1776730" y="6209030"/>
                    <a:pt x="1814830" y="6209030"/>
                  </a:cubicBezTo>
                  <a:cubicBezTo>
                    <a:pt x="1852930" y="6209030"/>
                    <a:pt x="1883410" y="6178550"/>
                    <a:pt x="1883410" y="6140450"/>
                  </a:cubicBezTo>
                  <a:lnTo>
                    <a:pt x="1883410" y="3111500"/>
                  </a:lnTo>
                  <a:cubicBezTo>
                    <a:pt x="1883410" y="3074670"/>
                    <a:pt x="1851660" y="3044190"/>
                    <a:pt x="1814830" y="3044190"/>
                  </a:cubicBezTo>
                  <a:close/>
                </a:path>
              </a:pathLst>
            </a:custGeom>
            <a:solidFill>
              <a:srgbClr val="2D1674"/>
            </a:solidFill>
          </p:spPr>
        </p:sp>
      </p:grpSp>
      <p:sp>
        <p:nvSpPr>
          <p:cNvPr id="5" name="TextBox 5"/>
          <p:cNvSpPr txBox="1"/>
          <p:nvPr/>
        </p:nvSpPr>
        <p:spPr>
          <a:xfrm>
            <a:off x="816699" y="765545"/>
            <a:ext cx="6431719" cy="975995"/>
          </a:xfrm>
          <a:prstGeom prst="rect">
            <a:avLst/>
          </a:prstGeom>
        </p:spPr>
        <p:txBody>
          <a:bodyPr lIns="0" tIns="0" rIns="0" bIns="0" rtlCol="0" anchor="t">
            <a:spAutoFit/>
          </a:bodyPr>
          <a:lstStyle/>
          <a:p>
            <a:pPr>
              <a:lnSpc>
                <a:spcPts val="7800"/>
              </a:lnSpc>
            </a:pPr>
            <a:r>
              <a:rPr lang="en-US" sz="6000" spc="300">
                <a:solidFill>
                  <a:srgbClr val="2D1674"/>
                </a:solidFill>
                <a:latin typeface="Anonymous Pro Bold"/>
              </a:rPr>
              <a:t>DATASET</a:t>
            </a:r>
          </a:p>
        </p:txBody>
      </p:sp>
      <p:sp>
        <p:nvSpPr>
          <p:cNvPr id="6" name="TextBox 6"/>
          <p:cNvSpPr txBox="1"/>
          <p:nvPr/>
        </p:nvSpPr>
        <p:spPr>
          <a:xfrm>
            <a:off x="816699" y="1996983"/>
            <a:ext cx="15261501" cy="8018990"/>
          </a:xfrm>
          <a:prstGeom prst="rect">
            <a:avLst/>
          </a:prstGeom>
        </p:spPr>
        <p:txBody>
          <a:bodyPr wrap="square" lIns="0" tIns="0" rIns="0" bIns="0" rtlCol="0" anchor="t">
            <a:spAutoFit/>
          </a:bodyPr>
          <a:lstStyle/>
          <a:p>
            <a:pPr>
              <a:lnSpc>
                <a:spcPts val="4500"/>
              </a:lnSpc>
            </a:pPr>
            <a:r>
              <a:rPr lang="en-US" sz="3000" spc="30" dirty="0">
                <a:solidFill>
                  <a:srgbClr val="2D1674"/>
                </a:solidFill>
                <a:latin typeface="Anonymous Pro"/>
              </a:rPr>
              <a:t>There were ten participants involved in data collection </a:t>
            </a:r>
          </a:p>
          <a:p>
            <a:pPr>
              <a:lnSpc>
                <a:spcPts val="4500"/>
              </a:lnSpc>
            </a:pPr>
            <a:r>
              <a:rPr lang="en-US" sz="3000" spc="30" dirty="0">
                <a:solidFill>
                  <a:srgbClr val="2D1674"/>
                </a:solidFill>
                <a:latin typeface="Anonymous Pro"/>
              </a:rPr>
              <a:t>experiment who performed each of these 7 activities for 3-4 mins.</a:t>
            </a:r>
          </a:p>
          <a:p>
            <a:pPr>
              <a:lnSpc>
                <a:spcPts val="4500"/>
              </a:lnSpc>
            </a:pPr>
            <a:r>
              <a:rPr lang="en-US" sz="3000" spc="30" dirty="0">
                <a:solidFill>
                  <a:srgbClr val="2D1674"/>
                </a:solidFill>
                <a:latin typeface="Anonymous Pro"/>
              </a:rPr>
              <a:t>Each of these participants was equipped with five smartphones on </a:t>
            </a:r>
          </a:p>
          <a:p>
            <a:pPr>
              <a:lnSpc>
                <a:spcPts val="4500"/>
              </a:lnSpc>
            </a:pPr>
            <a:r>
              <a:rPr lang="en-US" sz="3000" spc="30" dirty="0">
                <a:solidFill>
                  <a:srgbClr val="2D1674"/>
                </a:solidFill>
                <a:latin typeface="Anonymous Pro"/>
              </a:rPr>
              <a:t>five body positions: </a:t>
            </a:r>
          </a:p>
          <a:p>
            <a:pPr>
              <a:lnSpc>
                <a:spcPts val="4500"/>
              </a:lnSpc>
            </a:pPr>
            <a:r>
              <a:rPr lang="en-US" sz="3000" spc="30" dirty="0">
                <a:solidFill>
                  <a:srgbClr val="2D1674"/>
                </a:solidFill>
                <a:latin typeface="Anonymous Pro"/>
              </a:rPr>
              <a:t>1.	One in their right jean’s pocket. </a:t>
            </a:r>
          </a:p>
          <a:p>
            <a:pPr>
              <a:lnSpc>
                <a:spcPts val="4500"/>
              </a:lnSpc>
            </a:pPr>
            <a:r>
              <a:rPr lang="en-US" sz="3000" spc="30" dirty="0">
                <a:solidFill>
                  <a:srgbClr val="2D1674"/>
                </a:solidFill>
                <a:latin typeface="Anonymous Pro"/>
              </a:rPr>
              <a:t>2.	One in their left jean’s pocket.</a:t>
            </a:r>
          </a:p>
          <a:p>
            <a:pPr>
              <a:lnSpc>
                <a:spcPts val="4500"/>
              </a:lnSpc>
            </a:pPr>
            <a:r>
              <a:rPr lang="en-US" sz="3000" spc="30" dirty="0">
                <a:solidFill>
                  <a:srgbClr val="2D1674"/>
                </a:solidFill>
                <a:latin typeface="Anonymous Pro"/>
              </a:rPr>
              <a:t>3.	One on belt position towards the right leg using a belt clipper.</a:t>
            </a:r>
          </a:p>
          <a:p>
            <a:pPr>
              <a:lnSpc>
                <a:spcPts val="4500"/>
              </a:lnSpc>
            </a:pPr>
            <a:r>
              <a:rPr lang="en-US" sz="3000" spc="30" dirty="0">
                <a:solidFill>
                  <a:srgbClr val="2D1674"/>
                </a:solidFill>
                <a:latin typeface="Anonymous Pro"/>
              </a:rPr>
              <a:t>4.	One on the right upper arm. </a:t>
            </a:r>
          </a:p>
          <a:p>
            <a:pPr>
              <a:lnSpc>
                <a:spcPts val="4500"/>
              </a:lnSpc>
            </a:pPr>
            <a:r>
              <a:rPr lang="en-US" sz="3000" spc="30" dirty="0">
                <a:solidFill>
                  <a:srgbClr val="2D1674"/>
                </a:solidFill>
                <a:latin typeface="Anonymous Pro"/>
              </a:rPr>
              <a:t>5.	One on the right wrist. </a:t>
            </a:r>
          </a:p>
          <a:p>
            <a:pPr>
              <a:lnSpc>
                <a:spcPts val="4500"/>
              </a:lnSpc>
            </a:pPr>
            <a:endParaRPr lang="en-US" sz="3000" spc="30" dirty="0">
              <a:solidFill>
                <a:srgbClr val="2D1674"/>
              </a:solidFill>
              <a:latin typeface="Anonymous Pro"/>
            </a:endParaRPr>
          </a:p>
          <a:p>
            <a:pPr>
              <a:lnSpc>
                <a:spcPts val="4500"/>
              </a:lnSpc>
            </a:pPr>
            <a:r>
              <a:rPr lang="en-US" sz="3000" spc="30" dirty="0">
                <a:solidFill>
                  <a:srgbClr val="2D1674"/>
                </a:solidFill>
                <a:latin typeface="Anonymous Pro"/>
              </a:rPr>
              <a:t>			The data was collected at a rate of 50 samples/sec,                                         			which is enough to recognize human physical activities.</a:t>
            </a:r>
          </a:p>
          <a:p>
            <a:pPr>
              <a:lnSpc>
                <a:spcPts val="4500"/>
              </a:lnSpc>
            </a:pPr>
            <a:r>
              <a:rPr lang="en-US" sz="3000" spc="30" dirty="0">
                <a:solidFill>
                  <a:srgbClr val="2D1674"/>
                </a:solidFill>
                <a:latin typeface="Anonymous Pro"/>
              </a:rPr>
              <a:t>			The data was collected for an accelerometer, a gyroscope, 			and a linear acceleration sensor.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B175F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4450183" y="788385"/>
            <a:ext cx="8485813" cy="8748261"/>
          </a:xfrm>
          <a:prstGeom prst="rect">
            <a:avLst/>
          </a:prstGeom>
        </p:spPr>
      </p:pic>
      <p:grpSp>
        <p:nvGrpSpPr>
          <p:cNvPr id="3" name="Group 3"/>
          <p:cNvGrpSpPr/>
          <p:nvPr/>
        </p:nvGrpSpPr>
        <p:grpSpPr>
          <a:xfrm>
            <a:off x="-5346670" y="-2106214"/>
            <a:ext cx="13857371" cy="13857371"/>
            <a:chOff x="0" y="0"/>
            <a:chExt cx="6350000" cy="6350000"/>
          </a:xfrm>
        </p:grpSpPr>
        <p:sp>
          <p:nvSpPr>
            <p:cNvPr id="4" name="Freeform 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D1674">
                <a:alpha val="15686"/>
              </a:srgbClr>
            </a:solidFill>
          </p:spPr>
        </p:sp>
      </p:grpSp>
      <p:grpSp>
        <p:nvGrpSpPr>
          <p:cNvPr id="5" name="Group 5"/>
          <p:cNvGrpSpPr/>
          <p:nvPr/>
        </p:nvGrpSpPr>
        <p:grpSpPr>
          <a:xfrm>
            <a:off x="-7818273" y="-1766170"/>
            <a:ext cx="13857371" cy="13857371"/>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D1674">
                <a:alpha val="31764"/>
              </a:srgbClr>
            </a:solidFill>
          </p:spPr>
        </p:sp>
      </p:grpSp>
      <p:sp>
        <p:nvSpPr>
          <p:cNvPr id="7" name="AutoShape 7"/>
          <p:cNvSpPr/>
          <p:nvPr/>
        </p:nvSpPr>
        <p:spPr>
          <a:xfrm>
            <a:off x="1028700" y="2000512"/>
            <a:ext cx="5036171" cy="7257788"/>
          </a:xfrm>
          <a:prstGeom prst="rect">
            <a:avLst/>
          </a:prstGeom>
          <a:solidFill>
            <a:srgbClr val="2D1674"/>
          </a:solidFill>
        </p:spPr>
      </p:sp>
      <p:sp>
        <p:nvSpPr>
          <p:cNvPr id="8" name="TextBox 8"/>
          <p:cNvSpPr txBox="1"/>
          <p:nvPr/>
        </p:nvSpPr>
        <p:spPr>
          <a:xfrm>
            <a:off x="2612729" y="1959741"/>
            <a:ext cx="1868112" cy="1952625"/>
          </a:xfrm>
          <a:prstGeom prst="rect">
            <a:avLst/>
          </a:prstGeom>
        </p:spPr>
        <p:txBody>
          <a:bodyPr lIns="0" tIns="0" rIns="0" bIns="0" rtlCol="0" anchor="t">
            <a:spAutoFit/>
          </a:bodyPr>
          <a:lstStyle/>
          <a:p>
            <a:pPr algn="ctr">
              <a:lnSpc>
                <a:spcPts val="15600"/>
              </a:lnSpc>
            </a:pPr>
            <a:r>
              <a:rPr lang="en-US" sz="12000" spc="600">
                <a:solidFill>
                  <a:srgbClr val="B175FF"/>
                </a:solidFill>
                <a:latin typeface="Anonymous Pro Bold"/>
              </a:rPr>
              <a:t>01</a:t>
            </a:r>
          </a:p>
        </p:txBody>
      </p:sp>
      <p:sp>
        <p:nvSpPr>
          <p:cNvPr id="9" name="AutoShape 9"/>
          <p:cNvSpPr/>
          <p:nvPr/>
        </p:nvSpPr>
        <p:spPr>
          <a:xfrm>
            <a:off x="6834532" y="2000512"/>
            <a:ext cx="5036171" cy="7257788"/>
          </a:xfrm>
          <a:prstGeom prst="rect">
            <a:avLst/>
          </a:prstGeom>
          <a:solidFill>
            <a:srgbClr val="2D1674"/>
          </a:solidFill>
        </p:spPr>
      </p:sp>
      <p:sp>
        <p:nvSpPr>
          <p:cNvPr id="10" name="TextBox 10"/>
          <p:cNvSpPr txBox="1"/>
          <p:nvPr/>
        </p:nvSpPr>
        <p:spPr>
          <a:xfrm>
            <a:off x="8544631" y="2054446"/>
            <a:ext cx="1868112" cy="1952625"/>
          </a:xfrm>
          <a:prstGeom prst="rect">
            <a:avLst/>
          </a:prstGeom>
        </p:spPr>
        <p:txBody>
          <a:bodyPr lIns="0" tIns="0" rIns="0" bIns="0" rtlCol="0" anchor="t">
            <a:spAutoFit/>
          </a:bodyPr>
          <a:lstStyle/>
          <a:p>
            <a:pPr algn="ctr">
              <a:lnSpc>
                <a:spcPts val="15600"/>
              </a:lnSpc>
            </a:pPr>
            <a:r>
              <a:rPr lang="en-US" sz="12000" spc="600">
                <a:solidFill>
                  <a:srgbClr val="B175FF"/>
                </a:solidFill>
                <a:latin typeface="Anonymous Pro Bold"/>
              </a:rPr>
              <a:t>02</a:t>
            </a:r>
          </a:p>
        </p:txBody>
      </p:sp>
      <p:sp>
        <p:nvSpPr>
          <p:cNvPr id="11" name="AutoShape 11"/>
          <p:cNvSpPr/>
          <p:nvPr/>
        </p:nvSpPr>
        <p:spPr>
          <a:xfrm>
            <a:off x="12619512" y="2000512"/>
            <a:ext cx="5036171" cy="7257788"/>
          </a:xfrm>
          <a:prstGeom prst="rect">
            <a:avLst/>
          </a:prstGeom>
          <a:solidFill>
            <a:srgbClr val="2D1674"/>
          </a:solidFill>
        </p:spPr>
      </p:sp>
      <p:sp>
        <p:nvSpPr>
          <p:cNvPr id="12" name="TextBox 12"/>
          <p:cNvSpPr txBox="1"/>
          <p:nvPr/>
        </p:nvSpPr>
        <p:spPr>
          <a:xfrm>
            <a:off x="14203541" y="2054446"/>
            <a:ext cx="1868112" cy="1952625"/>
          </a:xfrm>
          <a:prstGeom prst="rect">
            <a:avLst/>
          </a:prstGeom>
        </p:spPr>
        <p:txBody>
          <a:bodyPr lIns="0" tIns="0" rIns="0" bIns="0" rtlCol="0" anchor="t">
            <a:spAutoFit/>
          </a:bodyPr>
          <a:lstStyle/>
          <a:p>
            <a:pPr algn="ctr">
              <a:lnSpc>
                <a:spcPts val="15600"/>
              </a:lnSpc>
            </a:pPr>
            <a:r>
              <a:rPr lang="en-US" sz="12000" spc="600">
                <a:solidFill>
                  <a:srgbClr val="B175FF"/>
                </a:solidFill>
                <a:latin typeface="Anonymous Pro Bold"/>
              </a:rPr>
              <a:t>03</a:t>
            </a:r>
          </a:p>
        </p:txBody>
      </p:sp>
      <p:sp>
        <p:nvSpPr>
          <p:cNvPr id="13" name="TextBox 13"/>
          <p:cNvSpPr txBox="1"/>
          <p:nvPr/>
        </p:nvSpPr>
        <p:spPr>
          <a:xfrm>
            <a:off x="1138644" y="3807591"/>
            <a:ext cx="5036171" cy="897255"/>
          </a:xfrm>
          <a:prstGeom prst="rect">
            <a:avLst/>
          </a:prstGeom>
        </p:spPr>
        <p:txBody>
          <a:bodyPr lIns="0" tIns="0" rIns="0" bIns="0" rtlCol="0" anchor="t">
            <a:spAutoFit/>
          </a:bodyPr>
          <a:lstStyle/>
          <a:p>
            <a:pPr algn="ctr">
              <a:lnSpc>
                <a:spcPts val="7280"/>
              </a:lnSpc>
            </a:pPr>
            <a:r>
              <a:rPr lang="en-US" sz="5200">
                <a:solidFill>
                  <a:srgbClr val="FFFFFF"/>
                </a:solidFill>
                <a:latin typeface="Anonymous Pro Bold"/>
              </a:rPr>
              <a:t>Accelerometer</a:t>
            </a:r>
          </a:p>
        </p:txBody>
      </p:sp>
      <p:sp>
        <p:nvSpPr>
          <p:cNvPr id="14" name="TextBox 14"/>
          <p:cNvSpPr txBox="1"/>
          <p:nvPr/>
        </p:nvSpPr>
        <p:spPr>
          <a:xfrm>
            <a:off x="6834532" y="3807591"/>
            <a:ext cx="5036171" cy="897255"/>
          </a:xfrm>
          <a:prstGeom prst="rect">
            <a:avLst/>
          </a:prstGeom>
        </p:spPr>
        <p:txBody>
          <a:bodyPr lIns="0" tIns="0" rIns="0" bIns="0" rtlCol="0" anchor="t">
            <a:spAutoFit/>
          </a:bodyPr>
          <a:lstStyle/>
          <a:p>
            <a:pPr algn="ctr">
              <a:lnSpc>
                <a:spcPts val="7280"/>
              </a:lnSpc>
            </a:pPr>
            <a:r>
              <a:rPr lang="en-US" sz="5200">
                <a:solidFill>
                  <a:srgbClr val="FFFFFF"/>
                </a:solidFill>
                <a:latin typeface="Anonymous Pro Bold"/>
              </a:rPr>
              <a:t>Gyroscope</a:t>
            </a:r>
          </a:p>
        </p:txBody>
      </p:sp>
      <p:sp>
        <p:nvSpPr>
          <p:cNvPr id="15" name="TextBox 15"/>
          <p:cNvSpPr txBox="1"/>
          <p:nvPr/>
        </p:nvSpPr>
        <p:spPr>
          <a:xfrm>
            <a:off x="12619512" y="3807591"/>
            <a:ext cx="5036171" cy="897255"/>
          </a:xfrm>
          <a:prstGeom prst="rect">
            <a:avLst/>
          </a:prstGeom>
        </p:spPr>
        <p:txBody>
          <a:bodyPr lIns="0" tIns="0" rIns="0" bIns="0" rtlCol="0" anchor="t">
            <a:spAutoFit/>
          </a:bodyPr>
          <a:lstStyle/>
          <a:p>
            <a:pPr algn="ctr">
              <a:lnSpc>
                <a:spcPts val="7280"/>
              </a:lnSpc>
            </a:pPr>
            <a:r>
              <a:rPr lang="en-US" sz="5200">
                <a:solidFill>
                  <a:srgbClr val="FFFFFF"/>
                </a:solidFill>
                <a:latin typeface="Anonymous Pro Bold"/>
              </a:rPr>
              <a:t>Linear Acc.</a:t>
            </a:r>
          </a:p>
        </p:txBody>
      </p:sp>
      <p:sp>
        <p:nvSpPr>
          <p:cNvPr id="16" name="TextBox 16"/>
          <p:cNvSpPr txBox="1"/>
          <p:nvPr/>
        </p:nvSpPr>
        <p:spPr>
          <a:xfrm>
            <a:off x="4873883" y="173990"/>
            <a:ext cx="8111649" cy="1537970"/>
          </a:xfrm>
          <a:prstGeom prst="rect">
            <a:avLst/>
          </a:prstGeom>
        </p:spPr>
        <p:txBody>
          <a:bodyPr lIns="0" tIns="0" rIns="0" bIns="0" rtlCol="0" anchor="t">
            <a:spAutoFit/>
          </a:bodyPr>
          <a:lstStyle/>
          <a:p>
            <a:pPr algn="ctr">
              <a:lnSpc>
                <a:spcPts val="12599"/>
              </a:lnSpc>
            </a:pPr>
            <a:r>
              <a:rPr lang="en-US" sz="9000">
                <a:solidFill>
                  <a:srgbClr val="FBF1EF"/>
                </a:solidFill>
                <a:latin typeface="Anonymous Pro Bold"/>
              </a:rPr>
              <a:t>THE 3 SENSORS</a:t>
            </a:r>
          </a:p>
        </p:txBody>
      </p:sp>
      <p:sp>
        <p:nvSpPr>
          <p:cNvPr id="17" name="TextBox 17"/>
          <p:cNvSpPr txBox="1"/>
          <p:nvPr/>
        </p:nvSpPr>
        <p:spPr>
          <a:xfrm>
            <a:off x="12619512" y="5067300"/>
            <a:ext cx="5036171" cy="2987040"/>
          </a:xfrm>
          <a:prstGeom prst="rect">
            <a:avLst/>
          </a:prstGeom>
        </p:spPr>
        <p:txBody>
          <a:bodyPr lIns="0" tIns="0" rIns="0" bIns="0" rtlCol="0" anchor="t">
            <a:spAutoFit/>
          </a:bodyPr>
          <a:lstStyle/>
          <a:p>
            <a:pPr algn="ctr">
              <a:lnSpc>
                <a:spcPts val="4759"/>
              </a:lnSpc>
            </a:pPr>
            <a:r>
              <a:rPr lang="en-US" sz="3400">
                <a:solidFill>
                  <a:srgbClr val="FFFFFF"/>
                </a:solidFill>
                <a:latin typeface="Anonymous Pro"/>
              </a:rPr>
              <a:t> a 3D vector representing acceleration along each device axis, </a:t>
            </a:r>
            <a:r>
              <a:rPr lang="en-US" sz="3400">
                <a:solidFill>
                  <a:srgbClr val="FFFFFF"/>
                </a:solidFill>
                <a:latin typeface="Anonymous Pro Bold"/>
              </a:rPr>
              <a:t>excluding gravity</a:t>
            </a:r>
          </a:p>
        </p:txBody>
      </p:sp>
      <p:sp>
        <p:nvSpPr>
          <p:cNvPr id="18" name="TextBox 18"/>
          <p:cNvSpPr txBox="1"/>
          <p:nvPr/>
        </p:nvSpPr>
        <p:spPr>
          <a:xfrm>
            <a:off x="6834532" y="5067300"/>
            <a:ext cx="5036171" cy="2987040"/>
          </a:xfrm>
          <a:prstGeom prst="rect">
            <a:avLst/>
          </a:prstGeom>
        </p:spPr>
        <p:txBody>
          <a:bodyPr lIns="0" tIns="0" rIns="0" bIns="0" rtlCol="0" anchor="t">
            <a:spAutoFit/>
          </a:bodyPr>
          <a:lstStyle/>
          <a:p>
            <a:pPr algn="ctr">
              <a:lnSpc>
                <a:spcPts val="4759"/>
              </a:lnSpc>
            </a:pPr>
            <a:r>
              <a:rPr lang="en-US" sz="3400">
                <a:solidFill>
                  <a:srgbClr val="FFFFFF"/>
                </a:solidFill>
                <a:latin typeface="Anonymous Pro"/>
              </a:rPr>
              <a:t> a 3D vector representing </a:t>
            </a:r>
          </a:p>
          <a:p>
            <a:pPr algn="ctr">
              <a:lnSpc>
                <a:spcPts val="4759"/>
              </a:lnSpc>
            </a:pPr>
            <a:r>
              <a:rPr lang="en-US" sz="3400">
                <a:solidFill>
                  <a:srgbClr val="FFFFFF"/>
                </a:solidFill>
                <a:latin typeface="Anonymous Pro"/>
              </a:rPr>
              <a:t>rate of rotation along each</a:t>
            </a:r>
          </a:p>
          <a:p>
            <a:pPr algn="ctr">
              <a:lnSpc>
                <a:spcPts val="4759"/>
              </a:lnSpc>
            </a:pPr>
            <a:r>
              <a:rPr lang="en-US" sz="3399">
                <a:solidFill>
                  <a:srgbClr val="FFFFFF"/>
                </a:solidFill>
                <a:latin typeface="Anonymous Pro"/>
              </a:rPr>
              <a:t>device axis</a:t>
            </a:r>
          </a:p>
        </p:txBody>
      </p:sp>
      <p:sp>
        <p:nvSpPr>
          <p:cNvPr id="19" name="TextBox 19"/>
          <p:cNvSpPr txBox="1"/>
          <p:nvPr/>
        </p:nvSpPr>
        <p:spPr>
          <a:xfrm>
            <a:off x="1002926" y="5067300"/>
            <a:ext cx="5036171" cy="3586480"/>
          </a:xfrm>
          <a:prstGeom prst="rect">
            <a:avLst/>
          </a:prstGeom>
        </p:spPr>
        <p:txBody>
          <a:bodyPr lIns="0" tIns="0" rIns="0" bIns="0" rtlCol="0" anchor="t">
            <a:spAutoFit/>
          </a:bodyPr>
          <a:lstStyle/>
          <a:p>
            <a:pPr algn="ctr">
              <a:lnSpc>
                <a:spcPts val="4759"/>
              </a:lnSpc>
            </a:pPr>
            <a:r>
              <a:rPr lang="en-US" sz="3400">
                <a:solidFill>
                  <a:srgbClr val="FFFFFF"/>
                </a:solidFill>
                <a:latin typeface="Anonymous Pro"/>
              </a:rPr>
              <a:t> a 3D vector representing </a:t>
            </a:r>
          </a:p>
          <a:p>
            <a:pPr algn="ctr">
              <a:lnSpc>
                <a:spcPts val="4759"/>
              </a:lnSpc>
            </a:pPr>
            <a:r>
              <a:rPr lang="en-US" sz="3400">
                <a:solidFill>
                  <a:srgbClr val="FFFFFF"/>
                </a:solidFill>
                <a:latin typeface="Anonymous Pro"/>
              </a:rPr>
              <a:t>rate of </a:t>
            </a:r>
          </a:p>
          <a:p>
            <a:pPr algn="ctr">
              <a:lnSpc>
                <a:spcPts val="4759"/>
              </a:lnSpc>
            </a:pPr>
            <a:r>
              <a:rPr lang="en-US" sz="3400">
                <a:solidFill>
                  <a:srgbClr val="FFFFFF"/>
                </a:solidFill>
                <a:latin typeface="Anonymous Pro"/>
              </a:rPr>
              <a:t>acceleration</a:t>
            </a:r>
          </a:p>
          <a:p>
            <a:pPr algn="ctr">
              <a:lnSpc>
                <a:spcPts val="4759"/>
              </a:lnSpc>
            </a:pPr>
            <a:r>
              <a:rPr lang="en-US" sz="3400">
                <a:solidFill>
                  <a:srgbClr val="FFFFFF"/>
                </a:solidFill>
                <a:latin typeface="Anonymous Pro"/>
              </a:rPr>
              <a:t>along each </a:t>
            </a:r>
            <a:r>
              <a:rPr lang="en-US" sz="3399">
                <a:solidFill>
                  <a:srgbClr val="FFFFFF"/>
                </a:solidFill>
                <a:latin typeface="Anonymous Pro"/>
              </a:rPr>
              <a:t>device axis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D167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0302473" y="246361"/>
            <a:ext cx="6785952" cy="4728672"/>
          </a:xfrm>
          <a:prstGeom prst="rect">
            <a:avLst/>
          </a:prstGeom>
        </p:spPr>
      </p:pic>
      <p:pic>
        <p:nvPicPr>
          <p:cNvPr id="3" name="Picture 3"/>
          <p:cNvPicPr>
            <a:picLocks noChangeAspect="1"/>
          </p:cNvPicPr>
          <p:nvPr/>
        </p:nvPicPr>
        <p:blipFill>
          <a:blip r:embed="rId3"/>
          <a:srcRect/>
          <a:stretch>
            <a:fillRect/>
          </a:stretch>
        </p:blipFill>
        <p:spPr>
          <a:xfrm>
            <a:off x="10302473" y="5143500"/>
            <a:ext cx="6879408" cy="4653717"/>
          </a:xfrm>
          <a:prstGeom prst="rect">
            <a:avLst/>
          </a:prstGeom>
        </p:spPr>
      </p:pic>
      <p:pic>
        <p:nvPicPr>
          <p:cNvPr id="4" name="Picture 4"/>
          <p:cNvPicPr>
            <a:picLocks noChangeAspect="1"/>
          </p:cNvPicPr>
          <p:nvPr/>
        </p:nvPicPr>
        <p:blipFill>
          <a:blip r:embed="rId4"/>
          <a:srcRect/>
          <a:stretch>
            <a:fillRect/>
          </a:stretch>
        </p:blipFill>
        <p:spPr>
          <a:xfrm>
            <a:off x="1679159" y="5143500"/>
            <a:ext cx="6820366" cy="4653717"/>
          </a:xfrm>
          <a:prstGeom prst="rect">
            <a:avLst/>
          </a:prstGeom>
        </p:spPr>
      </p:pic>
      <p:sp>
        <p:nvSpPr>
          <p:cNvPr id="5" name="TextBox 5"/>
          <p:cNvSpPr txBox="1"/>
          <p:nvPr/>
        </p:nvSpPr>
        <p:spPr>
          <a:xfrm>
            <a:off x="280303" y="1680422"/>
            <a:ext cx="9618079" cy="1755775"/>
          </a:xfrm>
          <a:prstGeom prst="rect">
            <a:avLst/>
          </a:prstGeom>
        </p:spPr>
        <p:txBody>
          <a:bodyPr lIns="0" tIns="0" rIns="0" bIns="0" rtlCol="0" anchor="t">
            <a:spAutoFit/>
          </a:bodyPr>
          <a:lstStyle/>
          <a:p>
            <a:pPr algn="ctr">
              <a:lnSpc>
                <a:spcPts val="7000"/>
              </a:lnSpc>
            </a:pPr>
            <a:r>
              <a:rPr lang="en-US" sz="5000">
                <a:solidFill>
                  <a:srgbClr val="FBF1EF"/>
                </a:solidFill>
                <a:latin typeface="Anonymous Pro Bold"/>
              </a:rPr>
              <a:t>CHANGE IN VALUES OF READINGS OF ONE ACTIVITY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B175F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0302473" y="246361"/>
            <a:ext cx="6785952" cy="4728672"/>
          </a:xfrm>
          <a:prstGeom prst="rect">
            <a:avLst/>
          </a:prstGeom>
        </p:spPr>
      </p:pic>
      <p:pic>
        <p:nvPicPr>
          <p:cNvPr id="3" name="Picture 3"/>
          <p:cNvPicPr>
            <a:picLocks noChangeAspect="1"/>
          </p:cNvPicPr>
          <p:nvPr/>
        </p:nvPicPr>
        <p:blipFill>
          <a:blip r:embed="rId3"/>
          <a:srcRect/>
          <a:stretch>
            <a:fillRect/>
          </a:stretch>
        </p:blipFill>
        <p:spPr>
          <a:xfrm>
            <a:off x="10302473" y="5252963"/>
            <a:ext cx="6785952" cy="4630236"/>
          </a:xfrm>
          <a:prstGeom prst="rect">
            <a:avLst/>
          </a:prstGeom>
        </p:spPr>
      </p:pic>
      <p:pic>
        <p:nvPicPr>
          <p:cNvPr id="4" name="Picture 4"/>
          <p:cNvPicPr>
            <a:picLocks noChangeAspect="1"/>
          </p:cNvPicPr>
          <p:nvPr/>
        </p:nvPicPr>
        <p:blipFill>
          <a:blip r:embed="rId4"/>
          <a:srcRect/>
          <a:stretch>
            <a:fillRect/>
          </a:stretch>
        </p:blipFill>
        <p:spPr>
          <a:xfrm>
            <a:off x="1817587" y="5252963"/>
            <a:ext cx="6560757" cy="4630236"/>
          </a:xfrm>
          <a:prstGeom prst="rect">
            <a:avLst/>
          </a:prstGeom>
        </p:spPr>
      </p:pic>
      <p:sp>
        <p:nvSpPr>
          <p:cNvPr id="5" name="TextBox 5"/>
          <p:cNvSpPr txBox="1"/>
          <p:nvPr/>
        </p:nvSpPr>
        <p:spPr>
          <a:xfrm>
            <a:off x="288926" y="1235922"/>
            <a:ext cx="9618079" cy="2644775"/>
          </a:xfrm>
          <a:prstGeom prst="rect">
            <a:avLst/>
          </a:prstGeom>
        </p:spPr>
        <p:txBody>
          <a:bodyPr lIns="0" tIns="0" rIns="0" bIns="0" rtlCol="0" anchor="t">
            <a:spAutoFit/>
          </a:bodyPr>
          <a:lstStyle/>
          <a:p>
            <a:pPr algn="ctr">
              <a:lnSpc>
                <a:spcPts val="7000"/>
              </a:lnSpc>
            </a:pPr>
            <a:r>
              <a:rPr lang="en-US" sz="5000">
                <a:solidFill>
                  <a:srgbClr val="000000"/>
                </a:solidFill>
                <a:latin typeface="Anonymous Pro Bold"/>
              </a:rPr>
              <a:t>CHANGE IN ACCELEROMETER READINGS OF DIFFERENT ACTIVITIES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a:off x="1028700" y="1351663"/>
            <a:ext cx="3813787" cy="7050668"/>
          </a:xfrm>
          <a:prstGeom prst="rect">
            <a:avLst/>
          </a:prstGeom>
          <a:solidFill>
            <a:srgbClr val="B175FF"/>
          </a:solidFill>
        </p:spPr>
      </p:sp>
      <p:sp>
        <p:nvSpPr>
          <p:cNvPr id="3" name="AutoShape 3"/>
          <p:cNvSpPr/>
          <p:nvPr/>
        </p:nvSpPr>
        <p:spPr>
          <a:xfrm>
            <a:off x="13445513" y="2207632"/>
            <a:ext cx="3813787" cy="7050668"/>
          </a:xfrm>
          <a:prstGeom prst="rect">
            <a:avLst/>
          </a:prstGeom>
          <a:solidFill>
            <a:srgbClr val="B175FF"/>
          </a:solidFill>
        </p:spPr>
      </p:sp>
      <p:sp>
        <p:nvSpPr>
          <p:cNvPr id="4" name="AutoShape 4"/>
          <p:cNvSpPr/>
          <p:nvPr/>
        </p:nvSpPr>
        <p:spPr>
          <a:xfrm>
            <a:off x="9306575" y="1351663"/>
            <a:ext cx="3813787" cy="7050668"/>
          </a:xfrm>
          <a:prstGeom prst="rect">
            <a:avLst/>
          </a:prstGeom>
          <a:solidFill>
            <a:srgbClr val="B175FF"/>
          </a:solidFill>
        </p:spPr>
      </p:sp>
      <p:sp>
        <p:nvSpPr>
          <p:cNvPr id="5" name="AutoShape 5"/>
          <p:cNvSpPr/>
          <p:nvPr/>
        </p:nvSpPr>
        <p:spPr>
          <a:xfrm>
            <a:off x="5167638" y="2207632"/>
            <a:ext cx="3813787" cy="7050668"/>
          </a:xfrm>
          <a:prstGeom prst="rect">
            <a:avLst/>
          </a:prstGeom>
          <a:solidFill>
            <a:srgbClr val="B175FF"/>
          </a:solidFill>
        </p:spPr>
      </p:sp>
      <p:grpSp>
        <p:nvGrpSpPr>
          <p:cNvPr id="6" name="Group 6"/>
          <p:cNvGrpSpPr/>
          <p:nvPr/>
        </p:nvGrpSpPr>
        <p:grpSpPr>
          <a:xfrm>
            <a:off x="1554684" y="1644845"/>
            <a:ext cx="2761819" cy="5753150"/>
            <a:chOff x="0" y="0"/>
            <a:chExt cx="3682425" cy="7670867"/>
          </a:xfrm>
        </p:grpSpPr>
        <p:sp>
          <p:nvSpPr>
            <p:cNvPr id="7" name="TextBox 7"/>
            <p:cNvSpPr txBox="1"/>
            <p:nvPr/>
          </p:nvSpPr>
          <p:spPr>
            <a:xfrm>
              <a:off x="0" y="-47625"/>
              <a:ext cx="3682425" cy="735118"/>
            </a:xfrm>
            <a:prstGeom prst="rect">
              <a:avLst/>
            </a:prstGeom>
          </p:spPr>
          <p:txBody>
            <a:bodyPr lIns="0" tIns="0" rIns="0" bIns="0" rtlCol="0" anchor="t">
              <a:spAutoFit/>
            </a:bodyPr>
            <a:lstStyle/>
            <a:p>
              <a:pPr>
                <a:lnSpc>
                  <a:spcPts val="4420"/>
                </a:lnSpc>
              </a:pPr>
              <a:r>
                <a:rPr lang="en-US" sz="3400" spc="272">
                  <a:solidFill>
                    <a:srgbClr val="FBF1EF"/>
                  </a:solidFill>
                  <a:latin typeface="Anonymous Pro Bold"/>
                </a:rPr>
                <a:t>LAYER 1</a:t>
              </a:r>
            </a:p>
          </p:txBody>
        </p:sp>
        <p:sp>
          <p:nvSpPr>
            <p:cNvPr id="8" name="TextBox 8"/>
            <p:cNvSpPr txBox="1"/>
            <p:nvPr/>
          </p:nvSpPr>
          <p:spPr>
            <a:xfrm>
              <a:off x="0" y="1214822"/>
              <a:ext cx="3682425" cy="6456045"/>
            </a:xfrm>
            <a:prstGeom prst="rect">
              <a:avLst/>
            </a:prstGeom>
          </p:spPr>
          <p:txBody>
            <a:bodyPr lIns="0" tIns="0" rIns="0" bIns="0" rtlCol="0" anchor="t">
              <a:spAutoFit/>
            </a:bodyPr>
            <a:lstStyle/>
            <a:p>
              <a:pPr>
                <a:lnSpc>
                  <a:spcPts val="3900"/>
                </a:lnSpc>
              </a:pPr>
              <a:r>
                <a:rPr lang="en-US" sz="2600" spc="26">
                  <a:solidFill>
                    <a:srgbClr val="FBF1EF"/>
                  </a:solidFill>
                  <a:latin typeface="Anonymous Pro"/>
                </a:rPr>
                <a:t>The first layer is a LSTM layer for learning from sequence of 100 points at each timestamp and returns the sequence mapping as well</a:t>
              </a:r>
            </a:p>
          </p:txBody>
        </p:sp>
      </p:grpSp>
      <p:grpSp>
        <p:nvGrpSpPr>
          <p:cNvPr id="9" name="Group 9"/>
          <p:cNvGrpSpPr/>
          <p:nvPr/>
        </p:nvGrpSpPr>
        <p:grpSpPr>
          <a:xfrm>
            <a:off x="9706311" y="1888685"/>
            <a:ext cx="3014316" cy="5265470"/>
            <a:chOff x="0" y="0"/>
            <a:chExt cx="4019088" cy="7020627"/>
          </a:xfrm>
        </p:grpSpPr>
        <p:sp>
          <p:nvSpPr>
            <p:cNvPr id="10" name="TextBox 10"/>
            <p:cNvSpPr txBox="1"/>
            <p:nvPr/>
          </p:nvSpPr>
          <p:spPr>
            <a:xfrm>
              <a:off x="0" y="-47625"/>
              <a:ext cx="4019088" cy="735118"/>
            </a:xfrm>
            <a:prstGeom prst="rect">
              <a:avLst/>
            </a:prstGeom>
          </p:spPr>
          <p:txBody>
            <a:bodyPr lIns="0" tIns="0" rIns="0" bIns="0" rtlCol="0" anchor="t">
              <a:spAutoFit/>
            </a:bodyPr>
            <a:lstStyle/>
            <a:p>
              <a:pPr>
                <a:lnSpc>
                  <a:spcPts val="4420"/>
                </a:lnSpc>
              </a:pPr>
              <a:r>
                <a:rPr lang="en-US" sz="3400" spc="272">
                  <a:solidFill>
                    <a:srgbClr val="FBF1EF"/>
                  </a:solidFill>
                  <a:latin typeface="Anonymous Pro Bold"/>
                </a:rPr>
                <a:t>LAYER 3</a:t>
              </a:r>
            </a:p>
          </p:txBody>
        </p:sp>
        <p:sp>
          <p:nvSpPr>
            <p:cNvPr id="11" name="TextBox 11"/>
            <p:cNvSpPr txBox="1"/>
            <p:nvPr/>
          </p:nvSpPr>
          <p:spPr>
            <a:xfrm>
              <a:off x="0" y="1214822"/>
              <a:ext cx="4019088" cy="5805805"/>
            </a:xfrm>
            <a:prstGeom prst="rect">
              <a:avLst/>
            </a:prstGeom>
          </p:spPr>
          <p:txBody>
            <a:bodyPr lIns="0" tIns="0" rIns="0" bIns="0" rtlCol="0" anchor="t">
              <a:spAutoFit/>
            </a:bodyPr>
            <a:lstStyle/>
            <a:p>
              <a:pPr>
                <a:lnSpc>
                  <a:spcPts val="3900"/>
                </a:lnSpc>
              </a:pPr>
              <a:r>
                <a:rPr lang="en-US" sz="2600" spc="26">
                  <a:solidFill>
                    <a:srgbClr val="FBF1EF"/>
                  </a:solidFill>
                  <a:latin typeface="Anonymous Pro"/>
                </a:rPr>
                <a:t>From this layer, the classifier part is starting which is a Dense layer that takes flatten output from above layer and passes it to next</a:t>
              </a:r>
            </a:p>
          </p:txBody>
        </p:sp>
      </p:grpSp>
      <p:grpSp>
        <p:nvGrpSpPr>
          <p:cNvPr id="12" name="Group 12"/>
          <p:cNvGrpSpPr/>
          <p:nvPr/>
        </p:nvGrpSpPr>
        <p:grpSpPr>
          <a:xfrm>
            <a:off x="5693622" y="2871259"/>
            <a:ext cx="2761819" cy="4777790"/>
            <a:chOff x="0" y="0"/>
            <a:chExt cx="3682425" cy="6370387"/>
          </a:xfrm>
        </p:grpSpPr>
        <p:sp>
          <p:nvSpPr>
            <p:cNvPr id="13" name="TextBox 13"/>
            <p:cNvSpPr txBox="1"/>
            <p:nvPr/>
          </p:nvSpPr>
          <p:spPr>
            <a:xfrm>
              <a:off x="0" y="-47625"/>
              <a:ext cx="3682425" cy="735118"/>
            </a:xfrm>
            <a:prstGeom prst="rect">
              <a:avLst/>
            </a:prstGeom>
          </p:spPr>
          <p:txBody>
            <a:bodyPr lIns="0" tIns="0" rIns="0" bIns="0" rtlCol="0" anchor="t">
              <a:spAutoFit/>
            </a:bodyPr>
            <a:lstStyle/>
            <a:p>
              <a:pPr>
                <a:lnSpc>
                  <a:spcPts val="4420"/>
                </a:lnSpc>
              </a:pPr>
              <a:r>
                <a:rPr lang="en-US" sz="3400" spc="272">
                  <a:solidFill>
                    <a:srgbClr val="FBF1EF"/>
                  </a:solidFill>
                  <a:latin typeface="Anonymous Pro Bold"/>
                </a:rPr>
                <a:t>LAYER 2</a:t>
              </a:r>
            </a:p>
          </p:txBody>
        </p:sp>
        <p:sp>
          <p:nvSpPr>
            <p:cNvPr id="14" name="TextBox 14"/>
            <p:cNvSpPr txBox="1"/>
            <p:nvPr/>
          </p:nvSpPr>
          <p:spPr>
            <a:xfrm>
              <a:off x="0" y="1214822"/>
              <a:ext cx="3682425" cy="5155565"/>
            </a:xfrm>
            <a:prstGeom prst="rect">
              <a:avLst/>
            </a:prstGeom>
          </p:spPr>
          <p:txBody>
            <a:bodyPr lIns="0" tIns="0" rIns="0" bIns="0" rtlCol="0" anchor="t">
              <a:spAutoFit/>
            </a:bodyPr>
            <a:lstStyle/>
            <a:p>
              <a:pPr>
                <a:lnSpc>
                  <a:spcPts val="3900"/>
                </a:lnSpc>
              </a:pPr>
              <a:r>
                <a:rPr lang="en-US" sz="2600" spc="26">
                  <a:solidFill>
                    <a:srgbClr val="FBF1EF"/>
                  </a:solidFill>
                  <a:latin typeface="Anonymous Pro"/>
                </a:rPr>
                <a:t>Flattens by converting 2D output (No. of timestamps, No. of features) from above LSTM layer and into 1D vector </a:t>
              </a:r>
            </a:p>
          </p:txBody>
        </p:sp>
      </p:grpSp>
      <p:grpSp>
        <p:nvGrpSpPr>
          <p:cNvPr id="15" name="Group 15"/>
          <p:cNvGrpSpPr/>
          <p:nvPr/>
        </p:nvGrpSpPr>
        <p:grpSpPr>
          <a:xfrm>
            <a:off x="13971497" y="2871259"/>
            <a:ext cx="2761819" cy="5265470"/>
            <a:chOff x="0" y="0"/>
            <a:chExt cx="3682425" cy="7020627"/>
          </a:xfrm>
        </p:grpSpPr>
        <p:sp>
          <p:nvSpPr>
            <p:cNvPr id="16" name="TextBox 16"/>
            <p:cNvSpPr txBox="1"/>
            <p:nvPr/>
          </p:nvSpPr>
          <p:spPr>
            <a:xfrm>
              <a:off x="0" y="-47625"/>
              <a:ext cx="3682425" cy="735118"/>
            </a:xfrm>
            <a:prstGeom prst="rect">
              <a:avLst/>
            </a:prstGeom>
          </p:spPr>
          <p:txBody>
            <a:bodyPr lIns="0" tIns="0" rIns="0" bIns="0" rtlCol="0" anchor="t">
              <a:spAutoFit/>
            </a:bodyPr>
            <a:lstStyle/>
            <a:p>
              <a:pPr>
                <a:lnSpc>
                  <a:spcPts val="4420"/>
                </a:lnSpc>
              </a:pPr>
              <a:r>
                <a:rPr lang="en-US" sz="3400" spc="272">
                  <a:solidFill>
                    <a:srgbClr val="FBF1EF"/>
                  </a:solidFill>
                  <a:latin typeface="Anonymous Pro Bold"/>
                </a:rPr>
                <a:t>LAYER 4</a:t>
              </a:r>
            </a:p>
          </p:txBody>
        </p:sp>
        <p:sp>
          <p:nvSpPr>
            <p:cNvPr id="17" name="TextBox 17"/>
            <p:cNvSpPr txBox="1"/>
            <p:nvPr/>
          </p:nvSpPr>
          <p:spPr>
            <a:xfrm>
              <a:off x="0" y="1214822"/>
              <a:ext cx="3682425" cy="5805805"/>
            </a:xfrm>
            <a:prstGeom prst="rect">
              <a:avLst/>
            </a:prstGeom>
          </p:spPr>
          <p:txBody>
            <a:bodyPr lIns="0" tIns="0" rIns="0" bIns="0" rtlCol="0" anchor="t">
              <a:spAutoFit/>
            </a:bodyPr>
            <a:lstStyle/>
            <a:p>
              <a:pPr>
                <a:lnSpc>
                  <a:spcPts val="3900"/>
                </a:lnSpc>
              </a:pPr>
              <a:r>
                <a:rPr lang="en-US" sz="2600" spc="26">
                  <a:solidFill>
                    <a:srgbClr val="FBF1EF"/>
                  </a:solidFill>
                  <a:latin typeface="Anonymous Pro"/>
                </a:rPr>
                <a:t>This is softmax layer taking input from Layer 3 and predict the probability corresponding to each activity</a:t>
              </a:r>
            </a:p>
          </p:txBody>
        </p:sp>
      </p:grpSp>
      <p:grpSp>
        <p:nvGrpSpPr>
          <p:cNvPr id="18" name="Group 18"/>
          <p:cNvGrpSpPr/>
          <p:nvPr/>
        </p:nvGrpSpPr>
        <p:grpSpPr>
          <a:xfrm rot="-10800000">
            <a:off x="14244277" y="-1182120"/>
            <a:ext cx="2216258" cy="2863175"/>
            <a:chOff x="0" y="0"/>
            <a:chExt cx="4842510" cy="6256020"/>
          </a:xfrm>
        </p:grpSpPr>
        <p:sp>
          <p:nvSpPr>
            <p:cNvPr id="19" name="Freeform 19"/>
            <p:cNvSpPr/>
            <p:nvPr/>
          </p:nvSpPr>
          <p:spPr>
            <a:xfrm>
              <a:off x="29210" y="12700"/>
              <a:ext cx="4775200" cy="6209030"/>
            </a:xfrm>
            <a:custGeom>
              <a:avLst/>
              <a:gdLst/>
              <a:ahLst/>
              <a:cxnLst/>
              <a:rect l="l" t="t" r="r" b="b"/>
              <a:pathLst>
                <a:path w="4775200" h="6209030">
                  <a:moveTo>
                    <a:pt x="2396490" y="0"/>
                  </a:moveTo>
                  <a:cubicBezTo>
                    <a:pt x="2249170" y="0"/>
                    <a:pt x="2131060" y="119380"/>
                    <a:pt x="2131060" y="265430"/>
                  </a:cubicBezTo>
                  <a:cubicBezTo>
                    <a:pt x="2131060" y="388620"/>
                    <a:pt x="2214880" y="491490"/>
                    <a:pt x="2327910" y="521970"/>
                  </a:cubicBezTo>
                  <a:lnTo>
                    <a:pt x="2327910" y="6140450"/>
                  </a:lnTo>
                  <a:cubicBezTo>
                    <a:pt x="2327910" y="6178550"/>
                    <a:pt x="2358390" y="6209030"/>
                    <a:pt x="2396490" y="6209030"/>
                  </a:cubicBezTo>
                  <a:cubicBezTo>
                    <a:pt x="2434590" y="6209030"/>
                    <a:pt x="2465070" y="6178550"/>
                    <a:pt x="2465070" y="6140450"/>
                  </a:cubicBezTo>
                  <a:lnTo>
                    <a:pt x="2465070" y="521970"/>
                  </a:lnTo>
                  <a:cubicBezTo>
                    <a:pt x="2578100" y="491490"/>
                    <a:pt x="2661920" y="388620"/>
                    <a:pt x="2661920" y="265430"/>
                  </a:cubicBezTo>
                  <a:cubicBezTo>
                    <a:pt x="2661920" y="119380"/>
                    <a:pt x="2542540" y="0"/>
                    <a:pt x="2396490" y="0"/>
                  </a:cubicBezTo>
                  <a:close/>
                  <a:moveTo>
                    <a:pt x="4508500" y="0"/>
                  </a:moveTo>
                  <a:cubicBezTo>
                    <a:pt x="4361180" y="0"/>
                    <a:pt x="4243070" y="119380"/>
                    <a:pt x="4243070" y="265430"/>
                  </a:cubicBezTo>
                  <a:cubicBezTo>
                    <a:pt x="4243070" y="388620"/>
                    <a:pt x="4326890" y="491490"/>
                    <a:pt x="4439920" y="521970"/>
                  </a:cubicBezTo>
                  <a:lnTo>
                    <a:pt x="4439920" y="3042920"/>
                  </a:lnTo>
                  <a:lnTo>
                    <a:pt x="2960370" y="3042920"/>
                  </a:lnTo>
                  <a:cubicBezTo>
                    <a:pt x="2922270" y="3042920"/>
                    <a:pt x="2891790" y="3073400"/>
                    <a:pt x="2891790" y="3111500"/>
                  </a:cubicBezTo>
                  <a:lnTo>
                    <a:pt x="2891790" y="6140450"/>
                  </a:lnTo>
                  <a:cubicBezTo>
                    <a:pt x="2891790" y="6178550"/>
                    <a:pt x="2922270" y="6209030"/>
                    <a:pt x="2960370" y="6209030"/>
                  </a:cubicBezTo>
                  <a:cubicBezTo>
                    <a:pt x="2998470" y="6209030"/>
                    <a:pt x="3028950" y="6178550"/>
                    <a:pt x="3028950" y="6140450"/>
                  </a:cubicBezTo>
                  <a:lnTo>
                    <a:pt x="3028950" y="3180080"/>
                  </a:lnTo>
                  <a:lnTo>
                    <a:pt x="4509770" y="3180080"/>
                  </a:lnTo>
                  <a:cubicBezTo>
                    <a:pt x="4547870" y="3180080"/>
                    <a:pt x="4578350" y="3149600"/>
                    <a:pt x="4578350" y="3111500"/>
                  </a:cubicBezTo>
                  <a:lnTo>
                    <a:pt x="4578350" y="521970"/>
                  </a:lnTo>
                  <a:cubicBezTo>
                    <a:pt x="4691380" y="491490"/>
                    <a:pt x="4775200" y="388620"/>
                    <a:pt x="4775200" y="265430"/>
                  </a:cubicBezTo>
                  <a:cubicBezTo>
                    <a:pt x="4775200" y="119380"/>
                    <a:pt x="4655820" y="0"/>
                    <a:pt x="4508500" y="0"/>
                  </a:cubicBezTo>
                  <a:close/>
                  <a:moveTo>
                    <a:pt x="1814830" y="3044190"/>
                  </a:moveTo>
                  <a:lnTo>
                    <a:pt x="334010" y="3044190"/>
                  </a:lnTo>
                  <a:lnTo>
                    <a:pt x="334010" y="521970"/>
                  </a:lnTo>
                  <a:cubicBezTo>
                    <a:pt x="447040" y="491490"/>
                    <a:pt x="530860" y="388620"/>
                    <a:pt x="530860" y="265430"/>
                  </a:cubicBezTo>
                  <a:cubicBezTo>
                    <a:pt x="530860" y="119380"/>
                    <a:pt x="411480" y="0"/>
                    <a:pt x="265430" y="0"/>
                  </a:cubicBezTo>
                  <a:cubicBezTo>
                    <a:pt x="118110" y="0"/>
                    <a:pt x="0" y="119380"/>
                    <a:pt x="0" y="265430"/>
                  </a:cubicBezTo>
                  <a:cubicBezTo>
                    <a:pt x="0" y="388620"/>
                    <a:pt x="83820" y="491490"/>
                    <a:pt x="196850" y="521970"/>
                  </a:cubicBezTo>
                  <a:lnTo>
                    <a:pt x="196850" y="3111500"/>
                  </a:lnTo>
                  <a:cubicBezTo>
                    <a:pt x="196850" y="3149600"/>
                    <a:pt x="227330" y="3180080"/>
                    <a:pt x="265430" y="3180080"/>
                  </a:cubicBezTo>
                  <a:lnTo>
                    <a:pt x="1746250" y="3180080"/>
                  </a:lnTo>
                  <a:lnTo>
                    <a:pt x="1746250" y="6140450"/>
                  </a:lnTo>
                  <a:cubicBezTo>
                    <a:pt x="1746250" y="6178550"/>
                    <a:pt x="1776730" y="6209030"/>
                    <a:pt x="1814830" y="6209030"/>
                  </a:cubicBezTo>
                  <a:cubicBezTo>
                    <a:pt x="1852930" y="6209030"/>
                    <a:pt x="1883410" y="6178550"/>
                    <a:pt x="1883410" y="6140450"/>
                  </a:cubicBezTo>
                  <a:lnTo>
                    <a:pt x="1883410" y="3111500"/>
                  </a:lnTo>
                  <a:cubicBezTo>
                    <a:pt x="1883410" y="3074670"/>
                    <a:pt x="1851660" y="3044190"/>
                    <a:pt x="1814830" y="3044190"/>
                  </a:cubicBezTo>
                  <a:close/>
                </a:path>
              </a:pathLst>
            </a:custGeom>
            <a:solidFill>
              <a:srgbClr val="FBF1EF"/>
            </a:solidFill>
          </p:spPr>
        </p:sp>
      </p:grpSp>
      <p:grpSp>
        <p:nvGrpSpPr>
          <p:cNvPr id="20" name="Group 20"/>
          <p:cNvGrpSpPr/>
          <p:nvPr/>
        </p:nvGrpSpPr>
        <p:grpSpPr>
          <a:xfrm>
            <a:off x="0" y="8223925"/>
            <a:ext cx="2216258" cy="2863175"/>
            <a:chOff x="0" y="0"/>
            <a:chExt cx="4842510" cy="6256020"/>
          </a:xfrm>
        </p:grpSpPr>
        <p:sp>
          <p:nvSpPr>
            <p:cNvPr id="21" name="Freeform 21"/>
            <p:cNvSpPr/>
            <p:nvPr/>
          </p:nvSpPr>
          <p:spPr>
            <a:xfrm>
              <a:off x="29210" y="12700"/>
              <a:ext cx="4775200" cy="6209030"/>
            </a:xfrm>
            <a:custGeom>
              <a:avLst/>
              <a:gdLst/>
              <a:ahLst/>
              <a:cxnLst/>
              <a:rect l="l" t="t" r="r" b="b"/>
              <a:pathLst>
                <a:path w="4775200" h="6209030">
                  <a:moveTo>
                    <a:pt x="2396490" y="0"/>
                  </a:moveTo>
                  <a:cubicBezTo>
                    <a:pt x="2249170" y="0"/>
                    <a:pt x="2131060" y="119380"/>
                    <a:pt x="2131060" y="265430"/>
                  </a:cubicBezTo>
                  <a:cubicBezTo>
                    <a:pt x="2131060" y="388620"/>
                    <a:pt x="2214880" y="491490"/>
                    <a:pt x="2327910" y="521970"/>
                  </a:cubicBezTo>
                  <a:lnTo>
                    <a:pt x="2327910" y="6140450"/>
                  </a:lnTo>
                  <a:cubicBezTo>
                    <a:pt x="2327910" y="6178550"/>
                    <a:pt x="2358390" y="6209030"/>
                    <a:pt x="2396490" y="6209030"/>
                  </a:cubicBezTo>
                  <a:cubicBezTo>
                    <a:pt x="2434590" y="6209030"/>
                    <a:pt x="2465070" y="6178550"/>
                    <a:pt x="2465070" y="6140450"/>
                  </a:cubicBezTo>
                  <a:lnTo>
                    <a:pt x="2465070" y="521970"/>
                  </a:lnTo>
                  <a:cubicBezTo>
                    <a:pt x="2578100" y="491490"/>
                    <a:pt x="2661920" y="388620"/>
                    <a:pt x="2661920" y="265430"/>
                  </a:cubicBezTo>
                  <a:cubicBezTo>
                    <a:pt x="2661920" y="119380"/>
                    <a:pt x="2542540" y="0"/>
                    <a:pt x="2396490" y="0"/>
                  </a:cubicBezTo>
                  <a:close/>
                  <a:moveTo>
                    <a:pt x="4508500" y="0"/>
                  </a:moveTo>
                  <a:cubicBezTo>
                    <a:pt x="4361180" y="0"/>
                    <a:pt x="4243070" y="119380"/>
                    <a:pt x="4243070" y="265430"/>
                  </a:cubicBezTo>
                  <a:cubicBezTo>
                    <a:pt x="4243070" y="388620"/>
                    <a:pt x="4326890" y="491490"/>
                    <a:pt x="4439920" y="521970"/>
                  </a:cubicBezTo>
                  <a:lnTo>
                    <a:pt x="4439920" y="3042920"/>
                  </a:lnTo>
                  <a:lnTo>
                    <a:pt x="2960370" y="3042920"/>
                  </a:lnTo>
                  <a:cubicBezTo>
                    <a:pt x="2922270" y="3042920"/>
                    <a:pt x="2891790" y="3073400"/>
                    <a:pt x="2891790" y="3111500"/>
                  </a:cubicBezTo>
                  <a:lnTo>
                    <a:pt x="2891790" y="6140450"/>
                  </a:lnTo>
                  <a:cubicBezTo>
                    <a:pt x="2891790" y="6178550"/>
                    <a:pt x="2922270" y="6209030"/>
                    <a:pt x="2960370" y="6209030"/>
                  </a:cubicBezTo>
                  <a:cubicBezTo>
                    <a:pt x="2998470" y="6209030"/>
                    <a:pt x="3028950" y="6178550"/>
                    <a:pt x="3028950" y="6140450"/>
                  </a:cubicBezTo>
                  <a:lnTo>
                    <a:pt x="3028950" y="3180080"/>
                  </a:lnTo>
                  <a:lnTo>
                    <a:pt x="4509770" y="3180080"/>
                  </a:lnTo>
                  <a:cubicBezTo>
                    <a:pt x="4547870" y="3180080"/>
                    <a:pt x="4578350" y="3149600"/>
                    <a:pt x="4578350" y="3111500"/>
                  </a:cubicBezTo>
                  <a:lnTo>
                    <a:pt x="4578350" y="521970"/>
                  </a:lnTo>
                  <a:cubicBezTo>
                    <a:pt x="4691380" y="491490"/>
                    <a:pt x="4775200" y="388620"/>
                    <a:pt x="4775200" y="265430"/>
                  </a:cubicBezTo>
                  <a:cubicBezTo>
                    <a:pt x="4775200" y="119380"/>
                    <a:pt x="4655820" y="0"/>
                    <a:pt x="4508500" y="0"/>
                  </a:cubicBezTo>
                  <a:close/>
                  <a:moveTo>
                    <a:pt x="1814830" y="3044190"/>
                  </a:moveTo>
                  <a:lnTo>
                    <a:pt x="334010" y="3044190"/>
                  </a:lnTo>
                  <a:lnTo>
                    <a:pt x="334010" y="521970"/>
                  </a:lnTo>
                  <a:cubicBezTo>
                    <a:pt x="447040" y="491490"/>
                    <a:pt x="530860" y="388620"/>
                    <a:pt x="530860" y="265430"/>
                  </a:cubicBezTo>
                  <a:cubicBezTo>
                    <a:pt x="530860" y="119380"/>
                    <a:pt x="411480" y="0"/>
                    <a:pt x="265430" y="0"/>
                  </a:cubicBezTo>
                  <a:cubicBezTo>
                    <a:pt x="118110" y="0"/>
                    <a:pt x="0" y="119380"/>
                    <a:pt x="0" y="265430"/>
                  </a:cubicBezTo>
                  <a:cubicBezTo>
                    <a:pt x="0" y="388620"/>
                    <a:pt x="83820" y="491490"/>
                    <a:pt x="196850" y="521970"/>
                  </a:cubicBezTo>
                  <a:lnTo>
                    <a:pt x="196850" y="3111500"/>
                  </a:lnTo>
                  <a:cubicBezTo>
                    <a:pt x="196850" y="3149600"/>
                    <a:pt x="227330" y="3180080"/>
                    <a:pt x="265430" y="3180080"/>
                  </a:cubicBezTo>
                  <a:lnTo>
                    <a:pt x="1746250" y="3180080"/>
                  </a:lnTo>
                  <a:lnTo>
                    <a:pt x="1746250" y="6140450"/>
                  </a:lnTo>
                  <a:cubicBezTo>
                    <a:pt x="1746250" y="6178550"/>
                    <a:pt x="1776730" y="6209030"/>
                    <a:pt x="1814830" y="6209030"/>
                  </a:cubicBezTo>
                  <a:cubicBezTo>
                    <a:pt x="1852930" y="6209030"/>
                    <a:pt x="1883410" y="6178550"/>
                    <a:pt x="1883410" y="6140450"/>
                  </a:cubicBezTo>
                  <a:lnTo>
                    <a:pt x="1883410" y="3111500"/>
                  </a:lnTo>
                  <a:cubicBezTo>
                    <a:pt x="1883410" y="3074670"/>
                    <a:pt x="1851660" y="3044190"/>
                    <a:pt x="1814830" y="3044190"/>
                  </a:cubicBezTo>
                  <a:close/>
                </a:path>
              </a:pathLst>
            </a:custGeom>
            <a:solidFill>
              <a:srgbClr val="FBF1EF"/>
            </a:solidFill>
          </p:spPr>
        </p:sp>
      </p:grpSp>
      <p:grpSp>
        <p:nvGrpSpPr>
          <p:cNvPr id="22" name="Group 22"/>
          <p:cNvGrpSpPr/>
          <p:nvPr/>
        </p:nvGrpSpPr>
        <p:grpSpPr>
          <a:xfrm>
            <a:off x="10378120" y="8564651"/>
            <a:ext cx="2216258" cy="2863175"/>
            <a:chOff x="0" y="0"/>
            <a:chExt cx="4842510" cy="6256020"/>
          </a:xfrm>
        </p:grpSpPr>
        <p:sp>
          <p:nvSpPr>
            <p:cNvPr id="23" name="Freeform 23"/>
            <p:cNvSpPr/>
            <p:nvPr/>
          </p:nvSpPr>
          <p:spPr>
            <a:xfrm>
              <a:off x="29210" y="12700"/>
              <a:ext cx="4775200" cy="6209030"/>
            </a:xfrm>
            <a:custGeom>
              <a:avLst/>
              <a:gdLst/>
              <a:ahLst/>
              <a:cxnLst/>
              <a:rect l="l" t="t" r="r" b="b"/>
              <a:pathLst>
                <a:path w="4775200" h="6209030">
                  <a:moveTo>
                    <a:pt x="2396490" y="0"/>
                  </a:moveTo>
                  <a:cubicBezTo>
                    <a:pt x="2249170" y="0"/>
                    <a:pt x="2131060" y="119380"/>
                    <a:pt x="2131060" y="265430"/>
                  </a:cubicBezTo>
                  <a:cubicBezTo>
                    <a:pt x="2131060" y="388620"/>
                    <a:pt x="2214880" y="491490"/>
                    <a:pt x="2327910" y="521970"/>
                  </a:cubicBezTo>
                  <a:lnTo>
                    <a:pt x="2327910" y="6140450"/>
                  </a:lnTo>
                  <a:cubicBezTo>
                    <a:pt x="2327910" y="6178550"/>
                    <a:pt x="2358390" y="6209030"/>
                    <a:pt x="2396490" y="6209030"/>
                  </a:cubicBezTo>
                  <a:cubicBezTo>
                    <a:pt x="2434590" y="6209030"/>
                    <a:pt x="2465070" y="6178550"/>
                    <a:pt x="2465070" y="6140450"/>
                  </a:cubicBezTo>
                  <a:lnTo>
                    <a:pt x="2465070" y="521970"/>
                  </a:lnTo>
                  <a:cubicBezTo>
                    <a:pt x="2578100" y="491490"/>
                    <a:pt x="2661920" y="388620"/>
                    <a:pt x="2661920" y="265430"/>
                  </a:cubicBezTo>
                  <a:cubicBezTo>
                    <a:pt x="2661920" y="119380"/>
                    <a:pt x="2542540" y="0"/>
                    <a:pt x="2396490" y="0"/>
                  </a:cubicBezTo>
                  <a:close/>
                  <a:moveTo>
                    <a:pt x="4508500" y="0"/>
                  </a:moveTo>
                  <a:cubicBezTo>
                    <a:pt x="4361180" y="0"/>
                    <a:pt x="4243070" y="119380"/>
                    <a:pt x="4243070" y="265430"/>
                  </a:cubicBezTo>
                  <a:cubicBezTo>
                    <a:pt x="4243070" y="388620"/>
                    <a:pt x="4326890" y="491490"/>
                    <a:pt x="4439920" y="521970"/>
                  </a:cubicBezTo>
                  <a:lnTo>
                    <a:pt x="4439920" y="3042920"/>
                  </a:lnTo>
                  <a:lnTo>
                    <a:pt x="2960370" y="3042920"/>
                  </a:lnTo>
                  <a:cubicBezTo>
                    <a:pt x="2922270" y="3042920"/>
                    <a:pt x="2891790" y="3073400"/>
                    <a:pt x="2891790" y="3111500"/>
                  </a:cubicBezTo>
                  <a:lnTo>
                    <a:pt x="2891790" y="6140450"/>
                  </a:lnTo>
                  <a:cubicBezTo>
                    <a:pt x="2891790" y="6178550"/>
                    <a:pt x="2922270" y="6209030"/>
                    <a:pt x="2960370" y="6209030"/>
                  </a:cubicBezTo>
                  <a:cubicBezTo>
                    <a:pt x="2998470" y="6209030"/>
                    <a:pt x="3028950" y="6178550"/>
                    <a:pt x="3028950" y="6140450"/>
                  </a:cubicBezTo>
                  <a:lnTo>
                    <a:pt x="3028950" y="3180080"/>
                  </a:lnTo>
                  <a:lnTo>
                    <a:pt x="4509770" y="3180080"/>
                  </a:lnTo>
                  <a:cubicBezTo>
                    <a:pt x="4547870" y="3180080"/>
                    <a:pt x="4578350" y="3149600"/>
                    <a:pt x="4578350" y="3111500"/>
                  </a:cubicBezTo>
                  <a:lnTo>
                    <a:pt x="4578350" y="521970"/>
                  </a:lnTo>
                  <a:cubicBezTo>
                    <a:pt x="4691380" y="491490"/>
                    <a:pt x="4775200" y="388620"/>
                    <a:pt x="4775200" y="265430"/>
                  </a:cubicBezTo>
                  <a:cubicBezTo>
                    <a:pt x="4775200" y="119380"/>
                    <a:pt x="4655820" y="0"/>
                    <a:pt x="4508500" y="0"/>
                  </a:cubicBezTo>
                  <a:close/>
                  <a:moveTo>
                    <a:pt x="1814830" y="3044190"/>
                  </a:moveTo>
                  <a:lnTo>
                    <a:pt x="334010" y="3044190"/>
                  </a:lnTo>
                  <a:lnTo>
                    <a:pt x="334010" y="521970"/>
                  </a:lnTo>
                  <a:cubicBezTo>
                    <a:pt x="447040" y="491490"/>
                    <a:pt x="530860" y="388620"/>
                    <a:pt x="530860" y="265430"/>
                  </a:cubicBezTo>
                  <a:cubicBezTo>
                    <a:pt x="530860" y="119380"/>
                    <a:pt x="411480" y="0"/>
                    <a:pt x="265430" y="0"/>
                  </a:cubicBezTo>
                  <a:cubicBezTo>
                    <a:pt x="118110" y="0"/>
                    <a:pt x="0" y="119380"/>
                    <a:pt x="0" y="265430"/>
                  </a:cubicBezTo>
                  <a:cubicBezTo>
                    <a:pt x="0" y="388620"/>
                    <a:pt x="83820" y="491490"/>
                    <a:pt x="196850" y="521970"/>
                  </a:cubicBezTo>
                  <a:lnTo>
                    <a:pt x="196850" y="3111500"/>
                  </a:lnTo>
                  <a:cubicBezTo>
                    <a:pt x="196850" y="3149600"/>
                    <a:pt x="227330" y="3180080"/>
                    <a:pt x="265430" y="3180080"/>
                  </a:cubicBezTo>
                  <a:lnTo>
                    <a:pt x="1746250" y="3180080"/>
                  </a:lnTo>
                  <a:lnTo>
                    <a:pt x="1746250" y="6140450"/>
                  </a:lnTo>
                  <a:cubicBezTo>
                    <a:pt x="1746250" y="6178550"/>
                    <a:pt x="1776730" y="6209030"/>
                    <a:pt x="1814830" y="6209030"/>
                  </a:cubicBezTo>
                  <a:cubicBezTo>
                    <a:pt x="1852930" y="6209030"/>
                    <a:pt x="1883410" y="6178550"/>
                    <a:pt x="1883410" y="6140450"/>
                  </a:cubicBezTo>
                  <a:lnTo>
                    <a:pt x="1883410" y="3111500"/>
                  </a:lnTo>
                  <a:cubicBezTo>
                    <a:pt x="1883410" y="3074670"/>
                    <a:pt x="1851660" y="3044190"/>
                    <a:pt x="1814830" y="3044190"/>
                  </a:cubicBezTo>
                  <a:close/>
                </a:path>
              </a:pathLst>
            </a:custGeom>
            <a:solidFill>
              <a:srgbClr val="FBF1EF"/>
            </a:solidFill>
          </p:spPr>
        </p:sp>
      </p:grpSp>
      <p:sp>
        <p:nvSpPr>
          <p:cNvPr id="24" name="TextBox 24"/>
          <p:cNvSpPr txBox="1"/>
          <p:nvPr/>
        </p:nvSpPr>
        <p:spPr>
          <a:xfrm>
            <a:off x="1888958" y="-42436"/>
            <a:ext cx="11231404" cy="1537970"/>
          </a:xfrm>
          <a:prstGeom prst="rect">
            <a:avLst/>
          </a:prstGeom>
        </p:spPr>
        <p:txBody>
          <a:bodyPr lIns="0" tIns="0" rIns="0" bIns="0" rtlCol="0" anchor="t">
            <a:spAutoFit/>
          </a:bodyPr>
          <a:lstStyle/>
          <a:p>
            <a:pPr algn="ctr">
              <a:lnSpc>
                <a:spcPts val="12599"/>
              </a:lnSpc>
            </a:pPr>
            <a:r>
              <a:rPr lang="en-US" sz="9000">
                <a:solidFill>
                  <a:srgbClr val="FBF1EF"/>
                </a:solidFill>
                <a:latin typeface="Anonymous Pro Bold"/>
              </a:rPr>
              <a:t>MODEL ARCHITECTURE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686</Words>
  <Application>Microsoft Office PowerPoint</Application>
  <PresentationFormat>Custom</PresentationFormat>
  <Paragraphs>102</Paragraphs>
  <Slides>15</Slides>
  <Notes>3</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Anonymous Pro Bold</vt:lpstr>
      <vt:lpstr>Arial</vt:lpstr>
      <vt:lpstr>Anonymous Pro</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dc:title>
  <dc:creator>Aditi</dc:creator>
  <cp:lastModifiedBy>Aditi Goel</cp:lastModifiedBy>
  <cp:revision>5</cp:revision>
  <dcterms:created xsi:type="dcterms:W3CDTF">2006-08-16T00:00:00Z</dcterms:created>
  <dcterms:modified xsi:type="dcterms:W3CDTF">2021-04-09T03:18:25Z</dcterms:modified>
  <dc:identifier>DAEbDeJ1_h0</dc:identifier>
</cp:coreProperties>
</file>