
<file path=[Content_Types].xml><?xml version="1.0" encoding="utf-8"?>
<Types xmlns="http://schemas.openxmlformats.org/package/2006/content-types">
  <Default Extension="fntdata" ContentType="application/x-fontdata"/>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Anonymous Pro" panose="020B0604020202020204" charset="0"/>
      <p:regular r:id="rId18"/>
    </p:embeddedFont>
    <p:embeddedFont>
      <p:font typeface="Anonymous Pro Bold" panose="020B0604020202020204" charset="0"/>
      <p:regular r:id="rId19"/>
    </p:embeddedFont>
    <p:embeddedFont>
      <p:font typeface="Calibri" panose="020F0502020204030204" pitchFamily="34" charset="0"/>
      <p:regular r:id="rId20"/>
      <p:bold r:id="rId21"/>
      <p:italic r:id="rId22"/>
      <p:bold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156A"/>
    <a:srgbClr val="E6CF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835"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i Goel" userId="3fa20b3036099dbe" providerId="LiveId" clId="{EF1906B0-F026-44B2-B46E-82ECC07F644E}"/>
    <pc:docChg chg="undo custSel modSld">
      <pc:chgData name="Aditi Goel" userId="3fa20b3036099dbe" providerId="LiveId" clId="{EF1906B0-F026-44B2-B46E-82ECC07F644E}" dt="2021-04-09T03:55:16.699" v="74" actId="403"/>
      <pc:docMkLst>
        <pc:docMk/>
      </pc:docMkLst>
      <pc:sldChg chg="addSp delSp modSp mod setBg">
        <pc:chgData name="Aditi Goel" userId="3fa20b3036099dbe" providerId="LiveId" clId="{EF1906B0-F026-44B2-B46E-82ECC07F644E}" dt="2021-04-09T03:55:16.699" v="74" actId="403"/>
        <pc:sldMkLst>
          <pc:docMk/>
          <pc:sldMk cId="0" sldId="256"/>
        </pc:sldMkLst>
        <pc:spChg chg="mod">
          <ac:chgData name="Aditi Goel" userId="3fa20b3036099dbe" providerId="LiveId" clId="{EF1906B0-F026-44B2-B46E-82ECC07F644E}" dt="2021-04-09T03:51:29.818" v="23" actId="1076"/>
          <ac:spMkLst>
            <pc:docMk/>
            <pc:sldMk cId="0" sldId="256"/>
            <ac:spMk id="3" creationId="{00000000-0000-0000-0000-000000000000}"/>
          </ac:spMkLst>
        </pc:spChg>
        <pc:spChg chg="mod">
          <ac:chgData name="Aditi Goel" userId="3fa20b3036099dbe" providerId="LiveId" clId="{EF1906B0-F026-44B2-B46E-82ECC07F644E}" dt="2021-04-09T03:55:16.699" v="74" actId="403"/>
          <ac:spMkLst>
            <pc:docMk/>
            <pc:sldMk cId="0" sldId="256"/>
            <ac:spMk id="5" creationId="{00000000-0000-0000-0000-000000000000}"/>
          </ac:spMkLst>
        </pc:spChg>
        <pc:spChg chg="mod">
          <ac:chgData name="Aditi Goel" userId="3fa20b3036099dbe" providerId="LiveId" clId="{EF1906B0-F026-44B2-B46E-82ECC07F644E}" dt="2021-04-09T03:53:59.600" v="67" actId="20577"/>
          <ac:spMkLst>
            <pc:docMk/>
            <pc:sldMk cId="0" sldId="256"/>
            <ac:spMk id="6" creationId="{00000000-0000-0000-0000-000000000000}"/>
          </ac:spMkLst>
        </pc:spChg>
        <pc:spChg chg="add del mod">
          <ac:chgData name="Aditi Goel" userId="3fa20b3036099dbe" providerId="LiveId" clId="{EF1906B0-F026-44B2-B46E-82ECC07F644E}" dt="2021-04-09T03:52:19.261" v="37"/>
          <ac:spMkLst>
            <pc:docMk/>
            <pc:sldMk cId="0" sldId="256"/>
            <ac:spMk id="10" creationId="{1ADF1BBD-E009-4122-916C-A32204661FFC}"/>
          </ac:spMkLst>
        </pc:spChg>
        <pc:spChg chg="add del mod">
          <ac:chgData name="Aditi Goel" userId="3fa20b3036099dbe" providerId="LiveId" clId="{EF1906B0-F026-44B2-B46E-82ECC07F644E}" dt="2021-04-09T03:52:12.171" v="34"/>
          <ac:spMkLst>
            <pc:docMk/>
            <pc:sldMk cId="0" sldId="256"/>
            <ac:spMk id="11" creationId="{9673B59A-9572-4F5F-A6BA-590440914091}"/>
          </ac:spMkLst>
        </pc:spChg>
        <pc:spChg chg="add mod">
          <ac:chgData name="Aditi Goel" userId="3fa20b3036099dbe" providerId="LiveId" clId="{EF1906B0-F026-44B2-B46E-82ECC07F644E}" dt="2021-04-09T03:54:33.843" v="72" actId="14100"/>
          <ac:spMkLst>
            <pc:docMk/>
            <pc:sldMk cId="0" sldId="256"/>
            <ac:spMk id="12" creationId="{68A900BB-A6DB-4B42-8048-F3D17C69FF0A}"/>
          </ac:spMkLst>
        </pc:spChg>
        <pc:picChg chg="mod">
          <ac:chgData name="Aditi Goel" userId="3fa20b3036099dbe" providerId="LiveId" clId="{EF1906B0-F026-44B2-B46E-82ECC07F644E}" dt="2021-04-09T03:50:45.983" v="13" actId="1076"/>
          <ac:picMkLst>
            <pc:docMk/>
            <pc:sldMk cId="0" sldId="256"/>
            <ac:picMk id="2" creationId="{00000000-0000-0000-0000-000000000000}"/>
          </ac:picMkLst>
        </pc:picChg>
        <pc:picChg chg="add mod">
          <ac:chgData name="Aditi Goel" userId="3fa20b3036099dbe" providerId="LiveId" clId="{EF1906B0-F026-44B2-B46E-82ECC07F644E}" dt="2021-04-09T03:51:01.083" v="17" actId="1076"/>
          <ac:picMkLst>
            <pc:docMk/>
            <pc:sldMk cId="0" sldId="256"/>
            <ac:picMk id="9" creationId="{4DC00CBE-1973-4950-A640-73311CAF29A5}"/>
          </ac:picMkLst>
        </pc:picChg>
      </pc:sldChg>
      <pc:sldChg chg="modSp mod">
        <pc:chgData name="Aditi Goel" userId="3fa20b3036099dbe" providerId="LiveId" clId="{EF1906B0-F026-44B2-B46E-82ECC07F644E}" dt="2021-04-09T03:48:52.341" v="2" actId="207"/>
        <pc:sldMkLst>
          <pc:docMk/>
          <pc:sldMk cId="0" sldId="257"/>
        </pc:sldMkLst>
        <pc:picChg chg="mod">
          <ac:chgData name="Aditi Goel" userId="3fa20b3036099dbe" providerId="LiveId" clId="{EF1906B0-F026-44B2-B46E-82ECC07F644E}" dt="2021-04-09T03:48:52.341" v="2" actId="207"/>
          <ac:picMkLst>
            <pc:docMk/>
            <pc:sldMk cId="0" sldId="257"/>
            <ac:picMk id="3" creationId="{00000000-0000-0000-0000-000000000000}"/>
          </ac:picMkLst>
        </pc:picChg>
      </pc:sldChg>
      <pc:sldChg chg="modSp mod">
        <pc:chgData name="Aditi Goel" userId="3fa20b3036099dbe" providerId="LiveId" clId="{EF1906B0-F026-44B2-B46E-82ECC07F644E}" dt="2021-04-09T03:49:19.172" v="4" actId="207"/>
        <pc:sldMkLst>
          <pc:docMk/>
          <pc:sldMk cId="0" sldId="258"/>
        </pc:sldMkLst>
        <pc:picChg chg="mod">
          <ac:chgData name="Aditi Goel" userId="3fa20b3036099dbe" providerId="LiveId" clId="{EF1906B0-F026-44B2-B46E-82ECC07F644E}" dt="2021-04-09T03:49:19.172" v="4" actId="207"/>
          <ac:picMkLst>
            <pc:docMk/>
            <pc:sldMk cId="0" sldId="258"/>
            <ac:picMk id="27"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16.04.2021</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16.04.2021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The objective is to classify activities into one of the seven activities</a:t>
            </a:r>
          </a:p>
          <a:p>
            <a:pPr lvl="0"/>
            <a:r>
              <a:rPr lang="en-US"/>
              <a:t>(WALKING, UPSTAIRS, DOWNSTAIRS, SITTING, STANDING, JOGGING, BIKING)</a:t>
            </a:r>
          </a:p>
          <a:p>
            <a:pPr lvl="0"/>
            <a:r>
              <a:rPr lang="en-US"/>
              <a:t>performed based on the data collected from sensor signals (accelerometer, linear acceleration and gyroscope) of the smartphones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16.04.2021</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linear acc = acc - gravity</a:t>
            </a:r>
          </a:p>
          <a:p>
            <a:pPr lvl="0"/>
            <a:r>
              <a:rPr lang="en-US"/>
              <a:t>therefore acc data provides us with the orientation of the device since it includes components of gravity in each direction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16.04.2021</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The following code shows you how to get an instance of the default significant motion sensor and how to register an event listener: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13</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38.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37.png"/><Relationship Id="rId5" Type="http://schemas.openxmlformats.org/officeDocument/2006/relationships/image" Target="../media/image4.sv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18" Type="http://schemas.openxmlformats.org/officeDocument/2006/relationships/image" Target="../media/image20.svg"/><Relationship Id="rId3" Type="http://schemas.openxmlformats.org/officeDocument/2006/relationships/image" Target="../media/image5.jpeg"/><Relationship Id="rId7" Type="http://schemas.openxmlformats.org/officeDocument/2006/relationships/image" Target="../media/image9.sv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notesSlide" Target="../notesSlides/notesSlide1.xml"/><Relationship Id="rId16"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 Id="rId9" Type="http://schemas.openxmlformats.org/officeDocument/2006/relationships/image" Target="../media/image28.svg"/></Relationships>
</file>

<file path=ppt/slides/_rels/slide5.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0.svg"/></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A156A"/>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2414660" y="-1843964"/>
            <a:ext cx="5132029" cy="5290751"/>
          </a:xfrm>
          <a:prstGeom prst="rect">
            <a:avLst/>
          </a:prstGeom>
        </p:spPr>
      </p:pic>
      <p:sp>
        <p:nvSpPr>
          <p:cNvPr id="3" name="TextBox 3"/>
          <p:cNvSpPr txBox="1"/>
          <p:nvPr/>
        </p:nvSpPr>
        <p:spPr>
          <a:xfrm>
            <a:off x="4052719" y="2901571"/>
            <a:ext cx="8861870" cy="1817549"/>
          </a:xfrm>
          <a:prstGeom prst="rect">
            <a:avLst/>
          </a:prstGeom>
        </p:spPr>
        <p:txBody>
          <a:bodyPr wrap="square" lIns="0" tIns="0" rIns="0" bIns="0" rtlCol="0" anchor="t">
            <a:spAutoFit/>
          </a:bodyPr>
          <a:lstStyle/>
          <a:p>
            <a:pPr algn="ctr">
              <a:lnSpc>
                <a:spcPts val="7040"/>
              </a:lnSpc>
            </a:pPr>
            <a:r>
              <a:rPr lang="en-US" sz="8800" spc="128" dirty="0">
                <a:solidFill>
                  <a:srgbClr val="E6CFF3"/>
                </a:solidFill>
                <a:latin typeface="Anonymous Pro Bold"/>
              </a:rPr>
              <a:t>HUMAN ACTIVITY</a:t>
            </a:r>
          </a:p>
          <a:p>
            <a:pPr algn="ctr">
              <a:lnSpc>
                <a:spcPts val="7040"/>
              </a:lnSpc>
            </a:pPr>
            <a:r>
              <a:rPr lang="en-US" sz="8800" spc="128" dirty="0">
                <a:solidFill>
                  <a:srgbClr val="E6CFF3"/>
                </a:solidFill>
                <a:latin typeface="Anonymous Pro Bold"/>
              </a:rPr>
              <a:t>RECOGNITION</a:t>
            </a:r>
          </a:p>
        </p:txBody>
      </p:sp>
      <p:grpSp>
        <p:nvGrpSpPr>
          <p:cNvPr id="4" name="Group 4"/>
          <p:cNvGrpSpPr/>
          <p:nvPr/>
        </p:nvGrpSpPr>
        <p:grpSpPr>
          <a:xfrm>
            <a:off x="3718340" y="1181790"/>
            <a:ext cx="9876179" cy="7505291"/>
            <a:chOff x="-9874330" y="-2207925"/>
            <a:chExt cx="13168238" cy="10007053"/>
          </a:xfrm>
        </p:grpSpPr>
        <p:sp>
          <p:nvSpPr>
            <p:cNvPr id="5" name="TextBox 5"/>
            <p:cNvSpPr txBox="1"/>
            <p:nvPr/>
          </p:nvSpPr>
          <p:spPr>
            <a:xfrm>
              <a:off x="-5281717" y="-2207925"/>
              <a:ext cx="8575625" cy="820737"/>
            </a:xfrm>
            <a:prstGeom prst="rect">
              <a:avLst/>
            </a:prstGeom>
          </p:spPr>
          <p:txBody>
            <a:bodyPr lIns="0" tIns="0" rIns="0" bIns="0" rtlCol="0" anchor="t">
              <a:spAutoFit/>
            </a:bodyPr>
            <a:lstStyle/>
            <a:p>
              <a:pPr>
                <a:lnSpc>
                  <a:spcPts val="4810"/>
                </a:lnSpc>
              </a:pPr>
              <a:r>
                <a:rPr lang="en-US" sz="4000" spc="185" dirty="0">
                  <a:solidFill>
                    <a:srgbClr val="E6CFF3"/>
                  </a:solidFill>
                  <a:latin typeface="Anonymous Pro Bold"/>
                </a:rPr>
                <a:t>CS229</a:t>
              </a:r>
              <a:endParaRPr lang="en-US" sz="3700" spc="185" dirty="0">
                <a:solidFill>
                  <a:srgbClr val="E6CFF3"/>
                </a:solidFill>
                <a:latin typeface="Anonymous Pro Bold"/>
              </a:endParaRPr>
            </a:p>
          </p:txBody>
        </p:sp>
        <p:sp>
          <p:nvSpPr>
            <p:cNvPr id="6" name="TextBox 6"/>
            <p:cNvSpPr txBox="1"/>
            <p:nvPr/>
          </p:nvSpPr>
          <p:spPr>
            <a:xfrm>
              <a:off x="-9874330" y="4801555"/>
              <a:ext cx="8575625" cy="2997573"/>
            </a:xfrm>
            <a:prstGeom prst="rect">
              <a:avLst/>
            </a:prstGeom>
          </p:spPr>
          <p:txBody>
            <a:bodyPr lIns="0" tIns="0" rIns="0" bIns="0" rtlCol="0" anchor="t">
              <a:spAutoFit/>
            </a:bodyPr>
            <a:lstStyle/>
            <a:p>
              <a:pPr>
                <a:lnSpc>
                  <a:spcPts val="4500"/>
                </a:lnSpc>
              </a:pPr>
              <a:r>
                <a:rPr lang="en-US" sz="3000" spc="30" dirty="0">
                  <a:solidFill>
                    <a:srgbClr val="E6CFF3"/>
                  </a:solidFill>
                  <a:latin typeface="Anonymous Pro Bold"/>
                </a:rPr>
                <a:t>PROJECT BY:</a:t>
              </a:r>
              <a:r>
                <a:rPr lang="en-US" sz="3000" spc="30" dirty="0">
                  <a:solidFill>
                    <a:srgbClr val="E6CFF3"/>
                  </a:solidFill>
                  <a:latin typeface="Anonymous Pro"/>
                </a:rPr>
                <a:t> </a:t>
              </a:r>
            </a:p>
            <a:p>
              <a:pPr>
                <a:lnSpc>
                  <a:spcPts val="4500"/>
                </a:lnSpc>
              </a:pPr>
              <a:r>
                <a:rPr lang="en-US" sz="3000" spc="30" dirty="0">
                  <a:solidFill>
                    <a:srgbClr val="E6CFF3"/>
                  </a:solidFill>
                  <a:latin typeface="Anonymous Pro"/>
                </a:rPr>
                <a:t>Aditi Goel</a:t>
              </a:r>
            </a:p>
            <a:p>
              <a:pPr>
                <a:lnSpc>
                  <a:spcPts val="4500"/>
                </a:lnSpc>
              </a:pPr>
              <a:r>
                <a:rPr lang="en-US" sz="3000" spc="30" dirty="0">
                  <a:solidFill>
                    <a:srgbClr val="E6CFF3"/>
                  </a:solidFill>
                  <a:latin typeface="Anonymous Pro"/>
                </a:rPr>
                <a:t>1901CS04</a:t>
              </a:r>
            </a:p>
            <a:p>
              <a:pPr>
                <a:lnSpc>
                  <a:spcPts val="4500"/>
                </a:lnSpc>
              </a:pPr>
              <a:r>
                <a:rPr lang="en-US" sz="3000" spc="30" dirty="0">
                  <a:solidFill>
                    <a:srgbClr val="E6CFF3"/>
                  </a:solidFill>
                  <a:latin typeface="Anonymous Pro"/>
                </a:rPr>
                <a:t>IIT Patna</a:t>
              </a:r>
            </a:p>
          </p:txBody>
        </p:sp>
      </p:grpSp>
      <p:grpSp>
        <p:nvGrpSpPr>
          <p:cNvPr id="7" name="Group 7"/>
          <p:cNvGrpSpPr/>
          <p:nvPr/>
        </p:nvGrpSpPr>
        <p:grpSpPr>
          <a:xfrm rot="-5400000">
            <a:off x="16447678" y="42406"/>
            <a:ext cx="2216258" cy="2863175"/>
            <a:chOff x="0" y="0"/>
            <a:chExt cx="4842510" cy="6256020"/>
          </a:xfrm>
        </p:grpSpPr>
        <p:sp>
          <p:nvSpPr>
            <p:cNvPr id="8" name="Freeform 8"/>
            <p:cNvSpPr/>
            <p:nvPr/>
          </p:nvSpPr>
          <p:spPr>
            <a:xfrm>
              <a:off x="29210" y="12700"/>
              <a:ext cx="4775200" cy="6209030"/>
            </a:xfrm>
            <a:custGeom>
              <a:avLst/>
              <a:gdLst/>
              <a:ahLst/>
              <a:cxnLst/>
              <a:rect l="l" t="t" r="r" b="b"/>
              <a:pathLst>
                <a:path w="4775200" h="620903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2D1674"/>
            </a:solidFill>
          </p:spPr>
        </p:sp>
      </p:grpSp>
      <p:pic>
        <p:nvPicPr>
          <p:cNvPr id="9" name="Picture 2">
            <a:extLst>
              <a:ext uri="{FF2B5EF4-FFF2-40B4-BE49-F238E27FC236}">
                <a16:creationId xmlns:a16="http://schemas.microsoft.com/office/drawing/2014/main" id="{4DC00CBE-1973-4950-A640-73311CAF29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4984851" y="6846359"/>
            <a:ext cx="5132029" cy="5290751"/>
          </a:xfrm>
          <a:prstGeom prst="rect">
            <a:avLst/>
          </a:prstGeom>
        </p:spPr>
      </p:pic>
      <p:sp>
        <p:nvSpPr>
          <p:cNvPr id="12" name="TextBox 11">
            <a:extLst>
              <a:ext uri="{FF2B5EF4-FFF2-40B4-BE49-F238E27FC236}">
                <a16:creationId xmlns:a16="http://schemas.microsoft.com/office/drawing/2014/main" id="{68A900BB-A6DB-4B42-8048-F3D17C69FF0A}"/>
              </a:ext>
            </a:extLst>
          </p:cNvPr>
          <p:cNvSpPr txBox="1"/>
          <p:nvPr/>
        </p:nvSpPr>
        <p:spPr>
          <a:xfrm>
            <a:off x="8686800" y="5843289"/>
            <a:ext cx="5760282" cy="3439403"/>
          </a:xfrm>
          <a:prstGeom prst="rect">
            <a:avLst/>
          </a:prstGeom>
          <a:noFill/>
        </p:spPr>
        <p:txBody>
          <a:bodyPr wrap="square" rtlCol="0">
            <a:spAutoFit/>
          </a:bodyPr>
          <a:lstStyle/>
          <a:p>
            <a:pPr>
              <a:lnSpc>
                <a:spcPts val="4500"/>
              </a:lnSpc>
            </a:pPr>
            <a:endParaRPr lang="en-US" sz="3000" spc="30" dirty="0">
              <a:solidFill>
                <a:srgbClr val="E6CFF3"/>
              </a:solidFill>
              <a:latin typeface="Anonymous Pro"/>
            </a:endParaRPr>
          </a:p>
          <a:p>
            <a:pPr>
              <a:lnSpc>
                <a:spcPts val="4500"/>
              </a:lnSpc>
            </a:pPr>
            <a:r>
              <a:rPr lang="en-US" sz="3000" spc="30" dirty="0">
                <a:solidFill>
                  <a:srgbClr val="E6CFF3"/>
                </a:solidFill>
                <a:latin typeface="Anonymous Pro Bold"/>
              </a:rPr>
              <a:t>UNDER MENTORSHIP OF:</a:t>
            </a:r>
          </a:p>
          <a:p>
            <a:pPr>
              <a:lnSpc>
                <a:spcPts val="4500"/>
              </a:lnSpc>
            </a:pPr>
            <a:r>
              <a:rPr lang="en-US" sz="3000" spc="30" dirty="0">
                <a:solidFill>
                  <a:srgbClr val="E6CFF3"/>
                </a:solidFill>
                <a:latin typeface="Anonymous Pro"/>
              </a:rPr>
              <a:t>Dr. Jimson Mathew</a:t>
            </a:r>
          </a:p>
          <a:p>
            <a:pPr>
              <a:lnSpc>
                <a:spcPts val="4500"/>
              </a:lnSpc>
            </a:pPr>
            <a:r>
              <a:rPr lang="en-US" sz="3000" spc="30" dirty="0">
                <a:solidFill>
                  <a:srgbClr val="E6CFF3"/>
                </a:solidFill>
                <a:latin typeface="Anonymous Pro"/>
              </a:rPr>
              <a:t>Associate Professor</a:t>
            </a:r>
          </a:p>
          <a:p>
            <a:pPr>
              <a:lnSpc>
                <a:spcPts val="4500"/>
              </a:lnSpc>
            </a:pPr>
            <a:r>
              <a:rPr lang="en-US" sz="3000" spc="30" dirty="0">
                <a:solidFill>
                  <a:srgbClr val="E6CFF3"/>
                </a:solidFill>
                <a:latin typeface="Anonymous Pro"/>
              </a:rPr>
              <a:t>IIT Patna</a:t>
            </a:r>
          </a:p>
          <a:p>
            <a:endParaRPr lang="en-IN" sz="3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D1674"/>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28319" y="7826712"/>
            <a:ext cx="2216258" cy="2863175"/>
            <a:chOff x="0" y="0"/>
            <a:chExt cx="4842510" cy="6256020"/>
          </a:xfrm>
        </p:grpSpPr>
        <p:sp>
          <p:nvSpPr>
            <p:cNvPr id="3" name="Freeform 3"/>
            <p:cNvSpPr/>
            <p:nvPr/>
          </p:nvSpPr>
          <p:spPr>
            <a:xfrm>
              <a:off x="29210" y="12700"/>
              <a:ext cx="4775200" cy="6209030"/>
            </a:xfrm>
            <a:custGeom>
              <a:avLst/>
              <a:gdLst/>
              <a:ahLst/>
              <a:cxnLst/>
              <a:rect l="l" t="t" r="r" b="b"/>
              <a:pathLst>
                <a:path w="4775200" h="620903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B175FF"/>
            </a:solidFill>
          </p:spPr>
        </p:sp>
      </p:grpSp>
      <p:grpSp>
        <p:nvGrpSpPr>
          <p:cNvPr id="4" name="Group 4"/>
          <p:cNvGrpSpPr/>
          <p:nvPr/>
        </p:nvGrpSpPr>
        <p:grpSpPr>
          <a:xfrm rot="-10800000">
            <a:off x="595848" y="-948759"/>
            <a:ext cx="2216258" cy="2863175"/>
            <a:chOff x="0" y="0"/>
            <a:chExt cx="4842510" cy="6256020"/>
          </a:xfrm>
        </p:grpSpPr>
        <p:sp>
          <p:nvSpPr>
            <p:cNvPr id="5" name="Freeform 5"/>
            <p:cNvSpPr/>
            <p:nvPr/>
          </p:nvSpPr>
          <p:spPr>
            <a:xfrm>
              <a:off x="29210" y="12700"/>
              <a:ext cx="4775200" cy="6209030"/>
            </a:xfrm>
            <a:custGeom>
              <a:avLst/>
              <a:gdLst/>
              <a:ahLst/>
              <a:cxnLst/>
              <a:rect l="l" t="t" r="r" b="b"/>
              <a:pathLst>
                <a:path w="4775200" h="620903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B175FF"/>
            </a:solidFill>
          </p:spPr>
        </p:sp>
      </p:grpSp>
      <p:pic>
        <p:nvPicPr>
          <p:cNvPr id="6" name="Picture 6"/>
          <p:cNvPicPr>
            <a:picLocks noChangeAspect="1"/>
          </p:cNvPicPr>
          <p:nvPr/>
        </p:nvPicPr>
        <p:blipFill>
          <a:blip r:embed="rId2"/>
          <a:srcRect/>
          <a:stretch>
            <a:fillRect/>
          </a:stretch>
        </p:blipFill>
        <p:spPr>
          <a:xfrm>
            <a:off x="7543800" y="763719"/>
            <a:ext cx="9638488" cy="9104181"/>
          </a:xfrm>
          <a:prstGeom prst="rect">
            <a:avLst/>
          </a:prstGeom>
        </p:spPr>
      </p:pic>
      <p:sp>
        <p:nvSpPr>
          <p:cNvPr id="7" name="TextBox 7"/>
          <p:cNvSpPr txBox="1"/>
          <p:nvPr/>
        </p:nvSpPr>
        <p:spPr>
          <a:xfrm>
            <a:off x="847695" y="2851097"/>
            <a:ext cx="7094093" cy="3133090"/>
          </a:xfrm>
          <a:prstGeom prst="rect">
            <a:avLst/>
          </a:prstGeom>
        </p:spPr>
        <p:txBody>
          <a:bodyPr lIns="0" tIns="0" rIns="0" bIns="0" rtlCol="0" anchor="t">
            <a:spAutoFit/>
          </a:bodyPr>
          <a:lstStyle/>
          <a:p>
            <a:pPr>
              <a:lnSpc>
                <a:spcPts val="12599"/>
              </a:lnSpc>
            </a:pPr>
            <a:r>
              <a:rPr lang="en-US" sz="9000">
                <a:solidFill>
                  <a:srgbClr val="FBF1EF"/>
                </a:solidFill>
                <a:latin typeface="Anonymous Pro Bold"/>
              </a:rPr>
              <a:t>CONFUSION</a:t>
            </a:r>
          </a:p>
          <a:p>
            <a:pPr>
              <a:lnSpc>
                <a:spcPts val="12599"/>
              </a:lnSpc>
            </a:pPr>
            <a:r>
              <a:rPr lang="en-US" sz="9000">
                <a:solidFill>
                  <a:srgbClr val="FBF1EF"/>
                </a:solidFill>
                <a:latin typeface="Anonymous Pro Bold"/>
              </a:rPr>
              <a:t>MATRIX</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BF1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4414020" y="-3260377"/>
            <a:ext cx="9703718" cy="10003833"/>
          </a:xfrm>
          <a:prstGeom prst="rect">
            <a:avLst/>
          </a:prstGeom>
        </p:spPr>
      </p:pic>
      <p:grpSp>
        <p:nvGrpSpPr>
          <p:cNvPr id="3" name="Group 3"/>
          <p:cNvGrpSpPr/>
          <p:nvPr/>
        </p:nvGrpSpPr>
        <p:grpSpPr>
          <a:xfrm>
            <a:off x="524455" y="7592782"/>
            <a:ext cx="2216258" cy="2863175"/>
            <a:chOff x="0" y="0"/>
            <a:chExt cx="4842510" cy="6256020"/>
          </a:xfrm>
        </p:grpSpPr>
        <p:sp>
          <p:nvSpPr>
            <p:cNvPr id="4" name="Freeform 4"/>
            <p:cNvSpPr/>
            <p:nvPr/>
          </p:nvSpPr>
          <p:spPr>
            <a:xfrm>
              <a:off x="29210" y="12700"/>
              <a:ext cx="4775200" cy="6209030"/>
            </a:xfrm>
            <a:custGeom>
              <a:avLst/>
              <a:gdLst/>
              <a:ahLst/>
              <a:cxnLst/>
              <a:rect l="l" t="t" r="r" b="b"/>
              <a:pathLst>
                <a:path w="4775200" h="620903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2D1674"/>
            </a:solidFill>
          </p:spPr>
        </p:sp>
      </p:grpSp>
      <p:sp>
        <p:nvSpPr>
          <p:cNvPr id="5" name="TextBox 5"/>
          <p:cNvSpPr txBox="1"/>
          <p:nvPr/>
        </p:nvSpPr>
        <p:spPr>
          <a:xfrm>
            <a:off x="2998031" y="736970"/>
            <a:ext cx="6431719" cy="1464310"/>
          </a:xfrm>
          <a:prstGeom prst="rect">
            <a:avLst/>
          </a:prstGeom>
        </p:spPr>
        <p:txBody>
          <a:bodyPr lIns="0" tIns="0" rIns="0" bIns="0" rtlCol="0" anchor="t">
            <a:spAutoFit/>
          </a:bodyPr>
          <a:lstStyle/>
          <a:p>
            <a:pPr>
              <a:lnSpc>
                <a:spcPts val="11700"/>
              </a:lnSpc>
            </a:pPr>
            <a:r>
              <a:rPr lang="en-US" sz="9000" spc="450">
                <a:solidFill>
                  <a:srgbClr val="2D1674"/>
                </a:solidFill>
                <a:latin typeface="Anonymous Pro Bold"/>
              </a:rPr>
              <a:t>EXPORTING</a:t>
            </a:r>
          </a:p>
        </p:txBody>
      </p:sp>
      <p:sp>
        <p:nvSpPr>
          <p:cNvPr id="6" name="TextBox 6"/>
          <p:cNvSpPr txBox="1"/>
          <p:nvPr/>
        </p:nvSpPr>
        <p:spPr>
          <a:xfrm>
            <a:off x="3288568" y="2766304"/>
            <a:ext cx="10358946" cy="5105400"/>
          </a:xfrm>
          <a:prstGeom prst="rect">
            <a:avLst/>
          </a:prstGeom>
        </p:spPr>
        <p:txBody>
          <a:bodyPr lIns="0" tIns="0" rIns="0" bIns="0" rtlCol="0" anchor="t">
            <a:spAutoFit/>
          </a:bodyPr>
          <a:lstStyle/>
          <a:p>
            <a:pPr marL="734060" lvl="1" indent="-367030">
              <a:lnSpc>
                <a:spcPts val="5100"/>
              </a:lnSpc>
              <a:buFont typeface="Arial"/>
              <a:buChar char="•"/>
            </a:pPr>
            <a:r>
              <a:rPr lang="en-US" sz="3400" spc="34">
                <a:solidFill>
                  <a:srgbClr val="2D1674"/>
                </a:solidFill>
                <a:latin typeface="Anonymous Pro"/>
              </a:rPr>
              <a:t>Exported Hadoop (h5) format file to Proto Buffer file (.pb) because it is lightweight and supported by Tensorflow Mobile for deployment in Android devices.</a:t>
            </a:r>
          </a:p>
          <a:p>
            <a:pPr marL="734060" lvl="1" indent="-367030">
              <a:lnSpc>
                <a:spcPts val="5100"/>
              </a:lnSpc>
              <a:buFont typeface="Arial"/>
              <a:buChar char="•"/>
            </a:pPr>
            <a:r>
              <a:rPr lang="en-US" sz="3400" spc="34">
                <a:solidFill>
                  <a:srgbClr val="2D1674"/>
                </a:solidFill>
                <a:latin typeface="Anonymous Pro"/>
              </a:rPr>
              <a:t>This proto buffer file is included in the app to use this trained model for making predictions on real time 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175FF"/>
        </a:solidFill>
        <a:effectLst/>
      </p:bgPr>
    </p:bg>
    <p:spTree>
      <p:nvGrpSpPr>
        <p:cNvPr id="1" name=""/>
        <p:cNvGrpSpPr/>
        <p:nvPr/>
      </p:nvGrpSpPr>
      <p:grpSpPr>
        <a:xfrm>
          <a:off x="0" y="0"/>
          <a:ext cx="0" cy="0"/>
          <a:chOff x="0" y="0"/>
          <a:chExt cx="0" cy="0"/>
        </a:xfrm>
      </p:grpSpPr>
      <p:grpSp>
        <p:nvGrpSpPr>
          <p:cNvPr id="2" name="Group 2"/>
          <p:cNvGrpSpPr/>
          <p:nvPr/>
        </p:nvGrpSpPr>
        <p:grpSpPr>
          <a:xfrm>
            <a:off x="8343303" y="-1266620"/>
            <a:ext cx="13857371" cy="13857371"/>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D1674">
                <a:alpha val="15686"/>
              </a:srgbClr>
            </a:solidFill>
          </p:spPr>
        </p:sp>
      </p:grpSp>
      <p:grpSp>
        <p:nvGrpSpPr>
          <p:cNvPr id="4" name="Group 4"/>
          <p:cNvGrpSpPr/>
          <p:nvPr/>
        </p:nvGrpSpPr>
        <p:grpSpPr>
          <a:xfrm>
            <a:off x="10696296" y="-1483046"/>
            <a:ext cx="13857371" cy="13857371"/>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D1674">
                <a:alpha val="31764"/>
              </a:srgbClr>
            </a:solidFill>
          </p:spPr>
        </p:sp>
      </p:grpSp>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14540269" y="228385"/>
            <a:ext cx="9703718" cy="10003833"/>
          </a:xfrm>
          <a:prstGeom prst="rect">
            <a:avLst/>
          </a:prstGeom>
        </p:spPr>
      </p:pic>
      <p:sp>
        <p:nvSpPr>
          <p:cNvPr id="17" name="TextBox 17"/>
          <p:cNvSpPr txBox="1"/>
          <p:nvPr/>
        </p:nvSpPr>
        <p:spPr>
          <a:xfrm>
            <a:off x="739456" y="2398455"/>
            <a:ext cx="8188119" cy="6136514"/>
          </a:xfrm>
          <a:prstGeom prst="rect">
            <a:avLst/>
          </a:prstGeom>
        </p:spPr>
        <p:txBody>
          <a:bodyPr lIns="0" tIns="0" rIns="0" bIns="0" rtlCol="0" anchor="t">
            <a:spAutoFit/>
          </a:bodyPr>
          <a:lstStyle/>
          <a:p>
            <a:pPr marL="820419" lvl="1" indent="-410210">
              <a:lnSpc>
                <a:spcPts val="6155"/>
              </a:lnSpc>
              <a:buFont typeface="Arial"/>
              <a:buChar char="•"/>
            </a:pPr>
            <a:r>
              <a:rPr lang="en-US" sz="3800" dirty="0">
                <a:solidFill>
                  <a:srgbClr val="FBF1EF"/>
                </a:solidFill>
                <a:latin typeface="Anonymous Pro"/>
              </a:rPr>
              <a:t>A simple UI which shows the seven activities: DOWNSTAIRS, JOGGING, SITTING, STANDING, UPSTAIRS, WALKING, BIKING</a:t>
            </a:r>
          </a:p>
          <a:p>
            <a:pPr marL="820420" lvl="1" indent="-410210">
              <a:lnSpc>
                <a:spcPts val="6156"/>
              </a:lnSpc>
              <a:buFont typeface="Arial"/>
              <a:buChar char="•"/>
            </a:pPr>
            <a:r>
              <a:rPr lang="en-US" sz="3799" dirty="0">
                <a:solidFill>
                  <a:srgbClr val="FBF1EF"/>
                </a:solidFill>
                <a:latin typeface="Anonymous Pro"/>
              </a:rPr>
              <a:t>Highlights the activity which the model predicts with highest probability</a:t>
            </a:r>
          </a:p>
        </p:txBody>
      </p:sp>
      <p:sp>
        <p:nvSpPr>
          <p:cNvPr id="18" name="TextBox 18"/>
          <p:cNvSpPr txBox="1"/>
          <p:nvPr/>
        </p:nvSpPr>
        <p:spPr>
          <a:xfrm>
            <a:off x="1028700" y="173990"/>
            <a:ext cx="6863715" cy="1537970"/>
          </a:xfrm>
          <a:prstGeom prst="rect">
            <a:avLst/>
          </a:prstGeom>
        </p:spPr>
        <p:txBody>
          <a:bodyPr lIns="0" tIns="0" rIns="0" bIns="0" rtlCol="0" anchor="t">
            <a:spAutoFit/>
          </a:bodyPr>
          <a:lstStyle/>
          <a:p>
            <a:pPr algn="ctr">
              <a:lnSpc>
                <a:spcPts val="12599"/>
              </a:lnSpc>
            </a:pPr>
            <a:r>
              <a:rPr lang="en-US" sz="9000">
                <a:solidFill>
                  <a:srgbClr val="2D1674"/>
                </a:solidFill>
                <a:latin typeface="Anonymous Pro Bold"/>
              </a:rPr>
              <a:t>ANDROID APP</a:t>
            </a:r>
          </a:p>
        </p:txBody>
      </p:sp>
      <p:pic>
        <p:nvPicPr>
          <p:cNvPr id="19" name="WhatsApp Video 2021-04-08 at 6.28.35 PM">
            <a:hlinkClick r:id="" action="ppaction://media"/>
            <a:extLst>
              <a:ext uri="{FF2B5EF4-FFF2-40B4-BE49-F238E27FC236}">
                <a16:creationId xmlns:a16="http://schemas.microsoft.com/office/drawing/2014/main" id="{9BDD2736-6096-4548-A539-E68056CA163E}"/>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11280568" y="237062"/>
            <a:ext cx="4415794" cy="9812875"/>
          </a:xfrm>
          <a:prstGeom prst="rect">
            <a:avLst/>
          </a:prstGeom>
        </p:spPr>
      </p:pic>
      <p:pic>
        <p:nvPicPr>
          <p:cNvPr id="1032" name="Picture 8">
            <a:extLst>
              <a:ext uri="{FF2B5EF4-FFF2-40B4-BE49-F238E27FC236}">
                <a16:creationId xmlns:a16="http://schemas.microsoft.com/office/drawing/2014/main" id="{709FC348-C700-48D8-BEC1-1EC19084F59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933397" y="0"/>
            <a:ext cx="5110136" cy="102076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6160" fill="hold"/>
                                        <p:tgtEl>
                                          <p:spTgt spid="1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remove" display="0">
                  <p:stCondLst>
                    <p:cond delay="indefinite"/>
                  </p:stCondLst>
                </p:cTn>
                <p:tgtEl>
                  <p:spTgt spid="19"/>
                </p:tgtEl>
              </p:cMediaNode>
            </p:video>
            <p:seq concurrent="1" nextAc="seek">
              <p:cTn id="8" restart="whenNotActive" fill="hold" evtFilter="cancelBubble" nodeType="interactiveSeq">
                <p:stCondLst>
                  <p:cond evt="onClick" delay="0">
                    <p:tgtEl>
                      <p:spTgt spid="1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9"/>
                                        </p:tgtEl>
                                      </p:cBhvr>
                                    </p:cmd>
                                  </p:childTnLst>
                                </p:cTn>
                              </p:par>
                            </p:childTnLst>
                          </p:cTn>
                        </p:par>
                      </p:childTnLst>
                    </p:cTn>
                  </p:par>
                </p:childTnLst>
              </p:cTn>
              <p:nextCondLst>
                <p:cond evt="onClick" delay="0">
                  <p:tgtEl>
                    <p:spTgt spid="19"/>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D1674"/>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16447678" y="482829"/>
            <a:ext cx="2216258" cy="2863175"/>
            <a:chOff x="0" y="0"/>
            <a:chExt cx="4842510" cy="6256020"/>
          </a:xfrm>
        </p:grpSpPr>
        <p:sp>
          <p:nvSpPr>
            <p:cNvPr id="3" name="Freeform 3"/>
            <p:cNvSpPr/>
            <p:nvPr/>
          </p:nvSpPr>
          <p:spPr>
            <a:xfrm>
              <a:off x="29210" y="12700"/>
              <a:ext cx="4775200" cy="6209030"/>
            </a:xfrm>
            <a:custGeom>
              <a:avLst/>
              <a:gdLst/>
              <a:ahLst/>
              <a:cxnLst/>
              <a:rect l="l" t="t" r="r" b="b"/>
              <a:pathLst>
                <a:path w="4775200" h="620903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B175FF"/>
            </a:solidFill>
          </p:spPr>
        </p:sp>
      </p:grpSp>
      <p:grpSp>
        <p:nvGrpSpPr>
          <p:cNvPr id="4" name="Group 4"/>
          <p:cNvGrpSpPr/>
          <p:nvPr/>
        </p:nvGrpSpPr>
        <p:grpSpPr>
          <a:xfrm rot="-10800000">
            <a:off x="595848" y="-948759"/>
            <a:ext cx="2216258" cy="2863175"/>
            <a:chOff x="0" y="0"/>
            <a:chExt cx="4842510" cy="6256020"/>
          </a:xfrm>
        </p:grpSpPr>
        <p:sp>
          <p:nvSpPr>
            <p:cNvPr id="5" name="Freeform 5"/>
            <p:cNvSpPr/>
            <p:nvPr/>
          </p:nvSpPr>
          <p:spPr>
            <a:xfrm>
              <a:off x="29210" y="12700"/>
              <a:ext cx="4775200" cy="6209030"/>
            </a:xfrm>
            <a:custGeom>
              <a:avLst/>
              <a:gdLst/>
              <a:ahLst/>
              <a:cxnLst/>
              <a:rect l="l" t="t" r="r" b="b"/>
              <a:pathLst>
                <a:path w="4775200" h="620903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B175FF"/>
            </a:solidFill>
          </p:spPr>
        </p:sp>
      </p:grpSp>
      <p:pic>
        <p:nvPicPr>
          <p:cNvPr id="6" name="Picture 6"/>
          <p:cNvPicPr>
            <a:picLocks noChangeAspect="1"/>
          </p:cNvPicPr>
          <p:nvPr/>
        </p:nvPicPr>
        <p:blipFill>
          <a:blip r:embed="rId3"/>
          <a:srcRect/>
          <a:stretch>
            <a:fillRect/>
          </a:stretch>
        </p:blipFill>
        <p:spPr>
          <a:xfrm>
            <a:off x="1028700" y="3190342"/>
            <a:ext cx="14306812" cy="6482774"/>
          </a:xfrm>
          <a:prstGeom prst="rect">
            <a:avLst/>
          </a:prstGeom>
        </p:spPr>
      </p:pic>
      <p:sp>
        <p:nvSpPr>
          <p:cNvPr id="7" name="TextBox 7"/>
          <p:cNvSpPr txBox="1"/>
          <p:nvPr/>
        </p:nvSpPr>
        <p:spPr>
          <a:xfrm>
            <a:off x="3099723" y="311379"/>
            <a:ext cx="13024496" cy="1411631"/>
          </a:xfrm>
          <a:prstGeom prst="rect">
            <a:avLst/>
          </a:prstGeom>
        </p:spPr>
        <p:txBody>
          <a:bodyPr lIns="0" tIns="0" rIns="0" bIns="0" rtlCol="0" anchor="t">
            <a:spAutoFit/>
          </a:bodyPr>
          <a:lstStyle/>
          <a:p>
            <a:pPr algn="ctr">
              <a:lnSpc>
                <a:spcPts val="11435"/>
              </a:lnSpc>
            </a:pPr>
            <a:r>
              <a:rPr lang="en-US" sz="8167">
                <a:solidFill>
                  <a:srgbClr val="FBF1EF"/>
                </a:solidFill>
                <a:latin typeface="Anonymous Pro Bold"/>
              </a:rPr>
              <a:t>ADDING A MOTION SENSOR </a:t>
            </a:r>
          </a:p>
        </p:txBody>
      </p:sp>
      <p:sp>
        <p:nvSpPr>
          <p:cNvPr id="8" name="TextBox 8"/>
          <p:cNvSpPr txBox="1"/>
          <p:nvPr/>
        </p:nvSpPr>
        <p:spPr>
          <a:xfrm>
            <a:off x="1028700" y="1975431"/>
            <a:ext cx="16178798" cy="1047115"/>
          </a:xfrm>
          <a:prstGeom prst="rect">
            <a:avLst/>
          </a:prstGeom>
        </p:spPr>
        <p:txBody>
          <a:bodyPr lIns="0" tIns="0" rIns="0" bIns="0" rtlCol="0" anchor="t">
            <a:spAutoFit/>
          </a:bodyPr>
          <a:lstStyle/>
          <a:p>
            <a:pPr>
              <a:lnSpc>
                <a:spcPts val="4200"/>
              </a:lnSpc>
            </a:pPr>
            <a:r>
              <a:rPr lang="en-US" sz="3000">
                <a:solidFill>
                  <a:srgbClr val="FBF1EF"/>
                </a:solidFill>
                <a:latin typeface="Anonymous Pro"/>
              </a:rPr>
              <a:t>The code shows how to get an instance of the default significant motion sensor and how to register an event listener: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B175FF"/>
        </a:solidFill>
        <a:effectLst/>
      </p:bgPr>
    </p:bg>
    <p:spTree>
      <p:nvGrpSpPr>
        <p:cNvPr id="1" name=""/>
        <p:cNvGrpSpPr/>
        <p:nvPr/>
      </p:nvGrpSpPr>
      <p:grpSpPr>
        <a:xfrm>
          <a:off x="0" y="0"/>
          <a:ext cx="0" cy="0"/>
          <a:chOff x="0" y="0"/>
          <a:chExt cx="0" cy="0"/>
        </a:xfrm>
      </p:grpSpPr>
      <p:sp>
        <p:nvSpPr>
          <p:cNvPr id="2" name="AutoShape 2"/>
          <p:cNvSpPr/>
          <p:nvPr/>
        </p:nvSpPr>
        <p:spPr>
          <a:xfrm>
            <a:off x="-135751" y="-213651"/>
            <a:ext cx="5734305" cy="10644509"/>
          </a:xfrm>
          <a:prstGeom prst="rect">
            <a:avLst/>
          </a:prstGeom>
          <a:solidFill>
            <a:srgbClr val="2D1674"/>
          </a:solidFill>
        </p:spPr>
      </p:sp>
      <p:sp>
        <p:nvSpPr>
          <p:cNvPr id="3" name="TextBox 3"/>
          <p:cNvSpPr txBox="1"/>
          <p:nvPr/>
        </p:nvSpPr>
        <p:spPr>
          <a:xfrm>
            <a:off x="6021094" y="1114425"/>
            <a:ext cx="7363453" cy="1433195"/>
          </a:xfrm>
          <a:prstGeom prst="rect">
            <a:avLst/>
          </a:prstGeom>
        </p:spPr>
        <p:txBody>
          <a:bodyPr lIns="0" tIns="0" rIns="0" bIns="0" rtlCol="0" anchor="t">
            <a:spAutoFit/>
          </a:bodyPr>
          <a:lstStyle/>
          <a:p>
            <a:pPr algn="ctr">
              <a:lnSpc>
                <a:spcPts val="11000"/>
              </a:lnSpc>
            </a:pPr>
            <a:r>
              <a:rPr lang="en-US" sz="10000" spc="200">
                <a:solidFill>
                  <a:srgbClr val="2D1674"/>
                </a:solidFill>
                <a:latin typeface="Anonymous Pro Bold"/>
              </a:rPr>
              <a:t>APK FILE</a:t>
            </a:r>
          </a:p>
        </p:txBody>
      </p:sp>
      <p:sp>
        <p:nvSpPr>
          <p:cNvPr id="4" name="TextBox 4"/>
          <p:cNvSpPr txBox="1"/>
          <p:nvPr/>
        </p:nvSpPr>
        <p:spPr>
          <a:xfrm>
            <a:off x="1017729" y="981075"/>
            <a:ext cx="3528050" cy="1829435"/>
          </a:xfrm>
          <a:prstGeom prst="rect">
            <a:avLst/>
          </a:prstGeom>
        </p:spPr>
        <p:txBody>
          <a:bodyPr lIns="0" tIns="0" rIns="0" bIns="0" rtlCol="0" anchor="t">
            <a:spAutoFit/>
          </a:bodyPr>
          <a:lstStyle/>
          <a:p>
            <a:pPr>
              <a:lnSpc>
                <a:spcPts val="4810"/>
              </a:lnSpc>
            </a:pPr>
            <a:r>
              <a:rPr lang="en-US" sz="3700" spc="185">
                <a:solidFill>
                  <a:srgbClr val="2D1674"/>
                </a:solidFill>
                <a:latin typeface="Anonymous Pro Bold"/>
              </a:rPr>
              <a:t>RELATIONSHIP WITH TECHNOLOGY</a:t>
            </a:r>
          </a:p>
        </p:txBody>
      </p:sp>
      <p:sp>
        <p:nvSpPr>
          <p:cNvPr id="5" name="TextBox 5"/>
          <p:cNvSpPr txBox="1"/>
          <p:nvPr/>
        </p:nvSpPr>
        <p:spPr>
          <a:xfrm>
            <a:off x="6795171" y="2762885"/>
            <a:ext cx="9797379" cy="1122045"/>
          </a:xfrm>
          <a:prstGeom prst="rect">
            <a:avLst/>
          </a:prstGeom>
        </p:spPr>
        <p:txBody>
          <a:bodyPr lIns="0" tIns="0" rIns="0" bIns="0" rtlCol="0" anchor="t">
            <a:spAutoFit/>
          </a:bodyPr>
          <a:lstStyle/>
          <a:p>
            <a:pPr>
              <a:lnSpc>
                <a:spcPts val="4420"/>
              </a:lnSpc>
            </a:pPr>
            <a:r>
              <a:rPr lang="en-US" sz="3400" u="sng" spc="272">
                <a:solidFill>
                  <a:srgbClr val="FBF1EF"/>
                </a:solidFill>
                <a:latin typeface="Anonymous Pro"/>
              </a:rPr>
              <a:t>https://drive.google.com/drive/folders/14mL7ry5cVXC1xWURVs1hXkoXVVscl9-N</a:t>
            </a:r>
          </a:p>
        </p:txBody>
      </p:sp>
      <p:grpSp>
        <p:nvGrpSpPr>
          <p:cNvPr id="6" name="Group 6"/>
          <p:cNvGrpSpPr/>
          <p:nvPr/>
        </p:nvGrpSpPr>
        <p:grpSpPr>
          <a:xfrm>
            <a:off x="1827464" y="8402331"/>
            <a:ext cx="2216258" cy="2863175"/>
            <a:chOff x="0" y="0"/>
            <a:chExt cx="4842510" cy="6256020"/>
          </a:xfrm>
        </p:grpSpPr>
        <p:sp>
          <p:nvSpPr>
            <p:cNvPr id="7" name="Freeform 7"/>
            <p:cNvSpPr/>
            <p:nvPr/>
          </p:nvSpPr>
          <p:spPr>
            <a:xfrm>
              <a:off x="29210" y="12700"/>
              <a:ext cx="4775200" cy="6209030"/>
            </a:xfrm>
            <a:custGeom>
              <a:avLst/>
              <a:gdLst/>
              <a:ahLst/>
              <a:cxnLst/>
              <a:rect l="l" t="t" r="r" b="b"/>
              <a:pathLst>
                <a:path w="4775200" h="620903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2D1674"/>
            </a:solidFill>
          </p:spPr>
        </p:sp>
      </p:grpSp>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5810053" y="106686"/>
            <a:ext cx="9703718" cy="10003833"/>
          </a:xfrm>
          <a:prstGeom prst="rect">
            <a:avLst/>
          </a:prstGeom>
        </p:spPr>
      </p:pic>
      <p:sp>
        <p:nvSpPr>
          <p:cNvPr id="9" name="TextBox 9"/>
          <p:cNvSpPr txBox="1"/>
          <p:nvPr/>
        </p:nvSpPr>
        <p:spPr>
          <a:xfrm>
            <a:off x="5598554" y="4981575"/>
            <a:ext cx="7363453" cy="1433195"/>
          </a:xfrm>
          <a:prstGeom prst="rect">
            <a:avLst/>
          </a:prstGeom>
        </p:spPr>
        <p:txBody>
          <a:bodyPr lIns="0" tIns="0" rIns="0" bIns="0" rtlCol="0" anchor="t">
            <a:spAutoFit/>
          </a:bodyPr>
          <a:lstStyle/>
          <a:p>
            <a:pPr algn="ctr">
              <a:lnSpc>
                <a:spcPts val="11000"/>
              </a:lnSpc>
            </a:pPr>
            <a:r>
              <a:rPr lang="en-US" sz="10000" spc="200">
                <a:solidFill>
                  <a:srgbClr val="2D1674"/>
                </a:solidFill>
                <a:latin typeface="Anonymous Pro Bold"/>
              </a:rPr>
              <a:t>GITHUB </a:t>
            </a:r>
          </a:p>
        </p:txBody>
      </p:sp>
      <p:sp>
        <p:nvSpPr>
          <p:cNvPr id="10" name="TextBox 10"/>
          <p:cNvSpPr txBox="1"/>
          <p:nvPr/>
        </p:nvSpPr>
        <p:spPr>
          <a:xfrm>
            <a:off x="6795171" y="6630035"/>
            <a:ext cx="9797379" cy="1122045"/>
          </a:xfrm>
          <a:prstGeom prst="rect">
            <a:avLst/>
          </a:prstGeom>
        </p:spPr>
        <p:txBody>
          <a:bodyPr lIns="0" tIns="0" rIns="0" bIns="0" rtlCol="0" anchor="t">
            <a:spAutoFit/>
          </a:bodyPr>
          <a:lstStyle/>
          <a:p>
            <a:pPr>
              <a:lnSpc>
                <a:spcPts val="4420"/>
              </a:lnSpc>
            </a:pPr>
            <a:r>
              <a:rPr lang="en-US" sz="3400" u="sng" spc="272">
                <a:solidFill>
                  <a:srgbClr val="FBF1EF"/>
                </a:solidFill>
                <a:latin typeface="Anonymous Pro"/>
              </a:rPr>
              <a:t>https://github.com/aditi17goel/ActivityRecognition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BF1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510806" y="2649994"/>
            <a:ext cx="1194475" cy="1231417"/>
          </a:xfrm>
          <a:prstGeom prst="rect">
            <a:avLst/>
          </a:prstGeom>
        </p:spPr>
      </p:pic>
      <p:grpSp>
        <p:nvGrpSpPr>
          <p:cNvPr id="3" name="Group 3"/>
          <p:cNvGrpSpPr/>
          <p:nvPr/>
        </p:nvGrpSpPr>
        <p:grpSpPr>
          <a:xfrm>
            <a:off x="3118871" y="2986042"/>
            <a:ext cx="5557028" cy="2367206"/>
            <a:chOff x="0" y="0"/>
            <a:chExt cx="7409370" cy="3156275"/>
          </a:xfrm>
        </p:grpSpPr>
        <p:sp>
          <p:nvSpPr>
            <p:cNvPr id="4" name="TextBox 4"/>
            <p:cNvSpPr txBox="1"/>
            <p:nvPr/>
          </p:nvSpPr>
          <p:spPr>
            <a:xfrm>
              <a:off x="0" y="-47625"/>
              <a:ext cx="7409370" cy="1610572"/>
            </a:xfrm>
            <a:prstGeom prst="rect">
              <a:avLst/>
            </a:prstGeom>
          </p:spPr>
          <p:txBody>
            <a:bodyPr lIns="0" tIns="0" rIns="0" bIns="0" rtlCol="0" anchor="t">
              <a:spAutoFit/>
            </a:bodyPr>
            <a:lstStyle/>
            <a:p>
              <a:pPr>
                <a:lnSpc>
                  <a:spcPts val="4810"/>
                </a:lnSpc>
              </a:pPr>
              <a:r>
                <a:rPr lang="en-US" sz="3700" spc="185">
                  <a:solidFill>
                    <a:srgbClr val="2D1674"/>
                  </a:solidFill>
                  <a:latin typeface="Anonymous Pro Bold"/>
                </a:rPr>
                <a:t>CAR ACCIDENT DETECTION</a:t>
              </a:r>
            </a:p>
          </p:txBody>
        </p:sp>
        <p:sp>
          <p:nvSpPr>
            <p:cNvPr id="5" name="TextBox 5"/>
            <p:cNvSpPr txBox="1"/>
            <p:nvPr/>
          </p:nvSpPr>
          <p:spPr>
            <a:xfrm>
              <a:off x="0" y="1902150"/>
              <a:ext cx="7409370" cy="1254125"/>
            </a:xfrm>
            <a:prstGeom prst="rect">
              <a:avLst/>
            </a:prstGeom>
          </p:spPr>
          <p:txBody>
            <a:bodyPr lIns="0" tIns="0" rIns="0" bIns="0" rtlCol="0" anchor="t">
              <a:spAutoFit/>
            </a:bodyPr>
            <a:lstStyle/>
            <a:p>
              <a:pPr>
                <a:lnSpc>
                  <a:spcPts val="3900"/>
                </a:lnSpc>
              </a:pPr>
              <a:r>
                <a:rPr lang="en-US" sz="2600" spc="26">
                  <a:solidFill>
                    <a:srgbClr val="2D1674"/>
                  </a:solidFill>
                  <a:latin typeface="Anonymous Pro"/>
                </a:rPr>
                <a:t>By anomaly detection in accelerometer data</a:t>
              </a:r>
            </a:p>
          </p:txBody>
        </p:sp>
      </p:grpSp>
      <p:pic>
        <p:nvPicPr>
          <p:cNvPr id="6" name="Picture 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9630573" y="2646894"/>
            <a:ext cx="1194475" cy="1231417"/>
          </a:xfrm>
          <a:prstGeom prst="rect">
            <a:avLst/>
          </a:prstGeom>
        </p:spPr>
      </p:pic>
      <p:grpSp>
        <p:nvGrpSpPr>
          <p:cNvPr id="7" name="Group 7"/>
          <p:cNvGrpSpPr/>
          <p:nvPr/>
        </p:nvGrpSpPr>
        <p:grpSpPr>
          <a:xfrm>
            <a:off x="3118871" y="6728693"/>
            <a:ext cx="5766578" cy="1882626"/>
            <a:chOff x="0" y="0"/>
            <a:chExt cx="7688770" cy="2510168"/>
          </a:xfrm>
        </p:grpSpPr>
        <p:sp>
          <p:nvSpPr>
            <p:cNvPr id="8" name="TextBox 8"/>
            <p:cNvSpPr txBox="1"/>
            <p:nvPr/>
          </p:nvSpPr>
          <p:spPr>
            <a:xfrm>
              <a:off x="0" y="-47625"/>
              <a:ext cx="7688770" cy="1610572"/>
            </a:xfrm>
            <a:prstGeom prst="rect">
              <a:avLst/>
            </a:prstGeom>
          </p:spPr>
          <p:txBody>
            <a:bodyPr lIns="0" tIns="0" rIns="0" bIns="0" rtlCol="0" anchor="t">
              <a:spAutoFit/>
            </a:bodyPr>
            <a:lstStyle/>
            <a:p>
              <a:pPr>
                <a:lnSpc>
                  <a:spcPts val="4810"/>
                </a:lnSpc>
              </a:pPr>
              <a:r>
                <a:rPr lang="en-US" sz="3700" spc="185">
                  <a:solidFill>
                    <a:srgbClr val="2D1674"/>
                  </a:solidFill>
                  <a:latin typeface="Anonymous Pro Bold"/>
                </a:rPr>
                <a:t>MONITOR DAILY ACTIVITY OF PATIENTS</a:t>
              </a:r>
            </a:p>
          </p:txBody>
        </p:sp>
        <p:sp>
          <p:nvSpPr>
            <p:cNvPr id="9" name="TextBox 9"/>
            <p:cNvSpPr txBox="1"/>
            <p:nvPr/>
          </p:nvSpPr>
          <p:spPr>
            <a:xfrm>
              <a:off x="0" y="1906283"/>
              <a:ext cx="7688770" cy="603885"/>
            </a:xfrm>
            <a:prstGeom prst="rect">
              <a:avLst/>
            </a:prstGeom>
          </p:spPr>
          <p:txBody>
            <a:bodyPr lIns="0" tIns="0" rIns="0" bIns="0" rtlCol="0" anchor="t">
              <a:spAutoFit/>
            </a:bodyPr>
            <a:lstStyle/>
            <a:p>
              <a:pPr>
                <a:lnSpc>
                  <a:spcPts val="3900"/>
                </a:lnSpc>
              </a:pPr>
              <a:r>
                <a:rPr lang="en-US" sz="2600" spc="26">
                  <a:solidFill>
                    <a:srgbClr val="2D1674"/>
                  </a:solidFill>
                  <a:latin typeface="Anonymous Pro"/>
                </a:rPr>
                <a:t>By tracking their activities </a:t>
              </a:r>
            </a:p>
          </p:txBody>
        </p:sp>
      </p:grpSp>
      <p:pic>
        <p:nvPicPr>
          <p:cNvPr id="10" name="Picture 10"/>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510806" y="6700545"/>
            <a:ext cx="1194475" cy="1231417"/>
          </a:xfrm>
          <a:prstGeom prst="rect">
            <a:avLst/>
          </a:prstGeom>
        </p:spPr>
      </p:pic>
      <p:grpSp>
        <p:nvGrpSpPr>
          <p:cNvPr id="11" name="Group 11"/>
          <p:cNvGrpSpPr/>
          <p:nvPr/>
        </p:nvGrpSpPr>
        <p:grpSpPr>
          <a:xfrm>
            <a:off x="11238637" y="2986042"/>
            <a:ext cx="5557028" cy="2367206"/>
            <a:chOff x="0" y="0"/>
            <a:chExt cx="7409370" cy="3156275"/>
          </a:xfrm>
        </p:grpSpPr>
        <p:sp>
          <p:nvSpPr>
            <p:cNvPr id="12" name="TextBox 12"/>
            <p:cNvSpPr txBox="1"/>
            <p:nvPr/>
          </p:nvSpPr>
          <p:spPr>
            <a:xfrm>
              <a:off x="0" y="-47625"/>
              <a:ext cx="7409370" cy="1610572"/>
            </a:xfrm>
            <a:prstGeom prst="rect">
              <a:avLst/>
            </a:prstGeom>
          </p:spPr>
          <p:txBody>
            <a:bodyPr lIns="0" tIns="0" rIns="0" bIns="0" rtlCol="0" anchor="t">
              <a:spAutoFit/>
            </a:bodyPr>
            <a:lstStyle/>
            <a:p>
              <a:pPr>
                <a:lnSpc>
                  <a:spcPts val="4810"/>
                </a:lnSpc>
              </a:pPr>
              <a:r>
                <a:rPr lang="en-US" sz="3700" spc="185">
                  <a:solidFill>
                    <a:srgbClr val="2D1674"/>
                  </a:solidFill>
                  <a:latin typeface="Anonymous Pro Bold"/>
                </a:rPr>
                <a:t>EPILEPSY SEIZURE DETECTION</a:t>
              </a:r>
            </a:p>
          </p:txBody>
        </p:sp>
        <p:sp>
          <p:nvSpPr>
            <p:cNvPr id="13" name="TextBox 13"/>
            <p:cNvSpPr txBox="1"/>
            <p:nvPr/>
          </p:nvSpPr>
          <p:spPr>
            <a:xfrm>
              <a:off x="0" y="1902150"/>
              <a:ext cx="7409370" cy="1254125"/>
            </a:xfrm>
            <a:prstGeom prst="rect">
              <a:avLst/>
            </a:prstGeom>
          </p:spPr>
          <p:txBody>
            <a:bodyPr lIns="0" tIns="0" rIns="0" bIns="0" rtlCol="0" anchor="t">
              <a:spAutoFit/>
            </a:bodyPr>
            <a:lstStyle/>
            <a:p>
              <a:pPr>
                <a:lnSpc>
                  <a:spcPts val="3900"/>
                </a:lnSpc>
              </a:pPr>
              <a:r>
                <a:rPr lang="en-US" sz="2600" spc="26">
                  <a:solidFill>
                    <a:srgbClr val="2D1674"/>
                  </a:solidFill>
                  <a:latin typeface="Anonymous Pro"/>
                </a:rPr>
                <a:t>Based on EEG signal classification</a:t>
              </a:r>
            </a:p>
          </p:txBody>
        </p:sp>
      </p:grpSp>
      <p:pic>
        <p:nvPicPr>
          <p:cNvPr id="14" name="Picture 1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9630573" y="6697445"/>
            <a:ext cx="1194475" cy="1231417"/>
          </a:xfrm>
          <a:prstGeom prst="rect">
            <a:avLst/>
          </a:prstGeom>
        </p:spPr>
      </p:pic>
      <p:grpSp>
        <p:nvGrpSpPr>
          <p:cNvPr id="15" name="Group 15"/>
          <p:cNvGrpSpPr/>
          <p:nvPr/>
        </p:nvGrpSpPr>
        <p:grpSpPr>
          <a:xfrm>
            <a:off x="11238637" y="7033493"/>
            <a:ext cx="5557028" cy="1273026"/>
            <a:chOff x="0" y="0"/>
            <a:chExt cx="7409370" cy="1697368"/>
          </a:xfrm>
        </p:grpSpPr>
        <p:sp>
          <p:nvSpPr>
            <p:cNvPr id="16" name="TextBox 16"/>
            <p:cNvSpPr txBox="1"/>
            <p:nvPr/>
          </p:nvSpPr>
          <p:spPr>
            <a:xfrm>
              <a:off x="0" y="-47625"/>
              <a:ext cx="7409370" cy="797772"/>
            </a:xfrm>
            <a:prstGeom prst="rect">
              <a:avLst/>
            </a:prstGeom>
          </p:spPr>
          <p:txBody>
            <a:bodyPr lIns="0" tIns="0" rIns="0" bIns="0" rtlCol="0" anchor="t">
              <a:spAutoFit/>
            </a:bodyPr>
            <a:lstStyle/>
            <a:p>
              <a:pPr>
                <a:lnSpc>
                  <a:spcPts val="4810"/>
                </a:lnSpc>
              </a:pPr>
              <a:r>
                <a:rPr lang="en-US" sz="3700" spc="185">
                  <a:solidFill>
                    <a:srgbClr val="2D1674"/>
                  </a:solidFill>
                  <a:latin typeface="Anonymous Pro Bold"/>
                </a:rPr>
                <a:t>GESTURE RECOGNITION</a:t>
              </a:r>
            </a:p>
          </p:txBody>
        </p:sp>
        <p:sp>
          <p:nvSpPr>
            <p:cNvPr id="17" name="TextBox 17"/>
            <p:cNvSpPr txBox="1"/>
            <p:nvPr/>
          </p:nvSpPr>
          <p:spPr>
            <a:xfrm>
              <a:off x="0" y="1093483"/>
              <a:ext cx="7409370" cy="603885"/>
            </a:xfrm>
            <a:prstGeom prst="rect">
              <a:avLst/>
            </a:prstGeom>
          </p:spPr>
          <p:txBody>
            <a:bodyPr lIns="0" tIns="0" rIns="0" bIns="0" rtlCol="0" anchor="t">
              <a:spAutoFit/>
            </a:bodyPr>
            <a:lstStyle/>
            <a:p>
              <a:pPr>
                <a:lnSpc>
                  <a:spcPts val="3900"/>
                </a:lnSpc>
              </a:pPr>
              <a:r>
                <a:rPr lang="en-US" sz="2600" spc="26">
                  <a:solidFill>
                    <a:srgbClr val="2D1674"/>
                  </a:solidFill>
                  <a:latin typeface="Anonymous Pro"/>
                </a:rPr>
                <a:t>With 3D Accelerometer</a:t>
              </a:r>
            </a:p>
          </p:txBody>
        </p:sp>
      </p:grpSp>
      <p:sp>
        <p:nvSpPr>
          <p:cNvPr id="18" name="TextBox 18"/>
          <p:cNvSpPr txBox="1"/>
          <p:nvPr/>
        </p:nvSpPr>
        <p:spPr>
          <a:xfrm>
            <a:off x="5462274" y="847725"/>
            <a:ext cx="7363453" cy="1433195"/>
          </a:xfrm>
          <a:prstGeom prst="rect">
            <a:avLst/>
          </a:prstGeom>
        </p:spPr>
        <p:txBody>
          <a:bodyPr lIns="0" tIns="0" rIns="0" bIns="0" rtlCol="0" anchor="t">
            <a:spAutoFit/>
          </a:bodyPr>
          <a:lstStyle/>
          <a:p>
            <a:pPr algn="ctr">
              <a:lnSpc>
                <a:spcPts val="11000"/>
              </a:lnSpc>
            </a:pPr>
            <a:r>
              <a:rPr lang="en-US" sz="10000" spc="200">
                <a:solidFill>
                  <a:srgbClr val="2D1674"/>
                </a:solidFill>
                <a:latin typeface="Anonymous Pro Bold"/>
              </a:rPr>
              <a:t>USE CASES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175FF"/>
        </a:solidFill>
        <a:effectLst/>
      </p:bgPr>
    </p:bg>
    <p:spTree>
      <p:nvGrpSpPr>
        <p:cNvPr id="1" name=""/>
        <p:cNvGrpSpPr/>
        <p:nvPr/>
      </p:nvGrpSpPr>
      <p:grpSpPr>
        <a:xfrm>
          <a:off x="0" y="0"/>
          <a:ext cx="0" cy="0"/>
          <a:chOff x="0" y="0"/>
          <a:chExt cx="0" cy="0"/>
        </a:xfrm>
      </p:grpSpPr>
      <p:sp>
        <p:nvSpPr>
          <p:cNvPr id="2" name="AutoShape 2"/>
          <p:cNvSpPr/>
          <p:nvPr/>
        </p:nvSpPr>
        <p:spPr>
          <a:xfrm>
            <a:off x="1333748" y="1940294"/>
            <a:ext cx="7760321" cy="6920762"/>
          </a:xfrm>
          <a:prstGeom prst="rect">
            <a:avLst/>
          </a:prstGeom>
          <a:solidFill>
            <a:srgbClr val="2D1674"/>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2460121" y="-1113847"/>
            <a:ext cx="12139253" cy="12514694"/>
          </a:xfrm>
          <a:prstGeom prst="rect">
            <a:avLst/>
          </a:prstGeom>
        </p:spPr>
      </p:pic>
      <p:sp>
        <p:nvSpPr>
          <p:cNvPr id="4" name="TextBox 4"/>
          <p:cNvSpPr txBox="1"/>
          <p:nvPr/>
        </p:nvSpPr>
        <p:spPr>
          <a:xfrm>
            <a:off x="861339" y="4572000"/>
            <a:ext cx="6678912" cy="1704975"/>
          </a:xfrm>
          <a:prstGeom prst="rect">
            <a:avLst/>
          </a:prstGeom>
        </p:spPr>
        <p:txBody>
          <a:bodyPr lIns="0" tIns="0" rIns="0" bIns="0" rtlCol="0" anchor="t">
            <a:spAutoFit/>
          </a:bodyPr>
          <a:lstStyle/>
          <a:p>
            <a:pPr algn="ctr">
              <a:lnSpc>
                <a:spcPts val="6600"/>
              </a:lnSpc>
            </a:pPr>
            <a:r>
              <a:rPr lang="en-US" sz="6000" spc="120">
                <a:solidFill>
                  <a:srgbClr val="FBF1EF"/>
                </a:solidFill>
                <a:latin typeface="Anonymous Pro Bold"/>
              </a:rPr>
              <a:t>PROBLEM</a:t>
            </a:r>
          </a:p>
          <a:p>
            <a:pPr algn="ctr">
              <a:lnSpc>
                <a:spcPts val="6600"/>
              </a:lnSpc>
            </a:pPr>
            <a:r>
              <a:rPr lang="en-US" sz="6000" spc="120">
                <a:solidFill>
                  <a:srgbClr val="FBF1EF"/>
                </a:solidFill>
                <a:latin typeface="Anonymous Pro Bold"/>
              </a:rPr>
              <a:t>STATEMENT</a:t>
            </a:r>
          </a:p>
        </p:txBody>
      </p:sp>
      <p:sp>
        <p:nvSpPr>
          <p:cNvPr id="5" name="AutoShape 5"/>
          <p:cNvSpPr/>
          <p:nvPr/>
        </p:nvSpPr>
        <p:spPr>
          <a:xfrm>
            <a:off x="8351155" y="1940294"/>
            <a:ext cx="11317043" cy="561526"/>
          </a:xfrm>
          <a:prstGeom prst="rect">
            <a:avLst/>
          </a:prstGeom>
          <a:solidFill>
            <a:srgbClr val="2D1674"/>
          </a:solidFill>
        </p:spPr>
      </p:sp>
      <p:sp>
        <p:nvSpPr>
          <p:cNvPr id="6" name="TextBox 6"/>
          <p:cNvSpPr txBox="1"/>
          <p:nvPr/>
        </p:nvSpPr>
        <p:spPr>
          <a:xfrm>
            <a:off x="10027555" y="3207385"/>
            <a:ext cx="7517495" cy="5586730"/>
          </a:xfrm>
          <a:prstGeom prst="rect">
            <a:avLst/>
          </a:prstGeom>
        </p:spPr>
        <p:txBody>
          <a:bodyPr lIns="0" tIns="0" rIns="0" bIns="0" rtlCol="0" anchor="t">
            <a:spAutoFit/>
          </a:bodyPr>
          <a:lstStyle/>
          <a:p>
            <a:pPr>
              <a:lnSpc>
                <a:spcPts val="4030"/>
              </a:lnSpc>
            </a:pPr>
            <a:r>
              <a:rPr lang="en-US" sz="3100" spc="248">
                <a:solidFill>
                  <a:srgbClr val="FBF1EF"/>
                </a:solidFill>
                <a:latin typeface="Anonymous Pro"/>
              </a:rPr>
              <a:t>Automatic activity recognition systems aim to capture the state of the user and its environment by exploiting sensors, and permit continuous monitoring of the subject's body. This can be immensely useful in healthcare applications, for automatic and intelligent daily activity monitoring for elderly people.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rcRect t="7786" b="7786"/>
          <a:stretch>
            <a:fillRect/>
          </a:stretch>
        </a:blipFill>
        <a:effectLst/>
      </p:bgPr>
    </p:bg>
    <p:spTree>
      <p:nvGrpSpPr>
        <p:cNvPr id="1" name=""/>
        <p:cNvGrpSpPr/>
        <p:nvPr/>
      </p:nvGrpSpPr>
      <p:grpSpPr>
        <a:xfrm>
          <a:off x="0" y="0"/>
          <a:ext cx="0" cy="0"/>
          <a:chOff x="0" y="0"/>
          <a:chExt cx="0" cy="0"/>
        </a:xfrm>
      </p:grpSpPr>
      <p:grpSp>
        <p:nvGrpSpPr>
          <p:cNvPr id="2" name="Group 2"/>
          <p:cNvGrpSpPr/>
          <p:nvPr/>
        </p:nvGrpSpPr>
        <p:grpSpPr>
          <a:xfrm>
            <a:off x="766727" y="4570429"/>
            <a:ext cx="1949949" cy="1949949"/>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175FF"/>
            </a:solidFill>
          </p:spPr>
        </p:sp>
      </p:grpSp>
      <p:grpSp>
        <p:nvGrpSpPr>
          <p:cNvPr id="4" name="Group 4"/>
          <p:cNvGrpSpPr/>
          <p:nvPr/>
        </p:nvGrpSpPr>
        <p:grpSpPr>
          <a:xfrm>
            <a:off x="3224841" y="4570429"/>
            <a:ext cx="1949949" cy="1949949"/>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175FF"/>
            </a:solidFill>
          </p:spPr>
        </p:sp>
      </p:grpSp>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51437"/>
          <a:stretch>
            <a:fillRect/>
          </a:stretch>
        </p:blipFill>
        <p:spPr>
          <a:xfrm>
            <a:off x="471544" y="4224659"/>
            <a:ext cx="2540314" cy="1233632"/>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51437"/>
          <a:stretch>
            <a:fillRect/>
          </a:stretch>
        </p:blipFill>
        <p:spPr>
          <a:xfrm flipV="1">
            <a:off x="2929659" y="5624464"/>
            <a:ext cx="2540314" cy="1233632"/>
          </a:xfrm>
          <a:prstGeom prst="rect">
            <a:avLst/>
          </a:prstGeom>
        </p:spPr>
      </p:pic>
      <p:grpSp>
        <p:nvGrpSpPr>
          <p:cNvPr id="8" name="Group 8"/>
          <p:cNvGrpSpPr/>
          <p:nvPr/>
        </p:nvGrpSpPr>
        <p:grpSpPr>
          <a:xfrm>
            <a:off x="5675587" y="4574456"/>
            <a:ext cx="1949949" cy="1949949"/>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175FF"/>
            </a:solidFill>
          </p:spPr>
        </p:sp>
      </p:grpSp>
      <p:grpSp>
        <p:nvGrpSpPr>
          <p:cNvPr id="10" name="Group 10"/>
          <p:cNvGrpSpPr/>
          <p:nvPr/>
        </p:nvGrpSpPr>
        <p:grpSpPr>
          <a:xfrm>
            <a:off x="8133702" y="4574456"/>
            <a:ext cx="1949949" cy="1949949"/>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175FF"/>
            </a:solidFill>
          </p:spPr>
        </p:sp>
      </p:grpSp>
      <p:pic>
        <p:nvPicPr>
          <p:cNvPr id="12" name="Picture 12"/>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51437"/>
          <a:stretch>
            <a:fillRect/>
          </a:stretch>
        </p:blipFill>
        <p:spPr>
          <a:xfrm>
            <a:off x="5380404" y="4228686"/>
            <a:ext cx="2540314" cy="1233632"/>
          </a:xfrm>
          <a:prstGeom prst="rect">
            <a:avLst/>
          </a:prstGeom>
        </p:spPr>
      </p:pic>
      <p:pic>
        <p:nvPicPr>
          <p:cNvPr id="13" name="Picture 1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51437"/>
          <a:stretch>
            <a:fillRect/>
          </a:stretch>
        </p:blipFill>
        <p:spPr>
          <a:xfrm flipV="1">
            <a:off x="7838519" y="5628491"/>
            <a:ext cx="2540314" cy="1233632"/>
          </a:xfrm>
          <a:prstGeom prst="rect">
            <a:avLst/>
          </a:prstGeom>
        </p:spPr>
      </p:pic>
      <p:grpSp>
        <p:nvGrpSpPr>
          <p:cNvPr id="14" name="Group 14"/>
          <p:cNvGrpSpPr/>
          <p:nvPr/>
        </p:nvGrpSpPr>
        <p:grpSpPr>
          <a:xfrm>
            <a:off x="10587208" y="4574456"/>
            <a:ext cx="1949949" cy="1949949"/>
            <a:chOff x="0" y="0"/>
            <a:chExt cx="6350000" cy="6350000"/>
          </a:xfrm>
        </p:grpSpPr>
        <p:sp>
          <p:nvSpPr>
            <p:cNvPr id="15" name="Freeform 1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175FF"/>
            </a:solidFill>
          </p:spPr>
        </p:sp>
      </p:grpSp>
      <p:pic>
        <p:nvPicPr>
          <p:cNvPr id="16" name="Picture 1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51437"/>
          <a:stretch>
            <a:fillRect/>
          </a:stretch>
        </p:blipFill>
        <p:spPr>
          <a:xfrm>
            <a:off x="10292026" y="4228686"/>
            <a:ext cx="2540314" cy="1233632"/>
          </a:xfrm>
          <a:prstGeom prst="rect">
            <a:avLst/>
          </a:prstGeom>
        </p:spPr>
      </p:pic>
      <p:sp>
        <p:nvSpPr>
          <p:cNvPr id="17" name="AutoShape 17"/>
          <p:cNvSpPr/>
          <p:nvPr/>
        </p:nvSpPr>
        <p:spPr>
          <a:xfrm>
            <a:off x="1700149" y="3731160"/>
            <a:ext cx="83105" cy="579129"/>
          </a:xfrm>
          <a:prstGeom prst="rect">
            <a:avLst/>
          </a:prstGeom>
          <a:solidFill>
            <a:srgbClr val="FBF1EF"/>
          </a:solidFill>
        </p:spPr>
      </p:sp>
      <p:sp>
        <p:nvSpPr>
          <p:cNvPr id="18" name="AutoShape 18"/>
          <p:cNvSpPr/>
          <p:nvPr/>
        </p:nvSpPr>
        <p:spPr>
          <a:xfrm>
            <a:off x="6609009" y="3731160"/>
            <a:ext cx="83105" cy="579129"/>
          </a:xfrm>
          <a:prstGeom prst="rect">
            <a:avLst/>
          </a:prstGeom>
          <a:solidFill>
            <a:srgbClr val="FBF1EF"/>
          </a:solidFill>
        </p:spPr>
      </p:sp>
      <p:sp>
        <p:nvSpPr>
          <p:cNvPr id="19" name="AutoShape 19"/>
          <p:cNvSpPr/>
          <p:nvPr/>
        </p:nvSpPr>
        <p:spPr>
          <a:xfrm>
            <a:off x="11520631" y="3731160"/>
            <a:ext cx="83105" cy="579129"/>
          </a:xfrm>
          <a:prstGeom prst="rect">
            <a:avLst/>
          </a:prstGeom>
          <a:solidFill>
            <a:srgbClr val="FBF1EF"/>
          </a:solidFill>
        </p:spPr>
      </p:sp>
      <p:sp>
        <p:nvSpPr>
          <p:cNvPr id="20" name="AutoShape 20"/>
          <p:cNvSpPr/>
          <p:nvPr/>
        </p:nvSpPr>
        <p:spPr>
          <a:xfrm>
            <a:off x="9108676" y="6768527"/>
            <a:ext cx="83105" cy="579129"/>
          </a:xfrm>
          <a:prstGeom prst="rect">
            <a:avLst/>
          </a:prstGeom>
          <a:solidFill>
            <a:srgbClr val="FBF1EF"/>
          </a:solidFill>
        </p:spPr>
      </p:sp>
      <p:sp>
        <p:nvSpPr>
          <p:cNvPr id="21" name="AutoShape 21"/>
          <p:cNvSpPr/>
          <p:nvPr/>
        </p:nvSpPr>
        <p:spPr>
          <a:xfrm>
            <a:off x="4158264" y="6768527"/>
            <a:ext cx="83105" cy="579129"/>
          </a:xfrm>
          <a:prstGeom prst="rect">
            <a:avLst/>
          </a:prstGeom>
          <a:solidFill>
            <a:srgbClr val="FBF1EF"/>
          </a:solidFill>
        </p:spPr>
      </p:sp>
      <p:grpSp>
        <p:nvGrpSpPr>
          <p:cNvPr id="22" name="Group 22"/>
          <p:cNvGrpSpPr/>
          <p:nvPr/>
        </p:nvGrpSpPr>
        <p:grpSpPr>
          <a:xfrm>
            <a:off x="13100440" y="4570429"/>
            <a:ext cx="1949949" cy="1949949"/>
            <a:chOff x="0" y="0"/>
            <a:chExt cx="6350000" cy="6350000"/>
          </a:xfrm>
        </p:grpSpPr>
        <p:sp>
          <p:nvSpPr>
            <p:cNvPr id="23" name="Freeform 2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175FF"/>
            </a:solidFill>
          </p:spPr>
        </p:sp>
      </p:grpSp>
      <p:pic>
        <p:nvPicPr>
          <p:cNvPr id="24" name="Picture 2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51437"/>
          <a:stretch>
            <a:fillRect/>
          </a:stretch>
        </p:blipFill>
        <p:spPr>
          <a:xfrm flipV="1">
            <a:off x="12805258" y="5624464"/>
            <a:ext cx="2540314" cy="1233632"/>
          </a:xfrm>
          <a:prstGeom prst="rect">
            <a:avLst/>
          </a:prstGeom>
        </p:spPr>
      </p:pic>
      <p:sp>
        <p:nvSpPr>
          <p:cNvPr id="25" name="AutoShape 25"/>
          <p:cNvSpPr/>
          <p:nvPr/>
        </p:nvSpPr>
        <p:spPr>
          <a:xfrm>
            <a:off x="14075415" y="6764501"/>
            <a:ext cx="83105" cy="579129"/>
          </a:xfrm>
          <a:prstGeom prst="rect">
            <a:avLst/>
          </a:prstGeom>
          <a:solidFill>
            <a:srgbClr val="FBF1EF"/>
          </a:solidFill>
        </p:spPr>
      </p:sp>
      <p:pic>
        <p:nvPicPr>
          <p:cNvPr id="26" name="Picture 26"/>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195831" y="4750556"/>
            <a:ext cx="934294" cy="1571443"/>
          </a:xfrm>
          <a:prstGeom prst="rect">
            <a:avLst/>
          </a:prstGeom>
        </p:spPr>
      </p:pic>
      <p:pic>
        <p:nvPicPr>
          <p:cNvPr id="27" name="Picture 27"/>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127838" y="4794584"/>
            <a:ext cx="1144623" cy="1509694"/>
          </a:xfrm>
          <a:prstGeom prst="rect">
            <a:avLst/>
          </a:prstGeom>
        </p:spPr>
      </p:pic>
      <p:pic>
        <p:nvPicPr>
          <p:cNvPr id="28" name="Picture 28"/>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3414479" y="5037377"/>
            <a:ext cx="1343900" cy="1114216"/>
          </a:xfrm>
          <a:prstGeom prst="rect">
            <a:avLst/>
          </a:prstGeom>
        </p:spPr>
      </p:pic>
      <p:pic>
        <p:nvPicPr>
          <p:cNvPr id="29" name="Picture 29"/>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a:off x="8341340" y="4746083"/>
            <a:ext cx="1617778" cy="1432469"/>
          </a:xfrm>
          <a:prstGeom prst="rect">
            <a:avLst/>
          </a:prstGeom>
        </p:spPr>
      </p:pic>
      <p:pic>
        <p:nvPicPr>
          <p:cNvPr id="30" name="Picture 30"/>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a:stretch>
        </p:blipFill>
        <p:spPr>
          <a:xfrm>
            <a:off x="10779555" y="4917838"/>
            <a:ext cx="1648360" cy="1138867"/>
          </a:xfrm>
          <a:prstGeom prst="rect">
            <a:avLst/>
          </a:prstGeom>
        </p:spPr>
      </p:pic>
      <p:pic>
        <p:nvPicPr>
          <p:cNvPr id="31" name="Picture 31"/>
          <p:cNvPicPr>
            <a:picLocks noChangeAspect="1"/>
          </p:cNvPicPr>
          <p:nvPr/>
        </p:nvPicPr>
        <p:blipFill>
          <a:blip r:embed="rId16"/>
          <a:srcRect/>
          <a:stretch>
            <a:fillRect/>
          </a:stretch>
        </p:blipFill>
        <p:spPr>
          <a:xfrm>
            <a:off x="3865039" y="4692257"/>
            <a:ext cx="586449" cy="1714347"/>
          </a:xfrm>
          <a:prstGeom prst="rect">
            <a:avLst/>
          </a:prstGeom>
        </p:spPr>
      </p:pic>
      <p:sp>
        <p:nvSpPr>
          <p:cNvPr id="32" name="TextBox 32"/>
          <p:cNvSpPr txBox="1"/>
          <p:nvPr/>
        </p:nvSpPr>
        <p:spPr>
          <a:xfrm>
            <a:off x="232141" y="2888683"/>
            <a:ext cx="3019120" cy="442897"/>
          </a:xfrm>
          <a:prstGeom prst="rect">
            <a:avLst/>
          </a:prstGeom>
        </p:spPr>
        <p:txBody>
          <a:bodyPr lIns="0" tIns="0" rIns="0" bIns="0" rtlCol="0" anchor="t">
            <a:spAutoFit/>
          </a:bodyPr>
          <a:lstStyle/>
          <a:p>
            <a:pPr algn="ctr">
              <a:lnSpc>
                <a:spcPts val="3470"/>
              </a:lnSpc>
            </a:pPr>
            <a:r>
              <a:rPr lang="en-US" sz="2669" spc="213">
                <a:solidFill>
                  <a:srgbClr val="FBF1EF"/>
                </a:solidFill>
                <a:latin typeface="Anonymous Pro"/>
              </a:rPr>
              <a:t>JOGGING</a:t>
            </a:r>
          </a:p>
        </p:txBody>
      </p:sp>
      <p:sp>
        <p:nvSpPr>
          <p:cNvPr id="33" name="TextBox 33"/>
          <p:cNvSpPr txBox="1"/>
          <p:nvPr/>
        </p:nvSpPr>
        <p:spPr>
          <a:xfrm>
            <a:off x="5142382" y="2888683"/>
            <a:ext cx="3019120" cy="442897"/>
          </a:xfrm>
          <a:prstGeom prst="rect">
            <a:avLst/>
          </a:prstGeom>
        </p:spPr>
        <p:txBody>
          <a:bodyPr lIns="0" tIns="0" rIns="0" bIns="0" rtlCol="0" anchor="t">
            <a:spAutoFit/>
          </a:bodyPr>
          <a:lstStyle/>
          <a:p>
            <a:pPr algn="ctr">
              <a:lnSpc>
                <a:spcPts val="3470"/>
              </a:lnSpc>
            </a:pPr>
            <a:r>
              <a:rPr lang="en-US" sz="2669" spc="213">
                <a:solidFill>
                  <a:srgbClr val="FBF1EF"/>
                </a:solidFill>
                <a:latin typeface="Anonymous Pro"/>
              </a:rPr>
              <a:t>WALKING</a:t>
            </a:r>
          </a:p>
        </p:txBody>
      </p:sp>
      <p:sp>
        <p:nvSpPr>
          <p:cNvPr id="34" name="TextBox 34"/>
          <p:cNvSpPr txBox="1"/>
          <p:nvPr/>
        </p:nvSpPr>
        <p:spPr>
          <a:xfrm>
            <a:off x="10052623" y="2888683"/>
            <a:ext cx="3019120" cy="442897"/>
          </a:xfrm>
          <a:prstGeom prst="rect">
            <a:avLst/>
          </a:prstGeom>
        </p:spPr>
        <p:txBody>
          <a:bodyPr lIns="0" tIns="0" rIns="0" bIns="0" rtlCol="0" anchor="t">
            <a:spAutoFit/>
          </a:bodyPr>
          <a:lstStyle/>
          <a:p>
            <a:pPr algn="ctr">
              <a:lnSpc>
                <a:spcPts val="3470"/>
              </a:lnSpc>
            </a:pPr>
            <a:r>
              <a:rPr lang="en-US" sz="2669" spc="213">
                <a:solidFill>
                  <a:srgbClr val="FBF1EF"/>
                </a:solidFill>
                <a:latin typeface="Anonymous Pro"/>
              </a:rPr>
              <a:t>SITTING</a:t>
            </a:r>
          </a:p>
        </p:txBody>
      </p:sp>
      <p:sp>
        <p:nvSpPr>
          <p:cNvPr id="35" name="TextBox 35"/>
          <p:cNvSpPr txBox="1"/>
          <p:nvPr/>
        </p:nvSpPr>
        <p:spPr>
          <a:xfrm>
            <a:off x="7447900" y="7626776"/>
            <a:ext cx="3404657" cy="494589"/>
          </a:xfrm>
          <a:prstGeom prst="rect">
            <a:avLst/>
          </a:prstGeom>
        </p:spPr>
        <p:txBody>
          <a:bodyPr lIns="0" tIns="0" rIns="0" bIns="0" rtlCol="0" anchor="t">
            <a:spAutoFit/>
          </a:bodyPr>
          <a:lstStyle/>
          <a:p>
            <a:pPr algn="ctr">
              <a:lnSpc>
                <a:spcPts val="3913"/>
              </a:lnSpc>
            </a:pPr>
            <a:r>
              <a:rPr lang="en-US" sz="3010" spc="240">
                <a:solidFill>
                  <a:srgbClr val="FBF1EF"/>
                </a:solidFill>
                <a:latin typeface="Anonymous Pro"/>
              </a:rPr>
              <a:t>BIKING</a:t>
            </a:r>
          </a:p>
        </p:txBody>
      </p:sp>
      <p:sp>
        <p:nvSpPr>
          <p:cNvPr id="36" name="TextBox 36"/>
          <p:cNvSpPr txBox="1"/>
          <p:nvPr/>
        </p:nvSpPr>
        <p:spPr>
          <a:xfrm>
            <a:off x="2497488" y="7626776"/>
            <a:ext cx="3404657" cy="494589"/>
          </a:xfrm>
          <a:prstGeom prst="rect">
            <a:avLst/>
          </a:prstGeom>
        </p:spPr>
        <p:txBody>
          <a:bodyPr lIns="0" tIns="0" rIns="0" bIns="0" rtlCol="0" anchor="t">
            <a:spAutoFit/>
          </a:bodyPr>
          <a:lstStyle/>
          <a:p>
            <a:pPr algn="ctr">
              <a:lnSpc>
                <a:spcPts val="3913"/>
              </a:lnSpc>
            </a:pPr>
            <a:r>
              <a:rPr lang="en-US" sz="3010" spc="240">
                <a:solidFill>
                  <a:srgbClr val="FBF1EF"/>
                </a:solidFill>
                <a:latin typeface="Anonymous Pro"/>
              </a:rPr>
              <a:t>STANDING</a:t>
            </a:r>
          </a:p>
        </p:txBody>
      </p:sp>
      <p:grpSp>
        <p:nvGrpSpPr>
          <p:cNvPr id="37" name="Group 37"/>
          <p:cNvGrpSpPr/>
          <p:nvPr/>
        </p:nvGrpSpPr>
        <p:grpSpPr>
          <a:xfrm>
            <a:off x="15640754" y="4574456"/>
            <a:ext cx="1949949" cy="1949949"/>
            <a:chOff x="0" y="0"/>
            <a:chExt cx="6350000" cy="6350000"/>
          </a:xfrm>
        </p:grpSpPr>
        <p:sp>
          <p:nvSpPr>
            <p:cNvPr id="38" name="Freeform 3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175FF"/>
            </a:solidFill>
          </p:spPr>
        </p:sp>
      </p:grpSp>
      <p:pic>
        <p:nvPicPr>
          <p:cNvPr id="39" name="Picture 39"/>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51437"/>
          <a:stretch>
            <a:fillRect/>
          </a:stretch>
        </p:blipFill>
        <p:spPr>
          <a:xfrm>
            <a:off x="15345572" y="4228686"/>
            <a:ext cx="2540314" cy="1233632"/>
          </a:xfrm>
          <a:prstGeom prst="rect">
            <a:avLst/>
          </a:prstGeom>
        </p:spPr>
      </p:pic>
      <p:sp>
        <p:nvSpPr>
          <p:cNvPr id="40" name="AutoShape 40"/>
          <p:cNvSpPr/>
          <p:nvPr/>
        </p:nvSpPr>
        <p:spPr>
          <a:xfrm>
            <a:off x="16574177" y="3731160"/>
            <a:ext cx="83105" cy="579129"/>
          </a:xfrm>
          <a:prstGeom prst="rect">
            <a:avLst/>
          </a:prstGeom>
          <a:solidFill>
            <a:srgbClr val="FBF1EF"/>
          </a:solidFill>
        </p:spPr>
      </p:sp>
      <p:pic>
        <p:nvPicPr>
          <p:cNvPr id="41" name="Picture 41"/>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a:fillRect/>
          </a:stretch>
        </p:blipFill>
        <p:spPr>
          <a:xfrm>
            <a:off x="15849214" y="4917838"/>
            <a:ext cx="1394169" cy="1186311"/>
          </a:xfrm>
          <a:prstGeom prst="rect">
            <a:avLst/>
          </a:prstGeom>
        </p:spPr>
      </p:pic>
      <p:sp>
        <p:nvSpPr>
          <p:cNvPr id="42" name="TextBox 42"/>
          <p:cNvSpPr txBox="1"/>
          <p:nvPr/>
        </p:nvSpPr>
        <p:spPr>
          <a:xfrm>
            <a:off x="12373086" y="7626776"/>
            <a:ext cx="3404657" cy="494589"/>
          </a:xfrm>
          <a:prstGeom prst="rect">
            <a:avLst/>
          </a:prstGeom>
        </p:spPr>
        <p:txBody>
          <a:bodyPr lIns="0" tIns="0" rIns="0" bIns="0" rtlCol="0" anchor="t">
            <a:spAutoFit/>
          </a:bodyPr>
          <a:lstStyle/>
          <a:p>
            <a:pPr algn="ctr">
              <a:lnSpc>
                <a:spcPts val="3913"/>
              </a:lnSpc>
            </a:pPr>
            <a:r>
              <a:rPr lang="en-US" sz="3010" spc="240">
                <a:solidFill>
                  <a:srgbClr val="FBF1EF"/>
                </a:solidFill>
                <a:latin typeface="Anonymous Pro"/>
              </a:rPr>
              <a:t>DOWNSTAIRS</a:t>
            </a:r>
          </a:p>
        </p:txBody>
      </p:sp>
      <p:sp>
        <p:nvSpPr>
          <p:cNvPr id="43" name="TextBox 43"/>
          <p:cNvSpPr txBox="1"/>
          <p:nvPr/>
        </p:nvSpPr>
        <p:spPr>
          <a:xfrm>
            <a:off x="15036739" y="2888683"/>
            <a:ext cx="3019120" cy="442897"/>
          </a:xfrm>
          <a:prstGeom prst="rect">
            <a:avLst/>
          </a:prstGeom>
        </p:spPr>
        <p:txBody>
          <a:bodyPr lIns="0" tIns="0" rIns="0" bIns="0" rtlCol="0" anchor="t">
            <a:spAutoFit/>
          </a:bodyPr>
          <a:lstStyle/>
          <a:p>
            <a:pPr algn="ctr">
              <a:lnSpc>
                <a:spcPts val="3470"/>
              </a:lnSpc>
            </a:pPr>
            <a:r>
              <a:rPr lang="en-US" sz="2669" spc="213">
                <a:solidFill>
                  <a:srgbClr val="FBF1EF"/>
                </a:solidFill>
                <a:latin typeface="Anonymous Pro"/>
              </a:rPr>
              <a:t>UPSTAIRS</a:t>
            </a:r>
          </a:p>
        </p:txBody>
      </p:sp>
      <p:sp>
        <p:nvSpPr>
          <p:cNvPr id="44" name="TextBox 44"/>
          <p:cNvSpPr txBox="1"/>
          <p:nvPr/>
        </p:nvSpPr>
        <p:spPr>
          <a:xfrm>
            <a:off x="5201873" y="390052"/>
            <a:ext cx="7630467" cy="1639570"/>
          </a:xfrm>
          <a:prstGeom prst="rect">
            <a:avLst/>
          </a:prstGeom>
        </p:spPr>
        <p:txBody>
          <a:bodyPr lIns="0" tIns="0" rIns="0" bIns="0" rtlCol="0" anchor="t">
            <a:spAutoFit/>
          </a:bodyPr>
          <a:lstStyle/>
          <a:p>
            <a:pPr algn="ctr">
              <a:lnSpc>
                <a:spcPts val="6500"/>
              </a:lnSpc>
            </a:pPr>
            <a:r>
              <a:rPr lang="en-US" sz="5000" spc="400">
                <a:solidFill>
                  <a:srgbClr val="FBF1EF"/>
                </a:solidFill>
                <a:latin typeface="Anonymous Pro Bold"/>
              </a:rPr>
              <a:t>DETECTS 7 HUMAN ACTIVITIES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460690" y="3177141"/>
            <a:ext cx="4410151" cy="4546548"/>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2417159" y="3177141"/>
            <a:ext cx="4410151" cy="4546548"/>
          </a:xfrm>
          <a:prstGeom prst="rect">
            <a:avLst/>
          </a:prstGeom>
        </p:spPr>
      </p:pic>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6935458" y="3177141"/>
            <a:ext cx="4410151" cy="4546548"/>
          </a:xfrm>
          <a:prstGeom prst="rect">
            <a:avLst/>
          </a:prstGeom>
        </p:spPr>
      </p:pic>
      <p:grpSp>
        <p:nvGrpSpPr>
          <p:cNvPr id="5" name="Group 5"/>
          <p:cNvGrpSpPr/>
          <p:nvPr/>
        </p:nvGrpSpPr>
        <p:grpSpPr>
          <a:xfrm rot="-10800000">
            <a:off x="15043042" y="-701560"/>
            <a:ext cx="2216258" cy="2863175"/>
            <a:chOff x="0" y="0"/>
            <a:chExt cx="4842510" cy="6256020"/>
          </a:xfrm>
        </p:grpSpPr>
        <p:sp>
          <p:nvSpPr>
            <p:cNvPr id="6" name="Freeform 6"/>
            <p:cNvSpPr/>
            <p:nvPr/>
          </p:nvSpPr>
          <p:spPr>
            <a:xfrm>
              <a:off x="29210" y="12700"/>
              <a:ext cx="4775200" cy="6209030"/>
            </a:xfrm>
            <a:custGeom>
              <a:avLst/>
              <a:gdLst/>
              <a:ahLst/>
              <a:cxnLst/>
              <a:rect l="l" t="t" r="r" b="b"/>
              <a:pathLst>
                <a:path w="4775200" h="620903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FBF1EF"/>
            </a:solidFill>
          </p:spPr>
        </p:sp>
      </p:grpSp>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8140943" y="5143500"/>
            <a:ext cx="2306902" cy="952122"/>
          </a:xfrm>
          <a:prstGeom prst="rect">
            <a:avLst/>
          </a:prstGeom>
        </p:spPr>
      </p:pic>
      <p:pic>
        <p:nvPicPr>
          <p:cNvPr id="8" name="Picture 8"/>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3682738" y="5042411"/>
            <a:ext cx="2106421" cy="1053210"/>
          </a:xfrm>
          <a:prstGeom prst="rect">
            <a:avLst/>
          </a:prstGeom>
        </p:spPr>
      </p:pic>
      <p:pic>
        <p:nvPicPr>
          <p:cNvPr id="9" name="Picture 9"/>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2697512" y="4591879"/>
            <a:ext cx="1936508" cy="1954274"/>
          </a:xfrm>
          <a:prstGeom prst="rect">
            <a:avLst/>
          </a:prstGeom>
        </p:spPr>
      </p:pic>
      <p:sp>
        <p:nvSpPr>
          <p:cNvPr id="10" name="TextBox 10"/>
          <p:cNvSpPr txBox="1"/>
          <p:nvPr/>
        </p:nvSpPr>
        <p:spPr>
          <a:xfrm>
            <a:off x="1392492" y="1321193"/>
            <a:ext cx="11603807" cy="842645"/>
          </a:xfrm>
          <a:prstGeom prst="rect">
            <a:avLst/>
          </a:prstGeom>
        </p:spPr>
        <p:txBody>
          <a:bodyPr lIns="0" tIns="0" rIns="0" bIns="0" rtlCol="0" anchor="t">
            <a:spAutoFit/>
          </a:bodyPr>
          <a:lstStyle/>
          <a:p>
            <a:pPr>
              <a:lnSpc>
                <a:spcPts val="6600"/>
              </a:lnSpc>
            </a:pPr>
            <a:r>
              <a:rPr lang="en-US" sz="5500" spc="165">
                <a:solidFill>
                  <a:srgbClr val="FBF1EF"/>
                </a:solidFill>
                <a:latin typeface="Anonymous Pro Bold"/>
              </a:rPr>
              <a:t>DIVISION OF PROJECT</a:t>
            </a:r>
          </a:p>
        </p:txBody>
      </p:sp>
      <p:sp>
        <p:nvSpPr>
          <p:cNvPr id="11" name="TextBox 11"/>
          <p:cNvSpPr txBox="1"/>
          <p:nvPr/>
        </p:nvSpPr>
        <p:spPr>
          <a:xfrm>
            <a:off x="1788030" y="7995429"/>
            <a:ext cx="3826660" cy="1680845"/>
          </a:xfrm>
          <a:prstGeom prst="rect">
            <a:avLst/>
          </a:prstGeom>
        </p:spPr>
        <p:txBody>
          <a:bodyPr lIns="0" tIns="0" rIns="0" bIns="0" rtlCol="0" anchor="t">
            <a:spAutoFit/>
          </a:bodyPr>
          <a:lstStyle/>
          <a:p>
            <a:pPr algn="ctr">
              <a:lnSpc>
                <a:spcPts val="4420"/>
              </a:lnSpc>
            </a:pPr>
            <a:r>
              <a:rPr lang="en-US" sz="3400" spc="272">
                <a:solidFill>
                  <a:srgbClr val="FBF1EF"/>
                </a:solidFill>
                <a:latin typeface="Anonymous Pro"/>
              </a:rPr>
              <a:t>TRAINING ML MODEL BASED ON LSTM</a:t>
            </a:r>
          </a:p>
        </p:txBody>
      </p:sp>
      <p:sp>
        <p:nvSpPr>
          <p:cNvPr id="12" name="TextBox 12"/>
          <p:cNvSpPr txBox="1"/>
          <p:nvPr/>
        </p:nvSpPr>
        <p:spPr>
          <a:xfrm>
            <a:off x="7266264" y="7995429"/>
            <a:ext cx="3826660" cy="1680845"/>
          </a:xfrm>
          <a:prstGeom prst="rect">
            <a:avLst/>
          </a:prstGeom>
        </p:spPr>
        <p:txBody>
          <a:bodyPr lIns="0" tIns="0" rIns="0" bIns="0" rtlCol="0" anchor="t">
            <a:spAutoFit/>
          </a:bodyPr>
          <a:lstStyle/>
          <a:p>
            <a:pPr algn="ctr">
              <a:lnSpc>
                <a:spcPts val="4420"/>
              </a:lnSpc>
            </a:pPr>
            <a:r>
              <a:rPr lang="en-US" sz="3400" spc="272">
                <a:solidFill>
                  <a:srgbClr val="FBF1EF"/>
                </a:solidFill>
                <a:latin typeface="Anonymous Pro"/>
              </a:rPr>
              <a:t>BUILDING ANDROID APP TO COLLECT DATA</a:t>
            </a:r>
          </a:p>
        </p:txBody>
      </p:sp>
      <p:sp>
        <p:nvSpPr>
          <p:cNvPr id="13" name="TextBox 13"/>
          <p:cNvSpPr txBox="1"/>
          <p:nvPr/>
        </p:nvSpPr>
        <p:spPr>
          <a:xfrm>
            <a:off x="12822619" y="7995429"/>
            <a:ext cx="3826660" cy="1680845"/>
          </a:xfrm>
          <a:prstGeom prst="rect">
            <a:avLst/>
          </a:prstGeom>
        </p:spPr>
        <p:txBody>
          <a:bodyPr lIns="0" tIns="0" rIns="0" bIns="0" rtlCol="0" anchor="t">
            <a:spAutoFit/>
          </a:bodyPr>
          <a:lstStyle/>
          <a:p>
            <a:pPr algn="ctr">
              <a:lnSpc>
                <a:spcPts val="4420"/>
              </a:lnSpc>
            </a:pPr>
            <a:r>
              <a:rPr lang="en-US" sz="3400" spc="272">
                <a:solidFill>
                  <a:srgbClr val="FBF1EF"/>
                </a:solidFill>
                <a:latin typeface="Anonymous Pro"/>
              </a:rPr>
              <a:t>EXPORTING MODEL TO THE APP</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BF1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4414020" y="-3260377"/>
            <a:ext cx="9703718" cy="10003833"/>
          </a:xfrm>
          <a:prstGeom prst="rect">
            <a:avLst/>
          </a:prstGeom>
        </p:spPr>
      </p:pic>
      <p:grpSp>
        <p:nvGrpSpPr>
          <p:cNvPr id="3" name="Group 3"/>
          <p:cNvGrpSpPr/>
          <p:nvPr/>
        </p:nvGrpSpPr>
        <p:grpSpPr>
          <a:xfrm>
            <a:off x="524455" y="7592782"/>
            <a:ext cx="2216258" cy="2863175"/>
            <a:chOff x="0" y="0"/>
            <a:chExt cx="4842510" cy="6256020"/>
          </a:xfrm>
        </p:grpSpPr>
        <p:sp>
          <p:nvSpPr>
            <p:cNvPr id="4" name="Freeform 4"/>
            <p:cNvSpPr/>
            <p:nvPr/>
          </p:nvSpPr>
          <p:spPr>
            <a:xfrm>
              <a:off x="29210" y="12700"/>
              <a:ext cx="4775200" cy="6209030"/>
            </a:xfrm>
            <a:custGeom>
              <a:avLst/>
              <a:gdLst/>
              <a:ahLst/>
              <a:cxnLst/>
              <a:rect l="l" t="t" r="r" b="b"/>
              <a:pathLst>
                <a:path w="4775200" h="620903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2D1674"/>
            </a:solidFill>
          </p:spPr>
        </p:sp>
      </p:grpSp>
      <p:sp>
        <p:nvSpPr>
          <p:cNvPr id="5" name="TextBox 5"/>
          <p:cNvSpPr txBox="1"/>
          <p:nvPr/>
        </p:nvSpPr>
        <p:spPr>
          <a:xfrm>
            <a:off x="816699" y="765545"/>
            <a:ext cx="6431719" cy="975995"/>
          </a:xfrm>
          <a:prstGeom prst="rect">
            <a:avLst/>
          </a:prstGeom>
        </p:spPr>
        <p:txBody>
          <a:bodyPr lIns="0" tIns="0" rIns="0" bIns="0" rtlCol="0" anchor="t">
            <a:spAutoFit/>
          </a:bodyPr>
          <a:lstStyle/>
          <a:p>
            <a:pPr>
              <a:lnSpc>
                <a:spcPts val="7800"/>
              </a:lnSpc>
            </a:pPr>
            <a:r>
              <a:rPr lang="en-US" sz="6000" spc="300">
                <a:solidFill>
                  <a:srgbClr val="2D1674"/>
                </a:solidFill>
                <a:latin typeface="Anonymous Pro Bold"/>
              </a:rPr>
              <a:t>DATASET</a:t>
            </a:r>
          </a:p>
        </p:txBody>
      </p:sp>
      <p:sp>
        <p:nvSpPr>
          <p:cNvPr id="6" name="TextBox 6"/>
          <p:cNvSpPr txBox="1"/>
          <p:nvPr/>
        </p:nvSpPr>
        <p:spPr>
          <a:xfrm>
            <a:off x="816699" y="1996983"/>
            <a:ext cx="15261501" cy="8018990"/>
          </a:xfrm>
          <a:prstGeom prst="rect">
            <a:avLst/>
          </a:prstGeom>
        </p:spPr>
        <p:txBody>
          <a:bodyPr wrap="square" lIns="0" tIns="0" rIns="0" bIns="0" rtlCol="0" anchor="t">
            <a:spAutoFit/>
          </a:bodyPr>
          <a:lstStyle/>
          <a:p>
            <a:pPr>
              <a:lnSpc>
                <a:spcPts val="4500"/>
              </a:lnSpc>
            </a:pPr>
            <a:r>
              <a:rPr lang="en-US" sz="3000" spc="30" dirty="0">
                <a:solidFill>
                  <a:srgbClr val="2D1674"/>
                </a:solidFill>
                <a:latin typeface="Anonymous Pro"/>
              </a:rPr>
              <a:t>There were ten participants involved in data collection </a:t>
            </a:r>
          </a:p>
          <a:p>
            <a:pPr>
              <a:lnSpc>
                <a:spcPts val="4500"/>
              </a:lnSpc>
            </a:pPr>
            <a:r>
              <a:rPr lang="en-US" sz="3000" spc="30" dirty="0">
                <a:solidFill>
                  <a:srgbClr val="2D1674"/>
                </a:solidFill>
                <a:latin typeface="Anonymous Pro"/>
              </a:rPr>
              <a:t>experiment who performed each of these 7 activities for 3-4 mins.</a:t>
            </a:r>
          </a:p>
          <a:p>
            <a:pPr>
              <a:lnSpc>
                <a:spcPts val="4500"/>
              </a:lnSpc>
            </a:pPr>
            <a:r>
              <a:rPr lang="en-US" sz="3000" spc="30" dirty="0">
                <a:solidFill>
                  <a:srgbClr val="2D1674"/>
                </a:solidFill>
                <a:latin typeface="Anonymous Pro"/>
              </a:rPr>
              <a:t>Each of these participants was equipped with five smartphones on </a:t>
            </a:r>
          </a:p>
          <a:p>
            <a:pPr>
              <a:lnSpc>
                <a:spcPts val="4500"/>
              </a:lnSpc>
            </a:pPr>
            <a:r>
              <a:rPr lang="en-US" sz="3000" spc="30" dirty="0">
                <a:solidFill>
                  <a:srgbClr val="2D1674"/>
                </a:solidFill>
                <a:latin typeface="Anonymous Pro"/>
              </a:rPr>
              <a:t>five body positions: </a:t>
            </a:r>
          </a:p>
          <a:p>
            <a:pPr>
              <a:lnSpc>
                <a:spcPts val="4500"/>
              </a:lnSpc>
            </a:pPr>
            <a:r>
              <a:rPr lang="en-US" sz="3000" spc="30" dirty="0">
                <a:solidFill>
                  <a:srgbClr val="2D1674"/>
                </a:solidFill>
                <a:latin typeface="Anonymous Pro"/>
              </a:rPr>
              <a:t>1.	One in their right jean’s pocket. </a:t>
            </a:r>
          </a:p>
          <a:p>
            <a:pPr>
              <a:lnSpc>
                <a:spcPts val="4500"/>
              </a:lnSpc>
            </a:pPr>
            <a:r>
              <a:rPr lang="en-US" sz="3000" spc="30" dirty="0">
                <a:solidFill>
                  <a:srgbClr val="2D1674"/>
                </a:solidFill>
                <a:latin typeface="Anonymous Pro"/>
              </a:rPr>
              <a:t>2.	One in their left jean’s pocket.</a:t>
            </a:r>
          </a:p>
          <a:p>
            <a:pPr>
              <a:lnSpc>
                <a:spcPts val="4500"/>
              </a:lnSpc>
            </a:pPr>
            <a:r>
              <a:rPr lang="en-US" sz="3000" spc="30" dirty="0">
                <a:solidFill>
                  <a:srgbClr val="2D1674"/>
                </a:solidFill>
                <a:latin typeface="Anonymous Pro"/>
              </a:rPr>
              <a:t>3.	One on belt position towards the right leg using a belt clipper.</a:t>
            </a:r>
          </a:p>
          <a:p>
            <a:pPr>
              <a:lnSpc>
                <a:spcPts val="4500"/>
              </a:lnSpc>
            </a:pPr>
            <a:r>
              <a:rPr lang="en-US" sz="3000" spc="30" dirty="0">
                <a:solidFill>
                  <a:srgbClr val="2D1674"/>
                </a:solidFill>
                <a:latin typeface="Anonymous Pro"/>
              </a:rPr>
              <a:t>4.	One on the right upper arm. </a:t>
            </a:r>
          </a:p>
          <a:p>
            <a:pPr>
              <a:lnSpc>
                <a:spcPts val="4500"/>
              </a:lnSpc>
            </a:pPr>
            <a:r>
              <a:rPr lang="en-US" sz="3000" spc="30" dirty="0">
                <a:solidFill>
                  <a:srgbClr val="2D1674"/>
                </a:solidFill>
                <a:latin typeface="Anonymous Pro"/>
              </a:rPr>
              <a:t>5.	One on the right wrist. </a:t>
            </a:r>
          </a:p>
          <a:p>
            <a:pPr>
              <a:lnSpc>
                <a:spcPts val="4500"/>
              </a:lnSpc>
            </a:pPr>
            <a:endParaRPr lang="en-US" sz="3000" spc="30" dirty="0">
              <a:solidFill>
                <a:srgbClr val="2D1674"/>
              </a:solidFill>
              <a:latin typeface="Anonymous Pro"/>
            </a:endParaRPr>
          </a:p>
          <a:p>
            <a:pPr>
              <a:lnSpc>
                <a:spcPts val="4500"/>
              </a:lnSpc>
            </a:pPr>
            <a:r>
              <a:rPr lang="en-US" sz="3000" spc="30" dirty="0">
                <a:solidFill>
                  <a:srgbClr val="2D1674"/>
                </a:solidFill>
                <a:latin typeface="Anonymous Pro"/>
              </a:rPr>
              <a:t>			The data was collected at a rate of 50 samples/sec,                                         			which is enough to recognize human physical activities.</a:t>
            </a:r>
          </a:p>
          <a:p>
            <a:pPr>
              <a:lnSpc>
                <a:spcPts val="4500"/>
              </a:lnSpc>
            </a:pPr>
            <a:r>
              <a:rPr lang="en-US" sz="3000" spc="30" dirty="0">
                <a:solidFill>
                  <a:srgbClr val="2D1674"/>
                </a:solidFill>
                <a:latin typeface="Anonymous Pro"/>
              </a:rPr>
              <a:t>			The data was collected for an accelerometer, a gyroscope, 			and a linear acceleration sensor.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175F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4450183" y="788385"/>
            <a:ext cx="8485813" cy="8748261"/>
          </a:xfrm>
          <a:prstGeom prst="rect">
            <a:avLst/>
          </a:prstGeom>
        </p:spPr>
      </p:pic>
      <p:grpSp>
        <p:nvGrpSpPr>
          <p:cNvPr id="3" name="Group 3"/>
          <p:cNvGrpSpPr/>
          <p:nvPr/>
        </p:nvGrpSpPr>
        <p:grpSpPr>
          <a:xfrm>
            <a:off x="-5346670" y="-2106214"/>
            <a:ext cx="13857371" cy="13857371"/>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D1674">
                <a:alpha val="15686"/>
              </a:srgbClr>
            </a:solidFill>
          </p:spPr>
        </p:sp>
      </p:grpSp>
      <p:grpSp>
        <p:nvGrpSpPr>
          <p:cNvPr id="5" name="Group 5"/>
          <p:cNvGrpSpPr/>
          <p:nvPr/>
        </p:nvGrpSpPr>
        <p:grpSpPr>
          <a:xfrm>
            <a:off x="-7818273" y="-1766170"/>
            <a:ext cx="13857371" cy="13857371"/>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D1674">
                <a:alpha val="31764"/>
              </a:srgbClr>
            </a:solidFill>
          </p:spPr>
        </p:sp>
      </p:grpSp>
      <p:sp>
        <p:nvSpPr>
          <p:cNvPr id="7" name="AutoShape 7"/>
          <p:cNvSpPr/>
          <p:nvPr/>
        </p:nvSpPr>
        <p:spPr>
          <a:xfrm>
            <a:off x="1028700" y="2000512"/>
            <a:ext cx="5036171" cy="7257788"/>
          </a:xfrm>
          <a:prstGeom prst="rect">
            <a:avLst/>
          </a:prstGeom>
          <a:solidFill>
            <a:srgbClr val="2D1674"/>
          </a:solidFill>
        </p:spPr>
      </p:sp>
      <p:sp>
        <p:nvSpPr>
          <p:cNvPr id="8" name="TextBox 8"/>
          <p:cNvSpPr txBox="1"/>
          <p:nvPr/>
        </p:nvSpPr>
        <p:spPr>
          <a:xfrm>
            <a:off x="2612729" y="1959741"/>
            <a:ext cx="1868112" cy="1952625"/>
          </a:xfrm>
          <a:prstGeom prst="rect">
            <a:avLst/>
          </a:prstGeom>
        </p:spPr>
        <p:txBody>
          <a:bodyPr lIns="0" tIns="0" rIns="0" bIns="0" rtlCol="0" anchor="t">
            <a:spAutoFit/>
          </a:bodyPr>
          <a:lstStyle/>
          <a:p>
            <a:pPr algn="ctr">
              <a:lnSpc>
                <a:spcPts val="15600"/>
              </a:lnSpc>
            </a:pPr>
            <a:r>
              <a:rPr lang="en-US" sz="12000" spc="600">
                <a:solidFill>
                  <a:srgbClr val="B175FF"/>
                </a:solidFill>
                <a:latin typeface="Anonymous Pro Bold"/>
              </a:rPr>
              <a:t>01</a:t>
            </a:r>
          </a:p>
        </p:txBody>
      </p:sp>
      <p:sp>
        <p:nvSpPr>
          <p:cNvPr id="9" name="AutoShape 9"/>
          <p:cNvSpPr/>
          <p:nvPr/>
        </p:nvSpPr>
        <p:spPr>
          <a:xfrm>
            <a:off x="6834532" y="2000512"/>
            <a:ext cx="5036171" cy="7257788"/>
          </a:xfrm>
          <a:prstGeom prst="rect">
            <a:avLst/>
          </a:prstGeom>
          <a:solidFill>
            <a:srgbClr val="2D1674"/>
          </a:solidFill>
        </p:spPr>
      </p:sp>
      <p:sp>
        <p:nvSpPr>
          <p:cNvPr id="10" name="TextBox 10"/>
          <p:cNvSpPr txBox="1"/>
          <p:nvPr/>
        </p:nvSpPr>
        <p:spPr>
          <a:xfrm>
            <a:off x="8544631" y="2054446"/>
            <a:ext cx="1868112" cy="1952625"/>
          </a:xfrm>
          <a:prstGeom prst="rect">
            <a:avLst/>
          </a:prstGeom>
        </p:spPr>
        <p:txBody>
          <a:bodyPr lIns="0" tIns="0" rIns="0" bIns="0" rtlCol="0" anchor="t">
            <a:spAutoFit/>
          </a:bodyPr>
          <a:lstStyle/>
          <a:p>
            <a:pPr algn="ctr">
              <a:lnSpc>
                <a:spcPts val="15600"/>
              </a:lnSpc>
            </a:pPr>
            <a:r>
              <a:rPr lang="en-US" sz="12000" spc="600">
                <a:solidFill>
                  <a:srgbClr val="B175FF"/>
                </a:solidFill>
                <a:latin typeface="Anonymous Pro Bold"/>
              </a:rPr>
              <a:t>02</a:t>
            </a:r>
          </a:p>
        </p:txBody>
      </p:sp>
      <p:sp>
        <p:nvSpPr>
          <p:cNvPr id="11" name="AutoShape 11"/>
          <p:cNvSpPr/>
          <p:nvPr/>
        </p:nvSpPr>
        <p:spPr>
          <a:xfrm>
            <a:off x="12619512" y="2000512"/>
            <a:ext cx="5036171" cy="7257788"/>
          </a:xfrm>
          <a:prstGeom prst="rect">
            <a:avLst/>
          </a:prstGeom>
          <a:solidFill>
            <a:srgbClr val="2D1674"/>
          </a:solidFill>
        </p:spPr>
      </p:sp>
      <p:sp>
        <p:nvSpPr>
          <p:cNvPr id="12" name="TextBox 12"/>
          <p:cNvSpPr txBox="1"/>
          <p:nvPr/>
        </p:nvSpPr>
        <p:spPr>
          <a:xfrm>
            <a:off x="14203541" y="2054446"/>
            <a:ext cx="1868112" cy="1952625"/>
          </a:xfrm>
          <a:prstGeom prst="rect">
            <a:avLst/>
          </a:prstGeom>
        </p:spPr>
        <p:txBody>
          <a:bodyPr lIns="0" tIns="0" rIns="0" bIns="0" rtlCol="0" anchor="t">
            <a:spAutoFit/>
          </a:bodyPr>
          <a:lstStyle/>
          <a:p>
            <a:pPr algn="ctr">
              <a:lnSpc>
                <a:spcPts val="15600"/>
              </a:lnSpc>
            </a:pPr>
            <a:r>
              <a:rPr lang="en-US" sz="12000" spc="600">
                <a:solidFill>
                  <a:srgbClr val="B175FF"/>
                </a:solidFill>
                <a:latin typeface="Anonymous Pro Bold"/>
              </a:rPr>
              <a:t>03</a:t>
            </a:r>
          </a:p>
        </p:txBody>
      </p:sp>
      <p:sp>
        <p:nvSpPr>
          <p:cNvPr id="13" name="TextBox 13"/>
          <p:cNvSpPr txBox="1"/>
          <p:nvPr/>
        </p:nvSpPr>
        <p:spPr>
          <a:xfrm>
            <a:off x="1138644" y="3807591"/>
            <a:ext cx="5036171" cy="897255"/>
          </a:xfrm>
          <a:prstGeom prst="rect">
            <a:avLst/>
          </a:prstGeom>
        </p:spPr>
        <p:txBody>
          <a:bodyPr lIns="0" tIns="0" rIns="0" bIns="0" rtlCol="0" anchor="t">
            <a:spAutoFit/>
          </a:bodyPr>
          <a:lstStyle/>
          <a:p>
            <a:pPr algn="ctr">
              <a:lnSpc>
                <a:spcPts val="7280"/>
              </a:lnSpc>
            </a:pPr>
            <a:r>
              <a:rPr lang="en-US" sz="5200">
                <a:solidFill>
                  <a:srgbClr val="FFFFFF"/>
                </a:solidFill>
                <a:latin typeface="Anonymous Pro Bold"/>
              </a:rPr>
              <a:t>Accelerometer</a:t>
            </a:r>
          </a:p>
        </p:txBody>
      </p:sp>
      <p:sp>
        <p:nvSpPr>
          <p:cNvPr id="14" name="TextBox 14"/>
          <p:cNvSpPr txBox="1"/>
          <p:nvPr/>
        </p:nvSpPr>
        <p:spPr>
          <a:xfrm>
            <a:off x="6834532" y="3807591"/>
            <a:ext cx="5036171" cy="897255"/>
          </a:xfrm>
          <a:prstGeom prst="rect">
            <a:avLst/>
          </a:prstGeom>
        </p:spPr>
        <p:txBody>
          <a:bodyPr lIns="0" tIns="0" rIns="0" bIns="0" rtlCol="0" anchor="t">
            <a:spAutoFit/>
          </a:bodyPr>
          <a:lstStyle/>
          <a:p>
            <a:pPr algn="ctr">
              <a:lnSpc>
                <a:spcPts val="7280"/>
              </a:lnSpc>
            </a:pPr>
            <a:r>
              <a:rPr lang="en-US" sz="5200">
                <a:solidFill>
                  <a:srgbClr val="FFFFFF"/>
                </a:solidFill>
                <a:latin typeface="Anonymous Pro Bold"/>
              </a:rPr>
              <a:t>Gyroscope</a:t>
            </a:r>
          </a:p>
        </p:txBody>
      </p:sp>
      <p:sp>
        <p:nvSpPr>
          <p:cNvPr id="15" name="TextBox 15"/>
          <p:cNvSpPr txBox="1"/>
          <p:nvPr/>
        </p:nvSpPr>
        <p:spPr>
          <a:xfrm>
            <a:off x="12619512" y="3807591"/>
            <a:ext cx="5036171" cy="897255"/>
          </a:xfrm>
          <a:prstGeom prst="rect">
            <a:avLst/>
          </a:prstGeom>
        </p:spPr>
        <p:txBody>
          <a:bodyPr lIns="0" tIns="0" rIns="0" bIns="0" rtlCol="0" anchor="t">
            <a:spAutoFit/>
          </a:bodyPr>
          <a:lstStyle/>
          <a:p>
            <a:pPr algn="ctr">
              <a:lnSpc>
                <a:spcPts val="7280"/>
              </a:lnSpc>
            </a:pPr>
            <a:r>
              <a:rPr lang="en-US" sz="5200">
                <a:solidFill>
                  <a:srgbClr val="FFFFFF"/>
                </a:solidFill>
                <a:latin typeface="Anonymous Pro Bold"/>
              </a:rPr>
              <a:t>Linear Acc.</a:t>
            </a:r>
          </a:p>
        </p:txBody>
      </p:sp>
      <p:sp>
        <p:nvSpPr>
          <p:cNvPr id="16" name="TextBox 16"/>
          <p:cNvSpPr txBox="1"/>
          <p:nvPr/>
        </p:nvSpPr>
        <p:spPr>
          <a:xfrm>
            <a:off x="4873883" y="173990"/>
            <a:ext cx="8111649" cy="1537970"/>
          </a:xfrm>
          <a:prstGeom prst="rect">
            <a:avLst/>
          </a:prstGeom>
        </p:spPr>
        <p:txBody>
          <a:bodyPr lIns="0" tIns="0" rIns="0" bIns="0" rtlCol="0" anchor="t">
            <a:spAutoFit/>
          </a:bodyPr>
          <a:lstStyle/>
          <a:p>
            <a:pPr algn="ctr">
              <a:lnSpc>
                <a:spcPts val="12599"/>
              </a:lnSpc>
            </a:pPr>
            <a:r>
              <a:rPr lang="en-US" sz="9000">
                <a:solidFill>
                  <a:srgbClr val="FBF1EF"/>
                </a:solidFill>
                <a:latin typeface="Anonymous Pro Bold"/>
              </a:rPr>
              <a:t>THE 3 SENSORS</a:t>
            </a:r>
          </a:p>
        </p:txBody>
      </p:sp>
      <p:sp>
        <p:nvSpPr>
          <p:cNvPr id="17" name="TextBox 17"/>
          <p:cNvSpPr txBox="1"/>
          <p:nvPr/>
        </p:nvSpPr>
        <p:spPr>
          <a:xfrm>
            <a:off x="12619512" y="5067300"/>
            <a:ext cx="5036171" cy="2987040"/>
          </a:xfrm>
          <a:prstGeom prst="rect">
            <a:avLst/>
          </a:prstGeom>
        </p:spPr>
        <p:txBody>
          <a:bodyPr lIns="0" tIns="0" rIns="0" bIns="0" rtlCol="0" anchor="t">
            <a:spAutoFit/>
          </a:bodyPr>
          <a:lstStyle/>
          <a:p>
            <a:pPr algn="ctr">
              <a:lnSpc>
                <a:spcPts val="4759"/>
              </a:lnSpc>
            </a:pPr>
            <a:r>
              <a:rPr lang="en-US" sz="3400">
                <a:solidFill>
                  <a:srgbClr val="FFFFFF"/>
                </a:solidFill>
                <a:latin typeface="Anonymous Pro"/>
              </a:rPr>
              <a:t> a 3D vector representing acceleration along each device axis, </a:t>
            </a:r>
            <a:r>
              <a:rPr lang="en-US" sz="3400">
                <a:solidFill>
                  <a:srgbClr val="FFFFFF"/>
                </a:solidFill>
                <a:latin typeface="Anonymous Pro Bold"/>
              </a:rPr>
              <a:t>excluding gravity</a:t>
            </a:r>
          </a:p>
        </p:txBody>
      </p:sp>
      <p:sp>
        <p:nvSpPr>
          <p:cNvPr id="18" name="TextBox 18"/>
          <p:cNvSpPr txBox="1"/>
          <p:nvPr/>
        </p:nvSpPr>
        <p:spPr>
          <a:xfrm>
            <a:off x="6834532" y="5067300"/>
            <a:ext cx="5036171" cy="2987040"/>
          </a:xfrm>
          <a:prstGeom prst="rect">
            <a:avLst/>
          </a:prstGeom>
        </p:spPr>
        <p:txBody>
          <a:bodyPr lIns="0" tIns="0" rIns="0" bIns="0" rtlCol="0" anchor="t">
            <a:spAutoFit/>
          </a:bodyPr>
          <a:lstStyle/>
          <a:p>
            <a:pPr algn="ctr">
              <a:lnSpc>
                <a:spcPts val="4759"/>
              </a:lnSpc>
            </a:pPr>
            <a:r>
              <a:rPr lang="en-US" sz="3400">
                <a:solidFill>
                  <a:srgbClr val="FFFFFF"/>
                </a:solidFill>
                <a:latin typeface="Anonymous Pro"/>
              </a:rPr>
              <a:t> a 3D vector representing </a:t>
            </a:r>
          </a:p>
          <a:p>
            <a:pPr algn="ctr">
              <a:lnSpc>
                <a:spcPts val="4759"/>
              </a:lnSpc>
            </a:pPr>
            <a:r>
              <a:rPr lang="en-US" sz="3400">
                <a:solidFill>
                  <a:srgbClr val="FFFFFF"/>
                </a:solidFill>
                <a:latin typeface="Anonymous Pro"/>
              </a:rPr>
              <a:t>rate of rotation along each</a:t>
            </a:r>
          </a:p>
          <a:p>
            <a:pPr algn="ctr">
              <a:lnSpc>
                <a:spcPts val="4759"/>
              </a:lnSpc>
            </a:pPr>
            <a:r>
              <a:rPr lang="en-US" sz="3399">
                <a:solidFill>
                  <a:srgbClr val="FFFFFF"/>
                </a:solidFill>
                <a:latin typeface="Anonymous Pro"/>
              </a:rPr>
              <a:t>device axis</a:t>
            </a:r>
          </a:p>
        </p:txBody>
      </p:sp>
      <p:sp>
        <p:nvSpPr>
          <p:cNvPr id="19" name="TextBox 19"/>
          <p:cNvSpPr txBox="1"/>
          <p:nvPr/>
        </p:nvSpPr>
        <p:spPr>
          <a:xfrm>
            <a:off x="1002926" y="5067300"/>
            <a:ext cx="5036171" cy="3586480"/>
          </a:xfrm>
          <a:prstGeom prst="rect">
            <a:avLst/>
          </a:prstGeom>
        </p:spPr>
        <p:txBody>
          <a:bodyPr lIns="0" tIns="0" rIns="0" bIns="0" rtlCol="0" anchor="t">
            <a:spAutoFit/>
          </a:bodyPr>
          <a:lstStyle/>
          <a:p>
            <a:pPr algn="ctr">
              <a:lnSpc>
                <a:spcPts val="4759"/>
              </a:lnSpc>
            </a:pPr>
            <a:r>
              <a:rPr lang="en-US" sz="3400">
                <a:solidFill>
                  <a:srgbClr val="FFFFFF"/>
                </a:solidFill>
                <a:latin typeface="Anonymous Pro"/>
              </a:rPr>
              <a:t> a 3D vector representing </a:t>
            </a:r>
          </a:p>
          <a:p>
            <a:pPr algn="ctr">
              <a:lnSpc>
                <a:spcPts val="4759"/>
              </a:lnSpc>
            </a:pPr>
            <a:r>
              <a:rPr lang="en-US" sz="3400">
                <a:solidFill>
                  <a:srgbClr val="FFFFFF"/>
                </a:solidFill>
                <a:latin typeface="Anonymous Pro"/>
              </a:rPr>
              <a:t>rate of </a:t>
            </a:r>
          </a:p>
          <a:p>
            <a:pPr algn="ctr">
              <a:lnSpc>
                <a:spcPts val="4759"/>
              </a:lnSpc>
            </a:pPr>
            <a:r>
              <a:rPr lang="en-US" sz="3400">
                <a:solidFill>
                  <a:srgbClr val="FFFFFF"/>
                </a:solidFill>
                <a:latin typeface="Anonymous Pro"/>
              </a:rPr>
              <a:t>acceleration</a:t>
            </a:r>
          </a:p>
          <a:p>
            <a:pPr algn="ctr">
              <a:lnSpc>
                <a:spcPts val="4759"/>
              </a:lnSpc>
            </a:pPr>
            <a:r>
              <a:rPr lang="en-US" sz="3400">
                <a:solidFill>
                  <a:srgbClr val="FFFFFF"/>
                </a:solidFill>
                <a:latin typeface="Anonymous Pro"/>
              </a:rPr>
              <a:t>along each </a:t>
            </a:r>
            <a:r>
              <a:rPr lang="en-US" sz="3399">
                <a:solidFill>
                  <a:srgbClr val="FFFFFF"/>
                </a:solidFill>
                <a:latin typeface="Anonymous Pro"/>
              </a:rPr>
              <a:t>device axis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D167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0302473" y="246361"/>
            <a:ext cx="6785952" cy="4728672"/>
          </a:xfrm>
          <a:prstGeom prst="rect">
            <a:avLst/>
          </a:prstGeom>
        </p:spPr>
      </p:pic>
      <p:pic>
        <p:nvPicPr>
          <p:cNvPr id="3" name="Picture 3"/>
          <p:cNvPicPr>
            <a:picLocks noChangeAspect="1"/>
          </p:cNvPicPr>
          <p:nvPr/>
        </p:nvPicPr>
        <p:blipFill>
          <a:blip r:embed="rId3"/>
          <a:srcRect/>
          <a:stretch>
            <a:fillRect/>
          </a:stretch>
        </p:blipFill>
        <p:spPr>
          <a:xfrm>
            <a:off x="10302473" y="5143500"/>
            <a:ext cx="6879408" cy="4653717"/>
          </a:xfrm>
          <a:prstGeom prst="rect">
            <a:avLst/>
          </a:prstGeom>
        </p:spPr>
      </p:pic>
      <p:pic>
        <p:nvPicPr>
          <p:cNvPr id="4" name="Picture 4"/>
          <p:cNvPicPr>
            <a:picLocks noChangeAspect="1"/>
          </p:cNvPicPr>
          <p:nvPr/>
        </p:nvPicPr>
        <p:blipFill>
          <a:blip r:embed="rId4"/>
          <a:srcRect/>
          <a:stretch>
            <a:fillRect/>
          </a:stretch>
        </p:blipFill>
        <p:spPr>
          <a:xfrm>
            <a:off x="1679159" y="5143500"/>
            <a:ext cx="6820366" cy="4653717"/>
          </a:xfrm>
          <a:prstGeom prst="rect">
            <a:avLst/>
          </a:prstGeom>
        </p:spPr>
      </p:pic>
      <p:sp>
        <p:nvSpPr>
          <p:cNvPr id="5" name="TextBox 5"/>
          <p:cNvSpPr txBox="1"/>
          <p:nvPr/>
        </p:nvSpPr>
        <p:spPr>
          <a:xfrm>
            <a:off x="280303" y="1680422"/>
            <a:ext cx="9618079" cy="1755775"/>
          </a:xfrm>
          <a:prstGeom prst="rect">
            <a:avLst/>
          </a:prstGeom>
        </p:spPr>
        <p:txBody>
          <a:bodyPr lIns="0" tIns="0" rIns="0" bIns="0" rtlCol="0" anchor="t">
            <a:spAutoFit/>
          </a:bodyPr>
          <a:lstStyle/>
          <a:p>
            <a:pPr algn="ctr">
              <a:lnSpc>
                <a:spcPts val="7000"/>
              </a:lnSpc>
            </a:pPr>
            <a:r>
              <a:rPr lang="en-US" sz="5000">
                <a:solidFill>
                  <a:srgbClr val="FBF1EF"/>
                </a:solidFill>
                <a:latin typeface="Anonymous Pro Bold"/>
              </a:rPr>
              <a:t>CHANGE IN VALUES OF READINGS OF ONE ACTIVITY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175F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0302473" y="246361"/>
            <a:ext cx="6785952" cy="4728672"/>
          </a:xfrm>
          <a:prstGeom prst="rect">
            <a:avLst/>
          </a:prstGeom>
        </p:spPr>
      </p:pic>
      <p:pic>
        <p:nvPicPr>
          <p:cNvPr id="3" name="Picture 3"/>
          <p:cNvPicPr>
            <a:picLocks noChangeAspect="1"/>
          </p:cNvPicPr>
          <p:nvPr/>
        </p:nvPicPr>
        <p:blipFill>
          <a:blip r:embed="rId3"/>
          <a:srcRect/>
          <a:stretch>
            <a:fillRect/>
          </a:stretch>
        </p:blipFill>
        <p:spPr>
          <a:xfrm>
            <a:off x="10302473" y="5252963"/>
            <a:ext cx="6785952" cy="4630236"/>
          </a:xfrm>
          <a:prstGeom prst="rect">
            <a:avLst/>
          </a:prstGeom>
        </p:spPr>
      </p:pic>
      <p:pic>
        <p:nvPicPr>
          <p:cNvPr id="4" name="Picture 4"/>
          <p:cNvPicPr>
            <a:picLocks noChangeAspect="1"/>
          </p:cNvPicPr>
          <p:nvPr/>
        </p:nvPicPr>
        <p:blipFill>
          <a:blip r:embed="rId4"/>
          <a:srcRect/>
          <a:stretch>
            <a:fillRect/>
          </a:stretch>
        </p:blipFill>
        <p:spPr>
          <a:xfrm>
            <a:off x="1817587" y="5252963"/>
            <a:ext cx="6560757" cy="4630236"/>
          </a:xfrm>
          <a:prstGeom prst="rect">
            <a:avLst/>
          </a:prstGeom>
        </p:spPr>
      </p:pic>
      <p:sp>
        <p:nvSpPr>
          <p:cNvPr id="5" name="TextBox 5"/>
          <p:cNvSpPr txBox="1"/>
          <p:nvPr/>
        </p:nvSpPr>
        <p:spPr>
          <a:xfrm>
            <a:off x="288926" y="1235922"/>
            <a:ext cx="9618079" cy="2644775"/>
          </a:xfrm>
          <a:prstGeom prst="rect">
            <a:avLst/>
          </a:prstGeom>
        </p:spPr>
        <p:txBody>
          <a:bodyPr lIns="0" tIns="0" rIns="0" bIns="0" rtlCol="0" anchor="t">
            <a:spAutoFit/>
          </a:bodyPr>
          <a:lstStyle/>
          <a:p>
            <a:pPr algn="ctr">
              <a:lnSpc>
                <a:spcPts val="7000"/>
              </a:lnSpc>
            </a:pPr>
            <a:r>
              <a:rPr lang="en-US" sz="5000">
                <a:solidFill>
                  <a:srgbClr val="000000"/>
                </a:solidFill>
                <a:latin typeface="Anonymous Pro Bold"/>
              </a:rPr>
              <a:t>CHANGE IN ACCELEROMETER READINGS OF DIFFERENT ACTIVITIES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a:off x="1028700" y="1351663"/>
            <a:ext cx="3813787" cy="7050668"/>
          </a:xfrm>
          <a:prstGeom prst="rect">
            <a:avLst/>
          </a:prstGeom>
          <a:solidFill>
            <a:srgbClr val="B175FF"/>
          </a:solidFill>
        </p:spPr>
      </p:sp>
      <p:sp>
        <p:nvSpPr>
          <p:cNvPr id="3" name="AutoShape 3"/>
          <p:cNvSpPr/>
          <p:nvPr/>
        </p:nvSpPr>
        <p:spPr>
          <a:xfrm>
            <a:off x="13445513" y="2207632"/>
            <a:ext cx="3813787" cy="7050668"/>
          </a:xfrm>
          <a:prstGeom prst="rect">
            <a:avLst/>
          </a:prstGeom>
          <a:solidFill>
            <a:srgbClr val="B175FF"/>
          </a:solidFill>
        </p:spPr>
      </p:sp>
      <p:sp>
        <p:nvSpPr>
          <p:cNvPr id="4" name="AutoShape 4"/>
          <p:cNvSpPr/>
          <p:nvPr/>
        </p:nvSpPr>
        <p:spPr>
          <a:xfrm>
            <a:off x="9306575" y="1351663"/>
            <a:ext cx="3813787" cy="7050668"/>
          </a:xfrm>
          <a:prstGeom prst="rect">
            <a:avLst/>
          </a:prstGeom>
          <a:solidFill>
            <a:srgbClr val="B175FF"/>
          </a:solidFill>
        </p:spPr>
      </p:sp>
      <p:sp>
        <p:nvSpPr>
          <p:cNvPr id="5" name="AutoShape 5"/>
          <p:cNvSpPr/>
          <p:nvPr/>
        </p:nvSpPr>
        <p:spPr>
          <a:xfrm>
            <a:off x="5167638" y="2207632"/>
            <a:ext cx="3813787" cy="7050668"/>
          </a:xfrm>
          <a:prstGeom prst="rect">
            <a:avLst/>
          </a:prstGeom>
          <a:solidFill>
            <a:srgbClr val="B175FF"/>
          </a:solidFill>
        </p:spPr>
      </p:sp>
      <p:grpSp>
        <p:nvGrpSpPr>
          <p:cNvPr id="6" name="Group 6"/>
          <p:cNvGrpSpPr/>
          <p:nvPr/>
        </p:nvGrpSpPr>
        <p:grpSpPr>
          <a:xfrm>
            <a:off x="1554684" y="1644845"/>
            <a:ext cx="2761819" cy="5753150"/>
            <a:chOff x="0" y="0"/>
            <a:chExt cx="3682425" cy="7670867"/>
          </a:xfrm>
        </p:grpSpPr>
        <p:sp>
          <p:nvSpPr>
            <p:cNvPr id="7" name="TextBox 7"/>
            <p:cNvSpPr txBox="1"/>
            <p:nvPr/>
          </p:nvSpPr>
          <p:spPr>
            <a:xfrm>
              <a:off x="0" y="-47625"/>
              <a:ext cx="3682425" cy="735118"/>
            </a:xfrm>
            <a:prstGeom prst="rect">
              <a:avLst/>
            </a:prstGeom>
          </p:spPr>
          <p:txBody>
            <a:bodyPr lIns="0" tIns="0" rIns="0" bIns="0" rtlCol="0" anchor="t">
              <a:spAutoFit/>
            </a:bodyPr>
            <a:lstStyle/>
            <a:p>
              <a:pPr>
                <a:lnSpc>
                  <a:spcPts val="4420"/>
                </a:lnSpc>
              </a:pPr>
              <a:r>
                <a:rPr lang="en-US" sz="3400" spc="272">
                  <a:solidFill>
                    <a:srgbClr val="FBF1EF"/>
                  </a:solidFill>
                  <a:latin typeface="Anonymous Pro Bold"/>
                </a:rPr>
                <a:t>LAYER 1</a:t>
              </a:r>
            </a:p>
          </p:txBody>
        </p:sp>
        <p:sp>
          <p:nvSpPr>
            <p:cNvPr id="8" name="TextBox 8"/>
            <p:cNvSpPr txBox="1"/>
            <p:nvPr/>
          </p:nvSpPr>
          <p:spPr>
            <a:xfrm>
              <a:off x="0" y="1214822"/>
              <a:ext cx="3682425" cy="6456045"/>
            </a:xfrm>
            <a:prstGeom prst="rect">
              <a:avLst/>
            </a:prstGeom>
          </p:spPr>
          <p:txBody>
            <a:bodyPr lIns="0" tIns="0" rIns="0" bIns="0" rtlCol="0" anchor="t">
              <a:spAutoFit/>
            </a:bodyPr>
            <a:lstStyle/>
            <a:p>
              <a:pPr>
                <a:lnSpc>
                  <a:spcPts val="3900"/>
                </a:lnSpc>
              </a:pPr>
              <a:r>
                <a:rPr lang="en-US" sz="2600" spc="26">
                  <a:solidFill>
                    <a:srgbClr val="FBF1EF"/>
                  </a:solidFill>
                  <a:latin typeface="Anonymous Pro"/>
                </a:rPr>
                <a:t>The first layer is a LSTM layer for learning from sequence of 100 points at each timestamp and returns the sequence mapping as well</a:t>
              </a:r>
            </a:p>
          </p:txBody>
        </p:sp>
      </p:grpSp>
      <p:grpSp>
        <p:nvGrpSpPr>
          <p:cNvPr id="9" name="Group 9"/>
          <p:cNvGrpSpPr/>
          <p:nvPr/>
        </p:nvGrpSpPr>
        <p:grpSpPr>
          <a:xfrm>
            <a:off x="9706311" y="1888685"/>
            <a:ext cx="3014316" cy="5265470"/>
            <a:chOff x="0" y="0"/>
            <a:chExt cx="4019088" cy="7020627"/>
          </a:xfrm>
        </p:grpSpPr>
        <p:sp>
          <p:nvSpPr>
            <p:cNvPr id="10" name="TextBox 10"/>
            <p:cNvSpPr txBox="1"/>
            <p:nvPr/>
          </p:nvSpPr>
          <p:spPr>
            <a:xfrm>
              <a:off x="0" y="-47625"/>
              <a:ext cx="4019088" cy="735118"/>
            </a:xfrm>
            <a:prstGeom prst="rect">
              <a:avLst/>
            </a:prstGeom>
          </p:spPr>
          <p:txBody>
            <a:bodyPr lIns="0" tIns="0" rIns="0" bIns="0" rtlCol="0" anchor="t">
              <a:spAutoFit/>
            </a:bodyPr>
            <a:lstStyle/>
            <a:p>
              <a:pPr>
                <a:lnSpc>
                  <a:spcPts val="4420"/>
                </a:lnSpc>
              </a:pPr>
              <a:r>
                <a:rPr lang="en-US" sz="3400" spc="272">
                  <a:solidFill>
                    <a:srgbClr val="FBF1EF"/>
                  </a:solidFill>
                  <a:latin typeface="Anonymous Pro Bold"/>
                </a:rPr>
                <a:t>LAYER 3</a:t>
              </a:r>
            </a:p>
          </p:txBody>
        </p:sp>
        <p:sp>
          <p:nvSpPr>
            <p:cNvPr id="11" name="TextBox 11"/>
            <p:cNvSpPr txBox="1"/>
            <p:nvPr/>
          </p:nvSpPr>
          <p:spPr>
            <a:xfrm>
              <a:off x="0" y="1214822"/>
              <a:ext cx="4019088" cy="5805805"/>
            </a:xfrm>
            <a:prstGeom prst="rect">
              <a:avLst/>
            </a:prstGeom>
          </p:spPr>
          <p:txBody>
            <a:bodyPr lIns="0" tIns="0" rIns="0" bIns="0" rtlCol="0" anchor="t">
              <a:spAutoFit/>
            </a:bodyPr>
            <a:lstStyle/>
            <a:p>
              <a:pPr>
                <a:lnSpc>
                  <a:spcPts val="3900"/>
                </a:lnSpc>
              </a:pPr>
              <a:r>
                <a:rPr lang="en-US" sz="2600" spc="26">
                  <a:solidFill>
                    <a:srgbClr val="FBF1EF"/>
                  </a:solidFill>
                  <a:latin typeface="Anonymous Pro"/>
                </a:rPr>
                <a:t>From this layer, the classifier part is starting which is a Dense layer that takes flatten output from above layer and passes it to next</a:t>
              </a:r>
            </a:p>
          </p:txBody>
        </p:sp>
      </p:grpSp>
      <p:grpSp>
        <p:nvGrpSpPr>
          <p:cNvPr id="12" name="Group 12"/>
          <p:cNvGrpSpPr/>
          <p:nvPr/>
        </p:nvGrpSpPr>
        <p:grpSpPr>
          <a:xfrm>
            <a:off x="5693622" y="2871259"/>
            <a:ext cx="2761819" cy="4777790"/>
            <a:chOff x="0" y="0"/>
            <a:chExt cx="3682425" cy="6370387"/>
          </a:xfrm>
        </p:grpSpPr>
        <p:sp>
          <p:nvSpPr>
            <p:cNvPr id="13" name="TextBox 13"/>
            <p:cNvSpPr txBox="1"/>
            <p:nvPr/>
          </p:nvSpPr>
          <p:spPr>
            <a:xfrm>
              <a:off x="0" y="-47625"/>
              <a:ext cx="3682425" cy="735118"/>
            </a:xfrm>
            <a:prstGeom prst="rect">
              <a:avLst/>
            </a:prstGeom>
          </p:spPr>
          <p:txBody>
            <a:bodyPr lIns="0" tIns="0" rIns="0" bIns="0" rtlCol="0" anchor="t">
              <a:spAutoFit/>
            </a:bodyPr>
            <a:lstStyle/>
            <a:p>
              <a:pPr>
                <a:lnSpc>
                  <a:spcPts val="4420"/>
                </a:lnSpc>
              </a:pPr>
              <a:r>
                <a:rPr lang="en-US" sz="3400" spc="272">
                  <a:solidFill>
                    <a:srgbClr val="FBF1EF"/>
                  </a:solidFill>
                  <a:latin typeface="Anonymous Pro Bold"/>
                </a:rPr>
                <a:t>LAYER 2</a:t>
              </a:r>
            </a:p>
          </p:txBody>
        </p:sp>
        <p:sp>
          <p:nvSpPr>
            <p:cNvPr id="14" name="TextBox 14"/>
            <p:cNvSpPr txBox="1"/>
            <p:nvPr/>
          </p:nvSpPr>
          <p:spPr>
            <a:xfrm>
              <a:off x="0" y="1214822"/>
              <a:ext cx="3682425" cy="5155565"/>
            </a:xfrm>
            <a:prstGeom prst="rect">
              <a:avLst/>
            </a:prstGeom>
          </p:spPr>
          <p:txBody>
            <a:bodyPr lIns="0" tIns="0" rIns="0" bIns="0" rtlCol="0" anchor="t">
              <a:spAutoFit/>
            </a:bodyPr>
            <a:lstStyle/>
            <a:p>
              <a:pPr>
                <a:lnSpc>
                  <a:spcPts val="3900"/>
                </a:lnSpc>
              </a:pPr>
              <a:r>
                <a:rPr lang="en-US" sz="2600" spc="26">
                  <a:solidFill>
                    <a:srgbClr val="FBF1EF"/>
                  </a:solidFill>
                  <a:latin typeface="Anonymous Pro"/>
                </a:rPr>
                <a:t>Flattens by converting 2D output (No. of timestamps, No. of features) from above LSTM layer and into 1D vector </a:t>
              </a:r>
            </a:p>
          </p:txBody>
        </p:sp>
      </p:grpSp>
      <p:grpSp>
        <p:nvGrpSpPr>
          <p:cNvPr id="15" name="Group 15"/>
          <p:cNvGrpSpPr/>
          <p:nvPr/>
        </p:nvGrpSpPr>
        <p:grpSpPr>
          <a:xfrm>
            <a:off x="13971497" y="2871259"/>
            <a:ext cx="2761819" cy="5265470"/>
            <a:chOff x="0" y="0"/>
            <a:chExt cx="3682425" cy="7020627"/>
          </a:xfrm>
        </p:grpSpPr>
        <p:sp>
          <p:nvSpPr>
            <p:cNvPr id="16" name="TextBox 16"/>
            <p:cNvSpPr txBox="1"/>
            <p:nvPr/>
          </p:nvSpPr>
          <p:spPr>
            <a:xfrm>
              <a:off x="0" y="-47625"/>
              <a:ext cx="3682425" cy="735118"/>
            </a:xfrm>
            <a:prstGeom prst="rect">
              <a:avLst/>
            </a:prstGeom>
          </p:spPr>
          <p:txBody>
            <a:bodyPr lIns="0" tIns="0" rIns="0" bIns="0" rtlCol="0" anchor="t">
              <a:spAutoFit/>
            </a:bodyPr>
            <a:lstStyle/>
            <a:p>
              <a:pPr>
                <a:lnSpc>
                  <a:spcPts val="4420"/>
                </a:lnSpc>
              </a:pPr>
              <a:r>
                <a:rPr lang="en-US" sz="3400" spc="272">
                  <a:solidFill>
                    <a:srgbClr val="FBF1EF"/>
                  </a:solidFill>
                  <a:latin typeface="Anonymous Pro Bold"/>
                </a:rPr>
                <a:t>LAYER 4</a:t>
              </a:r>
            </a:p>
          </p:txBody>
        </p:sp>
        <p:sp>
          <p:nvSpPr>
            <p:cNvPr id="17" name="TextBox 17"/>
            <p:cNvSpPr txBox="1"/>
            <p:nvPr/>
          </p:nvSpPr>
          <p:spPr>
            <a:xfrm>
              <a:off x="0" y="1214822"/>
              <a:ext cx="3682425" cy="5805805"/>
            </a:xfrm>
            <a:prstGeom prst="rect">
              <a:avLst/>
            </a:prstGeom>
          </p:spPr>
          <p:txBody>
            <a:bodyPr lIns="0" tIns="0" rIns="0" bIns="0" rtlCol="0" anchor="t">
              <a:spAutoFit/>
            </a:bodyPr>
            <a:lstStyle/>
            <a:p>
              <a:pPr>
                <a:lnSpc>
                  <a:spcPts val="3900"/>
                </a:lnSpc>
              </a:pPr>
              <a:r>
                <a:rPr lang="en-US" sz="2600" spc="26">
                  <a:solidFill>
                    <a:srgbClr val="FBF1EF"/>
                  </a:solidFill>
                  <a:latin typeface="Anonymous Pro"/>
                </a:rPr>
                <a:t>This is softmax layer taking input from Layer 3 and predict the probability corresponding to each activity</a:t>
              </a:r>
            </a:p>
          </p:txBody>
        </p:sp>
      </p:grpSp>
      <p:grpSp>
        <p:nvGrpSpPr>
          <p:cNvPr id="18" name="Group 18"/>
          <p:cNvGrpSpPr/>
          <p:nvPr/>
        </p:nvGrpSpPr>
        <p:grpSpPr>
          <a:xfrm rot="-10800000">
            <a:off x="14244277" y="-1182120"/>
            <a:ext cx="2216258" cy="2863175"/>
            <a:chOff x="0" y="0"/>
            <a:chExt cx="4842510" cy="6256020"/>
          </a:xfrm>
        </p:grpSpPr>
        <p:sp>
          <p:nvSpPr>
            <p:cNvPr id="19" name="Freeform 19"/>
            <p:cNvSpPr/>
            <p:nvPr/>
          </p:nvSpPr>
          <p:spPr>
            <a:xfrm>
              <a:off x="29210" y="12700"/>
              <a:ext cx="4775200" cy="6209030"/>
            </a:xfrm>
            <a:custGeom>
              <a:avLst/>
              <a:gdLst/>
              <a:ahLst/>
              <a:cxnLst/>
              <a:rect l="l" t="t" r="r" b="b"/>
              <a:pathLst>
                <a:path w="4775200" h="620903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FBF1EF"/>
            </a:solidFill>
          </p:spPr>
        </p:sp>
      </p:grpSp>
      <p:grpSp>
        <p:nvGrpSpPr>
          <p:cNvPr id="20" name="Group 20"/>
          <p:cNvGrpSpPr/>
          <p:nvPr/>
        </p:nvGrpSpPr>
        <p:grpSpPr>
          <a:xfrm>
            <a:off x="0" y="8223925"/>
            <a:ext cx="2216258" cy="2863175"/>
            <a:chOff x="0" y="0"/>
            <a:chExt cx="4842510" cy="6256020"/>
          </a:xfrm>
        </p:grpSpPr>
        <p:sp>
          <p:nvSpPr>
            <p:cNvPr id="21" name="Freeform 21"/>
            <p:cNvSpPr/>
            <p:nvPr/>
          </p:nvSpPr>
          <p:spPr>
            <a:xfrm>
              <a:off x="29210" y="12700"/>
              <a:ext cx="4775200" cy="6209030"/>
            </a:xfrm>
            <a:custGeom>
              <a:avLst/>
              <a:gdLst/>
              <a:ahLst/>
              <a:cxnLst/>
              <a:rect l="l" t="t" r="r" b="b"/>
              <a:pathLst>
                <a:path w="4775200" h="620903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FBF1EF"/>
            </a:solidFill>
          </p:spPr>
        </p:sp>
      </p:grpSp>
      <p:grpSp>
        <p:nvGrpSpPr>
          <p:cNvPr id="22" name="Group 22"/>
          <p:cNvGrpSpPr/>
          <p:nvPr/>
        </p:nvGrpSpPr>
        <p:grpSpPr>
          <a:xfrm>
            <a:off x="10378120" y="8564651"/>
            <a:ext cx="2216258" cy="2863175"/>
            <a:chOff x="0" y="0"/>
            <a:chExt cx="4842510" cy="6256020"/>
          </a:xfrm>
        </p:grpSpPr>
        <p:sp>
          <p:nvSpPr>
            <p:cNvPr id="23" name="Freeform 23"/>
            <p:cNvSpPr/>
            <p:nvPr/>
          </p:nvSpPr>
          <p:spPr>
            <a:xfrm>
              <a:off x="29210" y="12700"/>
              <a:ext cx="4775200" cy="6209030"/>
            </a:xfrm>
            <a:custGeom>
              <a:avLst/>
              <a:gdLst/>
              <a:ahLst/>
              <a:cxnLst/>
              <a:rect l="l" t="t" r="r" b="b"/>
              <a:pathLst>
                <a:path w="4775200" h="620903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FBF1EF"/>
            </a:solidFill>
          </p:spPr>
        </p:sp>
      </p:grpSp>
      <p:sp>
        <p:nvSpPr>
          <p:cNvPr id="24" name="TextBox 24"/>
          <p:cNvSpPr txBox="1"/>
          <p:nvPr/>
        </p:nvSpPr>
        <p:spPr>
          <a:xfrm>
            <a:off x="1888958" y="-42436"/>
            <a:ext cx="11231404" cy="1537970"/>
          </a:xfrm>
          <a:prstGeom prst="rect">
            <a:avLst/>
          </a:prstGeom>
        </p:spPr>
        <p:txBody>
          <a:bodyPr lIns="0" tIns="0" rIns="0" bIns="0" rtlCol="0" anchor="t">
            <a:spAutoFit/>
          </a:bodyPr>
          <a:lstStyle/>
          <a:p>
            <a:pPr algn="ctr">
              <a:lnSpc>
                <a:spcPts val="12599"/>
              </a:lnSpc>
            </a:pPr>
            <a:r>
              <a:rPr lang="en-US" sz="9000">
                <a:solidFill>
                  <a:srgbClr val="FBF1EF"/>
                </a:solidFill>
                <a:latin typeface="Anonymous Pro Bold"/>
              </a:rPr>
              <a:t>MODEL ARCHITECTURE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688</Words>
  <Application>Microsoft Office PowerPoint</Application>
  <PresentationFormat>Custom</PresentationFormat>
  <Paragraphs>102</Paragraphs>
  <Slides>15</Slides>
  <Notes>3</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Anonymous Pro</vt:lpstr>
      <vt:lpstr>Arial</vt:lpstr>
      <vt:lpstr>Calibri</vt:lpstr>
      <vt:lpstr>Anonymous Pro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c:title>
  <dc:creator>Aditi</dc:creator>
  <cp:lastModifiedBy>Aditi Goel</cp:lastModifiedBy>
  <cp:revision>7</cp:revision>
  <dcterms:created xsi:type="dcterms:W3CDTF">2006-08-16T00:00:00Z</dcterms:created>
  <dcterms:modified xsi:type="dcterms:W3CDTF">2021-04-16T06:10:50Z</dcterms:modified>
  <dc:identifier>DAEbDeJ1_h0</dc:identifier>
</cp:coreProperties>
</file>