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5143500"/>
  <p:notesSz cx="6858000" cy="9144000"/>
  <p:embeddedFontLst>
    <p:embeddedFont>
      <p:font typeface="Raleway"/>
      <p:regular r:id="rId34"/>
    </p:embeddedFont>
    <p:embeddedFont>
      <p:font typeface="Lato" panose="020F0502020204030203"/>
      <p:regular r:id="rId35"/>
    </p:embeddedFont>
    <p:embeddedFont>
      <p:font typeface="Roboto" panose="02000000000000000000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886650F-FFE4-48CD-A7FD-E2E81D5483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36" Type="http://schemas.openxmlformats.org/officeDocument/2006/relationships/font" Target="fonts/font3.fntdata"/><Relationship Id="rId35" Type="http://schemas.openxmlformats.org/officeDocument/2006/relationships/font" Target="fonts/font2.fntdata"/><Relationship Id="rId34" Type="http://schemas.openxmlformats.org/officeDocument/2006/relationships/font" Target="fonts/font1.fntdata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6af9dd6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f6af9dd6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3c632e8623_0_99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3c632e8623_0_99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3c632e8623_0_100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3c632e8623_0_100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2:40</a:t>
            </a:r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46ee7dff8_1_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46ee7dff8_1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4:44</a:t>
            </a:r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3c632e8623_0_10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3c632e8623_0_10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2acc3d577_0_5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22acc3d577_0_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3c973f8444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3c973f8444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4:44</a:t>
            </a:r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22acc3d577_0_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22acc3d577_0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4:44</a:t>
            </a:r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2acc3d577_0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22acc3d577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4:44</a:t>
            </a:r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22acc3d577_0_6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22acc3d577_0_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4:44</a:t>
            </a:r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22acc3d577_0_7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22acc3d577_0_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9c67055b_0_1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d9c67055b_0_1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22acc3d577_0_5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22acc3d577_0_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3c632e8623_0_10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3c632e8623_0_10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4:44</a:t>
            </a:r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22acc3d577_0_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22acc3d577_0_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4:44</a:t>
            </a:r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22acc3d577_0_8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22acc3d577_0_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22acc3d577_0_9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22acc3d577_0_9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22acc3d577_0_9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22acc3d577_0_9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22acc3d577_0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22acc3d577_0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4:44</a:t>
            </a:r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d9c67055b_0_1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d9c67055b_0_1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1622d556_0_2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1622d556_0_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2acc3d577_0_6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2acc3d577_0_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1d23597c_1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51d23597c_1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2acc3d577_0_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22acc3d577_0_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1d9112ad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1d9112ad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shru</a:t>
            </a:r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3c632e8623_0_98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3c632e8623_0_98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adgcl</a:t>
            </a:r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d9c67055b_0_9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d9c67055b_0_9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2" name="Google Shape;9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1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1"/>
          <p:cNvSpPr txBox="1"/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2" descr="Side view of hands writing in a notebook at a cafe"/>
          <p:cNvPicPr preferRelativeResize="0"/>
          <p:nvPr/>
        </p:nvPicPr>
        <p:blipFill rotWithShape="1">
          <a:blip r:embed="rId2"/>
          <a:srcRect l="9050" t="12064" r="54351" b="26446"/>
          <a:stretch>
            <a:fillRect/>
          </a:stretch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2" name="Google Shape;10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5" name="Google Shape;105;p1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type="sldNum" idx="12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 2">
  <p:cSld name="SECTION_TITLE_AND_DESCRIPTION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/>
          <a:srcRect l="31883" t="8096" r="25713"/>
          <a:stretch>
            <a:fillRect/>
          </a:stretch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2" name="Google Shape;11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Google Shape;11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5" name="Google Shape;115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1" name="Google Shape;121;p14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Google Shape;12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6" name="Google Shape;126;p15"/>
          <p:cNvSpPr txBox="1"/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/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solidFill>
          <a:schemeClr val="lt2"/>
        </a:solidFill>
        <a:effectLst/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type="subTitle" idx="1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" name="Google Shape;25;p3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name="adj" fmla="val 25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name="adj" fmla="val 96745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name="adj" fmla="val 98558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name="adj" fmla="val 1882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name="adj" fmla="val 1764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34" name="Google Shape;34;p3" descr="Component Detail"/>
          <p:cNvPicPr preferRelativeResize="0"/>
          <p:nvPr/>
        </p:nvPicPr>
        <p:blipFill rotWithShape="1">
          <a:blip r:embed="rId2"/>
          <a:srcRect b="25076"/>
          <a:stretch>
            <a:fillRect/>
          </a:stretch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6" name="Google Shape;36;p3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name="adj" fmla="val 4551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name="adj" fmla="val 4551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41" name="Google Shape;41;p3" descr="Mobile View"/>
            <p:cNvPicPr preferRelativeResize="0"/>
            <p:nvPr/>
          </p:nvPicPr>
          <p:blipFill rotWithShape="1">
            <a:blip r:embed="rId3"/>
            <a:srcRect t="4362" b="4371"/>
            <a:stretch>
              <a:fillRect/>
            </a:stretch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" name="Google Shape;47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1" name="Google Shape;5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9" name="Google Shape;5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2" name="Google Shape;62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8" name="Google Shape;6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8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8" name="Google Shape;7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1" name="Google Shape;81;p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8" name="Google Shape;88;p1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 panose="020F0502020204030203"/>
              <a:buChar char="●"/>
              <a:defRPr sz="13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ctrTitle"/>
          </p:nvPr>
        </p:nvSpPr>
        <p:spPr>
          <a:xfrm>
            <a:off x="729450" y="1322450"/>
            <a:ext cx="3787800" cy="14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 Alignment</a:t>
            </a:r>
            <a:endParaRPr lang="en-GB"/>
          </a:p>
        </p:txBody>
      </p:sp>
      <p:sp>
        <p:nvSpPr>
          <p:cNvPr id="136" name="Google Shape;136;p17"/>
          <p:cNvSpPr txBox="1"/>
          <p:nvPr>
            <p:ph type="subTitle" idx="1"/>
          </p:nvPr>
        </p:nvSpPr>
        <p:spPr>
          <a:xfrm>
            <a:off x="729600" y="2921750"/>
            <a:ext cx="37878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B. Tech. Project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 the guidance of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Dr. Joydeep Chandra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p17"/>
          <p:cNvSpPr txBox="1"/>
          <p:nvPr>
            <p:ph type="subTitle" idx="1"/>
          </p:nvPr>
        </p:nvSpPr>
        <p:spPr>
          <a:xfrm>
            <a:off x="7092225" y="4148350"/>
            <a:ext cx="2051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Aditi Goel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1901CS04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Post-Midsem Work</a:t>
            </a:r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Problems with InfoMax principle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3" name="Google Shape;223;p27"/>
          <p:cNvSpPr txBox="1"/>
          <p:nvPr>
            <p:ph type="body" idx="1"/>
          </p:nvPr>
        </p:nvSpPr>
        <p:spPr>
          <a:xfrm>
            <a:off x="729325" y="2647325"/>
            <a:ext cx="7200300" cy="16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Aim is </a:t>
            </a:r>
            <a:r>
              <a:rPr lang="en-GB" sz="1500" b="1"/>
              <a:t>not to capture the full information</a:t>
            </a:r>
            <a:r>
              <a:rPr lang="en-GB" sz="1500"/>
              <a:t> from the data but to let the encoder f be strong enough to </a:t>
            </a:r>
            <a:r>
              <a:rPr lang="en-GB" sz="1500" b="1"/>
              <a:t>keep the identity of the nodes/input graph</a:t>
            </a:r>
            <a:r>
              <a:rPr lang="en-GB" sz="1500"/>
              <a:t>.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00" b="1"/>
              <a:t>Issues:</a:t>
            </a:r>
            <a:endParaRPr sz="1500" b="1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Noise/ Irrelevant Information w.r.t downstream task may be captured by the encoder f.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Infact, this irrelevant information can lead to maximal mutual information. </a:t>
            </a:r>
            <a:endParaRPr sz="1500"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329836" y="1983000"/>
            <a:ext cx="3999265" cy="66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body" idx="1"/>
          </p:nvPr>
        </p:nvSpPr>
        <p:spPr>
          <a:xfrm>
            <a:off x="729450" y="2831700"/>
            <a:ext cx="7688700" cy="15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-GB" sz="1500"/>
              <a:t>Help avoid capturing noisy/irrelevant information from the data, and pushes to capture task relevant information</a:t>
            </a:r>
            <a:endParaRPr sz="1500"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➔"/>
            </a:pPr>
            <a:r>
              <a:rPr lang="en-GB" sz="1500"/>
              <a:t>Requires knowledge of Y, and thus is not self supervised</a:t>
            </a:r>
            <a:endParaRPr sz="15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500"/>
          </a:p>
        </p:txBody>
      </p:sp>
      <p:sp>
        <p:nvSpPr>
          <p:cNvPr id="230" name="Google Shape;230;p28"/>
          <p:cNvSpPr txBox="1"/>
          <p:nvPr>
            <p:ph type="title"/>
          </p:nvPr>
        </p:nvSpPr>
        <p:spPr>
          <a:xfrm>
            <a:off x="729450" y="1318650"/>
            <a:ext cx="8414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alternative: Graph Information Bottleneck</a:t>
            </a:r>
            <a:endParaRPr sz="3000"/>
          </a:p>
        </p:txBody>
      </p:sp>
      <p:pic>
        <p:nvPicPr>
          <p:cNvPr id="231" name="Google Shape;231;p2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974450" y="2104625"/>
            <a:ext cx="5195098" cy="60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body" idx="1"/>
          </p:nvPr>
        </p:nvSpPr>
        <p:spPr>
          <a:xfrm>
            <a:off x="729450" y="2836125"/>
            <a:ext cx="7688700" cy="15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Previous ways to generate graph augmentation Ti</a:t>
            </a:r>
            <a:endParaRPr lang="en-GB"/>
          </a:p>
          <a:p>
            <a:pPr marL="914400" lvl="1" indent="-298450" algn="l" rtl="0">
              <a:spcBef>
                <a:spcPts val="1000"/>
              </a:spcBef>
              <a:spcAft>
                <a:spcPts val="0"/>
              </a:spcAft>
              <a:buSzPts val="1100"/>
              <a:buChar char="◆"/>
            </a:pPr>
            <a:r>
              <a:rPr lang="en-GB"/>
              <a:t>Propose a collection of ways to perturb and evaluate extensively	</a:t>
            </a:r>
            <a:r>
              <a:rPr lang="en-GB" i="1"/>
              <a:t>(You et al., WWW 2021)</a:t>
            </a:r>
            <a:endParaRPr i="1"/>
          </a:p>
          <a:p>
            <a:pPr marL="914400" lvl="1" indent="-298450" algn="l" rtl="0">
              <a:spcBef>
                <a:spcPts val="1000"/>
              </a:spcBef>
              <a:spcAft>
                <a:spcPts val="0"/>
              </a:spcAft>
              <a:buSzPts val="1100"/>
              <a:buChar char="◆"/>
            </a:pPr>
            <a:r>
              <a:rPr lang="en-GB"/>
              <a:t>Domain knowledge required, dataset specific, etc</a:t>
            </a:r>
            <a:r>
              <a:rPr lang="en-GB"/>
              <a:t>	</a:t>
            </a:r>
            <a:r>
              <a:rPr lang="en-GB" i="1"/>
              <a:t>(</a:t>
            </a:r>
            <a:r>
              <a:rPr lang="en-GB" i="1"/>
              <a:t>K. Hassani and A. H. Khasahmadi, ICML 2021</a:t>
            </a:r>
            <a:r>
              <a:rPr lang="en-GB" i="1"/>
              <a:t>)</a:t>
            </a:r>
            <a:endParaRPr i="1"/>
          </a:p>
          <a:p>
            <a:pPr marL="914400" lvl="1" indent="-298450" algn="l" rtl="0">
              <a:spcBef>
                <a:spcPts val="1000"/>
              </a:spcBef>
              <a:spcAft>
                <a:spcPts val="0"/>
              </a:spcAft>
              <a:buSzPts val="1100"/>
              <a:buChar char="◆"/>
            </a:pPr>
            <a:r>
              <a:rPr lang="en-GB"/>
              <a:t>Node dropping, edge dropping, subgraph sampling, attribute masking etc</a:t>
            </a:r>
            <a:endParaRPr lang="en-GB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If we let the way to generate graph </a:t>
            </a:r>
            <a:r>
              <a:rPr lang="en-GB" b="1">
                <a:solidFill>
                  <a:schemeClr val="accent3"/>
                </a:solidFill>
              </a:rPr>
              <a:t>be learnable</a:t>
            </a:r>
            <a:r>
              <a:rPr lang="en-GB"/>
              <a:t>…</a:t>
            </a:r>
            <a:endParaRPr lang="en-GB"/>
          </a:p>
          <a:p>
            <a:pPr marL="914400" lvl="1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◆"/>
            </a:pPr>
            <a:r>
              <a:rPr lang="en-GB" sz="1200" b="1">
                <a:solidFill>
                  <a:schemeClr val="accent3"/>
                </a:solidFill>
              </a:rPr>
              <a:t>In an adversarial way</a:t>
            </a:r>
            <a:r>
              <a:rPr lang="en-GB" sz="1200"/>
              <a:t> -&gt; the </a:t>
            </a:r>
            <a:r>
              <a:rPr lang="en-GB" sz="1200" b="1">
                <a:solidFill>
                  <a:srgbClr val="1A9988"/>
                </a:solidFill>
              </a:rPr>
              <a:t>graph information bottleneck</a:t>
            </a:r>
            <a:r>
              <a:rPr lang="en-GB" sz="1200"/>
              <a:t> principle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</a:p>
        </p:txBody>
      </p:sp>
      <p:sp>
        <p:nvSpPr>
          <p:cNvPr id="237" name="Google Shape;237;p29"/>
          <p:cNvSpPr txBox="1"/>
          <p:nvPr>
            <p:ph type="title"/>
          </p:nvPr>
        </p:nvSpPr>
        <p:spPr>
          <a:xfrm>
            <a:off x="729450" y="1318650"/>
            <a:ext cx="8414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Generalize GIB to GCL</a:t>
            </a:r>
            <a:endParaRPr sz="3000"/>
          </a:p>
        </p:txBody>
      </p:sp>
      <p:pic>
        <p:nvPicPr>
          <p:cNvPr id="238" name="Google Shape;238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886262" y="1998100"/>
            <a:ext cx="5375078" cy="69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29"/>
          <p:cNvCxnSpPr/>
          <p:nvPr/>
        </p:nvCxnSpPr>
        <p:spPr>
          <a:xfrm>
            <a:off x="975525" y="3224500"/>
            <a:ext cx="0" cy="873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1 : Network Embedding</a:t>
            </a:r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body" idx="1"/>
          </p:nvPr>
        </p:nvSpPr>
        <p:spPr>
          <a:xfrm>
            <a:off x="727650" y="4103525"/>
            <a:ext cx="7688700" cy="6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500"/>
              <a:t>Learn the Graph Augmentation Process so that the encoder can </a:t>
            </a:r>
            <a:r>
              <a:rPr lang="en-GB" sz="1500" b="1">
                <a:solidFill>
                  <a:schemeClr val="dk1"/>
                </a:solidFill>
              </a:rPr>
              <a:t>capture the minimal information that is necessary to identify nodes</a:t>
            </a:r>
            <a:endParaRPr sz="1500" b="1">
              <a:solidFill>
                <a:schemeClr val="dk1"/>
              </a:solidFill>
            </a:endParaRPr>
          </a:p>
        </p:txBody>
      </p:sp>
      <p:sp>
        <p:nvSpPr>
          <p:cNvPr id="250" name="Google Shape;250;p31"/>
          <p:cNvSpPr txBox="1"/>
          <p:nvPr>
            <p:ph type="title"/>
          </p:nvPr>
        </p:nvSpPr>
        <p:spPr>
          <a:xfrm>
            <a:off x="729450" y="1318650"/>
            <a:ext cx="8414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Adversarial Graph Contrastive Learning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51" name="Google Shape;251;p3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2006250"/>
            <a:ext cx="883920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1944075"/>
            <a:ext cx="9143999" cy="206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type="title"/>
          </p:nvPr>
        </p:nvSpPr>
        <p:spPr>
          <a:xfrm>
            <a:off x="729450" y="1318650"/>
            <a:ext cx="8414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Adversarial Graph Contrastive Learning</a:t>
            </a:r>
            <a:endParaRPr sz="3000"/>
          </a:p>
        </p:txBody>
      </p:sp>
      <p:pic>
        <p:nvPicPr>
          <p:cNvPr id="258" name="Google Shape;258;p3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2006250"/>
            <a:ext cx="883920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2"/>
          <p:cNvPicPr preferRelativeResize="0"/>
          <p:nvPr/>
        </p:nvPicPr>
        <p:blipFill rotWithShape="1">
          <a:blip r:embed="rId2"/>
          <a:srcRect l="17614"/>
          <a:stretch>
            <a:fillRect/>
          </a:stretch>
        </p:blipFill>
        <p:spPr>
          <a:xfrm>
            <a:off x="1579500" y="4158900"/>
            <a:ext cx="6410999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1944075"/>
            <a:ext cx="9143999" cy="206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type="body" idx="1"/>
          </p:nvPr>
        </p:nvSpPr>
        <p:spPr>
          <a:xfrm>
            <a:off x="1092300" y="4158900"/>
            <a:ext cx="7688700" cy="6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500" b="1">
                <a:solidFill>
                  <a:schemeClr val="dk1"/>
                </a:solidFill>
              </a:rPr>
              <a:t>M</a:t>
            </a:r>
            <a:r>
              <a:rPr lang="en-GB" sz="1500" b="1">
                <a:solidFill>
                  <a:schemeClr val="dk1"/>
                </a:solidFill>
              </a:rPr>
              <a:t>inimal Information -&gt; Largest Randomness/Perturbation</a:t>
            </a:r>
            <a:endParaRPr sz="1500" b="1">
              <a:solidFill>
                <a:schemeClr val="dk1"/>
              </a:solidFill>
            </a:endParaRPr>
          </a:p>
        </p:txBody>
      </p:sp>
      <p:sp>
        <p:nvSpPr>
          <p:cNvPr id="266" name="Google Shape;266;p33"/>
          <p:cNvSpPr txBox="1"/>
          <p:nvPr>
            <p:ph type="title"/>
          </p:nvPr>
        </p:nvSpPr>
        <p:spPr>
          <a:xfrm>
            <a:off x="729450" y="1318650"/>
            <a:ext cx="8414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Adversarial Graph Contrastive Learning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67" name="Google Shape;267;p3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2006250"/>
            <a:ext cx="883920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1944075"/>
            <a:ext cx="9143999" cy="206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>
            <p:ph type="title"/>
          </p:nvPr>
        </p:nvSpPr>
        <p:spPr>
          <a:xfrm>
            <a:off x="729450" y="1318650"/>
            <a:ext cx="8414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Edge Dropping Instantiation 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74" name="Google Shape;274;p3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2088361"/>
            <a:ext cx="9143999" cy="2660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Regularization</a:t>
            </a:r>
            <a:endParaRPr lang="en-GB"/>
          </a:p>
        </p:txBody>
      </p:sp>
      <p:pic>
        <p:nvPicPr>
          <p:cNvPr id="280" name="Google Shape;280;p3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44237" y="2571750"/>
            <a:ext cx="8255525" cy="96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5"/>
          <p:cNvSpPr/>
          <p:nvPr/>
        </p:nvSpPr>
        <p:spPr>
          <a:xfrm>
            <a:off x="5461975" y="2478875"/>
            <a:ext cx="3237900" cy="1056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Structure of Presentation</a:t>
            </a:r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2 : Network Alignment</a:t>
            </a:r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➔"/>
            </a:pPr>
            <a:r>
              <a:rPr lang="en-GB" sz="1500" b="1">
                <a:solidFill>
                  <a:schemeClr val="accent3"/>
                </a:solidFill>
              </a:rPr>
              <a:t>Source Graph Embeddings : Z</a:t>
            </a:r>
            <a:r>
              <a:rPr lang="en-GB" sz="1500" b="1" baseline="-25000">
                <a:solidFill>
                  <a:schemeClr val="accent3"/>
                </a:solidFill>
              </a:rPr>
              <a:t>s</a:t>
            </a:r>
            <a:endParaRPr sz="1500" b="1">
              <a:solidFill>
                <a:schemeClr val="accent3"/>
              </a:solidFill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➔"/>
            </a:pPr>
            <a:r>
              <a:rPr lang="en-GB" sz="1500" b="1">
                <a:solidFill>
                  <a:schemeClr val="accent3"/>
                </a:solidFill>
              </a:rPr>
              <a:t>Target Graph Embeddings: Z</a:t>
            </a:r>
            <a:r>
              <a:rPr lang="en-GB" sz="1500" b="1" baseline="-25000">
                <a:solidFill>
                  <a:schemeClr val="accent3"/>
                </a:solidFill>
              </a:rPr>
              <a:t>t     </a:t>
            </a:r>
            <a:endParaRPr sz="1500" b="1" baseline="-25000">
              <a:solidFill>
                <a:schemeClr val="accent3"/>
              </a:solidFill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➔"/>
            </a:pPr>
            <a:r>
              <a:rPr lang="en-GB" sz="1500" b="1">
                <a:solidFill>
                  <a:schemeClr val="dk1"/>
                </a:solidFill>
              </a:rPr>
              <a:t>Alignment matrix : S = Z</a:t>
            </a:r>
            <a:r>
              <a:rPr lang="en-GB" sz="1500" b="1" baseline="-25000">
                <a:solidFill>
                  <a:schemeClr val="dk1"/>
                </a:solidFill>
              </a:rPr>
              <a:t>s</a:t>
            </a:r>
            <a:r>
              <a:rPr lang="en-GB" sz="1500" b="1">
                <a:solidFill>
                  <a:schemeClr val="dk1"/>
                </a:solidFill>
              </a:rPr>
              <a:t> ( Z</a:t>
            </a:r>
            <a:r>
              <a:rPr lang="en-GB" sz="1500" b="1" baseline="-25000">
                <a:solidFill>
                  <a:schemeClr val="dk1"/>
                </a:solidFill>
              </a:rPr>
              <a:t>t</a:t>
            </a:r>
            <a:r>
              <a:rPr lang="en-GB" sz="1500" b="1">
                <a:solidFill>
                  <a:schemeClr val="dk1"/>
                </a:solidFill>
              </a:rPr>
              <a:t>) </a:t>
            </a:r>
            <a:r>
              <a:rPr lang="en-GB" sz="1500" b="1" baseline="30000">
                <a:solidFill>
                  <a:schemeClr val="dk1"/>
                </a:solidFill>
              </a:rPr>
              <a:t>T</a:t>
            </a:r>
            <a:endParaRPr lang="en-GB" sz="1500" b="1" baseline="30000">
              <a:solidFill>
                <a:schemeClr val="dk1"/>
              </a:solidFill>
            </a:endParaRPr>
          </a:p>
          <a:p>
            <a:pPr marL="13335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800" b="1" baseline="300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GB" sz="1800" b="1" baseline="30000"/>
              <a:t>Highest value in the row S (𝑢) corresponds to the most similar node in the target network, and is regarded as its anchor</a:t>
            </a:r>
            <a:endParaRPr sz="1800" b="1" baseline="30000"/>
          </a:p>
        </p:txBody>
      </p:sp>
      <p:sp>
        <p:nvSpPr>
          <p:cNvPr id="292" name="Google Shape;292;p37"/>
          <p:cNvSpPr txBox="1"/>
          <p:nvPr>
            <p:ph type="title"/>
          </p:nvPr>
        </p:nvSpPr>
        <p:spPr>
          <a:xfrm>
            <a:off x="729450" y="1318650"/>
            <a:ext cx="8414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 Alignment</a:t>
            </a:r>
            <a:endParaRPr sz="3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GB" sz="1500" b="1">
                <a:solidFill>
                  <a:schemeClr val="dk1"/>
                </a:solidFill>
              </a:rPr>
              <a:t>Douban Online vs Douban offline</a:t>
            </a:r>
            <a:endParaRPr sz="1500" b="1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GB" sz="1500" b="1">
                <a:solidFill>
                  <a:schemeClr val="dk1"/>
                </a:solidFill>
              </a:rPr>
              <a:t> Allmovie vs Imdb</a:t>
            </a:r>
            <a:endParaRPr sz="1500"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500" b="1">
              <a:solidFill>
                <a:schemeClr val="dk1"/>
              </a:solidFill>
            </a:endParaRPr>
          </a:p>
        </p:txBody>
      </p:sp>
      <p:sp>
        <p:nvSpPr>
          <p:cNvPr id="298" name="Google Shape;298;p38"/>
          <p:cNvSpPr txBox="1"/>
          <p:nvPr>
            <p:ph type="title"/>
          </p:nvPr>
        </p:nvSpPr>
        <p:spPr>
          <a:xfrm>
            <a:off x="729450" y="1318650"/>
            <a:ext cx="8414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Experimental Setup - Datasets</a:t>
            </a:r>
            <a:endParaRPr sz="3000"/>
          </a:p>
        </p:txBody>
      </p:sp>
      <p:graphicFrame>
        <p:nvGraphicFramePr>
          <p:cNvPr id="299" name="Google Shape;299;p38"/>
          <p:cNvGraphicFramePr/>
          <p:nvPr/>
        </p:nvGraphicFramePr>
        <p:xfrm>
          <a:off x="966938" y="2832475"/>
          <a:ext cx="7239000" cy="3000000"/>
        </p:xfrm>
        <a:graphic>
          <a:graphicData uri="http://schemas.openxmlformats.org/drawingml/2006/table">
            <a:tbl>
              <a:tblPr>
                <a:noFill/>
                <a:tableStyleId>{A886650F-FFE4-48CD-A7FD-E2E81D5483AC}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Networks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#</a:t>
                      </a:r>
                      <a:r>
                        <a:rPr lang="en-GB" b="1"/>
                        <a:t>Nodes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#</a:t>
                      </a:r>
                      <a:r>
                        <a:rPr lang="en-GB" b="1"/>
                        <a:t>Edges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#</a:t>
                      </a:r>
                      <a:r>
                        <a:rPr lang="en-GB" b="1"/>
                        <a:t>Attributes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Douban Online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3906</a:t>
                      </a:r>
                      <a:endParaRPr lang="en-GB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8164</a:t>
                      </a:r>
                      <a:endParaRPr lang="en-GB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538</a:t>
                      </a:r>
                      <a:endParaRPr lang="en-GB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Douban Offline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1118</a:t>
                      </a:r>
                      <a:endParaRPr lang="en-GB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1511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538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Allmovie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6011</a:t>
                      </a:r>
                      <a:endParaRPr lang="en-GB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124709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Imdb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5713</a:t>
                      </a:r>
                      <a:endParaRPr lang="en-GB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119073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 Metrics</a:t>
            </a:r>
            <a:endParaRPr lang="en-GB"/>
          </a:p>
        </p:txBody>
      </p:sp>
      <p:sp>
        <p:nvSpPr>
          <p:cNvPr id="305" name="Google Shape;305;p39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en-GB" sz="1500" b="1"/>
              <a:t>Acc@1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en-GB" sz="1500" b="1"/>
              <a:t>Acc@10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en-GB" sz="1500" b="1"/>
              <a:t>AUC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en-GB" sz="1500" b="1"/>
              <a:t>MAP</a:t>
            </a:r>
            <a:endParaRPr sz="1500" b="1"/>
          </a:p>
        </p:txBody>
      </p:sp>
      <p:pic>
        <p:nvPicPr>
          <p:cNvPr id="306" name="Google Shape;306;p3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29450" y="3470912"/>
            <a:ext cx="3842551" cy="869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085725" y="3470900"/>
            <a:ext cx="2467544" cy="86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 lang="en-GB"/>
          </a:p>
        </p:txBody>
      </p:sp>
      <p:graphicFrame>
        <p:nvGraphicFramePr>
          <p:cNvPr id="313" name="Google Shape;313;p40"/>
          <p:cNvGraphicFramePr/>
          <p:nvPr/>
        </p:nvGraphicFramePr>
        <p:xfrm>
          <a:off x="952475" y="2415675"/>
          <a:ext cx="6204900" cy="3000000"/>
        </p:xfrm>
        <a:graphic>
          <a:graphicData uri="http://schemas.openxmlformats.org/drawingml/2006/table">
            <a:tbl>
              <a:tblPr>
                <a:noFill/>
                <a:tableStyleId>{A886650F-FFE4-48CD-A7FD-E2E81D5483AC}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Dataset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Metric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FINAL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REGAL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GAlign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b="1"/>
                        <a:t>Proposed Method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</a:tr>
              <a:tr h="381000"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Allmovie - IMDB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Acc@1</a:t>
                      </a:r>
                      <a:endParaRPr lang="en-GB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0.765</a:t>
                      </a:r>
                      <a:endParaRPr lang="en-GB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0.095</a:t>
                      </a:r>
                      <a:endParaRPr lang="en-GB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0.775</a:t>
                      </a:r>
                      <a:endParaRPr lang="en-GB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0.810</a:t>
                      </a:r>
                      <a:endParaRPr lang="en-GB" b="1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0E0E3"/>
                    </a:solidFill>
                  </a:tcPr>
                </a:tc>
              </a:tr>
              <a:tr h="381000"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Acc@10</a:t>
                      </a:r>
                      <a:endParaRPr lang="en-GB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0.95</a:t>
                      </a:r>
                      <a:r>
                        <a:rPr lang="en-GB" b="1"/>
                        <a:t>0</a:t>
                      </a:r>
                      <a:endParaRPr lang="en-GB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0.386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0.874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0"/>
                        <a:t>0.870</a:t>
                      </a:r>
                      <a:endParaRPr lang="en-GB" b="0"/>
                    </a:p>
                  </a:txBody>
                  <a:tcPr marL="91425" marR="91425" marT="91425" marB="91425">
                    <a:solidFill>
                      <a:srgbClr val="D0E0E3"/>
                    </a:solidFill>
                  </a:tcPr>
                </a:tc>
              </a:tr>
              <a:tr h="381000"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MAP</a:t>
                      </a:r>
                      <a:endParaRPr lang="en-GB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0.846</a:t>
                      </a:r>
                      <a:endParaRPr lang="en-GB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0.188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0.812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0.798</a:t>
                      </a:r>
                      <a:endParaRPr lang="en-GB" b="1"/>
                    </a:p>
                  </a:txBody>
                  <a:tcPr marL="91425" marR="91425" marT="91425" marB="91425">
                    <a:solidFill>
                      <a:srgbClr val="D0E0E3"/>
                    </a:solidFill>
                  </a:tcPr>
                </a:tc>
              </a:tr>
              <a:tr h="381000"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AUC</a:t>
                      </a:r>
                      <a:endParaRPr lang="en-GB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0.989</a:t>
                      </a:r>
                      <a:endParaRPr lang="en-GB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0.988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0.993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0.994</a:t>
                      </a:r>
                      <a:endParaRPr lang="en-GB" b="1"/>
                    </a:p>
                  </a:txBody>
                  <a:tcPr marL="91425" marR="91425" marT="91425" marB="91425"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 lang="en-GB"/>
          </a:p>
        </p:txBody>
      </p:sp>
      <p:graphicFrame>
        <p:nvGraphicFramePr>
          <p:cNvPr id="319" name="Google Shape;319;p41"/>
          <p:cNvGraphicFramePr/>
          <p:nvPr/>
        </p:nvGraphicFramePr>
        <p:xfrm>
          <a:off x="952475" y="2415675"/>
          <a:ext cx="6204900" cy="3000000"/>
        </p:xfrm>
        <a:graphic>
          <a:graphicData uri="http://schemas.openxmlformats.org/drawingml/2006/table">
            <a:tbl>
              <a:tblPr>
                <a:noFill/>
                <a:tableStyleId>{A886650F-FFE4-48CD-A7FD-E2E81D5483AC}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Dataset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Metric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FINAL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REGAL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GAlign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b="1"/>
                        <a:t>Proposed Method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</a:tr>
              <a:tr h="381000"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Douban Online -Offline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Acc@1</a:t>
                      </a:r>
                      <a:endParaRPr lang="en-GB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0.465</a:t>
                      </a:r>
                      <a:endParaRPr lang="en-GB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0.045</a:t>
                      </a:r>
                      <a:endParaRPr lang="en-GB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0.445</a:t>
                      </a:r>
                      <a:endParaRPr lang="en-GB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0.452</a:t>
                      </a:r>
                      <a:endParaRPr lang="en-GB"/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0E0E3"/>
                    </a:solidFill>
                  </a:tcPr>
                </a:tc>
              </a:tr>
              <a:tr h="381000"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Acc@10</a:t>
                      </a:r>
                      <a:endParaRPr lang="en-GB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0.750</a:t>
                      </a:r>
                      <a:endParaRPr lang="en-GB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0.226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0.774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0.790</a:t>
                      </a:r>
                      <a:endParaRPr lang="en-GB" b="1"/>
                    </a:p>
                  </a:txBody>
                  <a:tcPr marL="91425" marR="91425" marT="91425" marB="91425">
                    <a:solidFill>
                      <a:srgbClr val="D0E0E3"/>
                    </a:solidFill>
                  </a:tcPr>
                </a:tc>
              </a:tr>
              <a:tr h="381000"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MAP</a:t>
                      </a:r>
                      <a:endParaRPr lang="en-GB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0.546</a:t>
                      </a:r>
                      <a:endParaRPr lang="en-GB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0.098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0.512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0.578</a:t>
                      </a:r>
                      <a:endParaRPr lang="en-GB" b="1"/>
                    </a:p>
                  </a:txBody>
                  <a:tcPr marL="91425" marR="91425" marT="91425" marB="91425">
                    <a:solidFill>
                      <a:srgbClr val="D0E0E3"/>
                    </a:solidFill>
                  </a:tcPr>
                </a:tc>
              </a:tr>
              <a:tr h="381000"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AUC</a:t>
                      </a:r>
                      <a:endParaRPr lang="en-GB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0.987</a:t>
                      </a:r>
                      <a:endParaRPr lang="en-GB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0.948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0.990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0.991</a:t>
                      </a:r>
                      <a:endParaRPr lang="en-GB" b="1"/>
                    </a:p>
                  </a:txBody>
                  <a:tcPr marL="91425" marR="91425" marT="91425" marB="91425"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en-GB" sz="1500" b="1"/>
              <a:t>Adversarial based Graph Contrastive Learning for Network Alignment</a:t>
            </a:r>
            <a:endParaRPr sz="1500" b="1"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en-GB" sz="1500" b="1"/>
              <a:t>Learnable Graph Augmentation Process for Network Alignment</a:t>
            </a:r>
            <a:endParaRPr sz="1500" b="1"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en-GB" sz="1500" b="1"/>
              <a:t>Experiments show that model performs better than the mentioned baselines</a:t>
            </a:r>
            <a:endParaRPr sz="2000" b="1" baseline="30000"/>
          </a:p>
        </p:txBody>
      </p:sp>
      <p:sp>
        <p:nvSpPr>
          <p:cNvPr id="325" name="Google Shape;325;p42"/>
          <p:cNvSpPr txBox="1"/>
          <p:nvPr>
            <p:ph type="title"/>
          </p:nvPr>
        </p:nvSpPr>
        <p:spPr>
          <a:xfrm>
            <a:off x="729450" y="1318650"/>
            <a:ext cx="8414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Contribution</a:t>
            </a:r>
            <a:endParaRPr sz="3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3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300"/>
              <a:t>Thank you!</a:t>
            </a:r>
            <a:endParaRPr sz="5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/>
          <p:nvPr/>
        </p:nvSpPr>
        <p:spPr>
          <a:xfrm>
            <a:off x="250113" y="2552716"/>
            <a:ext cx="1361482" cy="165847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19"/>
          <p:cNvSpPr txBox="1"/>
          <p:nvPr/>
        </p:nvSpPr>
        <p:spPr>
          <a:xfrm>
            <a:off x="-98442" y="2723066"/>
            <a:ext cx="728374" cy="461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1715547" y="3184455"/>
            <a:ext cx="1769700" cy="1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Background</a:t>
            </a:r>
            <a:endParaRPr sz="19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3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Background work and definition of important terms</a:t>
            </a:r>
            <a:endParaRPr sz="13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1611501" y="2552716"/>
            <a:ext cx="1361482" cy="165847"/>
          </a:xfrm>
          <a:prstGeom prst="rect">
            <a:avLst/>
          </a:prstGeom>
          <a:solidFill>
            <a:srgbClr val="08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1" name="Google Shape;151;p19"/>
          <p:cNvSpPr txBox="1"/>
          <p:nvPr/>
        </p:nvSpPr>
        <p:spPr>
          <a:xfrm>
            <a:off x="1230002" y="2084520"/>
            <a:ext cx="7842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244535" y="1028877"/>
            <a:ext cx="1769700" cy="1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Problem </a:t>
            </a:r>
            <a:endParaRPr sz="19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3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Problem definition and overview</a:t>
            </a:r>
            <a:endParaRPr sz="13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2972885" y="2552716"/>
            <a:ext cx="1361482" cy="165847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" name="Google Shape;154;p19"/>
          <p:cNvSpPr txBox="1"/>
          <p:nvPr/>
        </p:nvSpPr>
        <p:spPr>
          <a:xfrm>
            <a:off x="2624330" y="2723066"/>
            <a:ext cx="728374" cy="461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2972895" y="1020030"/>
            <a:ext cx="1769700" cy="1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Pre-Midsem</a:t>
            </a:r>
            <a:endParaRPr sz="19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3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Overview of pre-midsem work</a:t>
            </a:r>
            <a:endParaRPr sz="13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4334266" y="2552716"/>
            <a:ext cx="1361482" cy="165847"/>
          </a:xfrm>
          <a:prstGeom prst="rect">
            <a:avLst/>
          </a:prstGeom>
          <a:solidFill>
            <a:srgbClr val="08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p19"/>
          <p:cNvSpPr txBox="1"/>
          <p:nvPr/>
        </p:nvSpPr>
        <p:spPr>
          <a:xfrm>
            <a:off x="3948120" y="2084520"/>
            <a:ext cx="7842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4326946" y="3184439"/>
            <a:ext cx="1769700" cy="1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Post-Midsem</a:t>
            </a:r>
            <a:endParaRPr sz="19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9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5695648" y="2552716"/>
            <a:ext cx="1361482" cy="165847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0" name="Google Shape;160;p19"/>
          <p:cNvSpPr txBox="1"/>
          <p:nvPr/>
        </p:nvSpPr>
        <p:spPr>
          <a:xfrm>
            <a:off x="5594078" y="1028880"/>
            <a:ext cx="1769700" cy="1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Solution Setup</a:t>
            </a:r>
            <a:endParaRPr sz="19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3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Description of the solution to the problem</a:t>
            </a:r>
            <a:endParaRPr sz="13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7057037" y="2552716"/>
            <a:ext cx="1868095" cy="165847"/>
          </a:xfrm>
          <a:prstGeom prst="rect">
            <a:avLst/>
          </a:prstGeom>
          <a:solidFill>
            <a:srgbClr val="08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" name="Google Shape;162;p19"/>
          <p:cNvSpPr txBox="1"/>
          <p:nvPr/>
        </p:nvSpPr>
        <p:spPr>
          <a:xfrm>
            <a:off x="5433855" y="1243545"/>
            <a:ext cx="7842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6938354" y="3078864"/>
            <a:ext cx="1769675" cy="117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Results</a:t>
            </a:r>
            <a:endParaRPr sz="19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3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Comparison of our results with the state-of-the-art models</a:t>
            </a:r>
            <a:endParaRPr sz="13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164" name="Google Shape;164;p19"/>
          <p:cNvCxnSpPr>
            <a:endCxn id="148" idx="0"/>
          </p:cNvCxnSpPr>
          <p:nvPr/>
        </p:nvCxnSpPr>
        <p:spPr>
          <a:xfrm flipH="1">
            <a:off x="265745" y="1243466"/>
            <a:ext cx="2100" cy="147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65" name="Google Shape;165;p19"/>
          <p:cNvCxnSpPr/>
          <p:nvPr/>
        </p:nvCxnSpPr>
        <p:spPr>
          <a:xfrm flipH="1">
            <a:off x="2980113" y="1243550"/>
            <a:ext cx="2100" cy="147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66" name="Google Shape;166;p19"/>
          <p:cNvCxnSpPr/>
          <p:nvPr/>
        </p:nvCxnSpPr>
        <p:spPr>
          <a:xfrm flipH="1">
            <a:off x="5701275" y="1068625"/>
            <a:ext cx="2100" cy="147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67" name="Google Shape;167;p19"/>
          <p:cNvCxnSpPr/>
          <p:nvPr/>
        </p:nvCxnSpPr>
        <p:spPr>
          <a:xfrm rot="10800000" flipH="1">
            <a:off x="1626075" y="2571750"/>
            <a:ext cx="2100" cy="147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68" name="Google Shape;168;p19"/>
          <p:cNvCxnSpPr/>
          <p:nvPr/>
        </p:nvCxnSpPr>
        <p:spPr>
          <a:xfrm rot="10800000" flipH="1">
            <a:off x="4329975" y="2571750"/>
            <a:ext cx="2100" cy="147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69" name="Google Shape;169;p19"/>
          <p:cNvCxnSpPr/>
          <p:nvPr/>
        </p:nvCxnSpPr>
        <p:spPr>
          <a:xfrm rot="10800000" flipH="1">
            <a:off x="7070850" y="2571750"/>
            <a:ext cx="2100" cy="147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 Alignment</a:t>
            </a:r>
            <a:endParaRPr lang="en-GB"/>
          </a:p>
        </p:txBody>
      </p:sp>
      <p:sp>
        <p:nvSpPr>
          <p:cNvPr id="175" name="Google Shape;175;p20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en-GB" sz="1500"/>
              <a:t>Networks are often multi-sourced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en-GB" sz="1500"/>
              <a:t>To find node correspondence across networks</a:t>
            </a:r>
            <a:endParaRPr sz="1500"/>
          </a:p>
          <a:p>
            <a:pPr marL="742950" lvl="0" indent="-285750" algn="l" rtl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sz="1500"/>
          </a:p>
        </p:txBody>
      </p:sp>
      <p:pic>
        <p:nvPicPr>
          <p:cNvPr id="176" name="Google Shape;176;p20"/>
          <p:cNvPicPr preferRelativeResize="0"/>
          <p:nvPr/>
        </p:nvPicPr>
        <p:blipFill rotWithShape="1">
          <a:blip r:embed="rId1"/>
          <a:srcRect t="12311"/>
          <a:stretch>
            <a:fillRect/>
          </a:stretch>
        </p:blipFill>
        <p:spPr>
          <a:xfrm>
            <a:off x="1934950" y="2859098"/>
            <a:ext cx="4391025" cy="20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Definition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182" name="Google Shape;182;p21"/>
          <p:cNvSpPr txBox="1"/>
          <p:nvPr>
            <p:ph type="body" idx="2"/>
          </p:nvPr>
        </p:nvSpPr>
        <p:spPr>
          <a:xfrm>
            <a:off x="5173980" y="704850"/>
            <a:ext cx="3561080" cy="3451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666666"/>
                </a:solidFill>
              </a:rPr>
              <a:t>We formally represent a network as a graph </a:t>
            </a:r>
            <a:r>
              <a:rPr lang="en-US" altLang="en-GB" sz="1500" i="1">
                <a:solidFill>
                  <a:srgbClr val="666666"/>
                </a:solidFill>
              </a:rPr>
              <a:t>G = (V, E, X)</a:t>
            </a:r>
            <a:r>
              <a:rPr lang="en-GB" sz="1500">
                <a:solidFill>
                  <a:srgbClr val="666666"/>
                </a:solidFill>
              </a:rPr>
              <a:t>. </a:t>
            </a:r>
            <a:endParaRPr sz="150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accent3"/>
                </a:solidFill>
              </a:rPr>
              <a:t>Given:</a:t>
            </a:r>
            <a:r>
              <a:rPr lang="en-GB" sz="1500" b="1">
                <a:solidFill>
                  <a:schemeClr val="dk1"/>
                </a:solidFill>
              </a:rPr>
              <a:t> </a:t>
            </a:r>
            <a:r>
              <a:rPr lang="en-GB" sz="1500" b="1">
                <a:solidFill>
                  <a:srgbClr val="666666"/>
                </a:solidFill>
              </a:rPr>
              <a:t>source network</a:t>
            </a:r>
            <a:r>
              <a:rPr lang="en-US" altLang="en-GB" sz="1500" b="1">
                <a:solidFill>
                  <a:srgbClr val="666666"/>
                </a:solidFill>
              </a:rPr>
              <a:t> </a:t>
            </a:r>
            <a:r>
              <a:rPr lang="en-US" altLang="en-GB" sz="1500" i="1">
                <a:solidFill>
                  <a:srgbClr val="666666"/>
                </a:solidFill>
                <a:sym typeface="+mn-ea"/>
              </a:rPr>
              <a:t>Gs = (Vs, Es, Xs)</a:t>
            </a:r>
            <a:r>
              <a:rPr lang="en-GB" sz="1500">
                <a:solidFill>
                  <a:srgbClr val="666666"/>
                </a:solidFill>
              </a:rPr>
              <a:t>, </a:t>
            </a:r>
            <a:r>
              <a:rPr lang="en-GB" sz="1500" b="1">
                <a:solidFill>
                  <a:srgbClr val="666666"/>
                </a:solidFill>
              </a:rPr>
              <a:t>target network</a:t>
            </a:r>
            <a:r>
              <a:rPr lang="en-US" altLang="en-GB" sz="1500" b="1">
                <a:solidFill>
                  <a:srgbClr val="666666"/>
                </a:solidFill>
              </a:rPr>
              <a:t> </a:t>
            </a:r>
            <a:r>
              <a:rPr lang="en-GB" sz="1500">
                <a:solidFill>
                  <a:srgbClr val="666666"/>
                </a:solidFill>
                <a:sym typeface="+mn-ea"/>
              </a:rPr>
              <a:t> </a:t>
            </a:r>
            <a:r>
              <a:rPr lang="en-US" altLang="en-GB" sz="1500" i="1">
                <a:solidFill>
                  <a:srgbClr val="666666"/>
                </a:solidFill>
                <a:sym typeface="+mn-ea"/>
              </a:rPr>
              <a:t>Gt = (Vt, Et, Xt)</a:t>
            </a:r>
            <a:endParaRPr sz="15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accent3"/>
                </a:solidFill>
              </a:rPr>
              <a:t>Output:</a:t>
            </a:r>
            <a:r>
              <a:rPr lang="en-GB" sz="1500">
                <a:solidFill>
                  <a:srgbClr val="666666"/>
                </a:solidFill>
              </a:rPr>
              <a:t> </a:t>
            </a:r>
            <a:r>
              <a:rPr lang="en-GB" sz="1500" b="1">
                <a:solidFill>
                  <a:srgbClr val="666666"/>
                </a:solidFill>
              </a:rPr>
              <a:t>alignment matrix S</a:t>
            </a:r>
            <a:endParaRPr sz="1500" b="1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 b="1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en-GB" sz="1500" i="1">
                <a:solidFill>
                  <a:srgbClr val="666666"/>
                </a:solidFill>
              </a:rPr>
              <a:t>S[u,v]</a:t>
            </a:r>
            <a:r>
              <a:rPr lang="en-GB" sz="1500">
                <a:solidFill>
                  <a:srgbClr val="666666"/>
                </a:solidFill>
              </a:rPr>
              <a:t>, represents the similarity between the nodes</a:t>
            </a:r>
            <a:r>
              <a:rPr lang="en-US" altLang="en-GB" sz="1500">
                <a:solidFill>
                  <a:srgbClr val="666666"/>
                </a:solidFill>
              </a:rPr>
              <a:t> </a:t>
            </a:r>
            <a:r>
              <a:rPr lang="en-US" altLang="en-GB" sz="1500" i="1">
                <a:solidFill>
                  <a:srgbClr val="666666"/>
                </a:solidFill>
              </a:rPr>
              <a:t>u </a:t>
            </a:r>
            <a:r>
              <a:rPr lang="en-GB" sz="1500">
                <a:solidFill>
                  <a:srgbClr val="666666"/>
                </a:solidFill>
              </a:rPr>
              <a:t>∈ </a:t>
            </a:r>
            <a:r>
              <a:rPr lang="en-US" altLang="en-GB" sz="1500" i="1">
                <a:solidFill>
                  <a:srgbClr val="666666"/>
                </a:solidFill>
              </a:rPr>
              <a:t>Vs</a:t>
            </a:r>
            <a:r>
              <a:rPr lang="en-US" altLang="en-GB" sz="1500">
                <a:solidFill>
                  <a:srgbClr val="666666"/>
                </a:solidFill>
              </a:rPr>
              <a:t> </a:t>
            </a:r>
            <a:r>
              <a:rPr lang="en-GB" sz="1500">
                <a:solidFill>
                  <a:srgbClr val="666666"/>
                </a:solidFill>
              </a:rPr>
              <a:t>and</a:t>
            </a:r>
            <a:r>
              <a:rPr lang="en-US" altLang="en-GB" sz="1500">
                <a:solidFill>
                  <a:srgbClr val="666666"/>
                </a:solidFill>
              </a:rPr>
              <a:t> </a:t>
            </a:r>
            <a:r>
              <a:rPr lang="en-US" altLang="en-GB" sz="1500" i="1">
                <a:solidFill>
                  <a:srgbClr val="666666"/>
                </a:solidFill>
              </a:rPr>
              <a:t>v </a:t>
            </a:r>
            <a:r>
              <a:rPr lang="en-GB" sz="1500">
                <a:solidFill>
                  <a:srgbClr val="666666"/>
                </a:solidFill>
              </a:rPr>
              <a:t>∈ </a:t>
            </a:r>
            <a:r>
              <a:rPr lang="en-US" altLang="en-GB" sz="1500" i="1">
                <a:solidFill>
                  <a:srgbClr val="666666"/>
                </a:solidFill>
              </a:rPr>
              <a:t>Vt</a:t>
            </a:r>
            <a:endParaRPr sz="150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666666"/>
                </a:solidFill>
              </a:rPr>
              <a:t>Self-supervised</a:t>
            </a:r>
            <a:endParaRPr sz="150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 Alignment</a:t>
            </a:r>
            <a:endParaRPr lang="en-GB"/>
          </a:p>
        </p:txBody>
      </p:sp>
      <p:sp>
        <p:nvSpPr>
          <p:cNvPr id="188" name="Google Shape;188;p22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Network alignment has two phases:</a:t>
            </a:r>
            <a:endParaRPr sz="1500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 Generating a low-dimensional vector space </a:t>
            </a:r>
            <a:r>
              <a:rPr lang="en-GB" sz="1500" b="1"/>
              <a:t>representation of nodes</a:t>
            </a:r>
            <a:r>
              <a:rPr lang="en-GB" sz="1500"/>
              <a:t> of each network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Their utilization for </a:t>
            </a:r>
            <a:r>
              <a:rPr lang="en-GB" sz="1500" b="1"/>
              <a:t>node matching</a:t>
            </a:r>
            <a:r>
              <a:rPr lang="en-GB" sz="1500"/>
              <a:t> across networks.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</a:t>
            </a:r>
            <a:endParaRPr sz="3000"/>
          </a:p>
        </p:txBody>
      </p:sp>
      <p:sp>
        <p:nvSpPr>
          <p:cNvPr id="194" name="Google Shape;194;p23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sz="1800" b="1">
                <a:solidFill>
                  <a:schemeClr val="dk1"/>
                </a:solidFill>
              </a:rPr>
              <a:t>Contrastive Learning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28288" y="3012825"/>
            <a:ext cx="6887425" cy="11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body" idx="1"/>
          </p:nvPr>
        </p:nvSpPr>
        <p:spPr>
          <a:xfrm>
            <a:off x="727638" y="12607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</a:rPr>
              <a:t>2.     Graph Data Augmentation - Graph Contrastive Learning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27638" y="1739625"/>
            <a:ext cx="4442372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759837" y="1739625"/>
            <a:ext cx="2555424" cy="41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4"/>
          <p:cNvPicPr preferRelativeResize="0"/>
          <p:nvPr/>
        </p:nvPicPr>
        <p:blipFill rotWithShape="1">
          <a:blip r:embed="rId3"/>
          <a:srcRect l="1416" t="4721" r="2225" b="2703"/>
          <a:stretch>
            <a:fillRect/>
          </a:stretch>
        </p:blipFill>
        <p:spPr>
          <a:xfrm>
            <a:off x="700950" y="2274825"/>
            <a:ext cx="7742076" cy="2641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24"/>
          <p:cNvCxnSpPr/>
          <p:nvPr/>
        </p:nvCxnSpPr>
        <p:spPr>
          <a:xfrm rot="10800000" flipH="1">
            <a:off x="3187200" y="2102925"/>
            <a:ext cx="581400" cy="12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4"/>
          <p:cNvCxnSpPr/>
          <p:nvPr/>
        </p:nvCxnSpPr>
        <p:spPr>
          <a:xfrm rot="10800000" flipH="1">
            <a:off x="4281300" y="2102925"/>
            <a:ext cx="581400" cy="1260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700" b="1">
                <a:solidFill>
                  <a:schemeClr val="lt1"/>
                </a:solidFill>
              </a:rPr>
              <a:t>1</a:t>
            </a:r>
            <a:endParaRPr sz="700" b="1">
              <a:solidFill>
                <a:schemeClr val="lt1"/>
              </a:solidFill>
            </a:endParaRPr>
          </a:p>
        </p:txBody>
      </p:sp>
      <p:sp>
        <p:nvSpPr>
          <p:cNvPr id="211" name="Google Shape;211;p2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Pre-Midsem Work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/>
          </a:p>
        </p:txBody>
      </p:sp>
      <p:sp>
        <p:nvSpPr>
          <p:cNvPr id="212" name="Google Shape;212;p25"/>
          <p:cNvSpPr txBox="1"/>
          <p:nvPr/>
        </p:nvSpPr>
        <p:spPr>
          <a:xfrm>
            <a:off x="4905925" y="674850"/>
            <a:ext cx="37029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Char char="●"/>
            </a:pPr>
            <a:r>
              <a:rPr lang="en-GB" sz="1800" b="1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Dynamic Graph Alignment</a:t>
            </a:r>
            <a:endParaRPr sz="1800" b="1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500"/>
              <a:buFont typeface="Lato" panose="020F0502020204030203"/>
              <a:buChar char="○"/>
            </a:pPr>
            <a:r>
              <a:rPr lang="en-GB" sz="1500">
                <a:solidFill>
                  <a:srgbClr val="5E5E5E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Experiments studying the dynamic nature of networks</a:t>
            </a:r>
            <a:endParaRPr sz="1500">
              <a:solidFill>
                <a:srgbClr val="5E5E5E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5E5E5E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( KL Divergence)</a:t>
            </a:r>
            <a:endParaRPr sz="1500">
              <a:solidFill>
                <a:srgbClr val="5E5E5E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500"/>
              <a:buFont typeface="Lato" panose="020F0502020204030203"/>
              <a:buChar char="○"/>
            </a:pPr>
            <a:r>
              <a:rPr lang="en-GB" sz="1500">
                <a:solidFill>
                  <a:srgbClr val="5E5E5E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Background research</a:t>
            </a:r>
            <a:endParaRPr sz="1500">
              <a:solidFill>
                <a:srgbClr val="5E5E5E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Char char="●"/>
            </a:pPr>
            <a:r>
              <a:rPr lang="en-GB" sz="1800" b="1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Static Graph Alignment</a:t>
            </a:r>
            <a:endParaRPr sz="1800" b="1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500"/>
              <a:buFont typeface="Lato" panose="020F0502020204030203"/>
              <a:buChar char="○"/>
            </a:pPr>
            <a:r>
              <a:rPr lang="en-GB" sz="1500">
                <a:solidFill>
                  <a:srgbClr val="5E5E5E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Background research</a:t>
            </a:r>
            <a:endParaRPr sz="1500">
              <a:solidFill>
                <a:srgbClr val="5E5E5E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500"/>
              <a:buFont typeface="Lato" panose="020F0502020204030203"/>
              <a:buChar char="○"/>
            </a:pPr>
            <a:r>
              <a:rPr lang="en-GB" sz="1500">
                <a:solidFill>
                  <a:srgbClr val="5E5E5E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Conceptualization</a:t>
            </a:r>
            <a:endParaRPr sz="1700" b="1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3717</Words>
  <Application>WPS Presentation</Application>
  <PresentationFormat/>
  <Paragraphs>330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Arial</vt:lpstr>
      <vt:lpstr>SimSun</vt:lpstr>
      <vt:lpstr>Wingdings</vt:lpstr>
      <vt:lpstr>Arial</vt:lpstr>
      <vt:lpstr>Raleway</vt:lpstr>
      <vt:lpstr>Lato</vt:lpstr>
      <vt:lpstr>Roboto</vt:lpstr>
      <vt:lpstr>Microsoft YaHei</vt:lpstr>
      <vt:lpstr>Arial Unicode MS</vt:lpstr>
      <vt:lpstr>BatangChe</vt:lpstr>
      <vt:lpstr>Segoe Print</vt:lpstr>
      <vt:lpstr>Streamline</vt:lpstr>
      <vt:lpstr>Network Alignment</vt:lpstr>
      <vt:lpstr>Structure of Presentation</vt:lpstr>
      <vt:lpstr>PowerPoint 演示文稿</vt:lpstr>
      <vt:lpstr>Network Alignment</vt:lpstr>
      <vt:lpstr>Problem Definition</vt:lpstr>
      <vt:lpstr>Network Alignment</vt:lpstr>
      <vt:lpstr>Background</vt:lpstr>
      <vt:lpstr>PowerPoint 演示文稿</vt:lpstr>
      <vt:lpstr>Pre-Midsem Work</vt:lpstr>
      <vt:lpstr>Post-Midsem Work</vt:lpstr>
      <vt:lpstr>Problems with InfoMax principle</vt:lpstr>
      <vt:lpstr>An alternative: Graph Information Bottleneck</vt:lpstr>
      <vt:lpstr>Generalize GIB to GCL</vt:lpstr>
      <vt:lpstr>Step 1 : Network Embedding</vt:lpstr>
      <vt:lpstr>Adversarial Graph Contrastive Learning</vt:lpstr>
      <vt:lpstr>Adversarial Graph Contrastive Learning</vt:lpstr>
      <vt:lpstr>Adversarial Graph Contrastive Learning</vt:lpstr>
      <vt:lpstr>Edge Dropping Instantiation </vt:lpstr>
      <vt:lpstr>Regularization</vt:lpstr>
      <vt:lpstr>Step 2 : Network Alignment</vt:lpstr>
      <vt:lpstr>Network Alignment</vt:lpstr>
      <vt:lpstr>Experimental Setup - Datasets</vt:lpstr>
      <vt:lpstr>Evaluation Metrics</vt:lpstr>
      <vt:lpstr>Results</vt:lpstr>
      <vt:lpstr>Results</vt:lpstr>
      <vt:lpstr>Contribution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Alignment</dc:title>
  <dc:creator/>
  <cp:lastModifiedBy>Aditi Goel</cp:lastModifiedBy>
  <cp:revision>8</cp:revision>
  <dcterms:created xsi:type="dcterms:W3CDTF">2023-05-09T02:54:00Z</dcterms:created>
  <dcterms:modified xsi:type="dcterms:W3CDTF">2023-05-09T03:51:06Z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8C96C9D85A6F473E815197435D0ED008</vt:lpwstr>
  </property>
  <property fmtid="{D5CDD505-2E9C-101B-9397-08002B2CF9AE}" pid="3" name="KSOProductBuildVer">
    <vt:lpwstr>1033-11.2.0.11537</vt:lpwstr>
  </property>
</Properties>
</file>