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sldIdLst>
    <p:sldId id="266" r:id="rId5"/>
    <p:sldId id="309" r:id="rId6"/>
    <p:sldId id="310" r:id="rId7"/>
    <p:sldId id="311" r:id="rId8"/>
    <p:sldId id="312" r:id="rId9"/>
    <p:sldId id="313" r:id="rId10"/>
    <p:sldId id="314" r:id="rId11"/>
    <p:sldId id="315" r:id="rId12"/>
    <p:sldId id="31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b589088ff2bc6d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59" d="100"/>
          <a:sy n="59" d="100"/>
        </p:scale>
        <p:origin x="892" y="3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6483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0613422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1742141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299690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2682470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879592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273599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05016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72215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7650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5/1/2024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8524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5/1/2024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2165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5/1/2024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2058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5/1/2024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0884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5/1/2024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42271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5/1/2024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508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5/1/2024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67924222"/>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677051" y="2090057"/>
            <a:ext cx="5355770" cy="2046515"/>
          </a:xfrm>
        </p:spPr>
        <p:txBody>
          <a:bodyPr>
            <a:normAutofit/>
          </a:bodyPr>
          <a:lstStyle/>
          <a:p>
            <a:pPr algn="l">
              <a:spcBef>
                <a:spcPts val="0"/>
              </a:spcBef>
              <a:buClr>
                <a:srgbClr val="191919"/>
              </a:buClr>
              <a:buSzPts val="5200"/>
            </a:pPr>
            <a:r>
              <a:rPr lang="en-US" sz="3600" b="1" kern="1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sym typeface="Poppins"/>
              </a:rPr>
              <a:t>Anomaly Detection in Credit Card Transactions using Power BI</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5335481" y="4519859"/>
            <a:ext cx="3263087" cy="643465"/>
          </a:xfrm>
        </p:spPr>
        <p:txBody>
          <a:bodyPr>
            <a:normAutofit/>
          </a:bodyPr>
          <a:lstStyle/>
          <a:p>
            <a:r>
              <a:rPr lang="en-US" dirty="0">
                <a:solidFill>
                  <a:schemeClr val="accent4">
                    <a:lumMod val="75000"/>
                  </a:schemeClr>
                </a:solidFill>
              </a:rPr>
              <a:t>By Aditi Agarwal</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
            <a:ext cx="6096000" cy="6857990"/>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F0071-0FEB-11E3-62CD-BAF9BFF0DEDE}"/>
              </a:ext>
            </a:extLst>
          </p:cNvPr>
          <p:cNvSpPr>
            <a:spLocks noGrp="1"/>
          </p:cNvSpPr>
          <p:nvPr>
            <p:ph type="title"/>
          </p:nvPr>
        </p:nvSpPr>
        <p:spPr>
          <a:xfrm>
            <a:off x="1066800" y="460775"/>
            <a:ext cx="10058400" cy="954368"/>
          </a:xfrm>
        </p:spPr>
        <p:txBody>
          <a:bodyPr/>
          <a:lstStyle/>
          <a:p>
            <a:pPr algn="ctr"/>
            <a:r>
              <a:rPr lang="en-US" b="1" dirty="0"/>
              <a:t>INDEX</a:t>
            </a:r>
            <a:endParaRPr lang="en-IN" b="1" dirty="0"/>
          </a:p>
        </p:txBody>
      </p:sp>
      <p:graphicFrame>
        <p:nvGraphicFramePr>
          <p:cNvPr id="3" name="Table 2">
            <a:extLst>
              <a:ext uri="{FF2B5EF4-FFF2-40B4-BE49-F238E27FC236}">
                <a16:creationId xmlns:a16="http://schemas.microsoft.com/office/drawing/2014/main" id="{772B5DA0-DDA3-B95C-ED52-1DCB226C9EA8}"/>
              </a:ext>
            </a:extLst>
          </p:cNvPr>
          <p:cNvGraphicFramePr>
            <a:graphicFrameLocks noGrp="1"/>
          </p:cNvGraphicFramePr>
          <p:nvPr>
            <p:extLst>
              <p:ext uri="{D42A27DB-BD31-4B8C-83A1-F6EECF244321}">
                <p14:modId xmlns:p14="http://schemas.microsoft.com/office/powerpoint/2010/main" val="312614443"/>
              </p:ext>
            </p:extLst>
          </p:nvPr>
        </p:nvGraphicFramePr>
        <p:xfrm>
          <a:off x="1240971" y="1709056"/>
          <a:ext cx="9677400" cy="4005946"/>
        </p:xfrm>
        <a:graphic>
          <a:graphicData uri="http://schemas.openxmlformats.org/drawingml/2006/table">
            <a:tbl>
              <a:tblPr firstRow="1" bandRow="1">
                <a:tableStyleId>{5C22544A-7EE6-4342-B048-85BDC9FD1C3A}</a:tableStyleId>
              </a:tblPr>
              <a:tblGrid>
                <a:gridCol w="4838700">
                  <a:extLst>
                    <a:ext uri="{9D8B030D-6E8A-4147-A177-3AD203B41FA5}">
                      <a16:colId xmlns:a16="http://schemas.microsoft.com/office/drawing/2014/main" val="1144549562"/>
                    </a:ext>
                  </a:extLst>
                </a:gridCol>
                <a:gridCol w="4838700">
                  <a:extLst>
                    <a:ext uri="{9D8B030D-6E8A-4147-A177-3AD203B41FA5}">
                      <a16:colId xmlns:a16="http://schemas.microsoft.com/office/drawing/2014/main" val="2591917418"/>
                    </a:ext>
                  </a:extLst>
                </a:gridCol>
              </a:tblGrid>
              <a:tr h="572278">
                <a:tc>
                  <a:txBody>
                    <a:bodyPr/>
                    <a:lstStyle/>
                    <a:p>
                      <a:pPr algn="ctr"/>
                      <a:r>
                        <a:rPr lang="en-US" sz="2000" b="1" dirty="0"/>
                        <a:t>Index  number </a:t>
                      </a:r>
                      <a:endParaRPr lang="en-IN" sz="2000" b="1" dirty="0"/>
                    </a:p>
                  </a:txBody>
                  <a:tcPr/>
                </a:tc>
                <a:tc>
                  <a:txBody>
                    <a:bodyPr/>
                    <a:lstStyle/>
                    <a:p>
                      <a:pPr marL="0" lvl="0" indent="0" algn="ctr">
                        <a:buFont typeface="+mj-lt"/>
                        <a:buNone/>
                      </a:pPr>
                      <a:r>
                        <a:rPr lang="en-US" dirty="0"/>
                        <a:t>Contents</a:t>
                      </a:r>
                      <a:endParaRPr lang="en-IN" dirty="0"/>
                    </a:p>
                  </a:txBody>
                  <a:tcPr/>
                </a:tc>
                <a:extLst>
                  <a:ext uri="{0D108BD9-81ED-4DB2-BD59-A6C34878D82A}">
                    <a16:rowId xmlns:a16="http://schemas.microsoft.com/office/drawing/2014/main" val="3893354092"/>
                  </a:ext>
                </a:extLst>
              </a:tr>
              <a:tr h="572278">
                <a:tc>
                  <a:txBody>
                    <a:bodyPr/>
                    <a:lstStyle/>
                    <a:p>
                      <a:pPr algn="ctr"/>
                      <a:r>
                        <a:rPr lang="en-US" b="1" dirty="0"/>
                        <a:t>01</a:t>
                      </a:r>
                      <a:endParaRPr lang="en-IN" b="1" dirty="0"/>
                    </a:p>
                  </a:txBody>
                  <a:tcPr/>
                </a:tc>
                <a:tc>
                  <a:txBody>
                    <a:bodyPr/>
                    <a:lstStyle/>
                    <a:p>
                      <a:r>
                        <a:rPr lang="en-US" b="1" dirty="0"/>
                        <a:t>Introduction</a:t>
                      </a:r>
                      <a:endParaRPr lang="en-IN" b="1" dirty="0"/>
                    </a:p>
                  </a:txBody>
                  <a:tcPr/>
                </a:tc>
                <a:extLst>
                  <a:ext uri="{0D108BD9-81ED-4DB2-BD59-A6C34878D82A}">
                    <a16:rowId xmlns:a16="http://schemas.microsoft.com/office/drawing/2014/main" val="2192266408"/>
                  </a:ext>
                </a:extLst>
              </a:tr>
              <a:tr h="572278">
                <a:tc>
                  <a:txBody>
                    <a:bodyPr/>
                    <a:lstStyle/>
                    <a:p>
                      <a:pPr algn="ctr"/>
                      <a:r>
                        <a:rPr lang="en-US" b="1" dirty="0"/>
                        <a:t>02</a:t>
                      </a:r>
                      <a:endParaRPr lang="en-IN" b="1" dirty="0"/>
                    </a:p>
                  </a:txBody>
                  <a:tcPr/>
                </a:tc>
                <a:tc>
                  <a:txBody>
                    <a:bodyPr/>
                    <a:lstStyle/>
                    <a:p>
                      <a:r>
                        <a:rPr lang="en-US" b="1" dirty="0"/>
                        <a:t>Overview of fraud transactions</a:t>
                      </a:r>
                      <a:endParaRPr lang="en-IN" b="1" dirty="0"/>
                    </a:p>
                  </a:txBody>
                  <a:tcPr/>
                </a:tc>
                <a:extLst>
                  <a:ext uri="{0D108BD9-81ED-4DB2-BD59-A6C34878D82A}">
                    <a16:rowId xmlns:a16="http://schemas.microsoft.com/office/drawing/2014/main" val="1898435119"/>
                  </a:ext>
                </a:extLst>
              </a:tr>
              <a:tr h="572278">
                <a:tc>
                  <a:txBody>
                    <a:bodyPr/>
                    <a:lstStyle/>
                    <a:p>
                      <a:pPr algn="ctr"/>
                      <a:r>
                        <a:rPr lang="en-US" b="1" dirty="0"/>
                        <a:t>03</a:t>
                      </a:r>
                      <a:endParaRPr lang="en-IN" b="1" dirty="0"/>
                    </a:p>
                  </a:txBody>
                  <a:tcPr/>
                </a:tc>
                <a:tc>
                  <a:txBody>
                    <a:bodyPr/>
                    <a:lstStyle/>
                    <a:p>
                      <a:r>
                        <a:rPr lang="en-US" b="1" dirty="0"/>
                        <a:t>Consolidated dashboard</a:t>
                      </a:r>
                      <a:endParaRPr lang="en-IN" b="1" dirty="0"/>
                    </a:p>
                  </a:txBody>
                  <a:tcPr/>
                </a:tc>
                <a:extLst>
                  <a:ext uri="{0D108BD9-81ED-4DB2-BD59-A6C34878D82A}">
                    <a16:rowId xmlns:a16="http://schemas.microsoft.com/office/drawing/2014/main" val="962326804"/>
                  </a:ext>
                </a:extLst>
              </a:tr>
              <a:tr h="572278">
                <a:tc>
                  <a:txBody>
                    <a:bodyPr/>
                    <a:lstStyle/>
                    <a:p>
                      <a:pPr algn="ctr"/>
                      <a:r>
                        <a:rPr lang="en-US" b="1" dirty="0"/>
                        <a:t>04</a:t>
                      </a:r>
                      <a:endParaRPr lang="en-IN" b="1" dirty="0"/>
                    </a:p>
                  </a:txBody>
                  <a:tcPr/>
                </a:tc>
                <a:tc>
                  <a:txBody>
                    <a:bodyPr/>
                    <a:lstStyle/>
                    <a:p>
                      <a:r>
                        <a:rPr lang="en-US" b="1" dirty="0"/>
                        <a:t>Key findings</a:t>
                      </a:r>
                      <a:endParaRPr lang="en-IN" b="1" dirty="0"/>
                    </a:p>
                  </a:txBody>
                  <a:tcPr/>
                </a:tc>
                <a:extLst>
                  <a:ext uri="{0D108BD9-81ED-4DB2-BD59-A6C34878D82A}">
                    <a16:rowId xmlns:a16="http://schemas.microsoft.com/office/drawing/2014/main" val="2436535614"/>
                  </a:ext>
                </a:extLst>
              </a:tr>
              <a:tr h="572278">
                <a:tc>
                  <a:txBody>
                    <a:bodyPr/>
                    <a:lstStyle/>
                    <a:p>
                      <a:pPr algn="ctr"/>
                      <a:r>
                        <a:rPr lang="en-US" b="1" dirty="0"/>
                        <a:t>05</a:t>
                      </a:r>
                      <a:endParaRPr lang="en-IN" b="1" dirty="0"/>
                    </a:p>
                  </a:txBody>
                  <a:tcPr/>
                </a:tc>
                <a:tc>
                  <a:txBody>
                    <a:bodyPr/>
                    <a:lstStyle/>
                    <a:p>
                      <a:r>
                        <a:rPr lang="en-US" b="1" dirty="0"/>
                        <a:t>Charts and graphs</a:t>
                      </a:r>
                      <a:endParaRPr lang="en-IN" b="1" dirty="0"/>
                    </a:p>
                  </a:txBody>
                  <a:tcPr/>
                </a:tc>
                <a:extLst>
                  <a:ext uri="{0D108BD9-81ED-4DB2-BD59-A6C34878D82A}">
                    <a16:rowId xmlns:a16="http://schemas.microsoft.com/office/drawing/2014/main" val="1490199092"/>
                  </a:ext>
                </a:extLst>
              </a:tr>
              <a:tr h="572278">
                <a:tc>
                  <a:txBody>
                    <a:bodyPr/>
                    <a:lstStyle/>
                    <a:p>
                      <a:pPr algn="ctr"/>
                      <a:r>
                        <a:rPr lang="en-US" b="1" dirty="0"/>
                        <a:t>06</a:t>
                      </a:r>
                      <a:endParaRPr lang="en-IN" b="1" dirty="0"/>
                    </a:p>
                  </a:txBody>
                  <a:tcPr/>
                </a:tc>
                <a:tc>
                  <a:txBody>
                    <a:bodyPr/>
                    <a:lstStyle/>
                    <a:p>
                      <a:r>
                        <a:rPr lang="en-US" b="1" dirty="0"/>
                        <a:t>Recommendations</a:t>
                      </a:r>
                      <a:endParaRPr lang="en-IN" b="1" dirty="0"/>
                    </a:p>
                  </a:txBody>
                  <a:tcPr/>
                </a:tc>
                <a:extLst>
                  <a:ext uri="{0D108BD9-81ED-4DB2-BD59-A6C34878D82A}">
                    <a16:rowId xmlns:a16="http://schemas.microsoft.com/office/drawing/2014/main" val="2363309043"/>
                  </a:ext>
                </a:extLst>
              </a:tr>
            </a:tbl>
          </a:graphicData>
        </a:graphic>
      </p:graphicFrame>
    </p:spTree>
    <p:extLst>
      <p:ext uri="{BB962C8B-B14F-4D97-AF65-F5344CB8AC3E}">
        <p14:creationId xmlns:p14="http://schemas.microsoft.com/office/powerpoint/2010/main" val="338652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ED70F-01D4-5A75-5AFD-0E374050C0B9}"/>
              </a:ext>
            </a:extLst>
          </p:cNvPr>
          <p:cNvSpPr>
            <a:spLocks noGrp="1"/>
          </p:cNvSpPr>
          <p:nvPr>
            <p:ph type="title"/>
          </p:nvPr>
        </p:nvSpPr>
        <p:spPr>
          <a:xfrm>
            <a:off x="927706" y="834172"/>
            <a:ext cx="8596668" cy="1320800"/>
          </a:xfrm>
        </p:spPr>
        <p:txBody>
          <a:bodyPr/>
          <a:lstStyle/>
          <a:p>
            <a:r>
              <a:rPr lang="en" b="1" u="sng" dirty="0">
                <a:solidFill>
                  <a:srgbClr val="002060"/>
                </a:solidFill>
                <a:effectLst>
                  <a:outerShdw blurRad="38100" dist="38100" dir="2700000" algn="tl">
                    <a:srgbClr val="000000">
                      <a:alpha val="43137"/>
                    </a:srgbClr>
                  </a:outerShdw>
                </a:effectLst>
              </a:rPr>
              <a:t>INTRODUCTION</a:t>
            </a:r>
            <a:endParaRPr lang="en-IN" b="1" u="sng" dirty="0">
              <a:solidFill>
                <a:srgbClr val="002060"/>
              </a:solidFill>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2430F154-6B9B-8B29-D82C-9829E36C33F9}"/>
              </a:ext>
            </a:extLst>
          </p:cNvPr>
          <p:cNvSpPr txBox="1"/>
          <p:nvPr/>
        </p:nvSpPr>
        <p:spPr>
          <a:xfrm>
            <a:off x="421206" y="2154972"/>
            <a:ext cx="9332393" cy="4093428"/>
          </a:xfrm>
          <a:prstGeom prst="rect">
            <a:avLst/>
          </a:prstGeom>
          <a:noFill/>
        </p:spPr>
        <p:txBody>
          <a:bodyPr wrap="square" rtlCol="0">
            <a:spAutoFit/>
          </a:bodyPr>
          <a:lstStyle/>
          <a:p>
            <a:pPr marL="342900" indent="-342900">
              <a:buFont typeface="Arial" panose="020B0604020202020204" pitchFamily="34" charset="0"/>
              <a:buChar char="•"/>
            </a:pPr>
            <a:r>
              <a:rPr lang="en-IN" sz="2000" dirty="0">
                <a:solidFill>
                  <a:srgbClr val="000000"/>
                </a:solidFill>
                <a:highlight>
                  <a:srgbClr val="FFFFFF"/>
                </a:highlight>
                <a:latin typeface="Arial" panose="020B0604020202020204" pitchFamily="34" charset="0"/>
                <a:sym typeface="Work Sans"/>
              </a:rPr>
              <a:t>In this presentation, we will briefly explain the importance of </a:t>
            </a:r>
            <a:r>
              <a:rPr lang="en-US" sz="2000" dirty="0">
                <a:solidFill>
                  <a:srgbClr val="000000"/>
                </a:solidFill>
                <a:highlight>
                  <a:srgbClr val="FFFFFF"/>
                </a:highlight>
                <a:latin typeface="Arial" panose="020B0604020202020204" pitchFamily="34" charset="0"/>
              </a:rPr>
              <a:t>anomaly detection in credit card transactions </a:t>
            </a:r>
            <a:r>
              <a:rPr lang="en-IN" sz="2000" dirty="0">
                <a:solidFill>
                  <a:srgbClr val="000000"/>
                </a:solidFill>
                <a:highlight>
                  <a:srgbClr val="FFFFFF"/>
                </a:highlight>
                <a:latin typeface="Arial" panose="020B0604020202020204" pitchFamily="34" charset="0"/>
                <a:sym typeface="Work Sans"/>
              </a:rPr>
              <a:t>revealing patterns that are crucial </a:t>
            </a:r>
            <a:r>
              <a:rPr lang="en-US" sz="2000" dirty="0">
                <a:solidFill>
                  <a:srgbClr val="000000"/>
                </a:solidFill>
                <a:highlight>
                  <a:srgbClr val="FFFFFF"/>
                </a:highlight>
                <a:latin typeface="Arial" panose="020B0604020202020204" pitchFamily="34" charset="0"/>
              </a:rPr>
              <a:t>to detect the deviations from normal behavior, helping to identify potentially fraudulent transactions in real-time.</a:t>
            </a:r>
          </a:p>
          <a:p>
            <a:pPr marL="342900" indent="-342900">
              <a:buFont typeface="Arial" panose="020B0604020202020204" pitchFamily="34" charset="0"/>
              <a:buChar char="•"/>
            </a:pPr>
            <a:br>
              <a:rPr lang="en-US" sz="2000" dirty="0">
                <a:solidFill>
                  <a:srgbClr val="000000"/>
                </a:solidFill>
                <a:highlight>
                  <a:srgbClr val="FFFFFF"/>
                </a:highlight>
                <a:latin typeface="Arial" panose="020B0604020202020204" pitchFamily="34" charset="0"/>
              </a:rPr>
            </a:br>
            <a:r>
              <a:rPr lang="en-US" sz="2000" dirty="0">
                <a:solidFill>
                  <a:srgbClr val="000000"/>
                </a:solidFill>
                <a:highlight>
                  <a:srgbClr val="FFFFFF"/>
                </a:highlight>
                <a:latin typeface="Arial" panose="020B0604020202020204" pitchFamily="34" charset="0"/>
              </a:rPr>
              <a:t>Anomaly detection is crucial for detecting fraudulent activities and ensuring the security of credit card transactions. provides insights into transaction patterns and identifies potential anomalies.</a:t>
            </a:r>
          </a:p>
          <a:p>
            <a:pPr marL="342900" indent="-342900">
              <a:buFont typeface="Arial" panose="020B0604020202020204" pitchFamily="34" charset="0"/>
              <a:buChar char="•"/>
            </a:pPr>
            <a:endParaRPr lang="en-US" sz="2000" dirty="0">
              <a:solidFill>
                <a:srgbClr val="000000"/>
              </a:solidFill>
              <a:highlight>
                <a:srgbClr val="FFFFFF"/>
              </a:highlight>
              <a:latin typeface="Arial" panose="020B0604020202020204" pitchFamily="34" charset="0"/>
            </a:endParaRPr>
          </a:p>
          <a:p>
            <a:pPr marL="342900" indent="-342900">
              <a:buFont typeface="Arial" panose="020B0604020202020204" pitchFamily="34" charset="0"/>
              <a:buChar char="•"/>
            </a:pPr>
            <a:r>
              <a:rPr lang="en-US" sz="2000" dirty="0">
                <a:solidFill>
                  <a:srgbClr val="000000"/>
                </a:solidFill>
                <a:highlight>
                  <a:srgbClr val="FFFFFF"/>
                </a:highlight>
                <a:latin typeface="Arial" panose="020B0604020202020204" pitchFamily="34" charset="0"/>
              </a:rPr>
              <a:t>The goal is to explain common techniques used for anomaly detection, such as statistical methods, machine learning algorithms, and neural networks.</a:t>
            </a:r>
          </a:p>
          <a:p>
            <a:br>
              <a:rPr lang="en-US" sz="2000" dirty="0"/>
            </a:br>
            <a:endParaRPr lang="en-IN" sz="2000" dirty="0">
              <a:solidFill>
                <a:schemeClr val="dk1"/>
              </a:solidFill>
              <a:latin typeface="Work Sans"/>
            </a:endParaRPr>
          </a:p>
        </p:txBody>
      </p:sp>
    </p:spTree>
    <p:extLst>
      <p:ext uri="{BB962C8B-B14F-4D97-AF65-F5344CB8AC3E}">
        <p14:creationId xmlns:p14="http://schemas.microsoft.com/office/powerpoint/2010/main" val="2698105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4CF6C-392F-C4C5-0935-C450B73A2AF2}"/>
              </a:ext>
            </a:extLst>
          </p:cNvPr>
          <p:cNvSpPr>
            <a:spLocks noGrp="1"/>
          </p:cNvSpPr>
          <p:nvPr>
            <p:ph type="title"/>
          </p:nvPr>
        </p:nvSpPr>
        <p:spPr>
          <a:xfrm>
            <a:off x="677333" y="756509"/>
            <a:ext cx="8596668" cy="1031357"/>
          </a:xfrm>
        </p:spPr>
        <p:txBody>
          <a:bodyPr/>
          <a:lstStyle/>
          <a:p>
            <a:pPr algn="ctr"/>
            <a:r>
              <a:rPr lang="en-US" b="1" u="sng" dirty="0">
                <a:solidFill>
                  <a:srgbClr val="002060"/>
                </a:solidFill>
                <a:effectLst>
                  <a:outerShdw blurRad="38100" dist="38100" dir="2700000" algn="tl">
                    <a:srgbClr val="000000">
                      <a:alpha val="43137"/>
                    </a:srgbClr>
                  </a:outerShdw>
                </a:effectLst>
              </a:rPr>
              <a:t>Project Overview</a:t>
            </a:r>
            <a:endParaRPr lang="en-IN" b="1" u="sng" dirty="0">
              <a:solidFill>
                <a:srgbClr val="002060"/>
              </a:solidFill>
              <a:effectLst>
                <a:outerShdw blurRad="38100" dist="38100" dir="2700000" algn="tl">
                  <a:srgbClr val="000000">
                    <a:alpha val="43137"/>
                  </a:srgbClr>
                </a:outerShdw>
              </a:effectLst>
            </a:endParaRPr>
          </a:p>
        </p:txBody>
      </p:sp>
      <p:sp>
        <p:nvSpPr>
          <p:cNvPr id="3" name="Google Shape;330;p32">
            <a:extLst>
              <a:ext uri="{FF2B5EF4-FFF2-40B4-BE49-F238E27FC236}">
                <a16:creationId xmlns:a16="http://schemas.microsoft.com/office/drawing/2014/main" id="{2D84B609-0B76-086C-2473-BCCBCDE15948}"/>
              </a:ext>
            </a:extLst>
          </p:cNvPr>
          <p:cNvSpPr txBox="1">
            <a:spLocks/>
          </p:cNvSpPr>
          <p:nvPr/>
        </p:nvSpPr>
        <p:spPr>
          <a:xfrm>
            <a:off x="958616" y="2163153"/>
            <a:ext cx="2175300" cy="49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indent="0">
              <a:lnSpc>
                <a:spcPct val="100000"/>
              </a:lnSpc>
              <a:spcBef>
                <a:spcPts val="0"/>
              </a:spcBef>
              <a:spcAft>
                <a:spcPts val="0"/>
              </a:spcAft>
              <a:buClr>
                <a:schemeClr val="dk1"/>
              </a:buClr>
              <a:buSzPts val="2400"/>
              <a:buFont typeface="Poppins Medium"/>
              <a:buNone/>
              <a:defRPr sz="2000" b="0" i="0" u="none" strike="noStrike" cap="none">
                <a:solidFill>
                  <a:schemeClr val="dk1"/>
                </a:solidFill>
                <a:latin typeface="Poppins Medium"/>
                <a:ea typeface="Poppins Medium"/>
                <a:cs typeface="Poppins Medium"/>
                <a:sym typeface="Poppins Medium"/>
              </a:defRPr>
            </a:lvl1pPr>
            <a:lvl2pPr marL="914400" marR="0" lvl="1" indent="-304800" algn="ctr">
              <a:lnSpc>
                <a:spcPct val="100000"/>
              </a:lnSpc>
              <a:spcBef>
                <a:spcPts val="0"/>
              </a:spcBef>
              <a:spcAft>
                <a:spcPts val="0"/>
              </a:spcAft>
              <a:buClr>
                <a:schemeClr val="dk1"/>
              </a:buClr>
              <a:buSzPts val="2400"/>
              <a:buFont typeface="Poppins Medium"/>
              <a:buNone/>
              <a:defRPr sz="2400" b="0" i="0" u="none" strike="noStrike" cap="none">
                <a:solidFill>
                  <a:schemeClr val="dk1"/>
                </a:solidFill>
                <a:latin typeface="Poppins Medium"/>
                <a:ea typeface="Poppins Medium"/>
                <a:cs typeface="Poppins Medium"/>
                <a:sym typeface="Poppins Medium"/>
              </a:defRPr>
            </a:lvl2pPr>
            <a:lvl3pPr marL="1371600" marR="0" lvl="2" indent="-304800" algn="ctr">
              <a:lnSpc>
                <a:spcPct val="100000"/>
              </a:lnSpc>
              <a:spcBef>
                <a:spcPts val="0"/>
              </a:spcBef>
              <a:spcAft>
                <a:spcPts val="0"/>
              </a:spcAft>
              <a:buClr>
                <a:schemeClr val="dk1"/>
              </a:buClr>
              <a:buSzPts val="2400"/>
              <a:buFont typeface="Poppins Medium"/>
              <a:buNone/>
              <a:defRPr sz="2400" b="0" i="0" u="none" strike="noStrike" cap="none">
                <a:solidFill>
                  <a:schemeClr val="dk1"/>
                </a:solidFill>
                <a:latin typeface="Poppins Medium"/>
                <a:ea typeface="Poppins Medium"/>
                <a:cs typeface="Poppins Medium"/>
                <a:sym typeface="Poppins Medium"/>
              </a:defRPr>
            </a:lvl3pPr>
            <a:lvl4pPr marL="1828800" marR="0" lvl="3" indent="-304800" algn="ctr">
              <a:lnSpc>
                <a:spcPct val="100000"/>
              </a:lnSpc>
              <a:spcBef>
                <a:spcPts val="0"/>
              </a:spcBef>
              <a:spcAft>
                <a:spcPts val="0"/>
              </a:spcAft>
              <a:buClr>
                <a:schemeClr val="dk1"/>
              </a:buClr>
              <a:buSzPts val="2400"/>
              <a:buFont typeface="Poppins Medium"/>
              <a:buNone/>
              <a:defRPr sz="2400" b="0" i="0" u="none" strike="noStrike" cap="none">
                <a:solidFill>
                  <a:schemeClr val="dk1"/>
                </a:solidFill>
                <a:latin typeface="Poppins Medium"/>
                <a:ea typeface="Poppins Medium"/>
                <a:cs typeface="Poppins Medium"/>
                <a:sym typeface="Poppins Medium"/>
              </a:defRPr>
            </a:lvl4pPr>
            <a:lvl5pPr marL="2286000" marR="0" lvl="4" indent="-304800" algn="ctr">
              <a:lnSpc>
                <a:spcPct val="100000"/>
              </a:lnSpc>
              <a:spcBef>
                <a:spcPts val="0"/>
              </a:spcBef>
              <a:spcAft>
                <a:spcPts val="0"/>
              </a:spcAft>
              <a:buClr>
                <a:schemeClr val="dk1"/>
              </a:buClr>
              <a:buSzPts val="2400"/>
              <a:buFont typeface="Poppins Medium"/>
              <a:buNone/>
              <a:defRPr sz="2400" b="0" i="0" u="none" strike="noStrike" cap="none">
                <a:solidFill>
                  <a:schemeClr val="dk1"/>
                </a:solidFill>
                <a:latin typeface="Poppins Medium"/>
                <a:ea typeface="Poppins Medium"/>
                <a:cs typeface="Poppins Medium"/>
                <a:sym typeface="Poppins Medium"/>
              </a:defRPr>
            </a:lvl5pPr>
            <a:lvl6pPr marL="2743200" marR="0" lvl="5" indent="-304800" algn="ctr">
              <a:lnSpc>
                <a:spcPct val="100000"/>
              </a:lnSpc>
              <a:spcBef>
                <a:spcPts val="0"/>
              </a:spcBef>
              <a:spcAft>
                <a:spcPts val="0"/>
              </a:spcAft>
              <a:buClr>
                <a:schemeClr val="dk1"/>
              </a:buClr>
              <a:buSzPts val="2400"/>
              <a:buFont typeface="Poppins Medium"/>
              <a:buNone/>
              <a:defRPr sz="2400" b="0" i="0" u="none" strike="noStrike" cap="none">
                <a:solidFill>
                  <a:schemeClr val="dk1"/>
                </a:solidFill>
                <a:latin typeface="Poppins Medium"/>
                <a:ea typeface="Poppins Medium"/>
                <a:cs typeface="Poppins Medium"/>
                <a:sym typeface="Poppins Medium"/>
              </a:defRPr>
            </a:lvl6pPr>
            <a:lvl7pPr marL="3200400" marR="0" lvl="6" indent="-304800" algn="ctr">
              <a:lnSpc>
                <a:spcPct val="100000"/>
              </a:lnSpc>
              <a:spcBef>
                <a:spcPts val="0"/>
              </a:spcBef>
              <a:spcAft>
                <a:spcPts val="0"/>
              </a:spcAft>
              <a:buClr>
                <a:schemeClr val="dk1"/>
              </a:buClr>
              <a:buSzPts val="2400"/>
              <a:buFont typeface="Poppins Medium"/>
              <a:buNone/>
              <a:defRPr sz="2400" b="0" i="0" u="none" strike="noStrike" cap="none">
                <a:solidFill>
                  <a:schemeClr val="dk1"/>
                </a:solidFill>
                <a:latin typeface="Poppins Medium"/>
                <a:ea typeface="Poppins Medium"/>
                <a:cs typeface="Poppins Medium"/>
                <a:sym typeface="Poppins Medium"/>
              </a:defRPr>
            </a:lvl7pPr>
            <a:lvl8pPr marL="3657600" marR="0" lvl="7" indent="-304800" algn="ctr">
              <a:lnSpc>
                <a:spcPct val="100000"/>
              </a:lnSpc>
              <a:spcBef>
                <a:spcPts val="0"/>
              </a:spcBef>
              <a:spcAft>
                <a:spcPts val="0"/>
              </a:spcAft>
              <a:buClr>
                <a:schemeClr val="dk1"/>
              </a:buClr>
              <a:buSzPts val="2400"/>
              <a:buFont typeface="Poppins Medium"/>
              <a:buNone/>
              <a:defRPr sz="2400" b="0" i="0" u="none" strike="noStrike" cap="none">
                <a:solidFill>
                  <a:schemeClr val="dk1"/>
                </a:solidFill>
                <a:latin typeface="Poppins Medium"/>
                <a:ea typeface="Poppins Medium"/>
                <a:cs typeface="Poppins Medium"/>
                <a:sym typeface="Poppins Medium"/>
              </a:defRPr>
            </a:lvl8pPr>
            <a:lvl9pPr marL="4114800" marR="0" lvl="8" indent="-304800" algn="ctr">
              <a:lnSpc>
                <a:spcPct val="100000"/>
              </a:lnSpc>
              <a:spcBef>
                <a:spcPts val="0"/>
              </a:spcBef>
              <a:spcAft>
                <a:spcPts val="0"/>
              </a:spcAft>
              <a:buClr>
                <a:schemeClr val="dk1"/>
              </a:buClr>
              <a:buSzPts val="2400"/>
              <a:buFont typeface="Poppins Medium"/>
              <a:buNone/>
              <a:defRPr sz="2400" b="0" i="0" u="none" strike="noStrike" cap="none">
                <a:solidFill>
                  <a:schemeClr val="dk1"/>
                </a:solidFill>
                <a:latin typeface="Poppins Medium"/>
                <a:ea typeface="Poppins Medium"/>
                <a:cs typeface="Poppins Medium"/>
                <a:sym typeface="Poppins Medium"/>
              </a:defRPr>
            </a:lvl9pPr>
          </a:lstStyle>
          <a:p>
            <a:r>
              <a:rPr lang="en-IN" dirty="0"/>
              <a:t>Fraud Type</a:t>
            </a:r>
          </a:p>
        </p:txBody>
      </p:sp>
      <p:sp>
        <p:nvSpPr>
          <p:cNvPr id="4" name="Google Shape;331;p32">
            <a:extLst>
              <a:ext uri="{FF2B5EF4-FFF2-40B4-BE49-F238E27FC236}">
                <a16:creationId xmlns:a16="http://schemas.microsoft.com/office/drawing/2014/main" id="{EB810394-6E99-80AF-20A5-6E25AE364FAC}"/>
              </a:ext>
            </a:extLst>
          </p:cNvPr>
          <p:cNvSpPr txBox="1">
            <a:spLocks/>
          </p:cNvSpPr>
          <p:nvPr/>
        </p:nvSpPr>
        <p:spPr>
          <a:xfrm>
            <a:off x="3920700" y="2357648"/>
            <a:ext cx="2175300" cy="492600"/>
          </a:xfrm>
          <a:prstGeom prst="rect">
            <a:avLst/>
          </a:prstGeom>
        </p:spPr>
        <p:txBody>
          <a:bodyPr spcFirstLastPara="1" wrap="square" lIns="91425" tIns="91425" rIns="91425" bIns="91425" anchor="b" anchorCtr="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n-IN" sz="2000" dirty="0">
                <a:solidFill>
                  <a:schemeClr val="dk1"/>
                </a:solidFill>
                <a:latin typeface="Poppins Medium"/>
                <a:cs typeface="Poppins Medium"/>
                <a:sym typeface="Poppins Medium"/>
              </a:rPr>
              <a:t>Identifying</a:t>
            </a:r>
            <a:r>
              <a:rPr lang="en-IN" dirty="0"/>
              <a:t> </a:t>
            </a:r>
            <a:r>
              <a:rPr lang="en-IN" sz="2000" dirty="0">
                <a:solidFill>
                  <a:schemeClr val="dk1"/>
                </a:solidFill>
                <a:latin typeface="Poppins Medium"/>
                <a:cs typeface="Poppins Medium"/>
              </a:rPr>
              <a:t>Fraudsters </a:t>
            </a:r>
          </a:p>
        </p:txBody>
      </p:sp>
      <p:sp>
        <p:nvSpPr>
          <p:cNvPr id="5" name="Google Shape;332;p32">
            <a:extLst>
              <a:ext uri="{FF2B5EF4-FFF2-40B4-BE49-F238E27FC236}">
                <a16:creationId xmlns:a16="http://schemas.microsoft.com/office/drawing/2014/main" id="{5E3AC5AD-D26D-E2A6-387C-2D89E66A2761}"/>
              </a:ext>
            </a:extLst>
          </p:cNvPr>
          <p:cNvSpPr txBox="1">
            <a:spLocks/>
          </p:cNvSpPr>
          <p:nvPr/>
        </p:nvSpPr>
        <p:spPr>
          <a:xfrm>
            <a:off x="1017974" y="3265301"/>
            <a:ext cx="2175300" cy="1662300"/>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n-US" dirty="0"/>
              <a:t>Explore and analyze fraud transactions across different payment types </a:t>
            </a:r>
            <a:r>
              <a:rPr lang="en-US" sz="1800" b="0" i="0" u="none" strike="noStrike" dirty="0">
                <a:solidFill>
                  <a:srgbClr val="000000"/>
                </a:solidFill>
                <a:effectLst/>
                <a:highlight>
                  <a:srgbClr val="FFFFFF"/>
                </a:highlight>
                <a:latin typeface="Arial" panose="020B0604020202020204" pitchFamily="34" charset="0"/>
              </a:rPr>
              <a:t>CASH-IN, CASH-OUT, DEBIT, PAYMENT and TRANSFER.</a:t>
            </a:r>
            <a:endParaRPr lang="en-US" dirty="0"/>
          </a:p>
        </p:txBody>
      </p:sp>
      <p:sp>
        <p:nvSpPr>
          <p:cNvPr id="6" name="Google Shape;333;p32">
            <a:extLst>
              <a:ext uri="{FF2B5EF4-FFF2-40B4-BE49-F238E27FC236}">
                <a16:creationId xmlns:a16="http://schemas.microsoft.com/office/drawing/2014/main" id="{BAD54FBA-13E6-AD9A-67CF-FC15B7454465}"/>
              </a:ext>
            </a:extLst>
          </p:cNvPr>
          <p:cNvSpPr txBox="1">
            <a:spLocks/>
          </p:cNvSpPr>
          <p:nvPr/>
        </p:nvSpPr>
        <p:spPr>
          <a:xfrm>
            <a:off x="3570018" y="3269519"/>
            <a:ext cx="2548445" cy="1531258"/>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n-US" dirty="0"/>
              <a:t>Examine the customers who started the transaction and have highest fraudulent transaction amount.</a:t>
            </a:r>
          </a:p>
        </p:txBody>
      </p:sp>
      <p:sp>
        <p:nvSpPr>
          <p:cNvPr id="7" name="Google Shape;334;p32">
            <a:extLst>
              <a:ext uri="{FF2B5EF4-FFF2-40B4-BE49-F238E27FC236}">
                <a16:creationId xmlns:a16="http://schemas.microsoft.com/office/drawing/2014/main" id="{F374B693-F358-A4AB-B86C-934B09273D2F}"/>
              </a:ext>
            </a:extLst>
          </p:cNvPr>
          <p:cNvSpPr txBox="1">
            <a:spLocks/>
          </p:cNvSpPr>
          <p:nvPr/>
        </p:nvSpPr>
        <p:spPr>
          <a:xfrm>
            <a:off x="6882784" y="3128418"/>
            <a:ext cx="2175300" cy="2393837"/>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dirty="0"/>
              <a:t>Investigate fraud amounts increasing over time to identify unusual spike and Behaviour.</a:t>
            </a:r>
          </a:p>
          <a:p>
            <a:endParaRPr lang="en-IN" dirty="0"/>
          </a:p>
          <a:p>
            <a:endParaRPr lang="en-IN" dirty="0"/>
          </a:p>
        </p:txBody>
      </p:sp>
      <p:sp>
        <p:nvSpPr>
          <p:cNvPr id="8" name="Google Shape;335;p32">
            <a:extLst>
              <a:ext uri="{FF2B5EF4-FFF2-40B4-BE49-F238E27FC236}">
                <a16:creationId xmlns:a16="http://schemas.microsoft.com/office/drawing/2014/main" id="{CA4C16DB-4EAD-F5AA-4C85-9EA6A2EF6741}"/>
              </a:ext>
            </a:extLst>
          </p:cNvPr>
          <p:cNvSpPr txBox="1">
            <a:spLocks/>
          </p:cNvSpPr>
          <p:nvPr/>
        </p:nvSpPr>
        <p:spPr>
          <a:xfrm>
            <a:off x="6882784" y="2105014"/>
            <a:ext cx="2293872" cy="656480"/>
          </a:xfrm>
          <a:prstGeom prst="rect">
            <a:avLst/>
          </a:prstGeom>
        </p:spPr>
        <p:txBody>
          <a:bodyPr spcFirstLastPara="1" wrap="square" lIns="91425" tIns="91425" rIns="91425" bIns="91425" anchor="b" anchorCtr="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n-IN" sz="2000" dirty="0">
                <a:solidFill>
                  <a:schemeClr val="dk1"/>
                </a:solidFill>
                <a:latin typeface="Poppins Medium"/>
                <a:cs typeface="Poppins Medium"/>
              </a:rPr>
              <a:t>Time</a:t>
            </a:r>
            <a:r>
              <a:rPr lang="en-IN" dirty="0"/>
              <a:t> </a:t>
            </a:r>
            <a:r>
              <a:rPr lang="en-IN" sz="2000" dirty="0">
                <a:solidFill>
                  <a:schemeClr val="dk1"/>
                </a:solidFill>
                <a:latin typeface="Poppins Medium"/>
                <a:cs typeface="Poppins Medium"/>
                <a:sym typeface="Poppins Medium"/>
              </a:rPr>
              <a:t>Trends</a:t>
            </a:r>
          </a:p>
        </p:txBody>
      </p:sp>
      <p:cxnSp>
        <p:nvCxnSpPr>
          <p:cNvPr id="9" name="Google Shape;336;p32">
            <a:extLst>
              <a:ext uri="{FF2B5EF4-FFF2-40B4-BE49-F238E27FC236}">
                <a16:creationId xmlns:a16="http://schemas.microsoft.com/office/drawing/2014/main" id="{C951174C-C480-6722-4E13-811A8A99581D}"/>
              </a:ext>
            </a:extLst>
          </p:cNvPr>
          <p:cNvCxnSpPr/>
          <p:nvPr/>
        </p:nvCxnSpPr>
        <p:spPr>
          <a:xfrm>
            <a:off x="690638" y="3265301"/>
            <a:ext cx="0" cy="1820700"/>
          </a:xfrm>
          <a:prstGeom prst="straightConnector1">
            <a:avLst/>
          </a:prstGeom>
          <a:noFill/>
          <a:ln w="19050" cap="flat" cmpd="sng">
            <a:solidFill>
              <a:schemeClr val="dk1"/>
            </a:solidFill>
            <a:prstDash val="solid"/>
            <a:round/>
            <a:headEnd type="none" w="med" len="med"/>
            <a:tailEnd type="none" w="med" len="med"/>
          </a:ln>
        </p:spPr>
      </p:cxnSp>
      <p:cxnSp>
        <p:nvCxnSpPr>
          <p:cNvPr id="10" name="Google Shape;337;p32">
            <a:extLst>
              <a:ext uri="{FF2B5EF4-FFF2-40B4-BE49-F238E27FC236}">
                <a16:creationId xmlns:a16="http://schemas.microsoft.com/office/drawing/2014/main" id="{CE23AC1F-B06F-31D8-6DE8-A82FA6722A10}"/>
              </a:ext>
            </a:extLst>
          </p:cNvPr>
          <p:cNvCxnSpPr/>
          <p:nvPr/>
        </p:nvCxnSpPr>
        <p:spPr>
          <a:xfrm>
            <a:off x="6223136" y="3251622"/>
            <a:ext cx="0" cy="1820700"/>
          </a:xfrm>
          <a:prstGeom prst="straightConnector1">
            <a:avLst/>
          </a:prstGeom>
          <a:noFill/>
          <a:ln w="19050" cap="flat" cmpd="sng">
            <a:solidFill>
              <a:schemeClr val="dk1"/>
            </a:solidFill>
            <a:prstDash val="solid"/>
            <a:round/>
            <a:headEnd type="none" w="med" len="med"/>
            <a:tailEnd type="none" w="med" len="med"/>
          </a:ln>
        </p:spPr>
      </p:cxnSp>
      <p:cxnSp>
        <p:nvCxnSpPr>
          <p:cNvPr id="11" name="Google Shape;338;p32">
            <a:extLst>
              <a:ext uri="{FF2B5EF4-FFF2-40B4-BE49-F238E27FC236}">
                <a16:creationId xmlns:a16="http://schemas.microsoft.com/office/drawing/2014/main" id="{5C5BD775-6F88-61D7-0B5B-6564EE505D8F}"/>
              </a:ext>
            </a:extLst>
          </p:cNvPr>
          <p:cNvCxnSpPr/>
          <p:nvPr/>
        </p:nvCxnSpPr>
        <p:spPr>
          <a:xfrm>
            <a:off x="3343756" y="3265301"/>
            <a:ext cx="0" cy="182070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115709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361A3-2164-B3C3-9C88-1BA8E7E74F6F}"/>
              </a:ext>
            </a:extLst>
          </p:cNvPr>
          <p:cNvSpPr>
            <a:spLocks noGrp="1"/>
          </p:cNvSpPr>
          <p:nvPr>
            <p:ph type="title"/>
          </p:nvPr>
        </p:nvSpPr>
        <p:spPr>
          <a:xfrm>
            <a:off x="637420" y="262361"/>
            <a:ext cx="8098345" cy="533400"/>
          </a:xfrm>
        </p:spPr>
        <p:txBody>
          <a:bodyPr>
            <a:normAutofit fontScale="90000"/>
          </a:bodyPr>
          <a:lstStyle/>
          <a:p>
            <a:r>
              <a:rPr lang="en-US" sz="3100" b="1" dirty="0">
                <a:solidFill>
                  <a:schemeClr val="dk1"/>
                </a:solidFill>
                <a:latin typeface="Times New Roman" panose="02020603050405020304" pitchFamily="18" charset="0"/>
                <a:cs typeface="Times New Roman" panose="02020603050405020304" pitchFamily="18" charset="0"/>
              </a:rPr>
              <a:t>A </a:t>
            </a:r>
            <a:r>
              <a:rPr lang="en-US" sz="3100" b="1" dirty="0">
                <a:solidFill>
                  <a:schemeClr val="dk1"/>
                </a:solidFill>
                <a:latin typeface="Times New Roman" panose="02020603050405020304" pitchFamily="18" charset="0"/>
                <a:cs typeface="Times New Roman" panose="02020603050405020304" pitchFamily="18" charset="0"/>
                <a:sym typeface="Poppins"/>
              </a:rPr>
              <a:t>broader</a:t>
            </a:r>
            <a:r>
              <a:rPr lang="en-US" sz="3100" b="1" dirty="0">
                <a:solidFill>
                  <a:schemeClr val="dk1"/>
                </a:solidFill>
                <a:latin typeface="Times New Roman" panose="02020603050405020304" pitchFamily="18" charset="0"/>
                <a:cs typeface="Times New Roman" panose="02020603050405020304" pitchFamily="18" charset="0"/>
              </a:rPr>
              <a:t> look…</a:t>
            </a:r>
            <a:endParaRPr lang="en-IN" sz="3100" b="1" dirty="0">
              <a:solidFill>
                <a:schemeClr val="dk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B8DA7F7-6286-B26F-B63E-1554CBB11533}"/>
              </a:ext>
            </a:extLst>
          </p:cNvPr>
          <p:cNvPicPr>
            <a:picLocks noChangeAspect="1"/>
          </p:cNvPicPr>
          <p:nvPr/>
        </p:nvPicPr>
        <p:blipFill>
          <a:blip r:embed="rId2"/>
          <a:stretch>
            <a:fillRect/>
          </a:stretch>
        </p:blipFill>
        <p:spPr>
          <a:xfrm>
            <a:off x="637420" y="998697"/>
            <a:ext cx="10618409" cy="5596942"/>
          </a:xfrm>
          <a:prstGeom prst="rect">
            <a:avLst/>
          </a:prstGeom>
        </p:spPr>
      </p:pic>
    </p:spTree>
    <p:extLst>
      <p:ext uri="{BB962C8B-B14F-4D97-AF65-F5344CB8AC3E}">
        <p14:creationId xmlns:p14="http://schemas.microsoft.com/office/powerpoint/2010/main" val="203689213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7D87E7-E888-398C-CD5F-2B47A983D926}"/>
              </a:ext>
            </a:extLst>
          </p:cNvPr>
          <p:cNvSpPr txBox="1">
            <a:spLocks noGrp="1"/>
          </p:cNvSpPr>
          <p:nvPr>
            <p:ph type="title"/>
          </p:nvPr>
        </p:nvSpPr>
        <p:spPr>
          <a:xfrm>
            <a:off x="381000" y="272143"/>
            <a:ext cx="7935686" cy="1123384"/>
          </a:xfrm>
          <a:prstGeom prst="rect">
            <a:avLst/>
          </a:prstGeom>
          <a:noFill/>
        </p:spPr>
        <p:txBody>
          <a:bodyPr wrap="square" rtlCol="0">
            <a:spAutoFit/>
          </a:bodyPr>
          <a:lstStyle/>
          <a:p>
            <a:r>
              <a:rPr lang="en-US" sz="3100" b="1" dirty="0">
                <a:solidFill>
                  <a:schemeClr val="dk1"/>
                </a:solidFill>
                <a:latin typeface="Poppins"/>
                <a:cs typeface="Poppins"/>
                <a:sym typeface="Poppins"/>
              </a:rPr>
              <a:t>Key Findings</a:t>
            </a:r>
            <a:endParaRPr lang="en-IN" sz="3100" b="1" dirty="0">
              <a:solidFill>
                <a:schemeClr val="dk1"/>
              </a:solidFill>
              <a:latin typeface="Poppins"/>
              <a:cs typeface="Poppins"/>
              <a:sym typeface="Poppins"/>
            </a:endParaRPr>
          </a:p>
          <a:p>
            <a:endParaRPr lang="en-IN" dirty="0"/>
          </a:p>
        </p:txBody>
      </p:sp>
      <p:sp>
        <p:nvSpPr>
          <p:cNvPr id="6" name="Arrow: Right 5">
            <a:extLst>
              <a:ext uri="{FF2B5EF4-FFF2-40B4-BE49-F238E27FC236}">
                <a16:creationId xmlns:a16="http://schemas.microsoft.com/office/drawing/2014/main" id="{02363A19-35CA-FBBA-918E-CAE26785C842}"/>
              </a:ext>
            </a:extLst>
          </p:cNvPr>
          <p:cNvSpPr/>
          <p:nvPr/>
        </p:nvSpPr>
        <p:spPr>
          <a:xfrm>
            <a:off x="5969970" y="2201019"/>
            <a:ext cx="801121" cy="506185"/>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7" name="TextBox 6">
            <a:extLst>
              <a:ext uri="{FF2B5EF4-FFF2-40B4-BE49-F238E27FC236}">
                <a16:creationId xmlns:a16="http://schemas.microsoft.com/office/drawing/2014/main" id="{304E3F5F-08F7-83F2-470B-D11B2875AE3A}"/>
              </a:ext>
            </a:extLst>
          </p:cNvPr>
          <p:cNvSpPr txBox="1"/>
          <p:nvPr/>
        </p:nvSpPr>
        <p:spPr>
          <a:xfrm>
            <a:off x="7316296" y="2011629"/>
            <a:ext cx="3895990" cy="923330"/>
          </a:xfrm>
          <a:prstGeom prst="rect">
            <a:avLst/>
          </a:prstGeom>
          <a:noFill/>
        </p:spPr>
        <p:txBody>
          <a:bodyPr wrap="square" rtlCol="0">
            <a:spAutoFit/>
          </a:bodyPr>
          <a:lstStyle/>
          <a:p>
            <a:r>
              <a:rPr lang="en-US" dirty="0"/>
              <a:t>Sum of amount(local </a:t>
            </a:r>
            <a:r>
              <a:rPr lang="en-US" dirty="0" err="1"/>
              <a:t>currenty</a:t>
            </a:r>
            <a:r>
              <a:rPr lang="en-US" dirty="0"/>
              <a:t>) was recorded highest at 15 steps i.e. 15 hours.</a:t>
            </a:r>
            <a:endParaRPr lang="en-IN" dirty="0"/>
          </a:p>
        </p:txBody>
      </p:sp>
      <p:sp>
        <p:nvSpPr>
          <p:cNvPr id="8" name="TextBox 7">
            <a:extLst>
              <a:ext uri="{FF2B5EF4-FFF2-40B4-BE49-F238E27FC236}">
                <a16:creationId xmlns:a16="http://schemas.microsoft.com/office/drawing/2014/main" id="{FC9D155C-25D7-73C9-8F2E-357543DF0002}"/>
              </a:ext>
            </a:extLst>
          </p:cNvPr>
          <p:cNvSpPr txBox="1"/>
          <p:nvPr/>
        </p:nvSpPr>
        <p:spPr>
          <a:xfrm>
            <a:off x="165547" y="4571537"/>
            <a:ext cx="5355771" cy="1477328"/>
          </a:xfrm>
          <a:prstGeom prst="rect">
            <a:avLst/>
          </a:prstGeom>
          <a:noFill/>
        </p:spPr>
        <p:txBody>
          <a:bodyPr wrap="square" rtlCol="0">
            <a:spAutoFit/>
          </a:bodyPr>
          <a:lstStyle/>
          <a:p>
            <a:r>
              <a:rPr lang="en-US" sz="1800" b="0" i="0" u="none" strike="noStrike" dirty="0">
                <a:solidFill>
                  <a:srgbClr val="000000"/>
                </a:solidFill>
                <a:effectLst/>
                <a:highlight>
                  <a:srgbClr val="FFFFFF"/>
                </a:highlight>
                <a:latin typeface="Arial" panose="020B0604020202020204" pitchFamily="34" charset="0"/>
              </a:rPr>
              <a:t>Graph shows relationship between '</a:t>
            </a:r>
            <a:r>
              <a:rPr lang="en-US" sz="1800" b="0" i="0" u="none" strike="noStrike" dirty="0" err="1">
                <a:solidFill>
                  <a:srgbClr val="000000"/>
                </a:solidFill>
                <a:effectLst/>
                <a:highlight>
                  <a:srgbClr val="FFFFFF"/>
                </a:highlight>
                <a:latin typeface="Arial" panose="020B0604020202020204" pitchFamily="34" charset="0"/>
              </a:rPr>
              <a:t>oldbalanceOrg</a:t>
            </a:r>
            <a:r>
              <a:rPr lang="en-US" sz="1800" b="0" i="0" u="none" strike="noStrike" dirty="0">
                <a:solidFill>
                  <a:srgbClr val="000000"/>
                </a:solidFill>
                <a:effectLst/>
                <a:highlight>
                  <a:srgbClr val="FFFFFF"/>
                </a:highlight>
                <a:latin typeface="Arial" panose="020B0604020202020204" pitchFamily="34" charset="0"/>
              </a:rPr>
              <a:t>' and 'amount' columns. normal transactions typically fell between $6,117.85 and $674,086.23. In contrast, fraudulent transactions were observed in the higher range of $854,286.86 to $910,504.14.</a:t>
            </a:r>
          </a:p>
        </p:txBody>
      </p:sp>
      <p:sp>
        <p:nvSpPr>
          <p:cNvPr id="9" name="Arrow: Right 8">
            <a:extLst>
              <a:ext uri="{FF2B5EF4-FFF2-40B4-BE49-F238E27FC236}">
                <a16:creationId xmlns:a16="http://schemas.microsoft.com/office/drawing/2014/main" id="{16256431-8692-476C-25EA-C779CBD51DAB}"/>
              </a:ext>
            </a:extLst>
          </p:cNvPr>
          <p:cNvSpPr/>
          <p:nvPr/>
        </p:nvSpPr>
        <p:spPr>
          <a:xfrm rot="10800000">
            <a:off x="5532204" y="5046068"/>
            <a:ext cx="801121" cy="506185"/>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pic>
        <p:nvPicPr>
          <p:cNvPr id="11" name="Picture 10">
            <a:extLst>
              <a:ext uri="{FF2B5EF4-FFF2-40B4-BE49-F238E27FC236}">
                <a16:creationId xmlns:a16="http://schemas.microsoft.com/office/drawing/2014/main" id="{1462E2B3-D53A-A2F3-832B-0F3829B724EE}"/>
              </a:ext>
            </a:extLst>
          </p:cNvPr>
          <p:cNvPicPr>
            <a:picLocks noChangeAspect="1"/>
          </p:cNvPicPr>
          <p:nvPr/>
        </p:nvPicPr>
        <p:blipFill>
          <a:blip r:embed="rId2"/>
          <a:stretch>
            <a:fillRect/>
          </a:stretch>
        </p:blipFill>
        <p:spPr>
          <a:xfrm>
            <a:off x="6569063" y="4049872"/>
            <a:ext cx="5457390" cy="2498579"/>
          </a:xfrm>
          <a:prstGeom prst="rect">
            <a:avLst/>
          </a:prstGeom>
        </p:spPr>
      </p:pic>
      <p:pic>
        <p:nvPicPr>
          <p:cNvPr id="4" name="Picture 3">
            <a:extLst>
              <a:ext uri="{FF2B5EF4-FFF2-40B4-BE49-F238E27FC236}">
                <a16:creationId xmlns:a16="http://schemas.microsoft.com/office/drawing/2014/main" id="{B964D1D6-401B-E941-5F75-CBB15860D297}"/>
              </a:ext>
            </a:extLst>
          </p:cNvPr>
          <p:cNvPicPr>
            <a:picLocks noChangeAspect="1"/>
          </p:cNvPicPr>
          <p:nvPr/>
        </p:nvPicPr>
        <p:blipFill>
          <a:blip r:embed="rId3"/>
          <a:stretch>
            <a:fillRect/>
          </a:stretch>
        </p:blipFill>
        <p:spPr>
          <a:xfrm>
            <a:off x="213038" y="1183092"/>
            <a:ext cx="5550600" cy="2542041"/>
          </a:xfrm>
          <a:prstGeom prst="rect">
            <a:avLst/>
          </a:prstGeom>
        </p:spPr>
      </p:pic>
    </p:spTree>
    <p:extLst>
      <p:ext uri="{BB962C8B-B14F-4D97-AF65-F5344CB8AC3E}">
        <p14:creationId xmlns:p14="http://schemas.microsoft.com/office/powerpoint/2010/main" val="3281610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F7261-02AA-5210-77B2-DE66F929C7AD}"/>
              </a:ext>
            </a:extLst>
          </p:cNvPr>
          <p:cNvSpPr>
            <a:spLocks noGrp="1"/>
          </p:cNvSpPr>
          <p:nvPr>
            <p:ph type="title"/>
          </p:nvPr>
        </p:nvSpPr>
        <p:spPr>
          <a:xfrm>
            <a:off x="6455229" y="474869"/>
            <a:ext cx="5462207" cy="2769074"/>
          </a:xfrm>
        </p:spPr>
        <p:txBody>
          <a:bodyPr>
            <a:normAutofit/>
          </a:bodyPr>
          <a:lstStyle/>
          <a:p>
            <a:br>
              <a:rPr lang="en-US" b="0" i="0" dirty="0">
                <a:solidFill>
                  <a:srgbClr val="070F25"/>
                </a:solidFill>
                <a:effectLst/>
                <a:latin typeface="Segoe UI Light" panose="020B0502040204020203" pitchFamily="34" charset="0"/>
              </a:rPr>
            </a:br>
            <a:r>
              <a:rPr lang="en-US" b="0" i="0" dirty="0">
                <a:solidFill>
                  <a:srgbClr val="070F25"/>
                </a:solidFill>
                <a:effectLst/>
                <a:latin typeface="Segoe UI Light" panose="020B0502040204020203" pitchFamily="34" charset="0"/>
              </a:rPr>
              <a:t>﻿</a:t>
            </a:r>
            <a:r>
              <a:rPr lang="en-US" sz="2000" dirty="0">
                <a:solidFill>
                  <a:srgbClr val="000000"/>
                </a:solidFill>
                <a:highlight>
                  <a:srgbClr val="FFFFFF"/>
                </a:highlight>
                <a:latin typeface="Arial" panose="020B0604020202020204" pitchFamily="34" charset="0"/>
                <a:ea typeface="+mn-ea"/>
                <a:cs typeface="+mn-cs"/>
              </a:rPr>
              <a:t>At 40439560, C665576141 had the highest Sum of amount and was 40,43,95,60,280.00% higher than M1481535853, which had the lowest Sum of amount at 0.﻿﻿ ﻿</a:t>
            </a:r>
            <a:endParaRPr lang="en-IN" sz="2000" dirty="0">
              <a:solidFill>
                <a:srgbClr val="000000"/>
              </a:solidFill>
              <a:highlight>
                <a:srgbClr val="FFFFFF"/>
              </a:highlight>
              <a:latin typeface="Arial" panose="020B0604020202020204" pitchFamily="34" charset="0"/>
              <a:ea typeface="+mn-ea"/>
              <a:cs typeface="+mn-cs"/>
            </a:endParaRPr>
          </a:p>
        </p:txBody>
      </p:sp>
      <p:pic>
        <p:nvPicPr>
          <p:cNvPr id="4" name="Picture 3">
            <a:extLst>
              <a:ext uri="{FF2B5EF4-FFF2-40B4-BE49-F238E27FC236}">
                <a16:creationId xmlns:a16="http://schemas.microsoft.com/office/drawing/2014/main" id="{976B206A-5D92-6C5F-A205-B70ABF8B2635}"/>
              </a:ext>
            </a:extLst>
          </p:cNvPr>
          <p:cNvPicPr>
            <a:picLocks noChangeAspect="1"/>
          </p:cNvPicPr>
          <p:nvPr/>
        </p:nvPicPr>
        <p:blipFill>
          <a:blip r:embed="rId2"/>
          <a:stretch>
            <a:fillRect/>
          </a:stretch>
        </p:blipFill>
        <p:spPr>
          <a:xfrm>
            <a:off x="373958" y="474869"/>
            <a:ext cx="5166871" cy="2588875"/>
          </a:xfrm>
          <a:prstGeom prst="rect">
            <a:avLst/>
          </a:prstGeom>
        </p:spPr>
      </p:pic>
      <p:pic>
        <p:nvPicPr>
          <p:cNvPr id="5" name="Picture 4">
            <a:extLst>
              <a:ext uri="{FF2B5EF4-FFF2-40B4-BE49-F238E27FC236}">
                <a16:creationId xmlns:a16="http://schemas.microsoft.com/office/drawing/2014/main" id="{FDBF3FA7-CEBC-927F-CC94-4B4AAABF02C4}"/>
              </a:ext>
            </a:extLst>
          </p:cNvPr>
          <p:cNvPicPr>
            <a:picLocks noChangeAspect="1"/>
          </p:cNvPicPr>
          <p:nvPr/>
        </p:nvPicPr>
        <p:blipFill>
          <a:blip r:embed="rId3"/>
          <a:stretch>
            <a:fillRect/>
          </a:stretch>
        </p:blipFill>
        <p:spPr>
          <a:xfrm>
            <a:off x="6618515" y="3429000"/>
            <a:ext cx="2373085" cy="3215601"/>
          </a:xfrm>
          <a:prstGeom prst="rect">
            <a:avLst/>
          </a:prstGeom>
        </p:spPr>
      </p:pic>
      <p:sp>
        <p:nvSpPr>
          <p:cNvPr id="6" name="Arrow: Right 5">
            <a:extLst>
              <a:ext uri="{FF2B5EF4-FFF2-40B4-BE49-F238E27FC236}">
                <a16:creationId xmlns:a16="http://schemas.microsoft.com/office/drawing/2014/main" id="{E891C9EB-1039-3F92-97FD-B2C569FDEB92}"/>
              </a:ext>
            </a:extLst>
          </p:cNvPr>
          <p:cNvSpPr/>
          <p:nvPr/>
        </p:nvSpPr>
        <p:spPr>
          <a:xfrm>
            <a:off x="5540829" y="1568798"/>
            <a:ext cx="801121" cy="506185"/>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7" name="Arrow: Right 6">
            <a:extLst>
              <a:ext uri="{FF2B5EF4-FFF2-40B4-BE49-F238E27FC236}">
                <a16:creationId xmlns:a16="http://schemas.microsoft.com/office/drawing/2014/main" id="{94F999C0-E68C-C471-9EDF-E17C18F87E63}"/>
              </a:ext>
            </a:extLst>
          </p:cNvPr>
          <p:cNvSpPr/>
          <p:nvPr/>
        </p:nvSpPr>
        <p:spPr>
          <a:xfrm rot="10800000">
            <a:off x="5458341" y="4827409"/>
            <a:ext cx="801121" cy="506185"/>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8" name="TextBox 7">
            <a:extLst>
              <a:ext uri="{FF2B5EF4-FFF2-40B4-BE49-F238E27FC236}">
                <a16:creationId xmlns:a16="http://schemas.microsoft.com/office/drawing/2014/main" id="{50C3AE5B-4C9E-4CAC-8CB9-18A610A5E153}"/>
              </a:ext>
            </a:extLst>
          </p:cNvPr>
          <p:cNvSpPr txBox="1"/>
          <p:nvPr/>
        </p:nvSpPr>
        <p:spPr>
          <a:xfrm>
            <a:off x="729343" y="3973286"/>
            <a:ext cx="4369944" cy="2308324"/>
          </a:xfrm>
          <a:prstGeom prst="rect">
            <a:avLst/>
          </a:prstGeom>
          <a:noFill/>
        </p:spPr>
        <p:txBody>
          <a:bodyPr wrap="square" rtlCol="0">
            <a:spAutoFit/>
          </a:bodyPr>
          <a:lstStyle/>
          <a:p>
            <a:r>
              <a:rPr lang="en-US" dirty="0"/>
              <a:t>We can see a difference of 3.58 Million is the difference amount (</a:t>
            </a:r>
            <a:r>
              <a:rPr lang="en-US" b="0" dirty="0">
                <a:solidFill>
                  <a:srgbClr val="68349C"/>
                </a:solidFill>
                <a:effectLst/>
                <a:highlight>
                  <a:srgbClr val="FFFFFF"/>
                </a:highlight>
                <a:latin typeface="Consolas" panose="020B0609020204030204" pitchFamily="49" charset="0"/>
              </a:rPr>
              <a:t>[Highest fraud amount]</a:t>
            </a:r>
            <a:r>
              <a:rPr lang="en-US" b="0" dirty="0">
                <a:solidFill>
                  <a:srgbClr val="000000"/>
                </a:solidFill>
                <a:effectLst/>
                <a:highlight>
                  <a:srgbClr val="FFFFFF"/>
                </a:highlight>
                <a:latin typeface="Consolas" panose="020B0609020204030204" pitchFamily="49" charset="0"/>
              </a:rPr>
              <a:t>-</a:t>
            </a:r>
            <a:r>
              <a:rPr lang="en-US" b="0" dirty="0">
                <a:solidFill>
                  <a:srgbClr val="68349C"/>
                </a:solidFill>
                <a:effectLst/>
                <a:highlight>
                  <a:srgbClr val="FFFFFF"/>
                </a:highlight>
                <a:latin typeface="Consolas" panose="020B0609020204030204" pitchFamily="49" charset="0"/>
              </a:rPr>
              <a:t>[Highest Normal transaction amount]) </a:t>
            </a:r>
          </a:p>
          <a:p>
            <a:endParaRPr lang="en-US" dirty="0">
              <a:solidFill>
                <a:srgbClr val="68349C"/>
              </a:solidFill>
              <a:highlight>
                <a:srgbClr val="FFFFFF"/>
              </a:highlight>
              <a:latin typeface="Consolas" panose="020B0609020204030204" pitchFamily="49" charset="0"/>
            </a:endParaRPr>
          </a:p>
          <a:p>
            <a:r>
              <a:rPr lang="en-US" dirty="0"/>
              <a:t>The percentage of total fraud transactions is 0.061%</a:t>
            </a:r>
          </a:p>
          <a:p>
            <a:endParaRPr lang="en-IN" dirty="0"/>
          </a:p>
        </p:txBody>
      </p:sp>
    </p:spTree>
    <p:extLst>
      <p:ext uri="{BB962C8B-B14F-4D97-AF65-F5344CB8AC3E}">
        <p14:creationId xmlns:p14="http://schemas.microsoft.com/office/powerpoint/2010/main" val="2810226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EE49-58E2-CF5A-0339-84EF824D6F59}"/>
              </a:ext>
            </a:extLst>
          </p:cNvPr>
          <p:cNvSpPr>
            <a:spLocks noGrp="1"/>
          </p:cNvSpPr>
          <p:nvPr>
            <p:ph type="ctrTitle"/>
          </p:nvPr>
        </p:nvSpPr>
        <p:spPr>
          <a:xfrm>
            <a:off x="2377924" y="-133463"/>
            <a:ext cx="6178247" cy="1096899"/>
          </a:xfrm>
        </p:spPr>
        <p:txBody>
          <a:bodyPr/>
          <a:lstStyle/>
          <a:p>
            <a:r>
              <a:rPr lang="en-IN" sz="4800" b="1" u="sng" dirty="0">
                <a:solidFill>
                  <a:srgbClr val="002060"/>
                </a:solidFill>
                <a:sym typeface="Arial"/>
              </a:rPr>
              <a:t>Recommendations</a:t>
            </a:r>
            <a:endParaRPr lang="en-IN" sz="4800" b="1" u="sng" dirty="0">
              <a:solidFill>
                <a:srgbClr val="002060"/>
              </a:solidFill>
            </a:endParaRPr>
          </a:p>
        </p:txBody>
      </p:sp>
      <p:sp>
        <p:nvSpPr>
          <p:cNvPr id="3" name="Subtitle 2">
            <a:extLst>
              <a:ext uri="{FF2B5EF4-FFF2-40B4-BE49-F238E27FC236}">
                <a16:creationId xmlns:a16="http://schemas.microsoft.com/office/drawing/2014/main" id="{2ED753CA-91E6-6075-0B6A-A8AA8CE6247B}"/>
              </a:ext>
            </a:extLst>
          </p:cNvPr>
          <p:cNvSpPr>
            <a:spLocks noGrp="1"/>
          </p:cNvSpPr>
          <p:nvPr>
            <p:ph type="subTitle" idx="1"/>
          </p:nvPr>
        </p:nvSpPr>
        <p:spPr>
          <a:xfrm>
            <a:off x="821267" y="1366157"/>
            <a:ext cx="10293048" cy="5089072"/>
          </a:xfrm>
        </p:spPr>
        <p:txBody>
          <a:bodyPr/>
          <a:lstStyle/>
          <a:p>
            <a:pPr marL="285750" indent="-285750" algn="l">
              <a:buClr>
                <a:schemeClr val="tx1"/>
              </a:buClr>
              <a:buSzPct val="77000"/>
              <a:buFont typeface="Wingdings" panose="05000000000000000000" pitchFamily="2" charset="2"/>
              <a:buChar char="§"/>
            </a:pPr>
            <a:r>
              <a:rPr lang="en-US" sz="2000" dirty="0">
                <a:solidFill>
                  <a:schemeClr val="tx2">
                    <a:lumMod val="75000"/>
                  </a:schemeClr>
                </a:solidFill>
              </a:rPr>
              <a:t>We can see that most of the fraudulent transactions( mode –Transfer and cashout) were made by the fraudulent agents inside the simulation and the agents aims to profit by taking control of customers accounts &amp; try to empty the funds by transferring to another account and then cashing out of the system. So, it will be recommended to keep a check on data privacy and security regulations.</a:t>
            </a:r>
          </a:p>
          <a:p>
            <a:pPr marL="285750" indent="-285750" algn="l">
              <a:buClr>
                <a:schemeClr val="tx1"/>
              </a:buClr>
              <a:buSzPct val="77000"/>
              <a:buFont typeface="Wingdings" panose="05000000000000000000" pitchFamily="2" charset="2"/>
              <a:buChar char="§"/>
            </a:pPr>
            <a:r>
              <a:rPr lang="en-US" sz="2000" dirty="0">
                <a:solidFill>
                  <a:schemeClr val="tx2">
                    <a:lumMod val="75000"/>
                  </a:schemeClr>
                </a:solidFill>
              </a:rPr>
              <a:t>Implement a system for ongoing monitoring of transaction data to detect new anomalies as they occur.</a:t>
            </a:r>
          </a:p>
          <a:p>
            <a:pPr marL="285750" indent="-285750" algn="l">
              <a:buClr>
                <a:schemeClr val="tx1"/>
              </a:buClr>
              <a:buSzPct val="77000"/>
              <a:buFont typeface="Wingdings" panose="05000000000000000000" pitchFamily="2" charset="2"/>
              <a:buChar char="§"/>
            </a:pPr>
            <a:r>
              <a:rPr lang="en-US" sz="2000" dirty="0">
                <a:solidFill>
                  <a:schemeClr val="tx2">
                    <a:lumMod val="75000"/>
                  </a:schemeClr>
                </a:solidFill>
              </a:rPr>
              <a:t>Set up alerts or notifications within Power BI to notify stakeholders in real-time when suspicious activities are detected.</a:t>
            </a:r>
          </a:p>
          <a:p>
            <a:pPr marL="285750" indent="-285750" algn="l">
              <a:buClr>
                <a:schemeClr val="tx1"/>
              </a:buClr>
              <a:buSzPct val="77000"/>
              <a:buFont typeface="Wingdings" panose="05000000000000000000" pitchFamily="2" charset="2"/>
              <a:buChar char="§"/>
            </a:pPr>
            <a:r>
              <a:rPr lang="en-US" sz="2000" dirty="0">
                <a:solidFill>
                  <a:schemeClr val="tx2">
                    <a:lumMod val="75000"/>
                  </a:schemeClr>
                </a:solidFill>
              </a:rPr>
              <a:t>Integrate the anomaly detection system with existing fraud management systems or workflows to streamline decision-making processes and improve response times to detected anomalies.</a:t>
            </a:r>
          </a:p>
          <a:p>
            <a:pPr marL="285750" indent="-285750" algn="l">
              <a:buClr>
                <a:schemeClr val="tx1"/>
              </a:buClr>
              <a:buSzPct val="77000"/>
              <a:buFont typeface="Wingdings" panose="05000000000000000000" pitchFamily="2" charset="2"/>
              <a:buChar char="§"/>
            </a:pPr>
            <a:r>
              <a:rPr lang="en-US" sz="2000" dirty="0">
                <a:solidFill>
                  <a:schemeClr val="tx2">
                    <a:lumMod val="75000"/>
                  </a:schemeClr>
                </a:solidFill>
              </a:rPr>
              <a:t>Implement robust data security measures to safeguard against unauthorized access or data breaches, including encryption, access controls, and audit trails.</a:t>
            </a:r>
          </a:p>
          <a:p>
            <a:pPr marL="285750" indent="-285750" algn="l">
              <a:buClr>
                <a:schemeClr val="tx1"/>
              </a:buClr>
              <a:buSzPct val="77000"/>
              <a:buFont typeface="Wingdings" panose="05000000000000000000" pitchFamily="2" charset="2"/>
              <a:buChar char="§"/>
            </a:pPr>
            <a:endParaRPr lang="en-US" dirty="0">
              <a:solidFill>
                <a:schemeClr val="tx2">
                  <a:lumMod val="75000"/>
                </a:schemeClr>
              </a:solidFill>
            </a:endParaRPr>
          </a:p>
        </p:txBody>
      </p:sp>
    </p:spTree>
    <p:extLst>
      <p:ext uri="{BB962C8B-B14F-4D97-AF65-F5344CB8AC3E}">
        <p14:creationId xmlns:p14="http://schemas.microsoft.com/office/powerpoint/2010/main" val="1751537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038F0-B6C2-9F79-8667-A14788CCD73A}"/>
              </a:ext>
            </a:extLst>
          </p:cNvPr>
          <p:cNvSpPr>
            <a:spLocks noGrp="1"/>
          </p:cNvSpPr>
          <p:nvPr>
            <p:ph type="title"/>
          </p:nvPr>
        </p:nvSpPr>
        <p:spPr>
          <a:xfrm>
            <a:off x="677333" y="3167743"/>
            <a:ext cx="10861523" cy="2819399"/>
          </a:xfrm>
          <a:effectLst>
            <a:glow rad="139700">
              <a:schemeClr val="accent5">
                <a:satMod val="175000"/>
                <a:alpha val="40000"/>
              </a:schemeClr>
            </a:glow>
            <a:reflection blurRad="6350" stA="50000" endA="300" endPos="55500" dist="50800" dir="5400000" sy="-100000" algn="bl" rotWithShape="0"/>
          </a:effectLst>
        </p:spPr>
        <p:txBody>
          <a:bodyPr>
            <a:normAutofit/>
          </a:bodyPr>
          <a:lstStyle/>
          <a:p>
            <a:pPr algn="ctr"/>
            <a:r>
              <a:rPr lang="en-US" sz="5400" dirty="0">
                <a:solidFill>
                  <a:srgbClr val="002060"/>
                </a:solidFill>
              </a:rPr>
              <a:t>THANK YOU</a:t>
            </a:r>
            <a:endParaRPr lang="en-IN" sz="5400" dirty="0">
              <a:solidFill>
                <a:srgbClr val="002060"/>
              </a:solidFill>
            </a:endParaRPr>
          </a:p>
        </p:txBody>
      </p:sp>
    </p:spTree>
    <p:extLst>
      <p:ext uri="{BB962C8B-B14F-4D97-AF65-F5344CB8AC3E}">
        <p14:creationId xmlns:p14="http://schemas.microsoft.com/office/powerpoint/2010/main" val="3227838761"/>
      </p:ext>
    </p:extLst>
  </p:cSld>
  <p:clrMapOvr>
    <a:masterClrMapping/>
  </p:clrMapOvr>
  <p:transition spd="slow">
    <p:push dir="r"/>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1181</TotalTime>
  <Words>470</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Arial</vt:lpstr>
      <vt:lpstr>Consolas</vt:lpstr>
      <vt:lpstr>Poppins</vt:lpstr>
      <vt:lpstr>Poppins Medium</vt:lpstr>
      <vt:lpstr>Segoe UI Light</vt:lpstr>
      <vt:lpstr>Times New Roman</vt:lpstr>
      <vt:lpstr>Trebuchet MS</vt:lpstr>
      <vt:lpstr>Wingdings</vt:lpstr>
      <vt:lpstr>Wingdings 3</vt:lpstr>
      <vt:lpstr>Work Sans</vt:lpstr>
      <vt:lpstr>Facet</vt:lpstr>
      <vt:lpstr>Anomaly Detection in Credit Card Transactions using Power BI</vt:lpstr>
      <vt:lpstr>INDEX</vt:lpstr>
      <vt:lpstr>INTRODUCTION</vt:lpstr>
      <vt:lpstr>Project Overview</vt:lpstr>
      <vt:lpstr>A broader look…</vt:lpstr>
      <vt:lpstr>Key Findings </vt:lpstr>
      <vt:lpstr> ﻿At 40439560, C665576141 had the highest Sum of amount and was 40,43,95,60,280.00% higher than M1481535853, which had the lowest Sum of amount at 0.﻿﻿ ﻿</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Detection in Credit Card Transactions using Power BI</dc:title>
  <dc:creator>rajiv</dc:creator>
  <cp:lastModifiedBy> </cp:lastModifiedBy>
  <cp:revision>2</cp:revision>
  <dcterms:created xsi:type="dcterms:W3CDTF">2024-04-30T13:55:41Z</dcterms:created>
  <dcterms:modified xsi:type="dcterms:W3CDTF">2024-05-01T22:00:03Z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