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0" r:id="rId4"/>
  </p:sldMasterIdLst>
  <p:sldIdLst>
    <p:sldId id="266" r:id="rId5"/>
    <p:sldId id="308" r:id="rId6"/>
    <p:sldId id="309" r:id="rId7"/>
    <p:sldId id="310" r:id="rId8"/>
    <p:sldId id="311" r:id="rId9"/>
    <p:sldId id="312" r:id="rId10"/>
    <p:sldId id="313" r:id="rId11"/>
    <p:sldId id="314" r:id="rId12"/>
    <p:sldId id="31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19" autoAdjust="0"/>
  </p:normalViewPr>
  <p:slideViewPr>
    <p:cSldViewPr snapToGrid="0">
      <p:cViewPr varScale="1">
        <p:scale>
          <a:sx n="59" d="100"/>
          <a:sy n="59" d="100"/>
        </p:scale>
        <p:origin x="89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7/7/2024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5469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7/7/2024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911433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7/7/2024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6608234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7/7/2024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672232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7/7/2024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16893868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7/7/2024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745170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7/7/2024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8990532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7/7/2024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173309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7/7/2024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22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7/7/2024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8669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7/7/2024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707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7/7/2024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5120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7/7/2024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068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7/7/2024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8772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A474-078D-4E9B-9B14-09A87B19DC46}" type="datetime1">
              <a:rPr lang="en-US" smtClean="0"/>
              <a:t>7/7/2024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631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7D986-8816-4272-A432-0437A28A9828}" type="datetime1">
              <a:rPr lang="en-US" smtClean="0"/>
              <a:t>7/7/2024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5147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6E202-B606-4609-B914-27C9371A1F6D}" type="datetime1">
              <a:rPr lang="en-US" smtClean="0"/>
              <a:t>7/7/2024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222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85" r:id="rId15"/>
    <p:sldLayoutId id="2147483686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29450" y="561687"/>
            <a:ext cx="4813072" cy="3494791"/>
          </a:xfrm>
        </p:spPr>
        <p:txBody>
          <a:bodyPr>
            <a:normAutofit/>
          </a:bodyPr>
          <a:lstStyle/>
          <a:p>
            <a:pPr defTabSz="457200">
              <a:spcBef>
                <a:spcPts val="0"/>
              </a:spcBef>
              <a:buClr>
                <a:srgbClr val="191919"/>
              </a:buClr>
              <a:buSzPts val="5200"/>
            </a:pPr>
            <a:r>
              <a:rPr lang="en-US" sz="3600" b="1" kern="100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Bike Sales performance Excel Dashboard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29450" y="4771306"/>
            <a:ext cx="2741121" cy="1238616"/>
          </a:xfrm>
        </p:spPr>
        <p:txBody>
          <a:bodyPr>
            <a:normAutofit/>
          </a:bodyPr>
          <a:lstStyle/>
          <a:p>
            <a:pPr algn="r" defTabSz="457200">
              <a:spcBef>
                <a:spcPts val="1000"/>
              </a:spcBef>
              <a:spcAft>
                <a:spcPts val="0"/>
              </a:spcAft>
              <a:buSzPct val="80000"/>
            </a:pPr>
            <a:r>
              <a:rPr lang="en-US" sz="1800" b="1" dirty="0">
                <a:solidFill>
                  <a:schemeClr val="accent2">
                    <a:lumMod val="75000"/>
                  </a:schemeClr>
                </a:solidFill>
              </a:rPr>
              <a:t>By Aditi Agarwal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40CBE3-3F91-419A-A649-32AB388EC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10"/>
            <a:ext cx="609600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915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47F5C-50EC-416A-AE8C-6F6BB4225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INDEX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010602D7-2638-FAFA-4A9A-089C396DEE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4986619"/>
              </p:ext>
            </p:extLst>
          </p:nvPr>
        </p:nvGraphicFramePr>
        <p:xfrm>
          <a:off x="1096963" y="2108200"/>
          <a:ext cx="9418638" cy="36612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09319">
                  <a:extLst>
                    <a:ext uri="{9D8B030D-6E8A-4147-A177-3AD203B41FA5}">
                      <a16:colId xmlns:a16="http://schemas.microsoft.com/office/drawing/2014/main" val="2241144016"/>
                    </a:ext>
                  </a:extLst>
                </a:gridCol>
                <a:gridCol w="4709319">
                  <a:extLst>
                    <a:ext uri="{9D8B030D-6E8A-4147-A177-3AD203B41FA5}">
                      <a16:colId xmlns:a16="http://schemas.microsoft.com/office/drawing/2014/main" val="4039385413"/>
                    </a:ext>
                  </a:extLst>
                </a:gridCol>
              </a:tblGrid>
              <a:tr h="523033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Index  number </a:t>
                      </a:r>
                      <a:endParaRPr lang="en-IN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Font typeface="+mj-lt"/>
                        <a:buNone/>
                      </a:pPr>
                      <a:r>
                        <a:rPr lang="en-US" dirty="0"/>
                        <a:t>Contents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6193670"/>
                  </a:ext>
                </a:extLst>
              </a:tr>
              <a:tr h="523033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01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Introduction</a:t>
                      </a:r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6444255"/>
                  </a:ext>
                </a:extLst>
              </a:tr>
              <a:tr h="523033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02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Overview of Bike Sales</a:t>
                      </a:r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8088557"/>
                  </a:ext>
                </a:extLst>
              </a:tr>
              <a:tr h="523033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03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Consolidated dashboard</a:t>
                      </a:r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4147765"/>
                  </a:ext>
                </a:extLst>
              </a:tr>
              <a:tr h="523033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04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Key findings</a:t>
                      </a:r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3503424"/>
                  </a:ext>
                </a:extLst>
              </a:tr>
              <a:tr h="523033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05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Charts and graphs</a:t>
                      </a:r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1168903"/>
                  </a:ext>
                </a:extLst>
              </a:tr>
              <a:tr h="523033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06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Recommendations</a:t>
                      </a:r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10178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522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25D30-CCBF-59DC-AC6C-2C601C4AB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827314"/>
            <a:ext cx="10058400" cy="1237345"/>
          </a:xfrm>
        </p:spPr>
        <p:txBody>
          <a:bodyPr>
            <a:normAutofit/>
          </a:bodyPr>
          <a:lstStyle/>
          <a:p>
            <a:r>
              <a:rPr lang="en" sz="3600" b="1" u="sng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</a:t>
            </a:r>
            <a:endParaRPr lang="en-IN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F87AF8-20B7-7641-A076-4FAD915B6E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064659"/>
            <a:ext cx="10058400" cy="3760891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  <a:sym typeface="Work Sans"/>
              </a:rPr>
              <a:t>The main objective of this project of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  <a:sym typeface="Work Sans"/>
              </a:rPr>
              <a:t>making an interactive Excel dashboard is to analyze and track bike sales performance to understand different factors that are considered by customers before making a purchase decision.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Arial" panose="020B0604020202020204" pitchFamily="34" charset="0"/>
              <a:sym typeface="Work Sans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Businesses and analysts understand the factors influencing bike purchases and tailor marketing strategies accordingly.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It will also identify potential target demographics and geographical areas for more effective bike sales and promotions.</a:t>
            </a:r>
            <a:endParaRPr lang="en-IN" sz="2000" dirty="0">
              <a:solidFill>
                <a:schemeClr val="dk1"/>
              </a:solidFill>
              <a:latin typeface="Work Sans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97246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142FB-8E87-3B5F-F80B-FF0C3AE000BF}"/>
              </a:ext>
            </a:extLst>
          </p:cNvPr>
          <p:cNvSpPr txBox="1">
            <a:spLocks/>
          </p:cNvSpPr>
          <p:nvPr/>
        </p:nvSpPr>
        <p:spPr>
          <a:xfrm>
            <a:off x="1493762" y="813938"/>
            <a:ext cx="8596668" cy="86697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u="sng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 Overview</a:t>
            </a:r>
            <a:endParaRPr lang="en-IN" b="1" u="sng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Google Shape;330;p32">
            <a:extLst>
              <a:ext uri="{FF2B5EF4-FFF2-40B4-BE49-F238E27FC236}">
                <a16:creationId xmlns:a16="http://schemas.microsoft.com/office/drawing/2014/main" id="{3C41AB36-FECD-EC6C-5AC9-33F194D2F741}"/>
              </a:ext>
            </a:extLst>
          </p:cNvPr>
          <p:cNvSpPr txBox="1">
            <a:spLocks/>
          </p:cNvSpPr>
          <p:nvPr/>
        </p:nvSpPr>
        <p:spPr>
          <a:xfrm>
            <a:off x="997819" y="2173558"/>
            <a:ext cx="2639851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Medium"/>
              <a:buNone/>
              <a:defRPr sz="2000" b="0" i="0" u="none" strike="noStrike" cap="none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marL="914400" marR="0" lvl="1" indent="-30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Medium"/>
              <a:buNone/>
              <a:defRPr sz="2400" b="0" i="0" u="none" strike="noStrike" cap="none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2pPr>
            <a:lvl3pPr marL="1371600" marR="0" lvl="2" indent="-30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Medium"/>
              <a:buNone/>
              <a:defRPr sz="2400" b="0" i="0" u="none" strike="noStrike" cap="none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3pPr>
            <a:lvl4pPr marL="1828800" marR="0" lvl="3" indent="-30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Medium"/>
              <a:buNone/>
              <a:defRPr sz="2400" b="0" i="0" u="none" strike="noStrike" cap="none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4pPr>
            <a:lvl5pPr marL="2286000" marR="0" lvl="4" indent="-30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Medium"/>
              <a:buNone/>
              <a:defRPr sz="2400" b="0" i="0" u="none" strike="noStrike" cap="none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5pPr>
            <a:lvl6pPr marL="2743200" marR="0" lvl="5" indent="-30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Medium"/>
              <a:buNone/>
              <a:defRPr sz="2400" b="0" i="0" u="none" strike="noStrike" cap="none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6pPr>
            <a:lvl7pPr marL="3200400" marR="0" lvl="6" indent="-30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Medium"/>
              <a:buNone/>
              <a:defRPr sz="2400" b="0" i="0" u="none" strike="noStrike" cap="none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7pPr>
            <a:lvl8pPr marL="3657600" marR="0" lvl="7" indent="-30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Medium"/>
              <a:buNone/>
              <a:defRPr sz="2400" b="0" i="0" u="none" strike="noStrike" cap="none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8pPr>
            <a:lvl9pPr marL="4114800" marR="0" lvl="8" indent="-30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Medium"/>
              <a:buNone/>
              <a:defRPr sz="2400" b="0" i="0" u="none" strike="noStrike" cap="none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9pPr>
          </a:lstStyle>
          <a:p>
            <a:r>
              <a:rPr lang="en-IN" b="0" i="0" dirty="0">
                <a:solidFill>
                  <a:srgbClr val="000000"/>
                </a:solidFill>
                <a:effectLst/>
                <a:highlight>
                  <a:srgbClr val="C9DAF8"/>
                </a:highlight>
                <a:latin typeface="Arial" panose="020B0604020202020204" pitchFamily="34" charset="0"/>
              </a:rPr>
              <a:t>Customer analysis</a:t>
            </a:r>
            <a:endParaRPr lang="en-IN" dirty="0"/>
          </a:p>
        </p:txBody>
      </p:sp>
      <p:sp>
        <p:nvSpPr>
          <p:cNvPr id="4" name="Google Shape;331;p32">
            <a:extLst>
              <a:ext uri="{FF2B5EF4-FFF2-40B4-BE49-F238E27FC236}">
                <a16:creationId xmlns:a16="http://schemas.microsoft.com/office/drawing/2014/main" id="{D8A2165D-DDED-D518-BB4B-24CAFE19F621}"/>
              </a:ext>
            </a:extLst>
          </p:cNvPr>
          <p:cNvSpPr txBox="1">
            <a:spLocks/>
          </p:cNvSpPr>
          <p:nvPr/>
        </p:nvSpPr>
        <p:spPr>
          <a:xfrm>
            <a:off x="4130607" y="2173558"/>
            <a:ext cx="3006929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Wingdings 3" charset="2"/>
              <a:buNone/>
            </a:pPr>
            <a:r>
              <a:rPr lang="en-IN" sz="2000" b="0" i="0" dirty="0">
                <a:solidFill>
                  <a:srgbClr val="000000"/>
                </a:solidFill>
                <a:effectLst/>
                <a:highlight>
                  <a:srgbClr val="C9DAF8"/>
                </a:highlight>
                <a:latin typeface="Arial" panose="020B0604020202020204" pitchFamily="34" charset="0"/>
              </a:rPr>
              <a:t>Geographical analysis</a:t>
            </a:r>
            <a:endParaRPr lang="en-IN" sz="2000" dirty="0">
              <a:solidFill>
                <a:schemeClr val="dk1"/>
              </a:solidFill>
              <a:latin typeface="Poppins Medium"/>
              <a:cs typeface="Poppins Medium"/>
            </a:endParaRPr>
          </a:p>
        </p:txBody>
      </p:sp>
      <p:sp>
        <p:nvSpPr>
          <p:cNvPr id="5" name="Google Shape;332;p32">
            <a:extLst>
              <a:ext uri="{FF2B5EF4-FFF2-40B4-BE49-F238E27FC236}">
                <a16:creationId xmlns:a16="http://schemas.microsoft.com/office/drawing/2014/main" id="{8B50D00F-94B2-E5B4-34FA-A7A2065213B0}"/>
              </a:ext>
            </a:extLst>
          </p:cNvPr>
          <p:cNvSpPr txBox="1">
            <a:spLocks/>
          </p:cNvSpPr>
          <p:nvPr/>
        </p:nvSpPr>
        <p:spPr>
          <a:xfrm>
            <a:off x="1104830" y="3199780"/>
            <a:ext cx="2175300" cy="166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Wingdings 3" charset="2"/>
              <a:buNone/>
            </a:pPr>
            <a:r>
              <a:rPr lang="en-US" sz="2000" b="1" dirty="0"/>
              <a:t>First analysis was based on the customers including their age, income, gender.</a:t>
            </a:r>
          </a:p>
        </p:txBody>
      </p:sp>
      <p:sp>
        <p:nvSpPr>
          <p:cNvPr id="6" name="Google Shape;333;p32">
            <a:extLst>
              <a:ext uri="{FF2B5EF4-FFF2-40B4-BE49-F238E27FC236}">
                <a16:creationId xmlns:a16="http://schemas.microsoft.com/office/drawing/2014/main" id="{8DA82604-DFBA-681A-7D3D-55A3E7DF7445}"/>
              </a:ext>
            </a:extLst>
          </p:cNvPr>
          <p:cNvSpPr txBox="1">
            <a:spLocks/>
          </p:cNvSpPr>
          <p:nvPr/>
        </p:nvSpPr>
        <p:spPr>
          <a:xfrm>
            <a:off x="4352752" y="3265301"/>
            <a:ext cx="2548445" cy="153125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Wingdings 3" charset="2"/>
              <a:buNone/>
            </a:pPr>
            <a:r>
              <a:rPr lang="en-US" sz="2000" b="1" dirty="0"/>
              <a:t>Second analysis was based on the regions, commute distance affecting the sales. .</a:t>
            </a:r>
          </a:p>
        </p:txBody>
      </p:sp>
      <p:sp>
        <p:nvSpPr>
          <p:cNvPr id="7" name="Google Shape;334;p32">
            <a:extLst>
              <a:ext uri="{FF2B5EF4-FFF2-40B4-BE49-F238E27FC236}">
                <a16:creationId xmlns:a16="http://schemas.microsoft.com/office/drawing/2014/main" id="{95CBFCA1-21D1-BCF8-83C7-CD9F3CBCC856}"/>
              </a:ext>
            </a:extLst>
          </p:cNvPr>
          <p:cNvSpPr txBox="1">
            <a:spLocks/>
          </p:cNvSpPr>
          <p:nvPr/>
        </p:nvSpPr>
        <p:spPr>
          <a:xfrm>
            <a:off x="7749044" y="2994925"/>
            <a:ext cx="2888353" cy="217579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000" b="1" dirty="0"/>
              <a:t>Included some questions and answers to understand the dashboard better in a subjective manner. </a:t>
            </a:r>
          </a:p>
          <a:p>
            <a:endParaRPr lang="en-IN" dirty="0"/>
          </a:p>
        </p:txBody>
      </p:sp>
      <p:sp>
        <p:nvSpPr>
          <p:cNvPr id="8" name="Google Shape;335;p32">
            <a:extLst>
              <a:ext uri="{FF2B5EF4-FFF2-40B4-BE49-F238E27FC236}">
                <a16:creationId xmlns:a16="http://schemas.microsoft.com/office/drawing/2014/main" id="{39F1E832-4965-6590-2E42-69BEACC08F1A}"/>
              </a:ext>
            </a:extLst>
          </p:cNvPr>
          <p:cNvSpPr txBox="1">
            <a:spLocks/>
          </p:cNvSpPr>
          <p:nvPr/>
        </p:nvSpPr>
        <p:spPr>
          <a:xfrm>
            <a:off x="7976452" y="2009678"/>
            <a:ext cx="2293872" cy="65648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Wingdings 3" charset="2"/>
              <a:buNone/>
            </a:pPr>
            <a:r>
              <a:rPr lang="en-IN" sz="2000" b="0" i="0" dirty="0">
                <a:solidFill>
                  <a:srgbClr val="000000"/>
                </a:solidFill>
                <a:effectLst/>
                <a:highlight>
                  <a:srgbClr val="C9DAF8"/>
                </a:highlight>
                <a:latin typeface="Arial" panose="020B0604020202020204" pitchFamily="34" charset="0"/>
              </a:rPr>
              <a:t>Customer analysis</a:t>
            </a:r>
            <a:endParaRPr lang="en-IN" sz="2000" dirty="0">
              <a:solidFill>
                <a:schemeClr val="dk1"/>
              </a:solidFill>
              <a:latin typeface="Poppins Medium"/>
              <a:cs typeface="Poppins Medium"/>
              <a:sym typeface="Poppins Medium"/>
            </a:endParaRPr>
          </a:p>
        </p:txBody>
      </p:sp>
      <p:cxnSp>
        <p:nvCxnSpPr>
          <p:cNvPr id="9" name="Google Shape;336;p32">
            <a:extLst>
              <a:ext uri="{FF2B5EF4-FFF2-40B4-BE49-F238E27FC236}">
                <a16:creationId xmlns:a16="http://schemas.microsoft.com/office/drawing/2014/main" id="{ED584D0F-0395-566D-8B66-FA5CD18BA881}"/>
              </a:ext>
            </a:extLst>
          </p:cNvPr>
          <p:cNvCxnSpPr/>
          <p:nvPr/>
        </p:nvCxnSpPr>
        <p:spPr>
          <a:xfrm>
            <a:off x="690638" y="3265301"/>
            <a:ext cx="0" cy="18207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" name="Google Shape;337;p32">
            <a:extLst>
              <a:ext uri="{FF2B5EF4-FFF2-40B4-BE49-F238E27FC236}">
                <a16:creationId xmlns:a16="http://schemas.microsoft.com/office/drawing/2014/main" id="{B2977E9D-FA8A-1AC1-839E-43A0A93746B8}"/>
              </a:ext>
            </a:extLst>
          </p:cNvPr>
          <p:cNvCxnSpPr/>
          <p:nvPr/>
        </p:nvCxnSpPr>
        <p:spPr>
          <a:xfrm>
            <a:off x="7137536" y="3265301"/>
            <a:ext cx="0" cy="18207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Google Shape;338;p32">
            <a:extLst>
              <a:ext uri="{FF2B5EF4-FFF2-40B4-BE49-F238E27FC236}">
                <a16:creationId xmlns:a16="http://schemas.microsoft.com/office/drawing/2014/main" id="{22DEB72C-0CAC-3480-E78F-48D2D2DE9A69}"/>
              </a:ext>
            </a:extLst>
          </p:cNvPr>
          <p:cNvCxnSpPr/>
          <p:nvPr/>
        </p:nvCxnSpPr>
        <p:spPr>
          <a:xfrm>
            <a:off x="3637670" y="3265301"/>
            <a:ext cx="0" cy="18207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615940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8E08E17-ABE5-BD1F-5BF3-F20DEE7658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535" y="389294"/>
            <a:ext cx="10912929" cy="607941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450801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rrow: Right 3">
            <a:extLst>
              <a:ext uri="{FF2B5EF4-FFF2-40B4-BE49-F238E27FC236}">
                <a16:creationId xmlns:a16="http://schemas.microsoft.com/office/drawing/2014/main" id="{67E4567F-D073-F1F5-EFCA-5257A6F74344}"/>
              </a:ext>
            </a:extLst>
          </p:cNvPr>
          <p:cNvSpPr/>
          <p:nvPr/>
        </p:nvSpPr>
        <p:spPr>
          <a:xfrm>
            <a:off x="5240626" y="2096406"/>
            <a:ext cx="801121" cy="506185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AC6BCCF-1C3E-0A9E-A2CA-5497A66F7D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559" y="935303"/>
            <a:ext cx="3478312" cy="282839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826EF78-B610-C3FD-125B-36403B2E80AB}"/>
              </a:ext>
            </a:extLst>
          </p:cNvPr>
          <p:cNvSpPr txBox="1"/>
          <p:nvPr/>
        </p:nvSpPr>
        <p:spPr>
          <a:xfrm>
            <a:off x="6341948" y="1447800"/>
            <a:ext cx="481148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Bike Purchase by Age Brackets:</a:t>
            </a:r>
          </a:p>
          <a:p>
            <a:endParaRPr lang="en-US" sz="2000" b="1" dirty="0"/>
          </a:p>
          <a:p>
            <a:r>
              <a:rPr lang="en-US" sz="2000" b="1" dirty="0"/>
              <a:t>Highest Number of Bikes (693) were purchased by middle aged people ranging between 32-54 years.</a:t>
            </a:r>
            <a:endParaRPr lang="en-IN" sz="2000" b="1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AA55301-B954-E1C8-A88D-49106D73BB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1052" y="3654992"/>
            <a:ext cx="4606547" cy="2471057"/>
          </a:xfrm>
          <a:prstGeom prst="rect">
            <a:avLst/>
          </a:prstGeom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CC3ABA34-DE1B-CCA1-98BF-59E4393293FB}"/>
              </a:ext>
            </a:extLst>
          </p:cNvPr>
          <p:cNvSpPr/>
          <p:nvPr/>
        </p:nvSpPr>
        <p:spPr>
          <a:xfrm rot="10800000">
            <a:off x="5240627" y="4637428"/>
            <a:ext cx="801121" cy="506185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8A78254-C8E4-7DD8-1438-63EB39BC7CC4}"/>
              </a:ext>
            </a:extLst>
          </p:cNvPr>
          <p:cNvSpPr txBox="1"/>
          <p:nvPr/>
        </p:nvSpPr>
        <p:spPr>
          <a:xfrm>
            <a:off x="1103559" y="4603087"/>
            <a:ext cx="40168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In every region , Males have more purchase count than females.</a:t>
            </a:r>
            <a:endParaRPr lang="en-IN" sz="20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91A7967-734E-2D1C-E9F4-9C7C07E77CE8}"/>
              </a:ext>
            </a:extLst>
          </p:cNvPr>
          <p:cNvSpPr txBox="1"/>
          <p:nvPr/>
        </p:nvSpPr>
        <p:spPr>
          <a:xfrm>
            <a:off x="1103559" y="27798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dk1"/>
                </a:solidFill>
                <a:latin typeface="Poppins"/>
                <a:cs typeface="Poppins"/>
                <a:sym typeface="Poppins"/>
              </a:rPr>
              <a:t>Key Findings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506503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1D3037F-9C8C-75C9-393A-7C18D829AB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488" y="200415"/>
            <a:ext cx="4713512" cy="3228585"/>
          </a:xfrm>
          <a:prstGeom prst="rect">
            <a:avLst/>
          </a:prstGeom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B41AE0E9-934A-E098-AE87-8F1702A80B57}"/>
              </a:ext>
            </a:extLst>
          </p:cNvPr>
          <p:cNvSpPr/>
          <p:nvPr/>
        </p:nvSpPr>
        <p:spPr>
          <a:xfrm>
            <a:off x="5884920" y="1477359"/>
            <a:ext cx="801121" cy="506185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1A03A86-9E43-D2E7-9FCD-20228254B2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6713" y="3429000"/>
            <a:ext cx="2935572" cy="2536372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8133E539-AB36-72AE-279E-B090BF0EC11F}"/>
              </a:ext>
            </a:extLst>
          </p:cNvPr>
          <p:cNvSpPr/>
          <p:nvPr/>
        </p:nvSpPr>
        <p:spPr>
          <a:xfrm rot="10800000">
            <a:off x="6198395" y="4444093"/>
            <a:ext cx="801121" cy="506185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F53919-6102-0B21-5EA3-08A63F5FD116}"/>
              </a:ext>
            </a:extLst>
          </p:cNvPr>
          <p:cNvSpPr txBox="1"/>
          <p:nvPr/>
        </p:nvSpPr>
        <p:spPr>
          <a:xfrm>
            <a:off x="7162802" y="1120086"/>
            <a:ext cx="382088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If commute distance increases , the purchases or the people who make a purchase decreases</a:t>
            </a:r>
            <a:endParaRPr lang="en-IN" sz="20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8DA818E-7269-264A-A70B-355916EBE4CB}"/>
              </a:ext>
            </a:extLst>
          </p:cNvPr>
          <p:cNvSpPr txBox="1"/>
          <p:nvPr/>
        </p:nvSpPr>
        <p:spPr>
          <a:xfrm>
            <a:off x="960156" y="4288972"/>
            <a:ext cx="489856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Region</a:t>
            </a:r>
            <a:r>
              <a:rPr lang="en-US" dirty="0"/>
              <a:t> – </a:t>
            </a:r>
            <a:r>
              <a:rPr lang="en-US" sz="2000" b="1" dirty="0"/>
              <a:t>North America</a:t>
            </a:r>
          </a:p>
          <a:p>
            <a:endParaRPr lang="en-US" sz="2000" b="1" dirty="0"/>
          </a:p>
          <a:p>
            <a:r>
              <a:rPr lang="en-US" sz="2000" b="1" dirty="0"/>
              <a:t>It has the highest sales of bikes (44%)</a:t>
            </a: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11582319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948EE-D150-99C4-F1AA-2DCB3969D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64831"/>
            <a:ext cx="10058400" cy="1450757"/>
          </a:xfrm>
        </p:spPr>
        <p:txBody>
          <a:bodyPr/>
          <a:lstStyle/>
          <a:p>
            <a:r>
              <a:rPr lang="en-US" b="1" u="sng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Recommendations</a:t>
            </a:r>
            <a:endParaRPr lang="en-IN" b="1" u="sng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7D7458-E3AF-B0C6-FA82-E239F269A0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296885"/>
            <a:ext cx="10820400" cy="413657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b="1" u="sng" dirty="0"/>
              <a:t>Targeted Marketing Strategies: </a:t>
            </a:r>
            <a:r>
              <a:rPr lang="en-US" b="1" dirty="0"/>
              <a:t>Based on age brackets and income insights, tailor marketing campaigns to resonate with specific demographic groups more likely to purchase bikes.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u="sng" dirty="0"/>
              <a:t>Regional Focus</a:t>
            </a:r>
            <a:r>
              <a:rPr lang="en-US" b="1" dirty="0"/>
              <a:t>: Allocate resources to regions showing higher bike sales potential and consider localized promotions based on regional commuting habits.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u="sng" dirty="0"/>
              <a:t>Product Customization</a:t>
            </a:r>
            <a:r>
              <a:rPr lang="en-US" b="1" dirty="0"/>
              <a:t>: Use insights into customer demographics and purchase patterns to potentially offer customized bike models that cater to specific preferences identified in the data.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u="sng" dirty="0"/>
              <a:t>Data Collection Improvement:</a:t>
            </a:r>
            <a:r>
              <a:rPr lang="en-US" b="1" dirty="0"/>
              <a:t> Consider expanding data collection to include additional variables like bike model preferences or reasons for purchase decisions to enhance future analyses.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7946303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1BB87-13E3-19A8-E425-B61425595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963" y="2768600"/>
            <a:ext cx="8596668" cy="2184400"/>
          </a:xfrm>
        </p:spPr>
        <p:txBody>
          <a:bodyPr>
            <a:normAutofit/>
          </a:bodyPr>
          <a:lstStyle/>
          <a:p>
            <a:pPr algn="ctr"/>
            <a:r>
              <a:rPr lang="en-US" sz="6000" dirty="0">
                <a:solidFill>
                  <a:schemeClr val="tx2">
                    <a:lumMod val="75000"/>
                  </a:schemeClr>
                </a:solidFill>
              </a:rPr>
              <a:t>THANK YOU </a:t>
            </a:r>
            <a:r>
              <a:rPr lang="en-US" sz="6000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</a:t>
            </a:r>
            <a:endParaRPr lang="en-IN" sz="60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93185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F3CD65D-61A5-43C9-A837-6EC73C7DA8A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31F006B4-A9E1-4F39-85C8-FB836F91934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6377351-63A1-4C2E-8C9A-66CDD70F16A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53</TotalTime>
  <Words>326</Words>
  <Application>Microsoft Office PowerPoint</Application>
  <PresentationFormat>Widescreen</PresentationFormat>
  <Paragraphs>45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Arial</vt:lpstr>
      <vt:lpstr>Poppins</vt:lpstr>
      <vt:lpstr>Poppins Medium</vt:lpstr>
      <vt:lpstr>Times New Roman</vt:lpstr>
      <vt:lpstr>Trebuchet MS</vt:lpstr>
      <vt:lpstr>Wingdings</vt:lpstr>
      <vt:lpstr>Wingdings 3</vt:lpstr>
      <vt:lpstr>Work Sans</vt:lpstr>
      <vt:lpstr>Facet</vt:lpstr>
      <vt:lpstr>Bike Sales performance Excel Dashboard</vt:lpstr>
      <vt:lpstr>INDEX</vt:lpstr>
      <vt:lpstr>INTRODUCTION</vt:lpstr>
      <vt:lpstr>PowerPoint Presentation</vt:lpstr>
      <vt:lpstr>PowerPoint Presentation</vt:lpstr>
      <vt:lpstr>PowerPoint Presentation</vt:lpstr>
      <vt:lpstr>PowerPoint Presentation</vt:lpstr>
      <vt:lpstr>Recommendations</vt:lpstr>
      <vt:lpstr>THANK YOU 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rajiv</dc:creator>
  <cp:lastModifiedBy> </cp:lastModifiedBy>
  <cp:revision>1</cp:revision>
  <dcterms:created xsi:type="dcterms:W3CDTF">2024-07-06T21:06:05Z</dcterms:created>
  <dcterms:modified xsi:type="dcterms:W3CDTF">2024-07-06T21:59:56Z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