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aditi\Downloads\employee_data%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 2.xlsx]Sheet1!PivotTable1</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r>
              <a:rPr lang="en-IN" baseline="0"/>
              <a:t>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5ED-45A4-BB5D-48B4ED5C3EBC}"/>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5ED-45A4-BB5D-48B4ED5C3EBC}"/>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5ED-45A4-BB5D-48B4ED5C3EB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5ED-45A4-BB5D-48B4ED5C3EBC}"/>
            </c:ext>
          </c:extLst>
        </c:ser>
        <c:dLbls>
          <c:showLegendKey val="0"/>
          <c:showVal val="0"/>
          <c:showCatName val="0"/>
          <c:showSerName val="0"/>
          <c:showPercent val="0"/>
          <c:showBubbleSize val="0"/>
        </c:dLbls>
        <c:gapWidth val="219"/>
        <c:overlap val="-27"/>
        <c:axId val="512778672"/>
        <c:axId val="512779152"/>
      </c:barChart>
      <c:catAx>
        <c:axId val="51277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779152"/>
        <c:crosses val="autoZero"/>
        <c:auto val="1"/>
        <c:lblAlgn val="ctr"/>
        <c:lblOffset val="100"/>
        <c:noMultiLvlLbl val="0"/>
      </c:catAx>
      <c:valAx>
        <c:axId val="512779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778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commons.wikimedia.org/wiki/File:US_Navy_020614-N-0552D-001_SPAWAR_award_winning_employee.jpg" TargetMode="External"/><Relationship Id="rId5" Type="http://schemas.openxmlformats.org/officeDocument/2006/relationships/image" Target="../media/image9.jpeg"/><Relationship Id="rId4" Type="http://schemas.openxmlformats.org/officeDocument/2006/relationships/hyperlink" Target="https://pixabay.com/en/human-resources-hr-management-118157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ADITI S  </a:t>
            </a:r>
          </a:p>
          <a:p>
            <a:r>
              <a:rPr lang="en-US" sz="2400" dirty="0"/>
              <a:t>REGISTER NO: 322200092</a:t>
            </a:r>
          </a:p>
          <a:p>
            <a:r>
              <a:rPr lang="en-US" sz="2400" dirty="0"/>
              <a:t>DEPARTMENT: BCOM ( HONOURS)</a:t>
            </a:r>
          </a:p>
          <a:p>
            <a:r>
              <a:rPr lang="en-US" sz="2400" dirty="0"/>
              <a:t>COLLEGE: SHRI SHANKARLAL SUNDERBAI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a:extLst>
              <a:ext uri="{FF2B5EF4-FFF2-40B4-BE49-F238E27FC236}">
                <a16:creationId xmlns:a16="http://schemas.microsoft.com/office/drawing/2014/main" id="{ADA0739B-A876-F5C9-5F0F-2733EB75333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AC4A990-716C-B35A-DDCB-9B340EF87A52}"/>
              </a:ext>
            </a:extLst>
          </p:cNvPr>
          <p:cNvSpPr>
            <a:spLocks noGrp="1"/>
          </p:cNvSpPr>
          <p:nvPr>
            <p:ph type="body" idx="1"/>
          </p:nvPr>
        </p:nvSpPr>
        <p:spPr/>
        <p:txBody>
          <a:bodyPr/>
          <a:lstStyle/>
          <a:p>
            <a:pPr>
              <a:buFont typeface="+mj-lt"/>
              <a:buAutoNum type="arabicPeriod"/>
            </a:pPr>
            <a:r>
              <a:rPr lang="en-IN" b="1" dirty="0"/>
              <a:t>Data Collection</a:t>
            </a:r>
            <a:endParaRPr lang="en-IN" dirty="0"/>
          </a:p>
          <a:p>
            <a:pPr marL="742950" lvl="1" indent="-285750">
              <a:buFont typeface="+mj-lt"/>
              <a:buAutoNum type="arabicPeriod"/>
            </a:pPr>
            <a:r>
              <a:rPr lang="en-IN" dirty="0"/>
              <a:t>Employee performance metrics</a:t>
            </a:r>
          </a:p>
          <a:p>
            <a:pPr>
              <a:buFont typeface="+mj-lt"/>
              <a:buAutoNum type="arabicPeriod"/>
            </a:pPr>
            <a:r>
              <a:rPr lang="en-IN" b="1" dirty="0"/>
              <a:t>Data Preprocessing</a:t>
            </a:r>
            <a:endParaRPr lang="en-IN" dirty="0"/>
          </a:p>
          <a:p>
            <a:pPr marL="742950" lvl="1" indent="-285750">
              <a:buFont typeface="+mj-lt"/>
              <a:buAutoNum type="arabicPeriod"/>
            </a:pPr>
            <a:r>
              <a:rPr lang="en-IN" dirty="0"/>
              <a:t>Data Cleaning</a:t>
            </a:r>
          </a:p>
          <a:p>
            <a:pPr marL="742950" lvl="1" indent="-285750">
              <a:buFont typeface="+mj-lt"/>
              <a:buAutoNum type="arabicPeriod"/>
            </a:pPr>
            <a:r>
              <a:rPr lang="en-IN" dirty="0"/>
              <a:t>Data Normalization</a:t>
            </a:r>
          </a:p>
          <a:p>
            <a:pPr marL="742950" lvl="1" indent="-285750">
              <a:buFont typeface="+mj-lt"/>
              <a:buAutoNum type="arabicPeriod"/>
            </a:pPr>
            <a:r>
              <a:rPr lang="en-IN" dirty="0"/>
              <a:t>Feature Selection</a:t>
            </a:r>
          </a:p>
          <a:p>
            <a:pPr>
              <a:buFont typeface="+mj-lt"/>
              <a:buAutoNum type="arabicPeriod"/>
            </a:pPr>
            <a:r>
              <a:rPr lang="en-IN" b="1" dirty="0"/>
              <a:t>Defining KPIs</a:t>
            </a:r>
            <a:endParaRPr lang="en-IN" dirty="0"/>
          </a:p>
          <a:p>
            <a:pPr marL="742950" lvl="1" indent="-285750">
              <a:buFont typeface="+mj-lt"/>
              <a:buAutoNum type="arabicPeriod"/>
            </a:pPr>
            <a:r>
              <a:rPr lang="en-IN" dirty="0"/>
              <a:t>Key performance indicators</a:t>
            </a:r>
          </a:p>
          <a:p>
            <a:pPr>
              <a:buFont typeface="+mj-lt"/>
              <a:buAutoNum type="arabicPeriod"/>
            </a:pPr>
            <a:r>
              <a:rPr lang="en-IN" b="1" dirty="0"/>
              <a:t>Descriptive Analytics</a:t>
            </a:r>
            <a:endParaRPr lang="en-IN" dirty="0"/>
          </a:p>
          <a:p>
            <a:pPr marL="742950" lvl="1" indent="-285750">
              <a:buFont typeface="+mj-lt"/>
              <a:buAutoNum type="arabicPeriod"/>
            </a:pPr>
            <a:r>
              <a:rPr lang="en-IN" dirty="0"/>
              <a:t>Trend Analysis</a:t>
            </a:r>
          </a:p>
          <a:p>
            <a:pPr marL="742950" lvl="1" indent="-285750">
              <a:buFont typeface="+mj-lt"/>
              <a:buAutoNum type="arabicPeriod"/>
            </a:pPr>
            <a:r>
              <a:rPr lang="en-IN" dirty="0"/>
              <a:t>Segmentation</a:t>
            </a:r>
          </a:p>
          <a:p>
            <a:pPr marL="742950" lvl="1" indent="-285750">
              <a:buFont typeface="+mj-lt"/>
              <a:buAutoNum type="arabicPeriod"/>
            </a:pPr>
            <a:r>
              <a:rPr lang="en-IN" dirty="0"/>
              <a:t>Visualization</a:t>
            </a:r>
          </a:p>
          <a:p>
            <a:pPr>
              <a:buFont typeface="+mj-lt"/>
              <a:buAutoNum type="arabicPeriod"/>
            </a:pPr>
            <a:r>
              <a:rPr lang="en-IN" b="1" dirty="0"/>
              <a:t>Predictive </a:t>
            </a:r>
            <a:r>
              <a:rPr lang="en-IN" b="1" dirty="0" err="1"/>
              <a:t>Modeling</a:t>
            </a:r>
            <a:endParaRPr lang="en-IN" dirty="0"/>
          </a:p>
          <a:p>
            <a:pPr marL="742950" lvl="1" indent="-285750">
              <a:buFont typeface="+mj-lt"/>
              <a:buAutoNum type="arabicPeriod"/>
            </a:pPr>
            <a:r>
              <a:rPr lang="en-IN" dirty="0"/>
              <a:t>Regression Analysis</a:t>
            </a:r>
          </a:p>
          <a:p>
            <a:pPr marL="742950" lvl="1" indent="-285750">
              <a:buFont typeface="+mj-lt"/>
              <a:buAutoNum type="arabicPeriod"/>
            </a:pPr>
            <a:r>
              <a:rPr lang="en-IN" dirty="0"/>
              <a:t>Classification Models</a:t>
            </a:r>
          </a:p>
          <a:p>
            <a:pPr marL="742950" lvl="1" indent="-285750">
              <a:buFont typeface="+mj-lt"/>
              <a:buAutoNum type="arabicPeriod"/>
            </a:pPr>
            <a:r>
              <a:rPr lang="en-IN" dirty="0"/>
              <a:t>Time Series Analysis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6811-9BD4-B7E8-264A-4180050C2A32}"/>
              </a:ext>
            </a:extLst>
          </p:cNvPr>
          <p:cNvSpPr>
            <a:spLocks noGrp="1"/>
          </p:cNvSpPr>
          <p:nvPr>
            <p:ph type="title"/>
          </p:nvPr>
        </p:nvSpPr>
        <p:spPr>
          <a:xfrm flipV="1">
            <a:off x="1143000" y="339725"/>
            <a:ext cx="10293667" cy="45719"/>
          </a:xfrm>
        </p:spPr>
        <p:txBody>
          <a:bodyPr/>
          <a:lstStyle/>
          <a:p>
            <a:endParaRPr lang="en-IN" dirty="0"/>
          </a:p>
        </p:txBody>
      </p:sp>
      <p:sp>
        <p:nvSpPr>
          <p:cNvPr id="3" name="Text Placeholder 2">
            <a:extLst>
              <a:ext uri="{FF2B5EF4-FFF2-40B4-BE49-F238E27FC236}">
                <a16:creationId xmlns:a16="http://schemas.microsoft.com/office/drawing/2014/main" id="{8DB0A476-63BE-F15F-B67D-C94D545DBB62}"/>
              </a:ext>
            </a:extLst>
          </p:cNvPr>
          <p:cNvSpPr>
            <a:spLocks noGrp="1"/>
          </p:cNvSpPr>
          <p:nvPr>
            <p:ph type="body" idx="1"/>
          </p:nvPr>
        </p:nvSpPr>
        <p:spPr>
          <a:xfrm>
            <a:off x="76200" y="1143634"/>
            <a:ext cx="8915400" cy="5570220"/>
          </a:xfrm>
        </p:spPr>
        <p:txBody>
          <a:bodyPr/>
          <a:lstStyle/>
          <a:p>
            <a:endParaRPr lang="en-IN" dirty="0"/>
          </a:p>
        </p:txBody>
      </p:sp>
      <p:pic>
        <p:nvPicPr>
          <p:cNvPr id="5" name="Picture 4">
            <a:extLst>
              <a:ext uri="{FF2B5EF4-FFF2-40B4-BE49-F238E27FC236}">
                <a16:creationId xmlns:a16="http://schemas.microsoft.com/office/drawing/2014/main" id="{211AD9D2-31BD-19C7-709C-06E9AABCD223}"/>
              </a:ext>
            </a:extLst>
          </p:cNvPr>
          <p:cNvPicPr>
            <a:picLocks noChangeAspect="1"/>
          </p:cNvPicPr>
          <p:nvPr/>
        </p:nvPicPr>
        <p:blipFill>
          <a:blip r:embed="rId2"/>
          <a:stretch>
            <a:fillRect/>
          </a:stretch>
        </p:blipFill>
        <p:spPr>
          <a:xfrm>
            <a:off x="977531" y="685800"/>
            <a:ext cx="5096698" cy="5157663"/>
          </a:xfrm>
          <a:prstGeom prst="rect">
            <a:avLst/>
          </a:prstGeom>
        </p:spPr>
      </p:pic>
    </p:spTree>
    <p:extLst>
      <p:ext uri="{BB962C8B-B14F-4D97-AF65-F5344CB8AC3E}">
        <p14:creationId xmlns:p14="http://schemas.microsoft.com/office/powerpoint/2010/main" val="287124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4F089EEF-E2E8-7F61-E748-7A1F6986090A}"/>
              </a:ext>
            </a:extLst>
          </p:cNvPr>
          <p:cNvGraphicFramePr>
            <a:graphicFrameLocks/>
          </p:cNvGraphicFramePr>
          <p:nvPr>
            <p:extLst>
              <p:ext uri="{D42A27DB-BD31-4B8C-83A1-F6EECF244321}">
                <p14:modId xmlns:p14="http://schemas.microsoft.com/office/powerpoint/2010/main" val="1947826528"/>
              </p:ext>
            </p:extLst>
          </p:nvPr>
        </p:nvGraphicFramePr>
        <p:xfrm>
          <a:off x="1295400" y="1447799"/>
          <a:ext cx="7086600" cy="3914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FBB5-7282-D96E-3493-D00A5F884427}"/>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EDF157A8-ECE7-FB01-A5AA-F577733EA16C}"/>
              </a:ext>
            </a:extLst>
          </p:cNvPr>
          <p:cNvPicPr>
            <a:picLocks noChangeAspect="1"/>
          </p:cNvPicPr>
          <p:nvPr/>
        </p:nvPicPr>
        <p:blipFill>
          <a:blip r:embed="rId2"/>
          <a:stretch>
            <a:fillRect/>
          </a:stretch>
        </p:blipFill>
        <p:spPr>
          <a:xfrm>
            <a:off x="1295400" y="1828800"/>
            <a:ext cx="6019800" cy="4038600"/>
          </a:xfrm>
          <a:prstGeom prst="rect">
            <a:avLst/>
          </a:prstGeom>
        </p:spPr>
      </p:pic>
    </p:spTree>
    <p:extLst>
      <p:ext uri="{BB962C8B-B14F-4D97-AF65-F5344CB8AC3E}">
        <p14:creationId xmlns:p14="http://schemas.microsoft.com/office/powerpoint/2010/main" val="4277266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45A2502-24FA-3845-0D1F-8F626701C892}"/>
              </a:ext>
            </a:extLst>
          </p:cNvPr>
          <p:cNvSpPr>
            <a:spLocks noGrp="1"/>
          </p:cNvSpPr>
          <p:nvPr>
            <p:ph type="body" idx="1"/>
          </p:nvPr>
        </p:nvSpPr>
        <p:spPr>
          <a:xfrm>
            <a:off x="609600" y="1577340"/>
            <a:ext cx="7772400" cy="3077766"/>
          </a:xfrm>
        </p:spPr>
        <p:txBody>
          <a:bodyPr/>
          <a:lstStyle/>
          <a:p>
            <a:r>
              <a:rPr lang="en-US" sz="2000" dirty="0">
                <a:latin typeface="Times New Roman" panose="02020603050405020304" pitchFamily="18" charset="0"/>
                <a:cs typeface="Times New Roman" panose="02020603050405020304" pitchFamily="18" charset="0"/>
              </a:rPr>
              <a:t>Employee performance analysis is a crucial practice for any organization aiming to achieve sustained success. By systematically evaluating the performance of employees, organizations can identify strengths, address weaknesses, and make informed decisions that benefit both the individual and the organization as a whole. This analysis not only supports effective management and development of talent but also ensures that the organization's goals are met through a motivated and high-performing workforce. Ultimately, regular and thorough employee performance analysis leads to improved productivity, higher employee satisfaction, and better overall organizational performance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119357"/>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
            <a:extLst>
              <a:ext uri="{FF2B5EF4-FFF2-40B4-BE49-F238E27FC236}">
                <a16:creationId xmlns:a16="http://schemas.microsoft.com/office/drawing/2014/main" id="{6723ACFA-0A08-A683-85C0-1871D1D74DE9}"/>
              </a:ext>
            </a:extLst>
          </p:cNvPr>
          <p:cNvSpPr>
            <a:spLocks noGrp="1" noChangeArrowheads="1"/>
          </p:cNvSpPr>
          <p:nvPr>
            <p:ph type="body" idx="1"/>
          </p:nvPr>
        </p:nvSpPr>
        <p:spPr bwMode="auto">
          <a:xfrm>
            <a:off x="342122" y="1031786"/>
            <a:ext cx="8105775"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 Strengths and Weaknesses: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 where employees excel and where they may need additional support or training.</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Productivity: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analyzing performance data, organizations can find ways to boost employee productivity and overall efficiency.</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Employee Development: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areas where employees may need further training or development to reach their full potential.</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Align Goals with Organizational Objectives: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that individual and team goals align with the broader goals of the organization, fostering a more cohesive and effective workforce.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Reward and Recognition: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 identify top performers who deserve recognition, rewards, or promotions, boosting morale and motivation across the team.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
            <a:extLst>
              <a:ext uri="{FF2B5EF4-FFF2-40B4-BE49-F238E27FC236}">
                <a16:creationId xmlns:a16="http://schemas.microsoft.com/office/drawing/2014/main" id="{1D5B8D12-794B-2C47-45BD-D9BA25CBB3CB}"/>
              </a:ext>
            </a:extLst>
          </p:cNvPr>
          <p:cNvSpPr>
            <a:spLocks noGrp="1" noChangeArrowheads="1"/>
          </p:cNvSpPr>
          <p:nvPr>
            <p:ph type="body" idx="1"/>
          </p:nvPr>
        </p:nvSpPr>
        <p:spPr bwMode="auto">
          <a:xfrm>
            <a:off x="609600" y="1682237"/>
            <a:ext cx="8153400" cy="411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marR="0" lvl="0" indent="-400050" algn="just" defTabSz="914400" rtl="0" eaLnBrk="0" fontAlgn="base" latinLnBrk="0" hangingPunct="0">
              <a:lnSpc>
                <a:spcPct val="150000"/>
              </a:lnSpc>
              <a:spcBef>
                <a:spcPct val="0"/>
              </a:spcBef>
              <a:spcAft>
                <a:spcPct val="0"/>
              </a:spcAft>
              <a:buClrTx/>
              <a:buSzTx/>
              <a:buFont typeface="+mj-lt"/>
              <a:buAutoNum type="romanU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 data on employee performance metrics such as sales figures, project completion rates, attendance records, customer feedback, and any other relevant KPIs.</a:t>
            </a:r>
          </a:p>
          <a:p>
            <a:pPr marL="400050" marR="0" lvl="0" indent="-400050" algn="just" defTabSz="914400" rtl="0" eaLnBrk="0" fontAlgn="base" latinLnBrk="0" hangingPunct="0">
              <a:lnSpc>
                <a:spcPct val="150000"/>
              </a:lnSpc>
              <a:spcBef>
                <a:spcPct val="0"/>
              </a:spcBef>
              <a:spcAft>
                <a:spcPct val="0"/>
              </a:spcAft>
              <a:buClrTx/>
              <a:buSzTx/>
              <a:buFont typeface="+mj-lt"/>
              <a:buAutoNum type="romanU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Organization: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Excel to organize and structure the data for easy analysis. This will include creating tables, sorting data, and categorizing information.</a:t>
            </a:r>
          </a:p>
          <a:p>
            <a:pPr marL="400050" marR="0" lvl="0" indent="-400050" algn="just" defTabSz="914400" rtl="0" eaLnBrk="0" fontAlgn="base" latinLnBrk="0" hangingPunct="0">
              <a:lnSpc>
                <a:spcPct val="150000"/>
              </a:lnSpc>
              <a:spcBef>
                <a:spcPct val="0"/>
              </a:spcBef>
              <a:spcAft>
                <a:spcPct val="0"/>
              </a:spcAft>
              <a:buClrTx/>
              <a:buSzTx/>
              <a:buFont typeface="+mj-lt"/>
              <a:buAutoNum type="romanU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 various analyses using Excel tools like pivot tables, charts, and statistical functions to extract meaningful insights.</a:t>
            </a:r>
          </a:p>
          <a:p>
            <a:pPr marL="400050" marR="0" lvl="0" indent="-400050" algn="just" defTabSz="914400" rtl="0" eaLnBrk="0" fontAlgn="base" latinLnBrk="0" hangingPunct="0">
              <a:lnSpc>
                <a:spcPct val="150000"/>
              </a:lnSpc>
              <a:spcBef>
                <a:spcPct val="0"/>
              </a:spcBef>
              <a:spcAft>
                <a:spcPct val="0"/>
              </a:spcAft>
              <a:buClrTx/>
              <a:buSzTx/>
              <a:buFont typeface="+mj-lt"/>
              <a:buAutoNum type="romanU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visual representations of the data to highlight trends, comparisons, and key findings, making the data more accessible for decision-makers.</a:t>
            </a:r>
          </a:p>
          <a:p>
            <a:pPr marL="400050" marR="0" lvl="0" indent="-400050" algn="just" defTabSz="914400" rtl="0" eaLnBrk="0" fontAlgn="base" latinLnBrk="0" hangingPunct="0">
              <a:lnSpc>
                <a:spcPct val="150000"/>
              </a:lnSpc>
              <a:spcBef>
                <a:spcPct val="0"/>
              </a:spcBef>
              <a:spcAft>
                <a:spcPct val="0"/>
              </a:spcAft>
              <a:buClrTx/>
              <a:buSzTx/>
              <a:buFont typeface="+mj-lt"/>
              <a:buAutoNum type="romanU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Reporting: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 a comprehensive report summarizing the analysis, key findings, and actionable recommendations for management.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343612"/>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Rectangle 1">
            <a:extLst>
              <a:ext uri="{FF2B5EF4-FFF2-40B4-BE49-F238E27FC236}">
                <a16:creationId xmlns:a16="http://schemas.microsoft.com/office/drawing/2014/main" id="{B67CB36B-0186-EA07-3EE1-0CD9074BD09A}"/>
              </a:ext>
            </a:extLst>
          </p:cNvPr>
          <p:cNvSpPr>
            <a:spLocks noGrp="1" noChangeArrowheads="1"/>
          </p:cNvSpPr>
          <p:nvPr>
            <p:ph type="body" idx="1"/>
          </p:nvPr>
        </p:nvSpPr>
        <p:spPr bwMode="auto">
          <a:xfrm>
            <a:off x="457200" y="1552504"/>
            <a:ext cx="55626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Human Resources (HR) Department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Senior Management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Team Leaders and Managers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and Development (L&amp;D) Teams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7C34089D-7019-A8F4-E91F-1D80EBD80B9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80147" y="473999"/>
            <a:ext cx="2667000" cy="2550319"/>
          </a:xfrm>
          <a:prstGeom prst="rect">
            <a:avLst/>
          </a:prstGeom>
        </p:spPr>
      </p:pic>
      <p:pic>
        <p:nvPicPr>
          <p:cNvPr id="13" name="Picture 12">
            <a:extLst>
              <a:ext uri="{FF2B5EF4-FFF2-40B4-BE49-F238E27FC236}">
                <a16:creationId xmlns:a16="http://schemas.microsoft.com/office/drawing/2014/main" id="{7DA5B335-F7D9-2F1C-831F-1EF9170435E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916233" y="3577998"/>
            <a:ext cx="3874008" cy="25942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49C23A9B-67A6-8E80-053A-85FA987711BE}"/>
              </a:ext>
            </a:extLst>
          </p:cNvPr>
          <p:cNvSpPr>
            <a:spLocks noGrp="1"/>
          </p:cNvSpPr>
          <p:nvPr>
            <p:ph type="body" idx="1"/>
          </p:nvPr>
        </p:nvSpPr>
        <p:spPr>
          <a:xfrm>
            <a:off x="3124200" y="2175886"/>
            <a:ext cx="5715000" cy="2154436"/>
          </a:xfrm>
        </p:spPr>
        <p:txBody>
          <a:bodyPr/>
          <a:lstStyle/>
          <a:p>
            <a:r>
              <a:rPr lang="en-US" sz="2000" b="1" dirty="0">
                <a:latin typeface="Times New Roman" panose="02020603050405020304" pitchFamily="18" charset="0"/>
                <a:cs typeface="Times New Roman" panose="02020603050405020304" pitchFamily="18" charset="0"/>
              </a:rPr>
              <a:t>Conditional formatting- missing</a:t>
            </a:r>
          </a:p>
          <a:p>
            <a:r>
              <a:rPr lang="en-US" sz="2000" b="1" dirty="0">
                <a:latin typeface="Times New Roman" panose="02020603050405020304" pitchFamily="18" charset="0"/>
                <a:cs typeface="Times New Roman" panose="02020603050405020304" pitchFamily="18" charset="0"/>
              </a:rPr>
              <a:t>Filter – remove</a:t>
            </a:r>
          </a:p>
          <a:p>
            <a:r>
              <a:rPr lang="en-US" sz="2000" b="1" dirty="0">
                <a:latin typeface="Times New Roman" panose="02020603050405020304" pitchFamily="18" charset="0"/>
                <a:cs typeface="Times New Roman" panose="02020603050405020304" pitchFamily="18" charset="0"/>
              </a:rPr>
              <a:t>Formula – </a:t>
            </a:r>
            <a:r>
              <a:rPr lang="en-US" sz="2000" b="1" dirty="0">
                <a:solidFill>
                  <a:srgbClr val="FF0000"/>
                </a:solidFill>
                <a:latin typeface="Times New Roman" panose="02020603050405020304" pitchFamily="18" charset="0"/>
                <a:cs typeface="Times New Roman" panose="02020603050405020304" pitchFamily="18" charset="0"/>
              </a:rPr>
              <a:t>=IFS(Z8&gt;=5,"VERY HIGH",Z8&gt;=4,"HIGH",Z8&gt;=3,"MED","TRUE","LOW")</a:t>
            </a:r>
          </a:p>
          <a:p>
            <a:r>
              <a:rPr lang="en-US" sz="2000" b="1" dirty="0">
                <a:latin typeface="Times New Roman" panose="02020603050405020304" pitchFamily="18" charset="0"/>
                <a:cs typeface="Times New Roman" panose="02020603050405020304" pitchFamily="18" charset="0"/>
              </a:rPr>
              <a:t>Pivot – summary</a:t>
            </a:r>
          </a:p>
          <a:p>
            <a:r>
              <a:rPr lang="en-US" sz="2000" b="1" dirty="0">
                <a:latin typeface="Times New Roman" panose="02020603050405020304" pitchFamily="18" charset="0"/>
                <a:cs typeface="Times New Roman" panose="02020603050405020304" pitchFamily="18" charset="0"/>
              </a:rPr>
              <a:t>Graph – data visualization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1">
            <a:extLst>
              <a:ext uri="{FF2B5EF4-FFF2-40B4-BE49-F238E27FC236}">
                <a16:creationId xmlns:a16="http://schemas.microsoft.com/office/drawing/2014/main" id="{E32BEDFF-FD22-EAE9-2A08-06D1F86756E2}"/>
              </a:ext>
            </a:extLst>
          </p:cNvPr>
          <p:cNvSpPr>
            <a:spLocks noGrp="1" noChangeArrowheads="1"/>
          </p:cNvSpPr>
          <p:nvPr>
            <p:ph type="body" idx="1"/>
          </p:nvPr>
        </p:nvSpPr>
        <p:spPr bwMode="auto">
          <a:xfrm>
            <a:off x="609600" y="1639878"/>
            <a:ext cx="579838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 Information</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Behavioral and Soft Skills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and Development</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and Appraisals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Compensation and Benefits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Promotions and Career Progression</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Attendance and Punctuality</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Recognition and Rewards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Demographic Information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67000" y="1600200"/>
            <a:ext cx="8610218" cy="1631216"/>
          </a:xfrm>
          <a:prstGeom prst="rect">
            <a:avLst/>
          </a:prstGeom>
          <a:noFill/>
        </p:spPr>
        <p:txBody>
          <a:bodyPr wrap="square" rtlCol="0">
            <a:spAutoFit/>
          </a:bodyPr>
          <a:lstStyle/>
          <a:p>
            <a:pPr algn="l"/>
            <a:r>
              <a:rPr kumimoji="0" lang="en-US" sz="20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Formula- performance level</a:t>
            </a:r>
          </a:p>
          <a:p>
            <a:pPr algn="l"/>
            <a:endParaRPr lang="en-US" sz="2000" b="1" kern="0" dirty="0">
              <a:solidFill>
                <a:srgbClr val="FF0000"/>
              </a:solidFill>
              <a:latin typeface="Times New Roman" panose="02020603050405020304" pitchFamily="18" charset="0"/>
              <a:cs typeface="Times New Roman" panose="02020603050405020304" pitchFamily="18" charset="0"/>
            </a:endParaRPr>
          </a:p>
          <a:p>
            <a:pPr algn="l"/>
            <a:endParaRPr kumimoji="0" lang="en-US" sz="20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algn="l"/>
            <a:r>
              <a:rPr kumimoji="0" lang="en-US" sz="20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224</TotalTime>
  <Words>602</Words>
  <Application>Microsoft Office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Aditi Jain</cp:lastModifiedBy>
  <cp:revision>15</cp:revision>
  <dcterms:created xsi:type="dcterms:W3CDTF">2024-03-29T15:07:22Z</dcterms:created>
  <dcterms:modified xsi:type="dcterms:W3CDTF">2024-08-29T15:02:30Z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