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4" r:id="rId8"/>
    <p:sldId id="266" r:id="rId9"/>
    <p:sldId id="267" r:id="rId10"/>
    <p:sldId id="263" r:id="rId11"/>
    <p:sldId id="268"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p:scale>
          <a:sx n="66" d="100"/>
          <a:sy n="66" d="100"/>
        </p:scale>
        <p:origin x="1301"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3/17/2022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3/17/2022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3/17/2022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3/17/2022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3/17/2022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3/17/2022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3/17/2022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3/17/2022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6790-BB57-6340-95BC-F3D73FA002AC}"/>
              </a:ext>
            </a:extLst>
          </p:cNvPr>
          <p:cNvSpPr>
            <a:spLocks noGrp="1"/>
          </p:cNvSpPr>
          <p:nvPr>
            <p:ph type="ctrTitle"/>
          </p:nvPr>
        </p:nvSpPr>
        <p:spPr>
          <a:xfrm>
            <a:off x="1590261" y="3428998"/>
            <a:ext cx="6539613" cy="2268559"/>
          </a:xfrm>
        </p:spPr>
        <p:txBody>
          <a:bodyPr>
            <a:normAutofit/>
          </a:bodyPr>
          <a:lstStyle/>
          <a:p>
            <a:r>
              <a:rPr lang="en-US" dirty="0"/>
              <a:t>Image Quilting for Texture Synthesis</a:t>
            </a:r>
          </a:p>
        </p:txBody>
      </p:sp>
      <p:sp>
        <p:nvSpPr>
          <p:cNvPr id="3" name="Subtitle 2">
            <a:extLst>
              <a:ext uri="{FF2B5EF4-FFF2-40B4-BE49-F238E27FC236}">
                <a16:creationId xmlns:a16="http://schemas.microsoft.com/office/drawing/2014/main" id="{6DF666CA-B6B2-964E-A5E5-DF29254EF01C}"/>
              </a:ext>
            </a:extLst>
          </p:cNvPr>
          <p:cNvSpPr>
            <a:spLocks noGrp="1"/>
          </p:cNvSpPr>
          <p:nvPr>
            <p:ph type="subTitle" idx="1"/>
          </p:nvPr>
        </p:nvSpPr>
        <p:spPr>
          <a:xfrm>
            <a:off x="1967947" y="2268785"/>
            <a:ext cx="6042657" cy="1160213"/>
          </a:xfrm>
        </p:spPr>
        <p:txBody>
          <a:bodyPr/>
          <a:lstStyle/>
          <a:p>
            <a:r>
              <a:rPr lang="en-US" dirty="0"/>
              <a:t>Digital Image Processing (ECL 410)</a:t>
            </a:r>
          </a:p>
        </p:txBody>
      </p:sp>
      <p:sp>
        <p:nvSpPr>
          <p:cNvPr id="4" name="TextBox 3">
            <a:extLst>
              <a:ext uri="{FF2B5EF4-FFF2-40B4-BE49-F238E27FC236}">
                <a16:creationId xmlns:a16="http://schemas.microsoft.com/office/drawing/2014/main" id="{57312F60-7444-E241-B19F-31A745B9F570}"/>
              </a:ext>
            </a:extLst>
          </p:cNvPr>
          <p:cNvSpPr txBox="1"/>
          <p:nvPr/>
        </p:nvSpPr>
        <p:spPr>
          <a:xfrm>
            <a:off x="4611756" y="5218043"/>
            <a:ext cx="3749809" cy="369332"/>
          </a:xfrm>
          <a:prstGeom prst="rect">
            <a:avLst/>
          </a:prstGeom>
          <a:noFill/>
        </p:spPr>
        <p:txBody>
          <a:bodyPr wrap="none" rtlCol="0">
            <a:spAutoFit/>
          </a:bodyPr>
          <a:lstStyle/>
          <a:p>
            <a:r>
              <a:rPr lang="en-US" dirty="0"/>
              <a:t>Submitted to: Dr. </a:t>
            </a:r>
            <a:r>
              <a:rPr lang="en-US" dirty="0" err="1"/>
              <a:t>Ghanpriya</a:t>
            </a:r>
            <a:r>
              <a:rPr lang="en-US" dirty="0"/>
              <a:t> Singh </a:t>
            </a:r>
          </a:p>
        </p:txBody>
      </p:sp>
      <p:sp>
        <p:nvSpPr>
          <p:cNvPr id="5" name="TextBox 4">
            <a:extLst>
              <a:ext uri="{FF2B5EF4-FFF2-40B4-BE49-F238E27FC236}">
                <a16:creationId xmlns:a16="http://schemas.microsoft.com/office/drawing/2014/main" id="{75F27E4C-FF00-2D40-A883-9E4FDFAE4F64}"/>
              </a:ext>
            </a:extLst>
          </p:cNvPr>
          <p:cNvSpPr txBox="1"/>
          <p:nvPr/>
        </p:nvSpPr>
        <p:spPr>
          <a:xfrm>
            <a:off x="954156" y="5934440"/>
            <a:ext cx="2634054" cy="923330"/>
          </a:xfrm>
          <a:prstGeom prst="rect">
            <a:avLst/>
          </a:prstGeom>
          <a:noFill/>
        </p:spPr>
        <p:txBody>
          <a:bodyPr wrap="none" rtlCol="0">
            <a:spAutoFit/>
          </a:bodyPr>
          <a:lstStyle/>
          <a:p>
            <a:r>
              <a:rPr lang="en-US" dirty="0"/>
              <a:t>Presenting by: </a:t>
            </a:r>
          </a:p>
          <a:p>
            <a:r>
              <a:rPr lang="en-US" dirty="0"/>
              <a:t>Aditi Pathak</a:t>
            </a:r>
          </a:p>
          <a:p>
            <a:r>
              <a:rPr lang="en-US" dirty="0" err="1"/>
              <a:t>Etamsetty</a:t>
            </a:r>
            <a:r>
              <a:rPr lang="en-US" dirty="0"/>
              <a:t> Hari Sai Raju</a:t>
            </a:r>
          </a:p>
        </p:txBody>
      </p:sp>
    </p:spTree>
    <p:extLst>
      <p:ext uri="{BB962C8B-B14F-4D97-AF65-F5344CB8AC3E}">
        <p14:creationId xmlns:p14="http://schemas.microsoft.com/office/powerpoint/2010/main" val="421438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ECB8-D5E1-4420-84F5-08358801CCD9}"/>
              </a:ext>
            </a:extLst>
          </p:cNvPr>
          <p:cNvSpPr>
            <a:spLocks noGrp="1"/>
          </p:cNvSpPr>
          <p:nvPr>
            <p:ph type="title"/>
          </p:nvPr>
        </p:nvSpPr>
        <p:spPr>
          <a:xfrm>
            <a:off x="2611808" y="603043"/>
            <a:ext cx="7958331" cy="768557"/>
          </a:xfrm>
        </p:spPr>
        <p:txBody>
          <a:bodyPr/>
          <a:lstStyle/>
          <a:p>
            <a:r>
              <a:rPr lang="en-IN" dirty="0"/>
              <a:t>Results / Outputs</a:t>
            </a:r>
          </a:p>
        </p:txBody>
      </p:sp>
      <p:pic>
        <p:nvPicPr>
          <p:cNvPr id="13" name="Picture 12">
            <a:extLst>
              <a:ext uri="{FF2B5EF4-FFF2-40B4-BE49-F238E27FC236}">
                <a16:creationId xmlns:a16="http://schemas.microsoft.com/office/drawing/2014/main" id="{C8FAD55D-0858-4320-9D1D-9CA97E3DFDBD}"/>
              </a:ext>
            </a:extLst>
          </p:cNvPr>
          <p:cNvPicPr>
            <a:picLocks noChangeAspect="1"/>
          </p:cNvPicPr>
          <p:nvPr/>
        </p:nvPicPr>
        <p:blipFill>
          <a:blip r:embed="rId2"/>
          <a:stretch>
            <a:fillRect/>
          </a:stretch>
        </p:blipFill>
        <p:spPr>
          <a:xfrm>
            <a:off x="1519839" y="4579939"/>
            <a:ext cx="2575560" cy="1872964"/>
          </a:xfrm>
          <a:prstGeom prst="rect">
            <a:avLst/>
          </a:prstGeom>
        </p:spPr>
      </p:pic>
      <p:pic>
        <p:nvPicPr>
          <p:cNvPr id="19" name="Picture 18">
            <a:extLst>
              <a:ext uri="{FF2B5EF4-FFF2-40B4-BE49-F238E27FC236}">
                <a16:creationId xmlns:a16="http://schemas.microsoft.com/office/drawing/2014/main" id="{85E36B47-2A08-496D-8EF5-BE8DFDBB368F}"/>
              </a:ext>
            </a:extLst>
          </p:cNvPr>
          <p:cNvPicPr>
            <a:picLocks noChangeAspect="1"/>
          </p:cNvPicPr>
          <p:nvPr/>
        </p:nvPicPr>
        <p:blipFill>
          <a:blip r:embed="rId3"/>
          <a:stretch>
            <a:fillRect/>
          </a:stretch>
        </p:blipFill>
        <p:spPr>
          <a:xfrm>
            <a:off x="4582474" y="4579939"/>
            <a:ext cx="2497285" cy="1872964"/>
          </a:xfrm>
          <a:prstGeom prst="rect">
            <a:avLst/>
          </a:prstGeom>
        </p:spPr>
      </p:pic>
      <p:pic>
        <p:nvPicPr>
          <p:cNvPr id="25" name="Content Placeholder 24">
            <a:extLst>
              <a:ext uri="{FF2B5EF4-FFF2-40B4-BE49-F238E27FC236}">
                <a16:creationId xmlns:a16="http://schemas.microsoft.com/office/drawing/2014/main" id="{880B1000-065C-4F6D-A61A-7EFA37BF8186}"/>
              </a:ext>
            </a:extLst>
          </p:cNvPr>
          <p:cNvPicPr>
            <a:picLocks noGrp="1" noChangeAspect="1"/>
          </p:cNvPicPr>
          <p:nvPr>
            <p:ph idx="1"/>
          </p:nvPr>
        </p:nvPicPr>
        <p:blipFill>
          <a:blip r:embed="rId4"/>
          <a:stretch>
            <a:fillRect/>
          </a:stretch>
        </p:blipFill>
        <p:spPr>
          <a:xfrm>
            <a:off x="7223760" y="5428477"/>
            <a:ext cx="3366263" cy="584221"/>
          </a:xfrm>
        </p:spPr>
      </p:pic>
      <p:sp>
        <p:nvSpPr>
          <p:cNvPr id="22" name="TextBox 21">
            <a:extLst>
              <a:ext uri="{FF2B5EF4-FFF2-40B4-BE49-F238E27FC236}">
                <a16:creationId xmlns:a16="http://schemas.microsoft.com/office/drawing/2014/main" id="{873DA586-EB44-460D-837C-633C37F16EB5}"/>
              </a:ext>
            </a:extLst>
          </p:cNvPr>
          <p:cNvSpPr txBox="1"/>
          <p:nvPr/>
        </p:nvSpPr>
        <p:spPr>
          <a:xfrm>
            <a:off x="7285673" y="6174358"/>
            <a:ext cx="3714644" cy="707886"/>
          </a:xfrm>
          <a:prstGeom prst="rect">
            <a:avLst/>
          </a:prstGeom>
          <a:noFill/>
        </p:spPr>
        <p:txBody>
          <a:bodyPr wrap="square" rtlCol="0">
            <a:spAutoFit/>
          </a:bodyPr>
          <a:lstStyle/>
          <a:p>
            <a:r>
              <a:rPr lang="en-IN" sz="1200" dirty="0" err="1"/>
              <a:t>corrTexture</a:t>
            </a:r>
            <a:r>
              <a:rPr lang="en-IN" sz="1200" dirty="0"/>
              <a:t> and </a:t>
            </a:r>
            <a:r>
              <a:rPr lang="en-IN" sz="1200" dirty="0" err="1"/>
              <a:t>corrTarget</a:t>
            </a:r>
            <a:r>
              <a:rPr lang="en-IN" sz="1200" dirty="0"/>
              <a:t> converted from </a:t>
            </a:r>
            <a:r>
              <a:rPr lang="en-IN" sz="1200" dirty="0" err="1"/>
              <a:t>rgb</a:t>
            </a:r>
            <a:r>
              <a:rPr lang="en-IN" sz="1200" dirty="0"/>
              <a:t> to grayscale by using function rgb2Gray() </a:t>
            </a:r>
          </a:p>
          <a:p>
            <a:endParaRPr lang="en-IN" sz="1600" dirty="0"/>
          </a:p>
        </p:txBody>
      </p:sp>
      <p:sp>
        <p:nvSpPr>
          <p:cNvPr id="23" name="TextBox 22">
            <a:extLst>
              <a:ext uri="{FF2B5EF4-FFF2-40B4-BE49-F238E27FC236}">
                <a16:creationId xmlns:a16="http://schemas.microsoft.com/office/drawing/2014/main" id="{74AD85E0-E0B1-4660-ACA9-2DD71506CE45}"/>
              </a:ext>
            </a:extLst>
          </p:cNvPr>
          <p:cNvSpPr txBox="1"/>
          <p:nvPr/>
        </p:nvSpPr>
        <p:spPr>
          <a:xfrm>
            <a:off x="7285673" y="4463694"/>
            <a:ext cx="3714644" cy="830997"/>
          </a:xfrm>
          <a:prstGeom prst="rect">
            <a:avLst/>
          </a:prstGeom>
          <a:noFill/>
        </p:spPr>
        <p:txBody>
          <a:bodyPr wrap="square" rtlCol="0">
            <a:spAutoFit/>
          </a:bodyPr>
          <a:lstStyle/>
          <a:p>
            <a:r>
              <a:rPr lang="en-IN" sz="1200" dirty="0"/>
              <a:t>We have used gaussian blur to make the image less noisy and then returned the texture synthesized image with overlap error having </a:t>
            </a:r>
            <a:r>
              <a:rPr lang="en-IN" sz="1200" dirty="0" err="1"/>
              <a:t>patchlength</a:t>
            </a:r>
            <a:r>
              <a:rPr lang="en-IN" sz="1200" dirty="0"/>
              <a:t> 25*25 </a:t>
            </a:r>
            <a:r>
              <a:rPr lang="en-IN" sz="1200" dirty="0" err="1"/>
              <a:t>i.e</a:t>
            </a:r>
            <a:r>
              <a:rPr lang="en-IN" sz="1200" dirty="0"/>
              <a:t> error is 1/6</a:t>
            </a:r>
            <a:r>
              <a:rPr lang="en-IN" sz="1200" baseline="30000" dirty="0"/>
              <a:t>th</a:t>
            </a:r>
            <a:r>
              <a:rPr lang="en-IN" sz="1200" dirty="0"/>
              <a:t> of the </a:t>
            </a:r>
            <a:r>
              <a:rPr lang="en-IN" sz="1200" dirty="0" err="1"/>
              <a:t>patchlength</a:t>
            </a:r>
            <a:endParaRPr lang="en-IN" sz="1200" dirty="0"/>
          </a:p>
        </p:txBody>
      </p:sp>
      <p:pic>
        <p:nvPicPr>
          <p:cNvPr id="27" name="Picture 26">
            <a:extLst>
              <a:ext uri="{FF2B5EF4-FFF2-40B4-BE49-F238E27FC236}">
                <a16:creationId xmlns:a16="http://schemas.microsoft.com/office/drawing/2014/main" id="{BD5A58C5-5ABA-4085-A9AC-8CFAD3E82122}"/>
              </a:ext>
            </a:extLst>
          </p:cNvPr>
          <p:cNvPicPr>
            <a:picLocks noChangeAspect="1"/>
          </p:cNvPicPr>
          <p:nvPr/>
        </p:nvPicPr>
        <p:blipFill>
          <a:blip r:embed="rId5"/>
          <a:stretch>
            <a:fillRect/>
          </a:stretch>
        </p:blipFill>
        <p:spPr>
          <a:xfrm>
            <a:off x="7223760" y="2135501"/>
            <a:ext cx="3366263" cy="2194407"/>
          </a:xfrm>
          <a:prstGeom prst="rect">
            <a:avLst/>
          </a:prstGeom>
        </p:spPr>
      </p:pic>
      <p:sp>
        <p:nvSpPr>
          <p:cNvPr id="28" name="Title 1">
            <a:extLst>
              <a:ext uri="{FF2B5EF4-FFF2-40B4-BE49-F238E27FC236}">
                <a16:creationId xmlns:a16="http://schemas.microsoft.com/office/drawing/2014/main" id="{D9D22235-8EAC-410D-AC53-55A69A4E5F3E}"/>
              </a:ext>
            </a:extLst>
          </p:cNvPr>
          <p:cNvSpPr txBox="1">
            <a:spLocks/>
          </p:cNvSpPr>
          <p:nvPr/>
        </p:nvSpPr>
        <p:spPr>
          <a:xfrm>
            <a:off x="8185079" y="1371600"/>
            <a:ext cx="2385060" cy="49530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IN" sz="2400" dirty="0">
                <a:latin typeface="Arial Narrow" panose="020B0606020202030204" pitchFamily="34" charset="0"/>
              </a:rPr>
              <a:t>Texture Synthesis</a:t>
            </a:r>
          </a:p>
        </p:txBody>
      </p:sp>
      <p:pic>
        <p:nvPicPr>
          <p:cNvPr id="30" name="Picture 29">
            <a:extLst>
              <a:ext uri="{FF2B5EF4-FFF2-40B4-BE49-F238E27FC236}">
                <a16:creationId xmlns:a16="http://schemas.microsoft.com/office/drawing/2014/main" id="{2BF16B5C-A884-4DCC-822D-5F01ADB48ECB}"/>
              </a:ext>
            </a:extLst>
          </p:cNvPr>
          <p:cNvPicPr>
            <a:picLocks noChangeAspect="1"/>
          </p:cNvPicPr>
          <p:nvPr/>
        </p:nvPicPr>
        <p:blipFill>
          <a:blip r:embed="rId6"/>
          <a:stretch>
            <a:fillRect/>
          </a:stretch>
        </p:blipFill>
        <p:spPr>
          <a:xfrm>
            <a:off x="1601977" y="2142926"/>
            <a:ext cx="2557841" cy="1918381"/>
          </a:xfrm>
          <a:prstGeom prst="rect">
            <a:avLst/>
          </a:prstGeom>
        </p:spPr>
      </p:pic>
      <p:pic>
        <p:nvPicPr>
          <p:cNvPr id="32" name="Picture 31">
            <a:extLst>
              <a:ext uri="{FF2B5EF4-FFF2-40B4-BE49-F238E27FC236}">
                <a16:creationId xmlns:a16="http://schemas.microsoft.com/office/drawing/2014/main" id="{2DE1FBCF-5299-45E5-8FC6-BE403E0CEDA3}"/>
              </a:ext>
            </a:extLst>
          </p:cNvPr>
          <p:cNvPicPr>
            <a:picLocks noChangeAspect="1"/>
          </p:cNvPicPr>
          <p:nvPr/>
        </p:nvPicPr>
        <p:blipFill>
          <a:blip r:embed="rId7"/>
          <a:stretch>
            <a:fillRect/>
          </a:stretch>
        </p:blipFill>
        <p:spPr>
          <a:xfrm>
            <a:off x="4499437" y="2142925"/>
            <a:ext cx="2557841" cy="1918381"/>
          </a:xfrm>
          <a:prstGeom prst="rect">
            <a:avLst/>
          </a:prstGeom>
        </p:spPr>
      </p:pic>
    </p:spTree>
    <p:extLst>
      <p:ext uri="{BB962C8B-B14F-4D97-AF65-F5344CB8AC3E}">
        <p14:creationId xmlns:p14="http://schemas.microsoft.com/office/powerpoint/2010/main" val="270977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D1D2-9B18-42AA-ABB2-31EA70029C92}"/>
              </a:ext>
            </a:extLst>
          </p:cNvPr>
          <p:cNvSpPr>
            <a:spLocks noGrp="1"/>
          </p:cNvSpPr>
          <p:nvPr>
            <p:ph type="title"/>
          </p:nvPr>
        </p:nvSpPr>
        <p:spPr>
          <a:xfrm>
            <a:off x="2611808" y="550234"/>
            <a:ext cx="7958331" cy="1077229"/>
          </a:xfrm>
        </p:spPr>
        <p:txBody>
          <a:bodyPr/>
          <a:lstStyle/>
          <a:p>
            <a:r>
              <a:rPr lang="en-IN" dirty="0" err="1"/>
              <a:t>Anamoly</a:t>
            </a:r>
            <a:r>
              <a:rPr lang="en-IN" dirty="0"/>
              <a:t> </a:t>
            </a:r>
            <a:r>
              <a:rPr lang="en-IN" dirty="0" err="1"/>
              <a:t>Occuring</a:t>
            </a:r>
            <a:endParaRPr lang="en-IN" dirty="0"/>
          </a:p>
        </p:txBody>
      </p:sp>
      <p:pic>
        <p:nvPicPr>
          <p:cNvPr id="5" name="Content Placeholder 4">
            <a:extLst>
              <a:ext uri="{FF2B5EF4-FFF2-40B4-BE49-F238E27FC236}">
                <a16:creationId xmlns:a16="http://schemas.microsoft.com/office/drawing/2014/main" id="{FC5F67A7-81D2-48CD-9F42-25D35946FC7A}"/>
              </a:ext>
            </a:extLst>
          </p:cNvPr>
          <p:cNvPicPr>
            <a:picLocks noGrp="1" noChangeAspect="1"/>
          </p:cNvPicPr>
          <p:nvPr>
            <p:ph idx="1"/>
          </p:nvPr>
        </p:nvPicPr>
        <p:blipFill>
          <a:blip r:embed="rId2"/>
          <a:stretch>
            <a:fillRect/>
          </a:stretch>
        </p:blipFill>
        <p:spPr>
          <a:xfrm>
            <a:off x="1412111" y="1627463"/>
            <a:ext cx="3775721" cy="2831791"/>
          </a:xfrm>
        </p:spPr>
      </p:pic>
      <p:sp>
        <p:nvSpPr>
          <p:cNvPr id="7" name="TextBox 6">
            <a:extLst>
              <a:ext uri="{FF2B5EF4-FFF2-40B4-BE49-F238E27FC236}">
                <a16:creationId xmlns:a16="http://schemas.microsoft.com/office/drawing/2014/main" id="{EA477DA3-A6DB-46B6-85C0-C773C76F3951}"/>
              </a:ext>
            </a:extLst>
          </p:cNvPr>
          <p:cNvSpPr txBox="1"/>
          <p:nvPr/>
        </p:nvSpPr>
        <p:spPr>
          <a:xfrm>
            <a:off x="5500499" y="1485330"/>
            <a:ext cx="3979167" cy="1754326"/>
          </a:xfrm>
          <a:prstGeom prst="rect">
            <a:avLst/>
          </a:prstGeom>
          <a:noFill/>
        </p:spPr>
        <p:txBody>
          <a:bodyPr wrap="square">
            <a:spAutoFit/>
          </a:bodyPr>
          <a:lstStyle/>
          <a:p>
            <a:r>
              <a:rPr lang="en-IN" dirty="0"/>
              <a:t>The image’s texture is too noisy and lossy conversion range from float64 to uint8 warning occurred. This is occurred because datatype of the image is changed during saving from original ‘float64’ to ‘uint8’.</a:t>
            </a:r>
          </a:p>
        </p:txBody>
      </p:sp>
      <p:pic>
        <p:nvPicPr>
          <p:cNvPr id="9" name="Picture 8">
            <a:extLst>
              <a:ext uri="{FF2B5EF4-FFF2-40B4-BE49-F238E27FC236}">
                <a16:creationId xmlns:a16="http://schemas.microsoft.com/office/drawing/2014/main" id="{2BB560CD-FF16-462B-B377-2739D08F5B48}"/>
              </a:ext>
            </a:extLst>
          </p:cNvPr>
          <p:cNvPicPr>
            <a:picLocks noChangeAspect="1"/>
          </p:cNvPicPr>
          <p:nvPr/>
        </p:nvPicPr>
        <p:blipFill>
          <a:blip r:embed="rId3"/>
          <a:stretch>
            <a:fillRect/>
          </a:stretch>
        </p:blipFill>
        <p:spPr>
          <a:xfrm>
            <a:off x="1412112" y="4656794"/>
            <a:ext cx="9549114" cy="1969292"/>
          </a:xfrm>
          <a:prstGeom prst="rect">
            <a:avLst/>
          </a:prstGeom>
        </p:spPr>
      </p:pic>
    </p:spTree>
    <p:extLst>
      <p:ext uri="{BB962C8B-B14F-4D97-AF65-F5344CB8AC3E}">
        <p14:creationId xmlns:p14="http://schemas.microsoft.com/office/powerpoint/2010/main" val="416731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C373-FD84-441B-8B49-039B58B678CD}"/>
              </a:ext>
            </a:extLst>
          </p:cNvPr>
          <p:cNvSpPr>
            <a:spLocks noGrp="1"/>
          </p:cNvSpPr>
          <p:nvPr>
            <p:ph type="title"/>
          </p:nvPr>
        </p:nvSpPr>
        <p:spPr>
          <a:xfrm>
            <a:off x="2611808" y="541839"/>
            <a:ext cx="7958331" cy="1077229"/>
          </a:xfrm>
        </p:spPr>
        <p:txBody>
          <a:bodyPr>
            <a:normAutofit/>
          </a:bodyPr>
          <a:lstStyle/>
          <a:p>
            <a:r>
              <a:rPr lang="en-US" sz="3800" dirty="0"/>
              <a:t>Sessional Action Plan</a:t>
            </a:r>
            <a:endParaRPr lang="en-IN" sz="3800" dirty="0"/>
          </a:p>
        </p:txBody>
      </p:sp>
      <p:sp>
        <p:nvSpPr>
          <p:cNvPr id="3" name="Content Placeholder 2">
            <a:extLst>
              <a:ext uri="{FF2B5EF4-FFF2-40B4-BE49-F238E27FC236}">
                <a16:creationId xmlns:a16="http://schemas.microsoft.com/office/drawing/2014/main" id="{E8C831A0-DD87-4CE4-B496-44A0040E9137}"/>
              </a:ext>
            </a:extLst>
          </p:cNvPr>
          <p:cNvSpPr>
            <a:spLocks noGrp="1"/>
          </p:cNvSpPr>
          <p:nvPr>
            <p:ph idx="1"/>
          </p:nvPr>
        </p:nvSpPr>
        <p:spPr>
          <a:xfrm>
            <a:off x="1875098" y="1423686"/>
            <a:ext cx="9468091" cy="5116010"/>
          </a:xfrm>
        </p:spPr>
        <p:txBody>
          <a:bodyPr>
            <a:normAutofit fontScale="77500" lnSpcReduction="20000"/>
          </a:bodyPr>
          <a:lstStyle/>
          <a:p>
            <a:r>
              <a:rPr lang="en-US" sz="1600" dirty="0"/>
              <a:t>SESSION 1</a:t>
            </a:r>
          </a:p>
          <a:p>
            <a:pPr lvl="1"/>
            <a:r>
              <a:rPr lang="en-US" sz="1600" dirty="0"/>
              <a:t>Discussion over implementation and collection of datasets or samples</a:t>
            </a:r>
          </a:p>
          <a:p>
            <a:pPr lvl="2">
              <a:buFont typeface="Arial" panose="020B0604020202020204" pitchFamily="34" charset="0"/>
              <a:buChar char="‒"/>
            </a:pPr>
            <a:r>
              <a:rPr lang="en-IN" dirty="0"/>
              <a:t>Markov Property Justification</a:t>
            </a:r>
          </a:p>
          <a:p>
            <a:pPr lvl="2">
              <a:buFont typeface="Arial" panose="020B0604020202020204" pitchFamily="34" charset="0"/>
              <a:buChar char="‒"/>
            </a:pPr>
            <a:r>
              <a:rPr lang="en-IN" dirty="0"/>
              <a:t>Minimum Error Boundary Cut</a:t>
            </a:r>
          </a:p>
          <a:p>
            <a:pPr lvl="2">
              <a:buFont typeface="Arial" panose="020B0604020202020204" pitchFamily="34" charset="0"/>
              <a:buChar char="‒"/>
            </a:pPr>
            <a:r>
              <a:rPr lang="en-IN" dirty="0"/>
              <a:t>Blur gaussian for best correspondence patch and target selection</a:t>
            </a:r>
            <a:endParaRPr lang="en-US" dirty="0"/>
          </a:p>
          <a:p>
            <a:r>
              <a:rPr lang="en-US" sz="1600" dirty="0"/>
              <a:t>SESSION 2</a:t>
            </a:r>
          </a:p>
          <a:p>
            <a:pPr lvl="1"/>
            <a:r>
              <a:rPr lang="en-US" sz="1500" dirty="0"/>
              <a:t>Extracting blocks and fit them together for synthetic texture and transfer</a:t>
            </a:r>
          </a:p>
          <a:p>
            <a:pPr lvl="2">
              <a:buFont typeface="Arial" panose="020B0604020202020204" pitchFamily="34" charset="0"/>
              <a:buChar char="̶"/>
            </a:pPr>
            <a:r>
              <a:rPr lang="en-US" sz="1500" dirty="0"/>
              <a:t>Read Code functionalities from GitHub repositories.</a:t>
            </a:r>
          </a:p>
          <a:p>
            <a:pPr lvl="2">
              <a:buFont typeface="Arial" panose="020B0604020202020204" pitchFamily="34" charset="0"/>
              <a:buChar char="̶"/>
            </a:pPr>
            <a:r>
              <a:rPr lang="en-US" sz="1500" dirty="0"/>
              <a:t>Optimized the code and extended the algorithm of texture synthesis in texture transfer via image quilting.</a:t>
            </a:r>
          </a:p>
          <a:p>
            <a:pPr lvl="2">
              <a:buFont typeface="Arial" panose="020B0604020202020204" pitchFamily="34" charset="0"/>
              <a:buChar char="̶"/>
            </a:pPr>
            <a:r>
              <a:rPr lang="en-US" sz="1500" dirty="0"/>
              <a:t>Show simulations/results of how the desired requirements are meeting</a:t>
            </a:r>
          </a:p>
          <a:p>
            <a:r>
              <a:rPr lang="en-US" sz="1600" dirty="0"/>
              <a:t>SESSION 3</a:t>
            </a:r>
          </a:p>
          <a:p>
            <a:pPr lvl="1"/>
            <a:r>
              <a:rPr lang="en-US" sz="1500" dirty="0"/>
              <a:t>Rendering the texture of taken target to the target image</a:t>
            </a:r>
          </a:p>
          <a:p>
            <a:pPr lvl="2">
              <a:buFont typeface="Arial" panose="020B0604020202020204" pitchFamily="34" charset="0"/>
              <a:buChar char="−"/>
            </a:pPr>
            <a:r>
              <a:rPr lang="en-US" sz="1500" dirty="0"/>
              <a:t>Source modification of the code.</a:t>
            </a:r>
          </a:p>
          <a:p>
            <a:pPr lvl="2">
              <a:buFont typeface="Arial" panose="020B0604020202020204" pitchFamily="34" charset="0"/>
              <a:buChar char="−"/>
            </a:pPr>
            <a:r>
              <a:rPr lang="en-US" sz="1500" dirty="0"/>
              <a:t>Try different datasets or target images and patches for different outputs and results.</a:t>
            </a:r>
          </a:p>
          <a:p>
            <a:pPr lvl="2">
              <a:buFont typeface="Arial" panose="020B0604020202020204" pitchFamily="34" charset="0"/>
              <a:buChar char="−"/>
            </a:pPr>
            <a:r>
              <a:rPr lang="en-US" sz="1500" dirty="0"/>
              <a:t>Finally present the output.</a:t>
            </a:r>
          </a:p>
        </p:txBody>
      </p:sp>
    </p:spTree>
    <p:extLst>
      <p:ext uri="{BB962C8B-B14F-4D97-AF65-F5344CB8AC3E}">
        <p14:creationId xmlns:p14="http://schemas.microsoft.com/office/powerpoint/2010/main" val="58813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E934-FE8D-A04D-9876-1079F5F76816}"/>
              </a:ext>
            </a:extLst>
          </p:cNvPr>
          <p:cNvSpPr>
            <a:spLocks noGrp="1"/>
          </p:cNvSpPr>
          <p:nvPr>
            <p:ph type="title"/>
          </p:nvPr>
        </p:nvSpPr>
        <p:spPr>
          <a:xfrm>
            <a:off x="2611808" y="808056"/>
            <a:ext cx="7958331" cy="1077229"/>
          </a:xfrm>
        </p:spPr>
        <p:txBody>
          <a:bodyPr/>
          <a:lstStyle/>
          <a:p>
            <a:r>
              <a:rPr lang="en-US" sz="6600" dirty="0"/>
              <a:t>Objective</a:t>
            </a:r>
            <a:r>
              <a:rPr lang="en-US" dirty="0"/>
              <a:t>	</a:t>
            </a:r>
          </a:p>
        </p:txBody>
      </p:sp>
      <p:sp>
        <p:nvSpPr>
          <p:cNvPr id="3" name="Content Placeholder 2">
            <a:extLst>
              <a:ext uri="{FF2B5EF4-FFF2-40B4-BE49-F238E27FC236}">
                <a16:creationId xmlns:a16="http://schemas.microsoft.com/office/drawing/2014/main" id="{8E12DCAB-7B25-7946-A137-8E667948227E}"/>
              </a:ext>
            </a:extLst>
          </p:cNvPr>
          <p:cNvSpPr>
            <a:spLocks noGrp="1"/>
          </p:cNvSpPr>
          <p:nvPr>
            <p:ph idx="1"/>
          </p:nvPr>
        </p:nvSpPr>
        <p:spPr>
          <a:xfrm>
            <a:off x="2773599" y="2052116"/>
            <a:ext cx="7796540" cy="3195745"/>
          </a:xfrm>
        </p:spPr>
        <p:txBody>
          <a:bodyPr>
            <a:normAutofit/>
          </a:bodyPr>
          <a:lstStyle/>
          <a:p>
            <a:r>
              <a:rPr lang="en-US" altLang="en-US" dirty="0"/>
              <a:t>Idea: Transition from mostly texture to mostly target figure</a:t>
            </a:r>
          </a:p>
          <a:p>
            <a:r>
              <a:rPr lang="en-US" altLang="en-US" dirty="0"/>
              <a:t>Vary resemblance to texture/target</a:t>
            </a:r>
          </a:p>
          <a:p>
            <a:pPr lvl="1"/>
            <a:r>
              <a:rPr lang="en-US" altLang="en-US" dirty="0"/>
              <a:t>Change window size with</a:t>
            </a:r>
          </a:p>
          <a:p>
            <a:pPr lvl="1"/>
            <a:r>
              <a:rPr lang="en-US" altLang="en-US" dirty="0"/>
              <a:t>Blur input target</a:t>
            </a:r>
          </a:p>
          <a:p>
            <a:r>
              <a:rPr lang="en-US" altLang="en-US" dirty="0"/>
              <a:t>Add time dimension to state information:</a:t>
            </a:r>
          </a:p>
          <a:p>
            <a:pPr lvl="1"/>
            <a:r>
              <a:rPr lang="en-US" altLang="en-US" dirty="0"/>
              <a:t>Consider texture from previous frame</a:t>
            </a:r>
          </a:p>
        </p:txBody>
      </p:sp>
    </p:spTree>
    <p:extLst>
      <p:ext uri="{BB962C8B-B14F-4D97-AF65-F5344CB8AC3E}">
        <p14:creationId xmlns:p14="http://schemas.microsoft.com/office/powerpoint/2010/main" val="309544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C884-E697-9044-B8BF-1B3C11D973A5}"/>
              </a:ext>
            </a:extLst>
          </p:cNvPr>
          <p:cNvSpPr>
            <a:spLocks noGrp="1"/>
          </p:cNvSpPr>
          <p:nvPr>
            <p:ph type="title"/>
          </p:nvPr>
        </p:nvSpPr>
        <p:spPr/>
        <p:txBody>
          <a:bodyPr>
            <a:noAutofit/>
          </a:bodyPr>
          <a:lstStyle/>
          <a:p>
            <a:r>
              <a:rPr lang="en-US" sz="3800" dirty="0"/>
              <a:t>Algorithm &amp; Implementation Pipeline</a:t>
            </a:r>
          </a:p>
        </p:txBody>
      </p:sp>
      <p:sp>
        <p:nvSpPr>
          <p:cNvPr id="3" name="Content Placeholder 2">
            <a:extLst>
              <a:ext uri="{FF2B5EF4-FFF2-40B4-BE49-F238E27FC236}">
                <a16:creationId xmlns:a16="http://schemas.microsoft.com/office/drawing/2014/main" id="{4AA86BBB-787E-CD42-9FEB-7CA9C7A93AEC}"/>
              </a:ext>
            </a:extLst>
          </p:cNvPr>
          <p:cNvSpPr>
            <a:spLocks noGrp="1"/>
          </p:cNvSpPr>
          <p:nvPr>
            <p:ph idx="1"/>
          </p:nvPr>
        </p:nvSpPr>
        <p:spPr/>
        <p:txBody>
          <a:bodyPr/>
          <a:lstStyle/>
          <a:p>
            <a:r>
              <a:rPr lang="en-US" dirty="0"/>
              <a:t>We use Quilting as a texture synthesis and texture transfer algorithm which surprisingly produces good result for a wide range of textures.</a:t>
            </a:r>
          </a:p>
          <a:p>
            <a:r>
              <a:rPr lang="en-US" dirty="0"/>
              <a:t>Then we will be extending the algorithm to perform texture transfer- rendering an object with a texture taken from a different object.</a:t>
            </a:r>
          </a:p>
          <a:p>
            <a:r>
              <a:rPr lang="en-US" dirty="0"/>
              <a:t>We demonstrate how an image can be re-rendered in the style of a different image.</a:t>
            </a:r>
          </a:p>
          <a:p>
            <a:pPr marL="0" indent="0">
              <a:buNone/>
            </a:pPr>
            <a:endParaRPr lang="en-US" dirty="0"/>
          </a:p>
        </p:txBody>
      </p:sp>
    </p:spTree>
    <p:extLst>
      <p:ext uri="{BB962C8B-B14F-4D97-AF65-F5344CB8AC3E}">
        <p14:creationId xmlns:p14="http://schemas.microsoft.com/office/powerpoint/2010/main" val="168661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A654-BA02-5046-A61C-11B542B97818}"/>
              </a:ext>
            </a:extLst>
          </p:cNvPr>
          <p:cNvSpPr>
            <a:spLocks noGrp="1"/>
          </p:cNvSpPr>
          <p:nvPr>
            <p:ph type="title"/>
          </p:nvPr>
        </p:nvSpPr>
        <p:spPr/>
        <p:txBody>
          <a:bodyPr/>
          <a:lstStyle/>
          <a:p>
            <a:r>
              <a:rPr lang="en-US" dirty="0"/>
              <a:t>The Image Quilting Algorithm</a:t>
            </a:r>
          </a:p>
        </p:txBody>
      </p:sp>
      <p:sp>
        <p:nvSpPr>
          <p:cNvPr id="3" name="Content Placeholder 2">
            <a:extLst>
              <a:ext uri="{FF2B5EF4-FFF2-40B4-BE49-F238E27FC236}">
                <a16:creationId xmlns:a16="http://schemas.microsoft.com/office/drawing/2014/main" id="{FAD18698-D7F7-234B-822B-35CB9172F82D}"/>
              </a:ext>
            </a:extLst>
          </p:cNvPr>
          <p:cNvSpPr>
            <a:spLocks noGrp="1"/>
          </p:cNvSpPr>
          <p:nvPr>
            <p:ph idx="1"/>
          </p:nvPr>
        </p:nvSpPr>
        <p:spPr>
          <a:xfrm>
            <a:off x="1434241" y="1697038"/>
            <a:ext cx="7148286" cy="4788231"/>
          </a:xfrm>
        </p:spPr>
        <p:txBody>
          <a:bodyPr>
            <a:normAutofit lnSpcReduction="10000"/>
          </a:bodyPr>
          <a:lstStyle/>
          <a:p>
            <a:r>
              <a:rPr lang="en-US" dirty="0"/>
              <a:t>The image to be synthesized in raster scan order of one block (minus the overlap).</a:t>
            </a:r>
          </a:p>
          <a:p>
            <a:r>
              <a:rPr lang="en-US" dirty="0"/>
              <a:t>For every location, search the input texture for a set of blocks that satisfy the overlap constraints (above and left) within some error tolerance. Randomly pick one such block.</a:t>
            </a:r>
          </a:p>
          <a:p>
            <a:r>
              <a:rPr lang="en-US" dirty="0"/>
              <a:t>Compute the error surface between the newly chosen block and the old blocks at the overlap region. Find the minimum cost path along this surface and make the boundary of the new block. Paste the block onto the texture. </a:t>
            </a:r>
          </a:p>
          <a:p>
            <a:r>
              <a:rPr lang="en-US" dirty="0"/>
              <a:t>REPEAT.</a:t>
            </a:r>
          </a:p>
        </p:txBody>
      </p:sp>
      <p:pic>
        <p:nvPicPr>
          <p:cNvPr id="4" name="Picture 4" descr="PDF] Image quilting for texture synthesis and transfer | Semantic Scholar">
            <a:extLst>
              <a:ext uri="{FF2B5EF4-FFF2-40B4-BE49-F238E27FC236}">
                <a16:creationId xmlns:a16="http://schemas.microsoft.com/office/drawing/2014/main" id="{CFF581AB-A7FA-4F84-87CE-C3BF4F547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392" y="1776382"/>
            <a:ext cx="2673403" cy="250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0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22FD0F9-8C98-224A-8883-973FAA1A8F1D}"/>
              </a:ext>
            </a:extLst>
          </p:cNvPr>
          <p:cNvSpPr>
            <a:spLocks noGrp="1"/>
          </p:cNvSpPr>
          <p:nvPr>
            <p:ph idx="1"/>
          </p:nvPr>
        </p:nvSpPr>
        <p:spPr>
          <a:xfrm>
            <a:off x="1203158" y="1572126"/>
            <a:ext cx="5261810" cy="5069306"/>
          </a:xfrm>
        </p:spPr>
        <p:txBody>
          <a:bodyPr/>
          <a:lstStyle/>
          <a:p>
            <a:r>
              <a:rPr lang="en-US" b="1" dirty="0"/>
              <a:t>Texture Synthesis</a:t>
            </a:r>
          </a:p>
          <a:p>
            <a:pPr lvl="1"/>
            <a:r>
              <a:rPr lang="en-US" dirty="0">
                <a:sym typeface="+mn-ea"/>
              </a:rPr>
              <a:t>Patch selection</a:t>
            </a:r>
            <a:endParaRPr lang="en-US" dirty="0"/>
          </a:p>
          <a:p>
            <a:pPr lvl="1"/>
            <a:r>
              <a:rPr lang="en-US" dirty="0">
                <a:sym typeface="+mn-ea"/>
              </a:rPr>
              <a:t>Calculating the error surface</a:t>
            </a:r>
            <a:endParaRPr lang="en-US" dirty="0"/>
          </a:p>
          <a:p>
            <a:pPr lvl="1"/>
            <a:r>
              <a:rPr lang="en-US" dirty="0">
                <a:sym typeface="+mn-ea"/>
              </a:rPr>
              <a:t>Determine minimum cost boundary cut</a:t>
            </a:r>
            <a:endParaRPr lang="en-US" dirty="0"/>
          </a:p>
          <a:p>
            <a:r>
              <a:rPr lang="en-US" b="1" dirty="0"/>
              <a:t>Texture Transfer</a:t>
            </a:r>
          </a:p>
          <a:p>
            <a:pPr lvl="1"/>
            <a:r>
              <a:rPr lang="en-US" dirty="0"/>
              <a:t>Maintaining minimum match error with previously selected patches on the overlapping region</a:t>
            </a:r>
          </a:p>
          <a:p>
            <a:pPr lvl="1"/>
            <a:r>
              <a:rPr lang="en-US" dirty="0"/>
              <a:t>Sampled patch should has small correspondence error with the target image at the desired position </a:t>
            </a:r>
          </a:p>
          <a:p>
            <a:endParaRPr lang="en-US" dirty="0"/>
          </a:p>
        </p:txBody>
      </p:sp>
      <p:sp>
        <p:nvSpPr>
          <p:cNvPr id="2" name="Title 1">
            <a:extLst>
              <a:ext uri="{FF2B5EF4-FFF2-40B4-BE49-F238E27FC236}">
                <a16:creationId xmlns:a16="http://schemas.microsoft.com/office/drawing/2014/main" id="{D4DB209A-7EB7-1C46-B9AE-A8247FDEF7ED}"/>
              </a:ext>
            </a:extLst>
          </p:cNvPr>
          <p:cNvSpPr>
            <a:spLocks noGrp="1"/>
          </p:cNvSpPr>
          <p:nvPr>
            <p:ph type="title"/>
          </p:nvPr>
        </p:nvSpPr>
        <p:spPr>
          <a:xfrm>
            <a:off x="2544376" y="407843"/>
            <a:ext cx="7958331" cy="1077229"/>
          </a:xfrm>
        </p:spPr>
        <p:txBody>
          <a:bodyPr>
            <a:normAutofit/>
          </a:bodyPr>
          <a:lstStyle/>
          <a:p>
            <a:r>
              <a:rPr lang="en-US" sz="3800" dirty="0"/>
              <a:t>Texture Synthesis and Transfer</a:t>
            </a:r>
          </a:p>
        </p:txBody>
      </p:sp>
      <p:pic>
        <p:nvPicPr>
          <p:cNvPr id="6" name="Content Placeholder 3">
            <a:extLst>
              <a:ext uri="{FF2B5EF4-FFF2-40B4-BE49-F238E27FC236}">
                <a16:creationId xmlns:a16="http://schemas.microsoft.com/office/drawing/2014/main" id="{367BF1C0-F0A8-46B1-B521-02492A6BAC64}"/>
              </a:ext>
            </a:extLst>
          </p:cNvPr>
          <p:cNvPicPr>
            <a:picLocks noChangeAspect="1"/>
          </p:cNvPicPr>
          <p:nvPr/>
        </p:nvPicPr>
        <p:blipFill>
          <a:blip r:embed="rId2"/>
          <a:stretch>
            <a:fillRect/>
          </a:stretch>
        </p:blipFill>
        <p:spPr>
          <a:xfrm>
            <a:off x="6662250" y="4089802"/>
            <a:ext cx="3580089" cy="2154555"/>
          </a:xfrm>
          <a:prstGeom prst="rect">
            <a:avLst/>
          </a:prstGeom>
        </p:spPr>
      </p:pic>
      <p:pic>
        <p:nvPicPr>
          <p:cNvPr id="7" name="Content Placeholder 4">
            <a:extLst>
              <a:ext uri="{FF2B5EF4-FFF2-40B4-BE49-F238E27FC236}">
                <a16:creationId xmlns:a16="http://schemas.microsoft.com/office/drawing/2014/main" id="{C836D4AE-EE05-4226-87F1-896D747E6B39}"/>
              </a:ext>
            </a:extLst>
          </p:cNvPr>
          <p:cNvPicPr>
            <a:picLocks noChangeAspect="1"/>
          </p:cNvPicPr>
          <p:nvPr/>
        </p:nvPicPr>
        <p:blipFill>
          <a:blip r:embed="rId3"/>
          <a:stretch>
            <a:fillRect/>
          </a:stretch>
        </p:blipFill>
        <p:spPr>
          <a:xfrm>
            <a:off x="6344084" y="1689100"/>
            <a:ext cx="4644758" cy="1739900"/>
          </a:xfrm>
          <a:prstGeom prst="rect">
            <a:avLst/>
          </a:prstGeom>
        </p:spPr>
      </p:pic>
    </p:spTree>
    <p:extLst>
      <p:ext uri="{BB962C8B-B14F-4D97-AF65-F5344CB8AC3E}">
        <p14:creationId xmlns:p14="http://schemas.microsoft.com/office/powerpoint/2010/main" val="83834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5C3-94F7-EC40-9743-7506B5919AF5}"/>
              </a:ext>
            </a:extLst>
          </p:cNvPr>
          <p:cNvSpPr>
            <a:spLocks noGrp="1"/>
          </p:cNvSpPr>
          <p:nvPr>
            <p:ph type="title"/>
          </p:nvPr>
        </p:nvSpPr>
        <p:spPr>
          <a:xfrm>
            <a:off x="2919412" y="392080"/>
            <a:ext cx="7958331" cy="1077229"/>
          </a:xfrm>
        </p:spPr>
        <p:txBody>
          <a:bodyPr/>
          <a:lstStyle/>
          <a:p>
            <a:r>
              <a:rPr lang="en-US" dirty="0"/>
              <a:t>Dependency on Sampling Parameters </a:t>
            </a:r>
          </a:p>
        </p:txBody>
      </p:sp>
      <p:pic>
        <p:nvPicPr>
          <p:cNvPr id="5" name="Picture 4">
            <a:extLst>
              <a:ext uri="{FF2B5EF4-FFF2-40B4-BE49-F238E27FC236}">
                <a16:creationId xmlns:a16="http://schemas.microsoft.com/office/drawing/2014/main" id="{61D13C66-3BDB-4909-9807-D2CF0D77A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149" y="1732885"/>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702B41-59B4-43FA-8DAE-8B7C1BB04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149" y="4933285"/>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4A4C128-E247-459C-A5B9-D41FFA1E2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149" y="3333085"/>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9532729-F106-4AF1-8473-9595FADD5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349" y="4933285"/>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F90583C-5E2C-40F8-A642-75410A34B2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349" y="3333085"/>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54870CB-AB6B-4A11-A6F0-8911A7D65B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349" y="1732885"/>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D7937ED-B7F2-4E82-A60D-C1BEDE78D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8949" y="1732885"/>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57CE69A-7B89-442B-BA9E-F0FCED1789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8949" y="4933285"/>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34C0B6FE-E87D-4A23-B2B0-5F894E2295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38949" y="3409285"/>
            <a:ext cx="1457325" cy="13668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0">
            <a:extLst>
              <a:ext uri="{FF2B5EF4-FFF2-40B4-BE49-F238E27FC236}">
                <a16:creationId xmlns:a16="http://schemas.microsoft.com/office/drawing/2014/main" id="{A4365AD2-1740-41BF-8A9F-705266D23D48}"/>
              </a:ext>
            </a:extLst>
          </p:cNvPr>
          <p:cNvSpPr txBox="1">
            <a:spLocks noChangeArrowheads="1"/>
          </p:cNvSpPr>
          <p:nvPr/>
        </p:nvSpPr>
        <p:spPr bwMode="auto">
          <a:xfrm>
            <a:off x="3833813" y="1178796"/>
            <a:ext cx="184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dirty="0"/>
              <a:t>20 pixel Window</a:t>
            </a:r>
          </a:p>
        </p:txBody>
      </p:sp>
      <p:sp>
        <p:nvSpPr>
          <p:cNvPr id="16" name="Text Box 11">
            <a:extLst>
              <a:ext uri="{FF2B5EF4-FFF2-40B4-BE49-F238E27FC236}">
                <a16:creationId xmlns:a16="http://schemas.microsoft.com/office/drawing/2014/main" id="{BE4876EB-9462-404B-B63F-798B65D59296}"/>
              </a:ext>
            </a:extLst>
          </p:cNvPr>
          <p:cNvSpPr txBox="1">
            <a:spLocks noChangeArrowheads="1"/>
          </p:cNvSpPr>
          <p:nvPr/>
        </p:nvSpPr>
        <p:spPr bwMode="auto">
          <a:xfrm>
            <a:off x="6240129" y="1178796"/>
            <a:ext cx="184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dirty="0"/>
              <a:t>30 pixel Window</a:t>
            </a:r>
          </a:p>
        </p:txBody>
      </p:sp>
      <p:sp>
        <p:nvSpPr>
          <p:cNvPr id="17" name="Text Box 18">
            <a:extLst>
              <a:ext uri="{FF2B5EF4-FFF2-40B4-BE49-F238E27FC236}">
                <a16:creationId xmlns:a16="http://schemas.microsoft.com/office/drawing/2014/main" id="{B07E3EE3-A4FE-4D33-9763-131C2D507342}"/>
              </a:ext>
            </a:extLst>
          </p:cNvPr>
          <p:cNvSpPr txBox="1">
            <a:spLocks noChangeArrowheads="1"/>
          </p:cNvSpPr>
          <p:nvPr/>
        </p:nvSpPr>
        <p:spPr bwMode="auto">
          <a:xfrm>
            <a:off x="8686549" y="1174786"/>
            <a:ext cx="184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dirty="0"/>
              <a:t>40 pixel Window</a:t>
            </a:r>
          </a:p>
        </p:txBody>
      </p:sp>
      <p:sp>
        <p:nvSpPr>
          <p:cNvPr id="18" name="Text Box 12">
            <a:extLst>
              <a:ext uri="{FF2B5EF4-FFF2-40B4-BE49-F238E27FC236}">
                <a16:creationId xmlns:a16="http://schemas.microsoft.com/office/drawing/2014/main" id="{494FDA31-E588-4F8E-8BDC-C9409F44E980}"/>
              </a:ext>
            </a:extLst>
          </p:cNvPr>
          <p:cNvSpPr txBox="1">
            <a:spLocks noChangeArrowheads="1"/>
          </p:cNvSpPr>
          <p:nvPr/>
        </p:nvSpPr>
        <p:spPr bwMode="auto">
          <a:xfrm>
            <a:off x="1828549" y="2514600"/>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1/6</a:t>
            </a:r>
          </a:p>
          <a:p>
            <a:r>
              <a:rPr lang="en-US" altLang="en-US"/>
              <a:t>Overlap</a:t>
            </a:r>
          </a:p>
        </p:txBody>
      </p:sp>
      <p:sp>
        <p:nvSpPr>
          <p:cNvPr id="19" name="Text Box 13">
            <a:extLst>
              <a:ext uri="{FF2B5EF4-FFF2-40B4-BE49-F238E27FC236}">
                <a16:creationId xmlns:a16="http://schemas.microsoft.com/office/drawing/2014/main" id="{621B1B0B-63B8-4196-8029-663465906BE9}"/>
              </a:ext>
            </a:extLst>
          </p:cNvPr>
          <p:cNvSpPr txBox="1">
            <a:spLocks noChangeArrowheads="1"/>
          </p:cNvSpPr>
          <p:nvPr/>
        </p:nvSpPr>
        <p:spPr bwMode="auto">
          <a:xfrm>
            <a:off x="1904749" y="4114800"/>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1/5</a:t>
            </a:r>
          </a:p>
          <a:p>
            <a:r>
              <a:rPr lang="en-US" altLang="en-US"/>
              <a:t>Overlap</a:t>
            </a:r>
          </a:p>
        </p:txBody>
      </p:sp>
      <p:sp>
        <p:nvSpPr>
          <p:cNvPr id="20" name="Text Box 14">
            <a:extLst>
              <a:ext uri="{FF2B5EF4-FFF2-40B4-BE49-F238E27FC236}">
                <a16:creationId xmlns:a16="http://schemas.microsoft.com/office/drawing/2014/main" id="{E9846A75-1BEC-4702-8980-DDA71D206920}"/>
              </a:ext>
            </a:extLst>
          </p:cNvPr>
          <p:cNvSpPr txBox="1">
            <a:spLocks noChangeArrowheads="1"/>
          </p:cNvSpPr>
          <p:nvPr/>
        </p:nvSpPr>
        <p:spPr bwMode="auto">
          <a:xfrm>
            <a:off x="1828549" y="5562600"/>
            <a:ext cx="114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1/4</a:t>
            </a:r>
          </a:p>
          <a:p>
            <a:r>
              <a:rPr lang="en-US" altLang="en-US"/>
              <a:t>Overlap</a:t>
            </a:r>
          </a:p>
        </p:txBody>
      </p:sp>
      <p:pic>
        <p:nvPicPr>
          <p:cNvPr id="21" name="Picture 19">
            <a:extLst>
              <a:ext uri="{FF2B5EF4-FFF2-40B4-BE49-F238E27FC236}">
                <a16:creationId xmlns:a16="http://schemas.microsoft.com/office/drawing/2014/main" id="{F84612C4-5B3E-4F99-AD6A-DCD63C0E35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149" y="1828800"/>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20">
            <a:extLst>
              <a:ext uri="{FF2B5EF4-FFF2-40B4-BE49-F238E27FC236}">
                <a16:creationId xmlns:a16="http://schemas.microsoft.com/office/drawing/2014/main" id="{AD250605-8E05-4644-8F33-2A39EF9EB45F}"/>
              </a:ext>
            </a:extLst>
          </p:cNvPr>
          <p:cNvSpPr txBox="1">
            <a:spLocks noChangeArrowheads="1"/>
          </p:cNvSpPr>
          <p:nvPr/>
        </p:nvSpPr>
        <p:spPr bwMode="auto">
          <a:xfrm>
            <a:off x="1676149" y="18288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Input:</a:t>
            </a:r>
          </a:p>
        </p:txBody>
      </p:sp>
    </p:spTree>
    <p:extLst>
      <p:ext uri="{BB962C8B-B14F-4D97-AF65-F5344CB8AC3E}">
        <p14:creationId xmlns:p14="http://schemas.microsoft.com/office/powerpoint/2010/main" val="217453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D076-B48F-4F5C-B456-79A1A3B7F567}"/>
              </a:ext>
            </a:extLst>
          </p:cNvPr>
          <p:cNvSpPr>
            <a:spLocks noGrp="1"/>
          </p:cNvSpPr>
          <p:nvPr>
            <p:ph type="title"/>
          </p:nvPr>
        </p:nvSpPr>
        <p:spPr>
          <a:xfrm>
            <a:off x="2808578" y="452704"/>
            <a:ext cx="7958331" cy="1077229"/>
          </a:xfrm>
        </p:spPr>
        <p:txBody>
          <a:bodyPr>
            <a:normAutofit/>
          </a:bodyPr>
          <a:lstStyle/>
          <a:p>
            <a:r>
              <a:rPr lang="en-IN" sz="4400" dirty="0"/>
              <a:t>Results / Outputs</a:t>
            </a:r>
          </a:p>
        </p:txBody>
      </p:sp>
      <p:pic>
        <p:nvPicPr>
          <p:cNvPr id="9" name="Picture 8">
            <a:extLst>
              <a:ext uri="{FF2B5EF4-FFF2-40B4-BE49-F238E27FC236}">
                <a16:creationId xmlns:a16="http://schemas.microsoft.com/office/drawing/2014/main" id="{89CCEEFF-78CD-48A6-8B84-0D9865D5BBF6}"/>
              </a:ext>
            </a:extLst>
          </p:cNvPr>
          <p:cNvPicPr>
            <a:picLocks noChangeAspect="1"/>
          </p:cNvPicPr>
          <p:nvPr/>
        </p:nvPicPr>
        <p:blipFill>
          <a:blip r:embed="rId2"/>
          <a:stretch>
            <a:fillRect/>
          </a:stretch>
        </p:blipFill>
        <p:spPr>
          <a:xfrm>
            <a:off x="1342194" y="5328698"/>
            <a:ext cx="5399824" cy="1229321"/>
          </a:xfrm>
          <a:prstGeom prst="rect">
            <a:avLst/>
          </a:prstGeom>
        </p:spPr>
      </p:pic>
      <p:pic>
        <p:nvPicPr>
          <p:cNvPr id="11" name="Picture 10">
            <a:extLst>
              <a:ext uri="{FF2B5EF4-FFF2-40B4-BE49-F238E27FC236}">
                <a16:creationId xmlns:a16="http://schemas.microsoft.com/office/drawing/2014/main" id="{66D95C6C-23E4-4090-9A98-C67A03659753}"/>
              </a:ext>
            </a:extLst>
          </p:cNvPr>
          <p:cNvPicPr>
            <a:picLocks noChangeAspect="1"/>
          </p:cNvPicPr>
          <p:nvPr/>
        </p:nvPicPr>
        <p:blipFill>
          <a:blip r:embed="rId3"/>
          <a:stretch>
            <a:fillRect/>
          </a:stretch>
        </p:blipFill>
        <p:spPr>
          <a:xfrm>
            <a:off x="1336170" y="1529933"/>
            <a:ext cx="5405847" cy="3543795"/>
          </a:xfrm>
          <a:prstGeom prst="rect">
            <a:avLst/>
          </a:prstGeom>
        </p:spPr>
      </p:pic>
      <p:sp>
        <p:nvSpPr>
          <p:cNvPr id="12" name="TextBox 11">
            <a:extLst>
              <a:ext uri="{FF2B5EF4-FFF2-40B4-BE49-F238E27FC236}">
                <a16:creationId xmlns:a16="http://schemas.microsoft.com/office/drawing/2014/main" id="{C565DCE0-D18F-41FF-BBC9-9FA9DDDA8CBE}"/>
              </a:ext>
            </a:extLst>
          </p:cNvPr>
          <p:cNvSpPr txBox="1"/>
          <p:nvPr/>
        </p:nvSpPr>
        <p:spPr>
          <a:xfrm>
            <a:off x="6787743" y="1506783"/>
            <a:ext cx="4409955" cy="1754326"/>
          </a:xfrm>
          <a:prstGeom prst="rect">
            <a:avLst/>
          </a:prstGeom>
          <a:noFill/>
        </p:spPr>
        <p:txBody>
          <a:bodyPr wrap="square" rtlCol="0">
            <a:spAutoFit/>
          </a:bodyPr>
          <a:lstStyle/>
          <a:p>
            <a:r>
              <a:rPr lang="en-IN" dirty="0"/>
              <a:t>Mode is selected as ‘</a:t>
            </a:r>
            <a:r>
              <a:rPr lang="en-IN" dirty="0" err="1"/>
              <a:t>random’;’best’;’cut</a:t>
            </a:r>
            <a:r>
              <a:rPr lang="en-IN" dirty="0"/>
              <a:t>’ where random patch is selected and then random best patch is selected respectively and then the </a:t>
            </a:r>
            <a:r>
              <a:rPr lang="en-IN" dirty="0" err="1"/>
              <a:t>minCutPatch</a:t>
            </a:r>
            <a:r>
              <a:rPr lang="en-IN" dirty="0"/>
              <a:t> functions determines the minimum error boundary cut between </a:t>
            </a:r>
            <a:r>
              <a:rPr lang="en-IN" dirty="0" err="1"/>
              <a:t>adjacents</a:t>
            </a:r>
            <a:r>
              <a:rPr lang="en-IN" dirty="0"/>
              <a:t> patch(s)</a:t>
            </a:r>
          </a:p>
        </p:txBody>
      </p:sp>
      <p:pic>
        <p:nvPicPr>
          <p:cNvPr id="14" name="Picture 13">
            <a:extLst>
              <a:ext uri="{FF2B5EF4-FFF2-40B4-BE49-F238E27FC236}">
                <a16:creationId xmlns:a16="http://schemas.microsoft.com/office/drawing/2014/main" id="{FE28A011-0C5E-412D-B515-047ED0396F2F}"/>
              </a:ext>
            </a:extLst>
          </p:cNvPr>
          <p:cNvPicPr>
            <a:picLocks noChangeAspect="1"/>
          </p:cNvPicPr>
          <p:nvPr/>
        </p:nvPicPr>
        <p:blipFill>
          <a:blip r:embed="rId4"/>
          <a:stretch>
            <a:fillRect/>
          </a:stretch>
        </p:blipFill>
        <p:spPr>
          <a:xfrm>
            <a:off x="6928570" y="3311236"/>
            <a:ext cx="1417527" cy="1214465"/>
          </a:xfrm>
          <a:prstGeom prst="rect">
            <a:avLst/>
          </a:prstGeom>
        </p:spPr>
      </p:pic>
      <p:pic>
        <p:nvPicPr>
          <p:cNvPr id="16" name="Picture 15">
            <a:extLst>
              <a:ext uri="{FF2B5EF4-FFF2-40B4-BE49-F238E27FC236}">
                <a16:creationId xmlns:a16="http://schemas.microsoft.com/office/drawing/2014/main" id="{6662EC30-BDDB-4FA2-A2ED-2B519A6F842D}"/>
              </a:ext>
            </a:extLst>
          </p:cNvPr>
          <p:cNvPicPr>
            <a:picLocks noChangeAspect="1"/>
          </p:cNvPicPr>
          <p:nvPr/>
        </p:nvPicPr>
        <p:blipFill>
          <a:blip r:embed="rId5"/>
          <a:stretch>
            <a:fillRect/>
          </a:stretch>
        </p:blipFill>
        <p:spPr>
          <a:xfrm>
            <a:off x="8992720" y="3301830"/>
            <a:ext cx="1272826" cy="1223871"/>
          </a:xfrm>
          <a:prstGeom prst="rect">
            <a:avLst/>
          </a:prstGeom>
        </p:spPr>
      </p:pic>
      <p:pic>
        <p:nvPicPr>
          <p:cNvPr id="18" name="Picture 17">
            <a:extLst>
              <a:ext uri="{FF2B5EF4-FFF2-40B4-BE49-F238E27FC236}">
                <a16:creationId xmlns:a16="http://schemas.microsoft.com/office/drawing/2014/main" id="{08B2AF8A-0AB5-4A99-A20E-EDC2AAD5A06C}"/>
              </a:ext>
            </a:extLst>
          </p:cNvPr>
          <p:cNvPicPr>
            <a:picLocks noChangeAspect="1"/>
          </p:cNvPicPr>
          <p:nvPr/>
        </p:nvPicPr>
        <p:blipFill>
          <a:blip r:embed="rId6"/>
          <a:stretch>
            <a:fillRect/>
          </a:stretch>
        </p:blipFill>
        <p:spPr>
          <a:xfrm>
            <a:off x="6928570" y="4949920"/>
            <a:ext cx="1417527" cy="1438975"/>
          </a:xfrm>
          <a:prstGeom prst="rect">
            <a:avLst/>
          </a:prstGeom>
        </p:spPr>
      </p:pic>
      <p:pic>
        <p:nvPicPr>
          <p:cNvPr id="20" name="Picture 19">
            <a:extLst>
              <a:ext uri="{FF2B5EF4-FFF2-40B4-BE49-F238E27FC236}">
                <a16:creationId xmlns:a16="http://schemas.microsoft.com/office/drawing/2014/main" id="{44997379-017F-45FB-9C40-FAC18002AE51}"/>
              </a:ext>
            </a:extLst>
          </p:cNvPr>
          <p:cNvPicPr>
            <a:picLocks noChangeAspect="1"/>
          </p:cNvPicPr>
          <p:nvPr/>
        </p:nvPicPr>
        <p:blipFill>
          <a:blip r:embed="rId7"/>
          <a:stretch>
            <a:fillRect/>
          </a:stretch>
        </p:blipFill>
        <p:spPr>
          <a:xfrm>
            <a:off x="8800319" y="4638763"/>
            <a:ext cx="2049487" cy="2061288"/>
          </a:xfrm>
          <a:prstGeom prst="rect">
            <a:avLst/>
          </a:prstGeom>
        </p:spPr>
      </p:pic>
    </p:spTree>
    <p:extLst>
      <p:ext uri="{BB962C8B-B14F-4D97-AF65-F5344CB8AC3E}">
        <p14:creationId xmlns:p14="http://schemas.microsoft.com/office/powerpoint/2010/main" val="214619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D076-B48F-4F5C-B456-79A1A3B7F567}"/>
              </a:ext>
            </a:extLst>
          </p:cNvPr>
          <p:cNvSpPr>
            <a:spLocks noGrp="1"/>
          </p:cNvSpPr>
          <p:nvPr>
            <p:ph type="title"/>
          </p:nvPr>
        </p:nvSpPr>
        <p:spPr>
          <a:xfrm>
            <a:off x="2808578" y="452704"/>
            <a:ext cx="7958331" cy="1077229"/>
          </a:xfrm>
        </p:spPr>
        <p:txBody>
          <a:bodyPr>
            <a:normAutofit/>
          </a:bodyPr>
          <a:lstStyle/>
          <a:p>
            <a:r>
              <a:rPr lang="en-IN" sz="4400" dirty="0"/>
              <a:t>Results / Outputs</a:t>
            </a:r>
          </a:p>
        </p:txBody>
      </p:sp>
      <p:sp>
        <p:nvSpPr>
          <p:cNvPr id="12" name="TextBox 11">
            <a:extLst>
              <a:ext uri="{FF2B5EF4-FFF2-40B4-BE49-F238E27FC236}">
                <a16:creationId xmlns:a16="http://schemas.microsoft.com/office/drawing/2014/main" id="{C565DCE0-D18F-41FF-BBC9-9FA9DDDA8CBE}"/>
              </a:ext>
            </a:extLst>
          </p:cNvPr>
          <p:cNvSpPr txBox="1"/>
          <p:nvPr/>
        </p:nvSpPr>
        <p:spPr>
          <a:xfrm>
            <a:off x="1342194" y="5452368"/>
            <a:ext cx="9156908" cy="646331"/>
          </a:xfrm>
          <a:prstGeom prst="rect">
            <a:avLst/>
          </a:prstGeom>
          <a:noFill/>
        </p:spPr>
        <p:txBody>
          <a:bodyPr wrap="square" rtlCol="0">
            <a:spAutoFit/>
          </a:bodyPr>
          <a:lstStyle/>
          <a:p>
            <a:r>
              <a:rPr lang="en-IN" dirty="0" err="1"/>
              <a:t>minCutPatch</a:t>
            </a:r>
            <a:r>
              <a:rPr lang="en-IN" dirty="0"/>
              <a:t>() functions determines the minimum error boundary cut between adjacent patch(s).</a:t>
            </a:r>
          </a:p>
        </p:txBody>
      </p:sp>
      <p:pic>
        <p:nvPicPr>
          <p:cNvPr id="4" name="Picture 3">
            <a:extLst>
              <a:ext uri="{FF2B5EF4-FFF2-40B4-BE49-F238E27FC236}">
                <a16:creationId xmlns:a16="http://schemas.microsoft.com/office/drawing/2014/main" id="{1D492034-6253-4EFF-97D3-864E0E30004C}"/>
              </a:ext>
            </a:extLst>
          </p:cNvPr>
          <p:cNvPicPr>
            <a:picLocks noChangeAspect="1"/>
          </p:cNvPicPr>
          <p:nvPr/>
        </p:nvPicPr>
        <p:blipFill>
          <a:blip r:embed="rId2"/>
          <a:stretch>
            <a:fillRect/>
          </a:stretch>
        </p:blipFill>
        <p:spPr>
          <a:xfrm>
            <a:off x="1342194" y="1344646"/>
            <a:ext cx="4323670" cy="3829237"/>
          </a:xfrm>
          <a:prstGeom prst="rect">
            <a:avLst/>
          </a:prstGeom>
        </p:spPr>
      </p:pic>
      <p:pic>
        <p:nvPicPr>
          <p:cNvPr id="6" name="Picture 5">
            <a:extLst>
              <a:ext uri="{FF2B5EF4-FFF2-40B4-BE49-F238E27FC236}">
                <a16:creationId xmlns:a16="http://schemas.microsoft.com/office/drawing/2014/main" id="{CAA5B06A-1667-4D2D-90E8-2F5AB789F9D7}"/>
              </a:ext>
            </a:extLst>
          </p:cNvPr>
          <p:cNvPicPr>
            <a:picLocks noChangeAspect="1"/>
          </p:cNvPicPr>
          <p:nvPr/>
        </p:nvPicPr>
        <p:blipFill>
          <a:blip r:embed="rId3"/>
          <a:stretch>
            <a:fillRect/>
          </a:stretch>
        </p:blipFill>
        <p:spPr>
          <a:xfrm>
            <a:off x="6019956" y="1344647"/>
            <a:ext cx="4363354" cy="3829236"/>
          </a:xfrm>
          <a:prstGeom prst="rect">
            <a:avLst/>
          </a:prstGeom>
        </p:spPr>
      </p:pic>
    </p:spTree>
    <p:extLst>
      <p:ext uri="{BB962C8B-B14F-4D97-AF65-F5344CB8AC3E}">
        <p14:creationId xmlns:p14="http://schemas.microsoft.com/office/powerpoint/2010/main" val="75256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1AE1-D280-4FE8-B60D-2EEDE7C5B672}"/>
              </a:ext>
            </a:extLst>
          </p:cNvPr>
          <p:cNvSpPr>
            <a:spLocks noGrp="1"/>
          </p:cNvSpPr>
          <p:nvPr>
            <p:ph type="title"/>
          </p:nvPr>
        </p:nvSpPr>
        <p:spPr>
          <a:xfrm>
            <a:off x="2611808" y="534401"/>
            <a:ext cx="7958331" cy="1077229"/>
          </a:xfrm>
        </p:spPr>
        <p:txBody>
          <a:bodyPr/>
          <a:lstStyle/>
          <a:p>
            <a:r>
              <a:rPr lang="en-IN" dirty="0"/>
              <a:t>Results / Outputs</a:t>
            </a:r>
          </a:p>
        </p:txBody>
      </p:sp>
      <p:pic>
        <p:nvPicPr>
          <p:cNvPr id="5" name="Content Placeholder 4">
            <a:extLst>
              <a:ext uri="{FF2B5EF4-FFF2-40B4-BE49-F238E27FC236}">
                <a16:creationId xmlns:a16="http://schemas.microsoft.com/office/drawing/2014/main" id="{6A36DEB4-D660-4CC7-BF7F-1C9BD4C6B4FD}"/>
              </a:ext>
            </a:extLst>
          </p:cNvPr>
          <p:cNvPicPr>
            <a:picLocks noGrp="1" noChangeAspect="1"/>
          </p:cNvPicPr>
          <p:nvPr>
            <p:ph idx="1"/>
          </p:nvPr>
        </p:nvPicPr>
        <p:blipFill>
          <a:blip r:embed="rId2"/>
          <a:stretch>
            <a:fillRect/>
          </a:stretch>
        </p:blipFill>
        <p:spPr>
          <a:xfrm>
            <a:off x="1095751" y="1989836"/>
            <a:ext cx="2328261" cy="2183359"/>
          </a:xfrm>
        </p:spPr>
      </p:pic>
      <p:pic>
        <p:nvPicPr>
          <p:cNvPr id="7" name="Picture 6">
            <a:extLst>
              <a:ext uri="{FF2B5EF4-FFF2-40B4-BE49-F238E27FC236}">
                <a16:creationId xmlns:a16="http://schemas.microsoft.com/office/drawing/2014/main" id="{7651969D-5A6F-4458-9005-3ABE6AB43DCB}"/>
              </a:ext>
            </a:extLst>
          </p:cNvPr>
          <p:cNvPicPr>
            <a:picLocks noChangeAspect="1"/>
          </p:cNvPicPr>
          <p:nvPr/>
        </p:nvPicPr>
        <p:blipFill>
          <a:blip r:embed="rId3"/>
          <a:stretch>
            <a:fillRect/>
          </a:stretch>
        </p:blipFill>
        <p:spPr>
          <a:xfrm>
            <a:off x="3554172" y="1975385"/>
            <a:ext cx="2646801" cy="2197810"/>
          </a:xfrm>
          <a:prstGeom prst="rect">
            <a:avLst/>
          </a:prstGeom>
        </p:spPr>
      </p:pic>
      <p:pic>
        <p:nvPicPr>
          <p:cNvPr id="9" name="Picture 8">
            <a:extLst>
              <a:ext uri="{FF2B5EF4-FFF2-40B4-BE49-F238E27FC236}">
                <a16:creationId xmlns:a16="http://schemas.microsoft.com/office/drawing/2014/main" id="{588E17CE-3353-4ADE-AABD-064027B27120}"/>
              </a:ext>
            </a:extLst>
          </p:cNvPr>
          <p:cNvPicPr>
            <a:picLocks noChangeAspect="1"/>
          </p:cNvPicPr>
          <p:nvPr/>
        </p:nvPicPr>
        <p:blipFill>
          <a:blip r:embed="rId4"/>
          <a:stretch>
            <a:fillRect/>
          </a:stretch>
        </p:blipFill>
        <p:spPr>
          <a:xfrm>
            <a:off x="1095751" y="4307052"/>
            <a:ext cx="2338831" cy="2060707"/>
          </a:xfrm>
          <a:prstGeom prst="rect">
            <a:avLst/>
          </a:prstGeom>
        </p:spPr>
      </p:pic>
      <p:pic>
        <p:nvPicPr>
          <p:cNvPr id="11" name="Picture 10">
            <a:extLst>
              <a:ext uri="{FF2B5EF4-FFF2-40B4-BE49-F238E27FC236}">
                <a16:creationId xmlns:a16="http://schemas.microsoft.com/office/drawing/2014/main" id="{65AEF980-BA23-45F0-B206-EB8ABAB5FBFC}"/>
              </a:ext>
            </a:extLst>
          </p:cNvPr>
          <p:cNvPicPr>
            <a:picLocks noChangeAspect="1"/>
          </p:cNvPicPr>
          <p:nvPr/>
        </p:nvPicPr>
        <p:blipFill>
          <a:blip r:embed="rId5"/>
          <a:stretch>
            <a:fillRect/>
          </a:stretch>
        </p:blipFill>
        <p:spPr>
          <a:xfrm>
            <a:off x="3554172" y="4269430"/>
            <a:ext cx="2646801" cy="2054169"/>
          </a:xfrm>
          <a:prstGeom prst="rect">
            <a:avLst/>
          </a:prstGeom>
        </p:spPr>
      </p:pic>
      <p:pic>
        <p:nvPicPr>
          <p:cNvPr id="13" name="Picture 12">
            <a:extLst>
              <a:ext uri="{FF2B5EF4-FFF2-40B4-BE49-F238E27FC236}">
                <a16:creationId xmlns:a16="http://schemas.microsoft.com/office/drawing/2014/main" id="{A3CD6E30-08F2-4BEB-A681-1E4287AF0F64}"/>
              </a:ext>
            </a:extLst>
          </p:cNvPr>
          <p:cNvPicPr>
            <a:picLocks noChangeAspect="1"/>
          </p:cNvPicPr>
          <p:nvPr/>
        </p:nvPicPr>
        <p:blipFill>
          <a:blip r:embed="rId6"/>
          <a:stretch>
            <a:fillRect/>
          </a:stretch>
        </p:blipFill>
        <p:spPr>
          <a:xfrm>
            <a:off x="8667630" y="4265793"/>
            <a:ext cx="2474947" cy="2016547"/>
          </a:xfrm>
          <a:prstGeom prst="rect">
            <a:avLst/>
          </a:prstGeom>
        </p:spPr>
      </p:pic>
      <p:pic>
        <p:nvPicPr>
          <p:cNvPr id="15" name="Picture 14">
            <a:extLst>
              <a:ext uri="{FF2B5EF4-FFF2-40B4-BE49-F238E27FC236}">
                <a16:creationId xmlns:a16="http://schemas.microsoft.com/office/drawing/2014/main" id="{DEE5C73D-77BE-420D-882E-10B12ED54074}"/>
              </a:ext>
            </a:extLst>
          </p:cNvPr>
          <p:cNvPicPr>
            <a:picLocks noChangeAspect="1"/>
          </p:cNvPicPr>
          <p:nvPr/>
        </p:nvPicPr>
        <p:blipFill>
          <a:blip r:embed="rId7"/>
          <a:stretch>
            <a:fillRect/>
          </a:stretch>
        </p:blipFill>
        <p:spPr>
          <a:xfrm>
            <a:off x="6388204" y="1989836"/>
            <a:ext cx="2173219" cy="2159371"/>
          </a:xfrm>
          <a:prstGeom prst="rect">
            <a:avLst/>
          </a:prstGeom>
        </p:spPr>
      </p:pic>
      <p:pic>
        <p:nvPicPr>
          <p:cNvPr id="17" name="Picture 16">
            <a:extLst>
              <a:ext uri="{FF2B5EF4-FFF2-40B4-BE49-F238E27FC236}">
                <a16:creationId xmlns:a16="http://schemas.microsoft.com/office/drawing/2014/main" id="{3CC724A0-941C-4676-8D89-AB040AC51284}"/>
              </a:ext>
            </a:extLst>
          </p:cNvPr>
          <p:cNvPicPr>
            <a:picLocks noChangeAspect="1"/>
          </p:cNvPicPr>
          <p:nvPr/>
        </p:nvPicPr>
        <p:blipFill>
          <a:blip r:embed="rId8"/>
          <a:stretch>
            <a:fillRect/>
          </a:stretch>
        </p:blipFill>
        <p:spPr>
          <a:xfrm>
            <a:off x="8667630" y="1975385"/>
            <a:ext cx="2474947" cy="2197810"/>
          </a:xfrm>
          <a:prstGeom prst="rect">
            <a:avLst/>
          </a:prstGeom>
        </p:spPr>
      </p:pic>
      <p:pic>
        <p:nvPicPr>
          <p:cNvPr id="19" name="Picture 18">
            <a:extLst>
              <a:ext uri="{FF2B5EF4-FFF2-40B4-BE49-F238E27FC236}">
                <a16:creationId xmlns:a16="http://schemas.microsoft.com/office/drawing/2014/main" id="{58B04D7B-D506-41BE-BB8D-735B6D94F00B}"/>
              </a:ext>
            </a:extLst>
          </p:cNvPr>
          <p:cNvPicPr>
            <a:picLocks noChangeAspect="1"/>
          </p:cNvPicPr>
          <p:nvPr/>
        </p:nvPicPr>
        <p:blipFill>
          <a:blip r:embed="rId9"/>
          <a:stretch>
            <a:fillRect/>
          </a:stretch>
        </p:blipFill>
        <p:spPr>
          <a:xfrm>
            <a:off x="6376962" y="4307052"/>
            <a:ext cx="2184462" cy="2016547"/>
          </a:xfrm>
          <a:prstGeom prst="rect">
            <a:avLst/>
          </a:prstGeom>
        </p:spPr>
      </p:pic>
      <p:sp>
        <p:nvSpPr>
          <p:cNvPr id="20" name="Title 1">
            <a:extLst>
              <a:ext uri="{FF2B5EF4-FFF2-40B4-BE49-F238E27FC236}">
                <a16:creationId xmlns:a16="http://schemas.microsoft.com/office/drawing/2014/main" id="{6A08D354-6777-4B50-A846-D81A595F968C}"/>
              </a:ext>
            </a:extLst>
          </p:cNvPr>
          <p:cNvSpPr txBox="1">
            <a:spLocks/>
          </p:cNvSpPr>
          <p:nvPr/>
        </p:nvSpPr>
        <p:spPr>
          <a:xfrm>
            <a:off x="3884559" y="1336016"/>
            <a:ext cx="6685580" cy="450266"/>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IN" sz="2400" dirty="0"/>
              <a:t>Texture Transfer by Image Quilting algorithm</a:t>
            </a:r>
          </a:p>
        </p:txBody>
      </p:sp>
    </p:spTree>
    <p:extLst>
      <p:ext uri="{BB962C8B-B14F-4D97-AF65-F5344CB8AC3E}">
        <p14:creationId xmlns:p14="http://schemas.microsoft.com/office/powerpoint/2010/main" val="4009969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353</TotalTime>
  <Words>574</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MS Shell Dlg 2</vt:lpstr>
      <vt:lpstr>Wingdings</vt:lpstr>
      <vt:lpstr>Wingdings 3</vt:lpstr>
      <vt:lpstr>Madison</vt:lpstr>
      <vt:lpstr>Image Quilting for Texture Synthesis</vt:lpstr>
      <vt:lpstr>Objective </vt:lpstr>
      <vt:lpstr>Algorithm &amp; Implementation Pipeline</vt:lpstr>
      <vt:lpstr>The Image Quilting Algorithm</vt:lpstr>
      <vt:lpstr>Texture Synthesis and Transfer</vt:lpstr>
      <vt:lpstr>Dependency on Sampling Parameters </vt:lpstr>
      <vt:lpstr>Results / Outputs</vt:lpstr>
      <vt:lpstr>Results / Outputs</vt:lpstr>
      <vt:lpstr>Results / Outputs</vt:lpstr>
      <vt:lpstr>Results / Outputs</vt:lpstr>
      <vt:lpstr>Anamoly Occuring</vt:lpstr>
      <vt:lpstr>Sessional Action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Quilting for Texture Synthesis</dc:title>
  <dc:creator>Yadav, Meenu</dc:creator>
  <cp:lastModifiedBy>Aditi Pathak</cp:lastModifiedBy>
  <cp:revision>4</cp:revision>
  <dcterms:created xsi:type="dcterms:W3CDTF">2022-01-25T04:36:04Z</dcterms:created>
  <dcterms:modified xsi:type="dcterms:W3CDTF">2022-03-17T08:27:01Z</dcterms:modified>
</cp:coreProperties>
</file>