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0" r:id="rId5"/>
    <p:sldId id="281" r:id="rId6"/>
    <p:sldId id="284" r:id="rId7"/>
    <p:sldId id="283" r:id="rId8"/>
    <p:sldId id="28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7/9/2022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7/9/2022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7/9/2022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7/9/2022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7/9/2022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7/9/2022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7/9/2022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7/9/2022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7/9/2022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7/9/2022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7/9/2022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7/9/2022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7/9/2022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7/9/2022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7/9/2022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7/9/2022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descr="A picture containing large, sitting, white, numbers">
            <a:extLst>
              <a:ext uri="{FF2B5EF4-FFF2-40B4-BE49-F238E27FC236}">
                <a16:creationId xmlns:a16="http://schemas.microsoft.com/office/drawing/2014/main" id="{9A5D9ED1-DFCC-4799-89E2-D118451B98D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2" y="0"/>
            <a:ext cx="12191356" cy="6858000"/>
          </a:xfrm>
          <a:prstGeom prst="rect">
            <a:avLst/>
          </a:prstGeom>
        </p:spPr>
      </p:pic>
      <p:sp useBgFill="1">
        <p:nvSpPr>
          <p:cNvPr id="96"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Nova"/>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solidFill>
                  <a:schemeClr val="accent6">
                    <a:lumMod val="75000"/>
                  </a:schemeClr>
                </a:solidFill>
                <a:latin typeface="Bodoni MT Black" panose="02070A03080606020203" pitchFamily="18" charset="0"/>
              </a:rPr>
              <a:t>Housing Price Prediction Case Study</a:t>
            </a:r>
          </a:p>
        </p:txBody>
      </p:sp>
    </p:spTree>
    <p:extLst>
      <p:ext uri="{BB962C8B-B14F-4D97-AF65-F5344CB8AC3E}">
        <p14:creationId xmlns:p14="http://schemas.microsoft.com/office/powerpoint/2010/main" val="1583120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913795" y="609600"/>
            <a:ext cx="10353762" cy="1257300"/>
          </a:xfrm>
        </p:spPr>
        <p:txBody>
          <a:bodyPr>
            <a:normAutofit/>
          </a:bodyPr>
          <a:lstStyle/>
          <a:p>
            <a:r>
              <a:rPr lang="en-US" dirty="0">
                <a:solidFill>
                  <a:srgbClr val="FF0000"/>
                </a:solidFill>
                <a:latin typeface="Bernard MT Condensed" panose="02050806060905020404" pitchFamily="18" charset="0"/>
              </a:rPr>
              <a:t>Problem Statement</a:t>
            </a:r>
          </a:p>
        </p:txBody>
      </p:sp>
      <p:sp>
        <p:nvSpPr>
          <p:cNvPr id="11" name="Content Placeholder 10">
            <a:extLst>
              <a:ext uri="{FF2B5EF4-FFF2-40B4-BE49-F238E27FC236}">
                <a16:creationId xmlns:a16="http://schemas.microsoft.com/office/drawing/2014/main" id="{8BA02840-B117-D8A5-BFA2-809707E6A192}"/>
              </a:ext>
            </a:extLst>
          </p:cNvPr>
          <p:cNvSpPr>
            <a:spLocks noGrp="1"/>
          </p:cNvSpPr>
          <p:nvPr>
            <p:ph idx="1"/>
          </p:nvPr>
        </p:nvSpPr>
        <p:spPr/>
        <p:txBody>
          <a:bodyPr>
            <a:normAutofit lnSpcReduction="10000"/>
          </a:bodyPr>
          <a:lstStyle/>
          <a:p>
            <a:pPr marL="36900" indent="0">
              <a:buNone/>
            </a:pPr>
            <a:r>
              <a:rPr lang="en-US" sz="1400" dirty="0"/>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 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 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a:t>
            </a:r>
          </a:p>
          <a:p>
            <a:pPr marL="36900" indent="0">
              <a:buNone/>
            </a:pPr>
            <a:r>
              <a:rPr lang="en-US" sz="1400" dirty="0"/>
              <a:t> • Which variables are important to predict the price of variable?</a:t>
            </a:r>
          </a:p>
          <a:p>
            <a:pPr marL="36900" indent="0">
              <a:buNone/>
            </a:pPr>
            <a:r>
              <a:rPr lang="en-US" sz="1400" dirty="0"/>
              <a:t> • How do these variables describe the price of the house?</a:t>
            </a:r>
            <a:r>
              <a:rPr lang="en-IN" sz="1800"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600" dirty="0"/>
          </a:p>
        </p:txBody>
      </p:sp>
    </p:spTree>
    <p:extLst>
      <p:ext uri="{BB962C8B-B14F-4D97-AF65-F5344CB8AC3E}">
        <p14:creationId xmlns:p14="http://schemas.microsoft.com/office/powerpoint/2010/main" val="3265077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29EF69-165D-BB91-38FA-C2B7324F1553}"/>
              </a:ext>
            </a:extLst>
          </p:cNvPr>
          <p:cNvSpPr txBox="1"/>
          <p:nvPr/>
        </p:nvSpPr>
        <p:spPr>
          <a:xfrm>
            <a:off x="3228392" y="625151"/>
            <a:ext cx="6335486" cy="523220"/>
          </a:xfrm>
          <a:prstGeom prst="rect">
            <a:avLst/>
          </a:prstGeom>
          <a:noFill/>
        </p:spPr>
        <p:txBody>
          <a:bodyPr wrap="square" rtlCol="0">
            <a:spAutoFit/>
          </a:bodyPr>
          <a:lstStyle/>
          <a:p>
            <a:pPr algn="ctr"/>
            <a:r>
              <a:rPr lang="en-US" sz="2800" b="1" i="1" u="sng" dirty="0">
                <a:solidFill>
                  <a:srgbClr val="FF0000"/>
                </a:solidFill>
                <a:latin typeface="Britannic Bold" panose="020B0903060703020204" pitchFamily="34" charset="0"/>
              </a:rPr>
              <a:t>DATA SCIENCE</a:t>
            </a:r>
            <a:endParaRPr lang="en-IN" sz="2800" b="1" i="1" u="sng" dirty="0">
              <a:solidFill>
                <a:srgbClr val="FF0000"/>
              </a:solidFill>
              <a:latin typeface="Britannic Bold" panose="020B0903060703020204" pitchFamily="34" charset="0"/>
            </a:endParaRPr>
          </a:p>
        </p:txBody>
      </p:sp>
      <p:pic>
        <p:nvPicPr>
          <p:cNvPr id="3" name="Picture 2">
            <a:extLst>
              <a:ext uri="{FF2B5EF4-FFF2-40B4-BE49-F238E27FC236}">
                <a16:creationId xmlns:a16="http://schemas.microsoft.com/office/drawing/2014/main" id="{72E4F8DB-2303-648A-0ACC-44DCDF3FAFFB}"/>
              </a:ext>
            </a:extLst>
          </p:cNvPr>
          <p:cNvPicPr>
            <a:picLocks noChangeAspect="1"/>
          </p:cNvPicPr>
          <p:nvPr/>
        </p:nvPicPr>
        <p:blipFill>
          <a:blip r:embed="rId2"/>
          <a:stretch>
            <a:fillRect/>
          </a:stretch>
        </p:blipFill>
        <p:spPr>
          <a:xfrm>
            <a:off x="381000" y="1567543"/>
            <a:ext cx="11430000" cy="4847544"/>
          </a:xfrm>
          <a:prstGeom prst="rect">
            <a:avLst/>
          </a:prstGeom>
        </p:spPr>
      </p:pic>
    </p:spTree>
    <p:extLst>
      <p:ext uri="{BB962C8B-B14F-4D97-AF65-F5344CB8AC3E}">
        <p14:creationId xmlns:p14="http://schemas.microsoft.com/office/powerpoint/2010/main" val="940739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659F50-6C96-09D4-6B34-EC2E4040A265}"/>
              </a:ext>
            </a:extLst>
          </p:cNvPr>
          <p:cNvSpPr txBox="1"/>
          <p:nvPr/>
        </p:nvSpPr>
        <p:spPr>
          <a:xfrm>
            <a:off x="2425959" y="475861"/>
            <a:ext cx="9395927" cy="461665"/>
          </a:xfrm>
          <a:prstGeom prst="rect">
            <a:avLst/>
          </a:prstGeom>
          <a:noFill/>
        </p:spPr>
        <p:txBody>
          <a:bodyPr wrap="square" rtlCol="0">
            <a:spAutoFit/>
          </a:bodyPr>
          <a:lstStyle/>
          <a:p>
            <a:r>
              <a:rPr lang="en-US" sz="2400" dirty="0">
                <a:solidFill>
                  <a:srgbClr val="FFFF00"/>
                </a:solidFill>
                <a:latin typeface="Algerian" panose="04020705040A02060702" pitchFamily="82" charset="0"/>
              </a:rPr>
              <a:t>EDA(Exploratory Data Analysis) Steps</a:t>
            </a:r>
            <a:endParaRPr lang="en-IN" sz="2400" dirty="0">
              <a:solidFill>
                <a:srgbClr val="FFFF00"/>
              </a:solidFill>
              <a:latin typeface="Algerian" panose="04020705040A02060702" pitchFamily="82" charset="0"/>
            </a:endParaRPr>
          </a:p>
        </p:txBody>
      </p:sp>
      <p:sp>
        <p:nvSpPr>
          <p:cNvPr id="3" name="TextBox 2">
            <a:extLst>
              <a:ext uri="{FF2B5EF4-FFF2-40B4-BE49-F238E27FC236}">
                <a16:creationId xmlns:a16="http://schemas.microsoft.com/office/drawing/2014/main" id="{F2CFEDC4-CCC7-1C3F-C218-001D7CFB7A35}"/>
              </a:ext>
            </a:extLst>
          </p:cNvPr>
          <p:cNvSpPr txBox="1"/>
          <p:nvPr/>
        </p:nvSpPr>
        <p:spPr>
          <a:xfrm>
            <a:off x="270588" y="1483567"/>
            <a:ext cx="10207690" cy="923330"/>
          </a:xfrm>
          <a:prstGeom prst="rect">
            <a:avLst/>
          </a:prstGeom>
          <a:noFill/>
        </p:spPr>
        <p:txBody>
          <a:bodyPr wrap="square" rtlCol="0">
            <a:spAutoFit/>
          </a:bodyPr>
          <a:lstStyle/>
          <a:p>
            <a:r>
              <a:rPr lang="en-US" b="0" i="0" dirty="0">
                <a:solidFill>
                  <a:srgbClr val="00B050"/>
                </a:solidFill>
                <a:effectLst/>
                <a:latin typeface="Roboto" panose="020B0604020202020204" pitchFamily="2" charset="0"/>
              </a:rPr>
              <a:t>Exploratory Data Analysis is a data analytics process to understand the data in depth and learn the different data characteristics, </a:t>
            </a:r>
            <a:r>
              <a:rPr lang="en-US" b="0" i="0" dirty="0">
                <a:solidFill>
                  <a:srgbClr val="00B050"/>
                </a:solidFill>
                <a:effectLst/>
                <a:latin typeface="Roboto" panose="02000000000000000000" pitchFamily="2" charset="0"/>
              </a:rPr>
              <a:t>often with visual means. This allows you to get a better feel of your data and find useful patterns in it.    </a:t>
            </a:r>
            <a:endParaRPr lang="en-IN" dirty="0">
              <a:solidFill>
                <a:srgbClr val="00B050"/>
              </a:solidFill>
            </a:endParaRPr>
          </a:p>
        </p:txBody>
      </p:sp>
      <p:sp>
        <p:nvSpPr>
          <p:cNvPr id="9" name="TextBox 8">
            <a:extLst>
              <a:ext uri="{FF2B5EF4-FFF2-40B4-BE49-F238E27FC236}">
                <a16:creationId xmlns:a16="http://schemas.microsoft.com/office/drawing/2014/main" id="{2F04A433-5375-BE1E-489E-10B04BE20DB5}"/>
              </a:ext>
            </a:extLst>
          </p:cNvPr>
          <p:cNvSpPr txBox="1"/>
          <p:nvPr/>
        </p:nvSpPr>
        <p:spPr>
          <a:xfrm>
            <a:off x="167951" y="3172408"/>
            <a:ext cx="11831215" cy="1200329"/>
          </a:xfrm>
          <a:prstGeom prst="rect">
            <a:avLst/>
          </a:prstGeom>
          <a:noFill/>
        </p:spPr>
        <p:txBody>
          <a:bodyPr wrap="square" rtlCol="0">
            <a:spAutoFit/>
          </a:bodyPr>
          <a:lstStyle/>
          <a:p>
            <a:pPr marL="342900" indent="-342900">
              <a:buAutoNum type="arabicParenR"/>
            </a:pPr>
            <a:r>
              <a:rPr lang="en-US" dirty="0"/>
              <a:t>Data Collection</a:t>
            </a:r>
          </a:p>
          <a:p>
            <a:pPr marL="342900" indent="-342900">
              <a:buAutoNum type="arabicParenR" startAt="2"/>
            </a:pPr>
            <a:r>
              <a:rPr lang="en-US" dirty="0"/>
              <a:t>Data Cleaning ( Handling Missing values &amp; outliners)</a:t>
            </a:r>
            <a:endParaRPr lang="en-IN" dirty="0"/>
          </a:p>
          <a:p>
            <a:r>
              <a:rPr lang="en-IN" dirty="0"/>
              <a:t>3) Univariate Analysis (Bar graph)</a:t>
            </a:r>
          </a:p>
          <a:p>
            <a:r>
              <a:rPr lang="en-IN" dirty="0"/>
              <a:t>4) Bivariate Analysis (Scatterplot, </a:t>
            </a:r>
            <a:r>
              <a:rPr lang="en-IN" dirty="0" err="1"/>
              <a:t>Pairplot</a:t>
            </a:r>
            <a:r>
              <a:rPr lang="en-IN" dirty="0"/>
              <a:t>, boxplot, Correlation Matrix)</a:t>
            </a:r>
            <a:endParaRPr lang="en-US" dirty="0"/>
          </a:p>
        </p:txBody>
      </p:sp>
    </p:spTree>
    <p:extLst>
      <p:ext uri="{BB962C8B-B14F-4D97-AF65-F5344CB8AC3E}">
        <p14:creationId xmlns:p14="http://schemas.microsoft.com/office/powerpoint/2010/main" val="3843059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0DF700-D200-E557-2008-E2EFA0186A59}"/>
              </a:ext>
            </a:extLst>
          </p:cNvPr>
          <p:cNvSpPr txBox="1"/>
          <p:nvPr/>
        </p:nvSpPr>
        <p:spPr>
          <a:xfrm>
            <a:off x="3393233" y="410546"/>
            <a:ext cx="8798767" cy="461665"/>
          </a:xfrm>
          <a:prstGeom prst="rect">
            <a:avLst/>
          </a:prstGeom>
          <a:noFill/>
        </p:spPr>
        <p:txBody>
          <a:bodyPr wrap="square" rtlCol="0">
            <a:spAutoFit/>
          </a:bodyPr>
          <a:lstStyle/>
          <a:p>
            <a:r>
              <a:rPr lang="en-US" sz="2400" b="1" u="sng" dirty="0">
                <a:solidFill>
                  <a:schemeClr val="accent2">
                    <a:lumMod val="60000"/>
                    <a:lumOff val="40000"/>
                  </a:schemeClr>
                </a:solidFill>
                <a:latin typeface="Algerian" panose="04020705040A02060702" pitchFamily="82" charset="0"/>
              </a:rPr>
              <a:t>Steps used for Analysis of Data</a:t>
            </a:r>
            <a:endParaRPr lang="en-IN" sz="2400" b="1" u="sng" dirty="0">
              <a:solidFill>
                <a:schemeClr val="accent2">
                  <a:lumMod val="60000"/>
                  <a:lumOff val="40000"/>
                </a:schemeClr>
              </a:solidFill>
              <a:latin typeface="Algerian" panose="04020705040A02060702" pitchFamily="82" charset="0"/>
            </a:endParaRPr>
          </a:p>
        </p:txBody>
      </p:sp>
      <p:sp>
        <p:nvSpPr>
          <p:cNvPr id="3" name="TextBox 2">
            <a:extLst>
              <a:ext uri="{FF2B5EF4-FFF2-40B4-BE49-F238E27FC236}">
                <a16:creationId xmlns:a16="http://schemas.microsoft.com/office/drawing/2014/main" id="{30CB259D-EA75-3C87-53BA-3341CC51B3EA}"/>
              </a:ext>
            </a:extLst>
          </p:cNvPr>
          <p:cNvSpPr txBox="1"/>
          <p:nvPr/>
        </p:nvSpPr>
        <p:spPr>
          <a:xfrm>
            <a:off x="1315616" y="1306286"/>
            <a:ext cx="8537511" cy="2308324"/>
          </a:xfrm>
          <a:prstGeom prst="rect">
            <a:avLst/>
          </a:prstGeom>
          <a:noFill/>
        </p:spPr>
        <p:txBody>
          <a:bodyPr wrap="square" rtlCol="0">
            <a:spAutoFit/>
          </a:bodyPr>
          <a:lstStyle/>
          <a:p>
            <a:r>
              <a:rPr lang="en-US" dirty="0"/>
              <a:t>1)Loading the Data sets</a:t>
            </a:r>
          </a:p>
          <a:p>
            <a:r>
              <a:rPr lang="en-US" dirty="0"/>
              <a:t>2) Loading the file</a:t>
            </a:r>
          </a:p>
          <a:p>
            <a:r>
              <a:rPr lang="en-US" dirty="0"/>
              <a:t>3) Checking for the missing values or null values</a:t>
            </a:r>
          </a:p>
          <a:p>
            <a:r>
              <a:rPr lang="en-US" dirty="0"/>
              <a:t>4)EDA including plotting on graphs , correlation matrix</a:t>
            </a:r>
          </a:p>
          <a:p>
            <a:r>
              <a:rPr lang="en-US" dirty="0"/>
              <a:t>5) Checking the skewness</a:t>
            </a:r>
          </a:p>
          <a:p>
            <a:r>
              <a:rPr lang="en-US" dirty="0"/>
              <a:t>6) Removing the outliers</a:t>
            </a:r>
          </a:p>
          <a:p>
            <a:r>
              <a:rPr lang="en-US" dirty="0"/>
              <a:t>7) Undertaking the training process </a:t>
            </a:r>
          </a:p>
          <a:p>
            <a:r>
              <a:rPr lang="en-US" dirty="0"/>
              <a:t>8) Model building using various processes</a:t>
            </a:r>
            <a:endParaRPr lang="en-IN" dirty="0"/>
          </a:p>
        </p:txBody>
      </p:sp>
    </p:spTree>
    <p:extLst>
      <p:ext uri="{BB962C8B-B14F-4D97-AF65-F5344CB8AC3E}">
        <p14:creationId xmlns:p14="http://schemas.microsoft.com/office/powerpoint/2010/main" val="10248492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3.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{ECBCE82B-4A43-495F-BB90-7D15AC3112DB}tf11665031_win32</Template>
  <TotalTime>76</TotalTime>
  <Words>432</Words>
  <Application>Microsoft Office PowerPoint</Application>
  <PresentationFormat>Widescreen</PresentationFormat>
  <Paragraphs>21</Paragraphs>
  <Slides>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vt:i4>
      </vt:variant>
    </vt:vector>
  </HeadingPairs>
  <TitlesOfParts>
    <vt:vector size="16" baseType="lpstr">
      <vt:lpstr>Algerian</vt:lpstr>
      <vt:lpstr>Arial</vt:lpstr>
      <vt:lpstr>Arial Nova</vt:lpstr>
      <vt:lpstr>Arial Nova Light</vt:lpstr>
      <vt:lpstr>Bernard MT Condensed</vt:lpstr>
      <vt:lpstr>Bodoni MT Black</vt:lpstr>
      <vt:lpstr>Britannic Bold</vt:lpstr>
      <vt:lpstr>Calibri</vt:lpstr>
      <vt:lpstr>Roboto</vt:lpstr>
      <vt:lpstr>Wingdings 2</vt:lpstr>
      <vt:lpstr>SlateVTI</vt:lpstr>
      <vt:lpstr>Housing Price Prediction Case Study</vt:lpstr>
      <vt:lpstr>Problem Statement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Case Study</dc:title>
  <dc:creator>aditishrma.ca22@outlook.com</dc:creator>
  <cp:lastModifiedBy>aditishrma.ca22@outlook.com</cp:lastModifiedBy>
  <cp:revision>7</cp:revision>
  <dcterms:created xsi:type="dcterms:W3CDTF">2022-06-09T04:46:43Z</dcterms:created>
  <dcterms:modified xsi:type="dcterms:W3CDTF">2022-07-09T06:53:50Z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