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58" r:id="rId3"/>
    <p:sldId id="267" r:id="rId4"/>
    <p:sldId id="290" r:id="rId5"/>
    <p:sldId id="293" r:id="rId6"/>
    <p:sldId id="268" r:id="rId7"/>
    <p:sldId id="280" r:id="rId8"/>
    <p:sldId id="270" r:id="rId9"/>
    <p:sldId id="286" r:id="rId10"/>
    <p:sldId id="287" r:id="rId11"/>
    <p:sldId id="288" r:id="rId12"/>
    <p:sldId id="289" r:id="rId13"/>
    <p:sldId id="283" r:id="rId14"/>
    <p:sldId id="282" r:id="rId15"/>
    <p:sldId id="291" r:id="rId16"/>
    <p:sldId id="292"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84" d="100"/>
          <a:sy n="84" d="100"/>
        </p:scale>
        <p:origin x="614"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FC8AB-D794-B545-AFBA-C7C5C1296D45}" type="datetimeFigureOut">
              <a:rPr lang="en-US" smtClean="0"/>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FA3F8-0CA9-1343-A91B-A68DE8C280BB}" type="slidenum">
              <a:rPr lang="en-US" smtClean="0"/>
              <a:t>‹#›</a:t>
            </a:fld>
            <a:endParaRPr lang="en-US"/>
          </a:p>
        </p:txBody>
      </p:sp>
    </p:spTree>
    <p:extLst>
      <p:ext uri="{BB962C8B-B14F-4D97-AF65-F5344CB8AC3E}">
        <p14:creationId xmlns:p14="http://schemas.microsoft.com/office/powerpoint/2010/main" val="2306764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4F3DABF-E971-48EE-A9FA-C0732D150819}"/>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3DA74A3-C0DB-4A35-B10C-4B67D7F1F20E}"/>
              </a:ext>
            </a:extLst>
          </p:cNvPr>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B1422721-F90F-4339-949E-FE212E85430E}"/>
              </a:ext>
            </a:extLst>
          </p:cNvPr>
          <p:cNvSpPr>
            <a:spLocks noGrp="1"/>
          </p:cNvSpPr>
          <p:nvPr>
            <p:ph type="ftr" sz="quarter" idx="4"/>
          </p:nvPr>
        </p:nvSpPr>
        <p:spPr/>
        <p:txBody>
          <a:bodyPr/>
          <a:lstStyle/>
          <a:p>
            <a:r>
              <a:rPr lang="en-US"/>
              <a:t>© Copyright IBM Corporation 2009, 2020</a:t>
            </a:r>
          </a:p>
        </p:txBody>
      </p:sp>
    </p:spTree>
    <p:extLst>
      <p:ext uri="{BB962C8B-B14F-4D97-AF65-F5344CB8AC3E}">
        <p14:creationId xmlns:p14="http://schemas.microsoft.com/office/powerpoint/2010/main" val="353266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4F3DABF-E971-48EE-A9FA-C0732D150819}"/>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3DA74A3-C0DB-4A35-B10C-4B67D7F1F20E}"/>
              </a:ext>
            </a:extLst>
          </p:cNvPr>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B1422721-F90F-4339-949E-FE212E85430E}"/>
              </a:ext>
            </a:extLst>
          </p:cNvPr>
          <p:cNvSpPr>
            <a:spLocks noGrp="1"/>
          </p:cNvSpPr>
          <p:nvPr>
            <p:ph type="ftr" sz="quarter" idx="4"/>
          </p:nvPr>
        </p:nvSpPr>
        <p:spPr/>
        <p:txBody>
          <a:bodyPr/>
          <a:lstStyle/>
          <a:p>
            <a:r>
              <a:rPr lang="en-US"/>
              <a:t>© Copyright IBM Corporation 2009, 2020</a:t>
            </a:r>
          </a:p>
        </p:txBody>
      </p:sp>
    </p:spTree>
    <p:extLst>
      <p:ext uri="{BB962C8B-B14F-4D97-AF65-F5344CB8AC3E}">
        <p14:creationId xmlns:p14="http://schemas.microsoft.com/office/powerpoint/2010/main" val="4004164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4F3DABF-E971-48EE-A9FA-C0732D150819}"/>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3DA74A3-C0DB-4A35-B10C-4B67D7F1F20E}"/>
              </a:ext>
            </a:extLst>
          </p:cNvPr>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B1422721-F90F-4339-949E-FE212E85430E}"/>
              </a:ext>
            </a:extLst>
          </p:cNvPr>
          <p:cNvSpPr>
            <a:spLocks noGrp="1"/>
          </p:cNvSpPr>
          <p:nvPr>
            <p:ph type="ftr" sz="quarter" idx="4"/>
          </p:nvPr>
        </p:nvSpPr>
        <p:spPr/>
        <p:txBody>
          <a:bodyPr/>
          <a:lstStyle/>
          <a:p>
            <a:r>
              <a:rPr lang="en-US"/>
              <a:t>© Copyright IBM Corporation 2009, 2020</a:t>
            </a:r>
          </a:p>
        </p:txBody>
      </p:sp>
    </p:spTree>
    <p:extLst>
      <p:ext uri="{BB962C8B-B14F-4D97-AF65-F5344CB8AC3E}">
        <p14:creationId xmlns:p14="http://schemas.microsoft.com/office/powerpoint/2010/main" val="279053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4F3DABF-E971-48EE-A9FA-C0732D150819}"/>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3DA74A3-C0DB-4A35-B10C-4B67D7F1F20E}"/>
              </a:ext>
            </a:extLst>
          </p:cNvPr>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B1422721-F90F-4339-949E-FE212E85430E}"/>
              </a:ext>
            </a:extLst>
          </p:cNvPr>
          <p:cNvSpPr>
            <a:spLocks noGrp="1"/>
          </p:cNvSpPr>
          <p:nvPr>
            <p:ph type="ftr" sz="quarter" idx="4"/>
          </p:nvPr>
        </p:nvSpPr>
        <p:spPr/>
        <p:txBody>
          <a:bodyPr/>
          <a:lstStyle/>
          <a:p>
            <a:r>
              <a:rPr lang="en-US"/>
              <a:t>© Copyright IBM Corporation 2009, 2020</a:t>
            </a:r>
          </a:p>
        </p:txBody>
      </p:sp>
    </p:spTree>
    <p:extLst>
      <p:ext uri="{BB962C8B-B14F-4D97-AF65-F5344CB8AC3E}">
        <p14:creationId xmlns:p14="http://schemas.microsoft.com/office/powerpoint/2010/main" val="2889301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4F3DABF-E971-48EE-A9FA-C0732D150819}"/>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3DA74A3-C0DB-4A35-B10C-4B67D7F1F20E}"/>
              </a:ext>
            </a:extLst>
          </p:cNvPr>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B1422721-F90F-4339-949E-FE212E85430E}"/>
              </a:ext>
            </a:extLst>
          </p:cNvPr>
          <p:cNvSpPr>
            <a:spLocks noGrp="1"/>
          </p:cNvSpPr>
          <p:nvPr>
            <p:ph type="ftr" sz="quarter" idx="4"/>
          </p:nvPr>
        </p:nvSpPr>
        <p:spPr/>
        <p:txBody>
          <a:bodyPr/>
          <a:lstStyle/>
          <a:p>
            <a:r>
              <a:rPr lang="en-US"/>
              <a:t>© Copyright IBM Corporation 2009, 2020</a:t>
            </a:r>
          </a:p>
        </p:txBody>
      </p:sp>
    </p:spTree>
    <p:extLst>
      <p:ext uri="{BB962C8B-B14F-4D97-AF65-F5344CB8AC3E}">
        <p14:creationId xmlns:p14="http://schemas.microsoft.com/office/powerpoint/2010/main" val="2415650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4F3DABF-E971-48EE-A9FA-C0732D150819}"/>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3DA74A3-C0DB-4A35-B10C-4B67D7F1F20E}"/>
              </a:ext>
            </a:extLst>
          </p:cNvPr>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B1422721-F90F-4339-949E-FE212E85430E}"/>
              </a:ext>
            </a:extLst>
          </p:cNvPr>
          <p:cNvSpPr>
            <a:spLocks noGrp="1"/>
          </p:cNvSpPr>
          <p:nvPr>
            <p:ph type="ftr" sz="quarter" idx="4"/>
          </p:nvPr>
        </p:nvSpPr>
        <p:spPr/>
        <p:txBody>
          <a:bodyPr/>
          <a:lstStyle/>
          <a:p>
            <a:r>
              <a:rPr lang="en-US"/>
              <a:t>© Copyright IBM Corporation 2009, 2020</a:t>
            </a:r>
          </a:p>
        </p:txBody>
      </p:sp>
    </p:spTree>
    <p:extLst>
      <p:ext uri="{BB962C8B-B14F-4D97-AF65-F5344CB8AC3E}">
        <p14:creationId xmlns:p14="http://schemas.microsoft.com/office/powerpoint/2010/main" val="1175109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4F3DABF-E971-48EE-A9FA-C0732D150819}"/>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3DA74A3-C0DB-4A35-B10C-4B67D7F1F20E}"/>
              </a:ext>
            </a:extLst>
          </p:cNvPr>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B1422721-F90F-4339-949E-FE212E85430E}"/>
              </a:ext>
            </a:extLst>
          </p:cNvPr>
          <p:cNvSpPr>
            <a:spLocks noGrp="1"/>
          </p:cNvSpPr>
          <p:nvPr>
            <p:ph type="ftr" sz="quarter" idx="4"/>
          </p:nvPr>
        </p:nvSpPr>
        <p:spPr/>
        <p:txBody>
          <a:bodyPr/>
          <a:lstStyle/>
          <a:p>
            <a:r>
              <a:rPr lang="en-US"/>
              <a:t>© Copyright IBM Corporation 2009, 2020</a:t>
            </a:r>
          </a:p>
        </p:txBody>
      </p:sp>
    </p:spTree>
    <p:extLst>
      <p:ext uri="{BB962C8B-B14F-4D97-AF65-F5344CB8AC3E}">
        <p14:creationId xmlns:p14="http://schemas.microsoft.com/office/powerpoint/2010/main" val="180341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4F3DABF-E971-48EE-A9FA-C0732D150819}"/>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53DA74A3-C0DB-4A35-B10C-4B67D7F1F20E}"/>
              </a:ext>
            </a:extLst>
          </p:cNvPr>
          <p:cNvSpPr>
            <a:spLocks noGrp="1"/>
          </p:cNvSpPr>
          <p:nvPr>
            <p:ph type="body" sz="quarter" idx="3"/>
          </p:nvPr>
        </p:nvSpPr>
        <p:spPr/>
        <p:txBody>
          <a:bodyPr/>
          <a:lstStyle/>
          <a:p>
            <a:endParaRPr lang="en-US" dirty="0"/>
          </a:p>
        </p:txBody>
      </p:sp>
      <p:sp>
        <p:nvSpPr>
          <p:cNvPr id="2" name="Footer Placeholder 1">
            <a:extLst>
              <a:ext uri="{FF2B5EF4-FFF2-40B4-BE49-F238E27FC236}">
                <a16:creationId xmlns:a16="http://schemas.microsoft.com/office/drawing/2014/main" id="{B1422721-F90F-4339-949E-FE212E85430E}"/>
              </a:ext>
            </a:extLst>
          </p:cNvPr>
          <p:cNvSpPr>
            <a:spLocks noGrp="1"/>
          </p:cNvSpPr>
          <p:nvPr>
            <p:ph type="ftr" sz="quarter" idx="4"/>
          </p:nvPr>
        </p:nvSpPr>
        <p:spPr/>
        <p:txBody>
          <a:bodyPr/>
          <a:lstStyle/>
          <a:p>
            <a:r>
              <a:rPr lang="en-US"/>
              <a:t>© Copyright IBM Corporation 2009, 2020</a:t>
            </a:r>
          </a:p>
        </p:txBody>
      </p:sp>
    </p:spTree>
    <p:extLst>
      <p:ext uri="{BB962C8B-B14F-4D97-AF65-F5344CB8AC3E}">
        <p14:creationId xmlns:p14="http://schemas.microsoft.com/office/powerpoint/2010/main" val="1571373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C48A-C23B-034A-9A12-1C036C62D0C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3A4565-735A-8F45-8006-7ED60EE905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E3C0A0A-13AF-A942-8FDE-4FE1E05A7EA3}"/>
              </a:ext>
            </a:extLst>
          </p:cNvPr>
          <p:cNvSpPr>
            <a:spLocks noGrp="1"/>
          </p:cNvSpPr>
          <p:nvPr>
            <p:ph type="dt" sz="half" idx="10"/>
          </p:nvPr>
        </p:nvSpPr>
        <p:spPr/>
        <p:txBody>
          <a:bodyPr/>
          <a:lstStyle/>
          <a:p>
            <a:fld id="{D348B6AE-32B6-6940-840E-587CFD6844E6}" type="datetimeFigureOut">
              <a:rPr lang="en-US" smtClean="0"/>
              <a:t>3/31/2023</a:t>
            </a:fld>
            <a:endParaRPr lang="en-US"/>
          </a:p>
        </p:txBody>
      </p:sp>
      <p:sp>
        <p:nvSpPr>
          <p:cNvPr id="5" name="Footer Placeholder 4">
            <a:extLst>
              <a:ext uri="{FF2B5EF4-FFF2-40B4-BE49-F238E27FC236}">
                <a16:creationId xmlns:a16="http://schemas.microsoft.com/office/drawing/2014/main" id="{772E2EBA-14A9-CD47-9E3E-A504800E4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011B1-4CF3-9945-8A4A-E5140F2A20B7}"/>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203388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14D6-12C5-3744-A258-8CB3FBD040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452B5D8-78B7-EF43-A870-9D0DABE422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D7AF3A-454D-FE44-B1CD-F6CDC86B6E41}"/>
              </a:ext>
            </a:extLst>
          </p:cNvPr>
          <p:cNvSpPr>
            <a:spLocks noGrp="1"/>
          </p:cNvSpPr>
          <p:nvPr>
            <p:ph type="dt" sz="half" idx="10"/>
          </p:nvPr>
        </p:nvSpPr>
        <p:spPr/>
        <p:txBody>
          <a:bodyPr/>
          <a:lstStyle/>
          <a:p>
            <a:fld id="{D348B6AE-32B6-6940-840E-587CFD6844E6}" type="datetimeFigureOut">
              <a:rPr lang="en-US" smtClean="0"/>
              <a:t>3/31/2023</a:t>
            </a:fld>
            <a:endParaRPr lang="en-US"/>
          </a:p>
        </p:txBody>
      </p:sp>
      <p:sp>
        <p:nvSpPr>
          <p:cNvPr id="5" name="Footer Placeholder 4">
            <a:extLst>
              <a:ext uri="{FF2B5EF4-FFF2-40B4-BE49-F238E27FC236}">
                <a16:creationId xmlns:a16="http://schemas.microsoft.com/office/drawing/2014/main" id="{47FDC774-B698-2947-9332-03F72B4D8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3D2BB-FB8F-5C4C-AC9F-6BA6651E7255}"/>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256203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7D6CC-F6EB-7B47-91BE-39F40706AB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440FB5B-32BB-F64A-9CC7-D2FD52561E9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1D1200-160F-7A41-865D-3E1AFAF788A5}"/>
              </a:ext>
            </a:extLst>
          </p:cNvPr>
          <p:cNvSpPr>
            <a:spLocks noGrp="1"/>
          </p:cNvSpPr>
          <p:nvPr>
            <p:ph type="dt" sz="half" idx="10"/>
          </p:nvPr>
        </p:nvSpPr>
        <p:spPr/>
        <p:txBody>
          <a:bodyPr/>
          <a:lstStyle/>
          <a:p>
            <a:fld id="{D348B6AE-32B6-6940-840E-587CFD6844E6}" type="datetimeFigureOut">
              <a:rPr lang="en-US" smtClean="0"/>
              <a:t>3/31/2023</a:t>
            </a:fld>
            <a:endParaRPr lang="en-US"/>
          </a:p>
        </p:txBody>
      </p:sp>
      <p:sp>
        <p:nvSpPr>
          <p:cNvPr id="5" name="Footer Placeholder 4">
            <a:extLst>
              <a:ext uri="{FF2B5EF4-FFF2-40B4-BE49-F238E27FC236}">
                <a16:creationId xmlns:a16="http://schemas.microsoft.com/office/drawing/2014/main" id="{601B6B51-A5E2-C140-BDCD-EE7A15106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3B050-0623-A347-BE0A-A77EA825AB06}"/>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959285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0" name="Picture 3" descr="C:\!!Templates\Cross-brand_Ppt_template\Diagonal45Feath35.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15925"/>
            <a:ext cx="5486400" cy="640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gray">
          <a:xfrm>
            <a:off x="0" y="6477000"/>
            <a:ext cx="121920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solidFill>
                  <a:srgbClr val="008ABF"/>
                </a:solidFill>
                <a:latin typeface="+mn-lt"/>
                <a:ea typeface="Verdana" panose="020B0604030504040204" pitchFamily="34" charset="0"/>
                <a:cs typeface="Verdana" panose="020B0604030504040204" pitchFamily="34" charset="0"/>
              </a:rPr>
            </a:br>
            <a:r>
              <a:rPr lang="en-US" sz="1000" dirty="0">
                <a:solidFill>
                  <a:srgbClr val="008ABF"/>
                </a:solid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p:cNvSpPr>
            <a:spLocks noGrp="1" noChangeArrowheads="1"/>
          </p:cNvSpPr>
          <p:nvPr>
            <p:ph type="ftr" sz="quarter" idx="10"/>
          </p:nvPr>
        </p:nvSpPr>
        <p:spPr>
          <a:xfrm>
            <a:off x="1" y="6510339"/>
            <a:ext cx="12196233" cy="141287"/>
          </a:xfrm>
        </p:spPr>
        <p:txBody>
          <a:bodyPr>
            <a:noAutofit/>
          </a:bodyPr>
          <a:lstStyle>
            <a:lvl1pPr algn="ctr">
              <a:defRPr sz="1000">
                <a:latin typeface="+mn-lt"/>
              </a:defRPr>
            </a:lvl1pPr>
          </a:lstStyle>
          <a:p>
            <a:pPr>
              <a:defRPr/>
            </a:pPr>
            <a:r>
              <a:rPr lang="en-US"/>
              <a:t>© Copyright IBM Corporation 2009, 2020</a:t>
            </a:r>
          </a:p>
        </p:txBody>
      </p:sp>
      <p:sp>
        <p:nvSpPr>
          <p:cNvPr id="11" name="Rectangle 20"/>
          <p:cNvSpPr>
            <a:spLocks noGrp="1" noChangeArrowheads="1"/>
          </p:cNvSpPr>
          <p:nvPr>
            <p:ph type="ctrTitle"/>
          </p:nvPr>
        </p:nvSpPr>
        <p:spPr bwMode="auto">
          <a:xfrm>
            <a:off x="4617600" y="1481328"/>
            <a:ext cx="7387200" cy="2710800"/>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900">
                <a:solidFill>
                  <a:srgbClr val="00649D"/>
                </a:solidFill>
              </a:defRPr>
            </a:lvl1pPr>
          </a:lstStyle>
          <a:p>
            <a:pPr lvl="0"/>
            <a:r>
              <a:rPr lang="en-US" noProof="0"/>
              <a:t>Click to edit Master title style</a:t>
            </a:r>
            <a:endParaRPr lang="en-US" noProof="0" dirty="0"/>
          </a:p>
        </p:txBody>
      </p:sp>
      <p:pic>
        <p:nvPicPr>
          <p:cNvPr id="12" name="Picture 6" descr="C:\!!Templates\Cross-brand_Ppt_template\!!Masthead_Final-1d.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
            <a:ext cx="12192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4617600" y="4408714"/>
            <a:ext cx="7387200" cy="1892074"/>
          </a:xfrm>
        </p:spPr>
        <p:txBody>
          <a:bodyPr/>
          <a:lstStyle>
            <a:lvl1pPr marL="0" indent="0">
              <a:buNone/>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207445626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DF78-11A7-244C-8626-239AA4D7E1F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5017EE-29D5-3644-99BF-A3D1726ECD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F4549A-70F3-374A-9A8A-05F0E0A4B3D4}"/>
              </a:ext>
            </a:extLst>
          </p:cNvPr>
          <p:cNvSpPr>
            <a:spLocks noGrp="1"/>
          </p:cNvSpPr>
          <p:nvPr>
            <p:ph type="dt" sz="half" idx="10"/>
          </p:nvPr>
        </p:nvSpPr>
        <p:spPr/>
        <p:txBody>
          <a:bodyPr/>
          <a:lstStyle/>
          <a:p>
            <a:fld id="{D348B6AE-32B6-6940-840E-587CFD6844E6}" type="datetimeFigureOut">
              <a:rPr lang="en-US" smtClean="0"/>
              <a:t>3/31/2023</a:t>
            </a:fld>
            <a:endParaRPr lang="en-US"/>
          </a:p>
        </p:txBody>
      </p:sp>
      <p:sp>
        <p:nvSpPr>
          <p:cNvPr id="5" name="Footer Placeholder 4">
            <a:extLst>
              <a:ext uri="{FF2B5EF4-FFF2-40B4-BE49-F238E27FC236}">
                <a16:creationId xmlns:a16="http://schemas.microsoft.com/office/drawing/2014/main" id="{707196CA-4404-FC49-A111-852E52A91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F54CE-0B71-B541-AC65-3AFF2CC6EBC5}"/>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415985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DB9E-559B-824F-893C-5715B4D33E8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23075BB-1AA2-514C-A4AB-247C5EB034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927E4DC-0392-2544-AF99-DDB7D10068EF}"/>
              </a:ext>
            </a:extLst>
          </p:cNvPr>
          <p:cNvSpPr>
            <a:spLocks noGrp="1"/>
          </p:cNvSpPr>
          <p:nvPr>
            <p:ph type="dt" sz="half" idx="10"/>
          </p:nvPr>
        </p:nvSpPr>
        <p:spPr/>
        <p:txBody>
          <a:bodyPr/>
          <a:lstStyle/>
          <a:p>
            <a:fld id="{D348B6AE-32B6-6940-840E-587CFD6844E6}" type="datetimeFigureOut">
              <a:rPr lang="en-US" smtClean="0"/>
              <a:t>3/31/2023</a:t>
            </a:fld>
            <a:endParaRPr lang="en-US"/>
          </a:p>
        </p:txBody>
      </p:sp>
      <p:sp>
        <p:nvSpPr>
          <p:cNvPr id="5" name="Footer Placeholder 4">
            <a:extLst>
              <a:ext uri="{FF2B5EF4-FFF2-40B4-BE49-F238E27FC236}">
                <a16:creationId xmlns:a16="http://schemas.microsoft.com/office/drawing/2014/main" id="{D1837801-7C64-CF4E-8FBB-8D930F5E3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1237-BF8A-7448-B9AA-F23EF8307419}"/>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42277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996D-3D0A-D340-A087-9FCD689F04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0385EDA-4B09-BD48-87F1-13382CF0D9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3B2B83B-CBCF-564A-B7DC-2E99AF82D7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6E9A328-A8A8-D74B-99A5-33EFEAF71930}"/>
              </a:ext>
            </a:extLst>
          </p:cNvPr>
          <p:cNvSpPr>
            <a:spLocks noGrp="1"/>
          </p:cNvSpPr>
          <p:nvPr>
            <p:ph type="dt" sz="half" idx="10"/>
          </p:nvPr>
        </p:nvSpPr>
        <p:spPr/>
        <p:txBody>
          <a:bodyPr/>
          <a:lstStyle/>
          <a:p>
            <a:fld id="{D348B6AE-32B6-6940-840E-587CFD6844E6}" type="datetimeFigureOut">
              <a:rPr lang="en-US" smtClean="0"/>
              <a:t>3/31/2023</a:t>
            </a:fld>
            <a:endParaRPr lang="en-US"/>
          </a:p>
        </p:txBody>
      </p:sp>
      <p:sp>
        <p:nvSpPr>
          <p:cNvPr id="6" name="Footer Placeholder 5">
            <a:extLst>
              <a:ext uri="{FF2B5EF4-FFF2-40B4-BE49-F238E27FC236}">
                <a16:creationId xmlns:a16="http://schemas.microsoft.com/office/drawing/2014/main" id="{4EE80186-0EE0-9B4C-9D03-BB5BB60A3D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FBD82-B28A-2749-BDB0-93A84382CC40}"/>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2472943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D76E-2BC4-724A-9E37-79FBB6ABD91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1C39A0E-96FF-164B-A0CE-1C833EA0D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BC3D56-BD93-894B-8E27-4B7029F2F3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129496D-93A8-0B4B-8961-E4D2C8EE3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A7B96D4-2383-4042-BF3E-81771A32DA1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4324BF4-E3FA-7E4E-BF62-F69D2D11BB81}"/>
              </a:ext>
            </a:extLst>
          </p:cNvPr>
          <p:cNvSpPr>
            <a:spLocks noGrp="1"/>
          </p:cNvSpPr>
          <p:nvPr>
            <p:ph type="dt" sz="half" idx="10"/>
          </p:nvPr>
        </p:nvSpPr>
        <p:spPr/>
        <p:txBody>
          <a:bodyPr/>
          <a:lstStyle/>
          <a:p>
            <a:fld id="{D348B6AE-32B6-6940-840E-587CFD6844E6}" type="datetimeFigureOut">
              <a:rPr lang="en-US" smtClean="0"/>
              <a:t>3/31/2023</a:t>
            </a:fld>
            <a:endParaRPr lang="en-US"/>
          </a:p>
        </p:txBody>
      </p:sp>
      <p:sp>
        <p:nvSpPr>
          <p:cNvPr id="8" name="Footer Placeholder 7">
            <a:extLst>
              <a:ext uri="{FF2B5EF4-FFF2-40B4-BE49-F238E27FC236}">
                <a16:creationId xmlns:a16="http://schemas.microsoft.com/office/drawing/2014/main" id="{0D20D30B-6B79-874A-8B12-EB0C11C761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65F17F-445F-F64F-8EF3-F100A258FDD7}"/>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387874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421D5-1DC2-C240-851E-66C5C8B7035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79714EA-CD18-1845-BA1F-91B0A396E309}"/>
              </a:ext>
            </a:extLst>
          </p:cNvPr>
          <p:cNvSpPr>
            <a:spLocks noGrp="1"/>
          </p:cNvSpPr>
          <p:nvPr>
            <p:ph type="dt" sz="half" idx="10"/>
          </p:nvPr>
        </p:nvSpPr>
        <p:spPr/>
        <p:txBody>
          <a:bodyPr/>
          <a:lstStyle/>
          <a:p>
            <a:fld id="{D348B6AE-32B6-6940-840E-587CFD6844E6}" type="datetimeFigureOut">
              <a:rPr lang="en-US" smtClean="0"/>
              <a:t>3/31/2023</a:t>
            </a:fld>
            <a:endParaRPr lang="en-US"/>
          </a:p>
        </p:txBody>
      </p:sp>
      <p:sp>
        <p:nvSpPr>
          <p:cNvPr id="4" name="Footer Placeholder 3">
            <a:extLst>
              <a:ext uri="{FF2B5EF4-FFF2-40B4-BE49-F238E27FC236}">
                <a16:creationId xmlns:a16="http://schemas.microsoft.com/office/drawing/2014/main" id="{376D84ED-18D1-8D4A-AF17-C55B9B1BB3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B4C29D-EB64-454C-B619-AD33C77FB01C}"/>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125057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2A4EF8-0BD3-EB4B-A758-EFF020260105}"/>
              </a:ext>
            </a:extLst>
          </p:cNvPr>
          <p:cNvSpPr>
            <a:spLocks noGrp="1"/>
          </p:cNvSpPr>
          <p:nvPr>
            <p:ph type="dt" sz="half" idx="10"/>
          </p:nvPr>
        </p:nvSpPr>
        <p:spPr/>
        <p:txBody>
          <a:bodyPr/>
          <a:lstStyle/>
          <a:p>
            <a:fld id="{D348B6AE-32B6-6940-840E-587CFD6844E6}" type="datetimeFigureOut">
              <a:rPr lang="en-US" smtClean="0"/>
              <a:t>3/31/2023</a:t>
            </a:fld>
            <a:endParaRPr lang="en-US"/>
          </a:p>
        </p:txBody>
      </p:sp>
      <p:sp>
        <p:nvSpPr>
          <p:cNvPr id="3" name="Footer Placeholder 2">
            <a:extLst>
              <a:ext uri="{FF2B5EF4-FFF2-40B4-BE49-F238E27FC236}">
                <a16:creationId xmlns:a16="http://schemas.microsoft.com/office/drawing/2014/main" id="{C8A5164F-B406-8340-BAA1-492D933859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D6B01C-475C-B448-9843-FCCE3AC58C6E}"/>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420942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9F69-D49C-B540-8233-9968CDE93A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7B8D0D7-D8AD-8942-B309-D17ECA22E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C53563E-7988-0947-A19F-7950A896C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1C8188-EF64-B045-9773-A77CC14623D8}"/>
              </a:ext>
            </a:extLst>
          </p:cNvPr>
          <p:cNvSpPr>
            <a:spLocks noGrp="1"/>
          </p:cNvSpPr>
          <p:nvPr>
            <p:ph type="dt" sz="half" idx="10"/>
          </p:nvPr>
        </p:nvSpPr>
        <p:spPr/>
        <p:txBody>
          <a:bodyPr/>
          <a:lstStyle/>
          <a:p>
            <a:fld id="{D348B6AE-32B6-6940-840E-587CFD6844E6}" type="datetimeFigureOut">
              <a:rPr lang="en-US" smtClean="0"/>
              <a:t>3/31/2023</a:t>
            </a:fld>
            <a:endParaRPr lang="en-US"/>
          </a:p>
        </p:txBody>
      </p:sp>
      <p:sp>
        <p:nvSpPr>
          <p:cNvPr id="6" name="Footer Placeholder 5">
            <a:extLst>
              <a:ext uri="{FF2B5EF4-FFF2-40B4-BE49-F238E27FC236}">
                <a16:creationId xmlns:a16="http://schemas.microsoft.com/office/drawing/2014/main" id="{D72893BE-E37B-E441-9E1C-7A1925D02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3DFA0-DD65-6B4B-B43F-F4B1DCF74BA1}"/>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319593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3FCB-EA7A-5045-A363-954BDC980AA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6C8FDD7-D30C-D743-BB3E-6B27F4F77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AB43A5-A716-A94A-AC4A-65598688B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B426EA-B975-E041-8892-56B7E06E15F7}"/>
              </a:ext>
            </a:extLst>
          </p:cNvPr>
          <p:cNvSpPr>
            <a:spLocks noGrp="1"/>
          </p:cNvSpPr>
          <p:nvPr>
            <p:ph type="dt" sz="half" idx="10"/>
          </p:nvPr>
        </p:nvSpPr>
        <p:spPr/>
        <p:txBody>
          <a:bodyPr/>
          <a:lstStyle/>
          <a:p>
            <a:fld id="{D348B6AE-32B6-6940-840E-587CFD6844E6}" type="datetimeFigureOut">
              <a:rPr lang="en-US" smtClean="0"/>
              <a:t>3/31/2023</a:t>
            </a:fld>
            <a:endParaRPr lang="en-US"/>
          </a:p>
        </p:txBody>
      </p:sp>
      <p:sp>
        <p:nvSpPr>
          <p:cNvPr id="6" name="Footer Placeholder 5">
            <a:extLst>
              <a:ext uri="{FF2B5EF4-FFF2-40B4-BE49-F238E27FC236}">
                <a16:creationId xmlns:a16="http://schemas.microsoft.com/office/drawing/2014/main" id="{04C6A369-46E1-D24F-A201-527EDA338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534A2-8824-F240-9443-42933C219088}"/>
              </a:ext>
            </a:extLst>
          </p:cNvPr>
          <p:cNvSpPr>
            <a:spLocks noGrp="1"/>
          </p:cNvSpPr>
          <p:nvPr>
            <p:ph type="sldNum" sz="quarter" idx="12"/>
          </p:nvPr>
        </p:nvSpPr>
        <p:spPr/>
        <p:txBody>
          <a:bodyPr/>
          <a:lstStyle/>
          <a:p>
            <a:fld id="{9610BF80-02AF-8D43-8AB9-DC30FC99D4D8}" type="slidenum">
              <a:rPr lang="en-US" smtClean="0"/>
              <a:t>‹#›</a:t>
            </a:fld>
            <a:endParaRPr lang="en-US"/>
          </a:p>
        </p:txBody>
      </p:sp>
    </p:spTree>
    <p:extLst>
      <p:ext uri="{BB962C8B-B14F-4D97-AF65-F5344CB8AC3E}">
        <p14:creationId xmlns:p14="http://schemas.microsoft.com/office/powerpoint/2010/main" val="361055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887E3-8A67-CB49-9351-641A47AA90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5C1D39-F8E6-6248-8F52-691981724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8C3A97-2747-A54B-9830-81A4AD0ED2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8B6AE-32B6-6940-840E-587CFD6844E6}" type="datetimeFigureOut">
              <a:rPr lang="en-US" smtClean="0"/>
              <a:t>3/31/2023</a:t>
            </a:fld>
            <a:endParaRPr lang="en-US"/>
          </a:p>
        </p:txBody>
      </p:sp>
      <p:sp>
        <p:nvSpPr>
          <p:cNvPr id="5" name="Footer Placeholder 4">
            <a:extLst>
              <a:ext uri="{FF2B5EF4-FFF2-40B4-BE49-F238E27FC236}">
                <a16:creationId xmlns:a16="http://schemas.microsoft.com/office/drawing/2014/main" id="{E53FF439-DA24-9147-85A1-7000869EC4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E8F7B9-7942-EA4D-BF49-F8AB1AE8A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0BF80-02AF-8D43-8AB9-DC30FC99D4D8}" type="slidenum">
              <a:rPr lang="en-US" smtClean="0"/>
              <a:t>‹#›</a:t>
            </a:fld>
            <a:endParaRPr lang="en-US"/>
          </a:p>
        </p:txBody>
      </p:sp>
    </p:spTree>
    <p:extLst>
      <p:ext uri="{BB962C8B-B14F-4D97-AF65-F5344CB8AC3E}">
        <p14:creationId xmlns:p14="http://schemas.microsoft.com/office/powerpoint/2010/main" val="412177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bm.webex.com/join/midumbha"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ibm.com/docs/en/db2/11.5?topic=commands-db2cklog-check-archive-log-file-validity"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docs/en/db2/11.5?topic=overview-corruption"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008784" y="1481328"/>
            <a:ext cx="6518817" cy="2710800"/>
          </a:xfrm>
        </p:spPr>
        <p:txBody>
          <a:bodyPr/>
          <a:lstStyle/>
          <a:p>
            <a:r>
              <a:rPr lang="en-US" b="0" i="0" dirty="0">
                <a:solidFill>
                  <a:srgbClr val="424242"/>
                </a:solidFill>
                <a:effectLst/>
                <a:latin typeface="Segoe UI" panose="020B0502040204020203" pitchFamily="34" charset="0"/>
              </a:rPr>
              <a:t>DB corruption and recovery options of db2dart command</a:t>
            </a:r>
            <a:br>
              <a:rPr lang="en-IN" dirty="0"/>
            </a:br>
            <a:endParaRPr lang="en-IN" dirty="0"/>
          </a:p>
        </p:txBody>
      </p:sp>
      <p:sp>
        <p:nvSpPr>
          <p:cNvPr id="2" name="Text Placeholder 1"/>
          <p:cNvSpPr>
            <a:spLocks noGrp="1"/>
          </p:cNvSpPr>
          <p:nvPr>
            <p:ph type="body" sz="quarter" idx="11"/>
          </p:nvPr>
        </p:nvSpPr>
        <p:spPr>
          <a:xfrm>
            <a:off x="4094922" y="3925957"/>
            <a:ext cx="7909878" cy="2374831"/>
          </a:xfrm>
        </p:spPr>
        <p:txBody>
          <a:bodyPr>
            <a:normAutofit/>
          </a:bodyPr>
          <a:lstStyle/>
          <a:p>
            <a:r>
              <a:rPr lang="en-GB" dirty="0"/>
              <a:t>Speakers: Milind Dumbhare, </a:t>
            </a:r>
            <a:r>
              <a:rPr lang="en-IN" dirty="0" err="1"/>
              <a:t>Anugraha</a:t>
            </a:r>
            <a:r>
              <a:rPr lang="en-IN" dirty="0"/>
              <a:t> John</a:t>
            </a:r>
            <a:endParaRPr lang="en-GB" dirty="0"/>
          </a:p>
          <a:p>
            <a:r>
              <a:rPr lang="en-GB" dirty="0"/>
              <a:t>                  IBM  Advance Db2 Support</a:t>
            </a:r>
          </a:p>
          <a:p>
            <a:r>
              <a:rPr lang="en-GB" dirty="0"/>
              <a:t>Time: </a:t>
            </a:r>
            <a:r>
              <a:rPr lang="en-US" b="0" i="0" dirty="0">
                <a:solidFill>
                  <a:srgbClr val="000000"/>
                </a:solidFill>
                <a:effectLst/>
                <a:latin typeface="Calibri" panose="020F0502020204030204" pitchFamily="34" charset="0"/>
              </a:rPr>
              <a:t>30th March 2023 at 3-4 pm IST</a:t>
            </a:r>
            <a:endParaRPr lang="en-GB" dirty="0"/>
          </a:p>
          <a:p>
            <a:r>
              <a:rPr lang="en-GB" dirty="0"/>
              <a:t>Place –  (</a:t>
            </a:r>
            <a:r>
              <a:rPr lang="en-IN" dirty="0">
                <a:hlinkClick r:id="rId3"/>
              </a:rPr>
              <a:t>https://ibm.webex.com/join/midumbha</a:t>
            </a:r>
            <a:r>
              <a:rPr lang="en-IN" dirty="0"/>
              <a:t>)</a:t>
            </a:r>
            <a:endParaRPr lang="en-GB" dirty="0"/>
          </a:p>
          <a:p>
            <a:endParaRPr lang="en-GB" dirty="0"/>
          </a:p>
        </p:txBody>
      </p:sp>
      <p:sp>
        <p:nvSpPr>
          <p:cNvPr id="3" name="Footer Placeholder 2">
            <a:extLst>
              <a:ext uri="{FF2B5EF4-FFF2-40B4-BE49-F238E27FC236}">
                <a16:creationId xmlns:a16="http://schemas.microsoft.com/office/drawing/2014/main" id="{9B5E15F6-50E9-43E4-9862-B2830DF51F32}"/>
              </a:ext>
            </a:extLst>
          </p:cNvPr>
          <p:cNvSpPr>
            <a:spLocks noGrp="1"/>
          </p:cNvSpPr>
          <p:nvPr>
            <p:ph type="ftr" sz="quarter" idx="10"/>
          </p:nvPr>
        </p:nvSpPr>
        <p:spPr/>
        <p:txBody>
          <a:bodyPr/>
          <a:lstStyle/>
          <a:p>
            <a:pPr>
              <a:defRPr/>
            </a:pPr>
            <a:r>
              <a:rPr lang="en-US" dirty="0"/>
              <a:t>© Copyright IBM Corporation 2009, 2020</a:t>
            </a:r>
          </a:p>
        </p:txBody>
      </p:sp>
    </p:spTree>
    <p:extLst>
      <p:ext uri="{BB962C8B-B14F-4D97-AF65-F5344CB8AC3E}">
        <p14:creationId xmlns:p14="http://schemas.microsoft.com/office/powerpoint/2010/main" val="29856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D1C131-14C3-C407-16A6-22AE8B5CF7EF}"/>
              </a:ext>
            </a:extLst>
          </p:cNvPr>
          <p:cNvSpPr txBox="1"/>
          <p:nvPr/>
        </p:nvSpPr>
        <p:spPr>
          <a:xfrm>
            <a:off x="691978" y="457200"/>
            <a:ext cx="10923183" cy="830997"/>
          </a:xfrm>
          <a:prstGeom prst="rect">
            <a:avLst/>
          </a:prstGeom>
          <a:noFill/>
        </p:spPr>
        <p:txBody>
          <a:bodyPr wrap="none" rtlCol="0">
            <a:spAutoFit/>
          </a:bodyPr>
          <a:lstStyle/>
          <a:p>
            <a:r>
              <a:rPr lang="en-US" sz="1600" dirty="0">
                <a:solidFill>
                  <a:srgbClr val="00649D"/>
                </a:solidFill>
                <a:latin typeface="Courier New" panose="02070309020205020404" pitchFamily="49" charset="0"/>
                <a:ea typeface="+mj-ea"/>
                <a:cs typeface="Courier New" panose="02070309020205020404" pitchFamily="49" charset="0"/>
              </a:rPr>
              <a:t>From the db2diag.log we can see that DB2 has encountered corruption on tablespace id 3 </a:t>
            </a:r>
          </a:p>
          <a:p>
            <a:r>
              <a:rPr lang="en-US" sz="1600" dirty="0">
                <a:solidFill>
                  <a:srgbClr val="00649D"/>
                </a:solidFill>
                <a:latin typeface="Courier New" panose="02070309020205020404" pitchFamily="49" charset="0"/>
                <a:ea typeface="+mj-ea"/>
                <a:cs typeface="Courier New" panose="02070309020205020404" pitchFamily="49" charset="0"/>
              </a:rPr>
              <a:t>and object id 4 ,</a:t>
            </a:r>
          </a:p>
          <a:p>
            <a:endParaRPr lang="en-US" sz="1600" dirty="0">
              <a:solidFill>
                <a:srgbClr val="00649D"/>
              </a:solidFill>
              <a:latin typeface="Courier New" panose="02070309020205020404" pitchFamily="49" charset="0"/>
              <a:ea typeface="+mj-ea"/>
              <a:cs typeface="Courier New" panose="02070309020205020404" pitchFamily="49" charset="0"/>
            </a:endParaRPr>
          </a:p>
        </p:txBody>
      </p:sp>
      <p:pic>
        <p:nvPicPr>
          <p:cNvPr id="3" name="Picture 2">
            <a:extLst>
              <a:ext uri="{FF2B5EF4-FFF2-40B4-BE49-F238E27FC236}">
                <a16:creationId xmlns:a16="http://schemas.microsoft.com/office/drawing/2014/main" id="{B3F1D60F-6377-4CE0-44C4-C259DBF644A4}"/>
              </a:ext>
            </a:extLst>
          </p:cNvPr>
          <p:cNvPicPr>
            <a:picLocks noChangeAspect="1"/>
          </p:cNvPicPr>
          <p:nvPr/>
        </p:nvPicPr>
        <p:blipFill>
          <a:blip r:embed="rId2"/>
          <a:stretch>
            <a:fillRect/>
          </a:stretch>
        </p:blipFill>
        <p:spPr>
          <a:xfrm>
            <a:off x="790831" y="957306"/>
            <a:ext cx="7772399" cy="2298700"/>
          </a:xfrm>
          <a:prstGeom prst="rect">
            <a:avLst/>
          </a:prstGeom>
        </p:spPr>
      </p:pic>
      <p:sp>
        <p:nvSpPr>
          <p:cNvPr id="5" name="TextBox 4">
            <a:extLst>
              <a:ext uri="{FF2B5EF4-FFF2-40B4-BE49-F238E27FC236}">
                <a16:creationId xmlns:a16="http://schemas.microsoft.com/office/drawing/2014/main" id="{FC570D0C-6EBF-1FC4-3DE2-086DAE4634CA}"/>
              </a:ext>
            </a:extLst>
          </p:cNvPr>
          <p:cNvSpPr txBox="1"/>
          <p:nvPr/>
        </p:nvSpPr>
        <p:spPr>
          <a:xfrm>
            <a:off x="691978" y="3256006"/>
            <a:ext cx="6973384" cy="1415772"/>
          </a:xfrm>
          <a:prstGeom prst="rect">
            <a:avLst/>
          </a:prstGeom>
          <a:noFill/>
        </p:spPr>
        <p:txBody>
          <a:bodyPr wrap="none" rtlCol="0">
            <a:spAutoFit/>
          </a:bodyPr>
          <a:lstStyle/>
          <a:p>
            <a:endParaRPr lang="en-US" sz="1600" dirty="0">
              <a:solidFill>
                <a:srgbClr val="00649D"/>
              </a:solidFill>
              <a:latin typeface="Courier New" panose="02070309020205020404" pitchFamily="49" charset="0"/>
              <a:ea typeface="+mj-ea"/>
              <a:cs typeface="Courier New" panose="02070309020205020404" pitchFamily="49" charset="0"/>
            </a:endParaRPr>
          </a:p>
          <a:p>
            <a:r>
              <a:rPr lang="en-US" sz="1600" dirty="0">
                <a:solidFill>
                  <a:srgbClr val="00649D"/>
                </a:solidFill>
                <a:latin typeface="Courier New" panose="02070309020205020404" pitchFamily="49" charset="0"/>
                <a:ea typeface="+mj-ea"/>
                <a:cs typeface="Courier New" panose="02070309020205020404" pitchFamily="49" charset="0"/>
              </a:rPr>
              <a:t>Using</a:t>
            </a:r>
            <a:r>
              <a:rPr lang="en-US" dirty="0"/>
              <a:t> </a:t>
            </a:r>
            <a:r>
              <a:rPr lang="en-US" sz="1600" dirty="0">
                <a:solidFill>
                  <a:srgbClr val="00649D"/>
                </a:solidFill>
                <a:latin typeface="Courier New" panose="02070309020205020404" pitchFamily="49" charset="0"/>
                <a:ea typeface="+mj-ea"/>
                <a:cs typeface="Courier New" panose="02070309020205020404" pitchFamily="49" charset="0"/>
              </a:rPr>
              <a:t>db2dart</a:t>
            </a:r>
            <a:r>
              <a:rPr lang="en-US" dirty="0"/>
              <a:t> , </a:t>
            </a:r>
            <a:br>
              <a:rPr lang="en-US" dirty="0"/>
            </a:br>
            <a:r>
              <a:rPr lang="en-US" sz="1600" dirty="0">
                <a:solidFill>
                  <a:srgbClr val="00649D"/>
                </a:solidFill>
                <a:latin typeface="Courier New" panose="02070309020205020404" pitchFamily="49" charset="0"/>
                <a:ea typeface="+mj-ea"/>
                <a:cs typeface="Courier New" panose="02070309020205020404" pitchFamily="49" charset="0"/>
              </a:rPr>
              <a:t>db2dart CORRUPT1 /DB /RPT . /RPTN CORRUPT1_complete.rpt</a:t>
            </a:r>
            <a:br>
              <a:rPr lang="en-US" dirty="0"/>
            </a:br>
            <a:br>
              <a:rPr lang="en-US" dirty="0"/>
            </a:br>
            <a:endParaRPr lang="en-US" dirty="0"/>
          </a:p>
        </p:txBody>
      </p:sp>
      <p:pic>
        <p:nvPicPr>
          <p:cNvPr id="6" name="Picture 5">
            <a:extLst>
              <a:ext uri="{FF2B5EF4-FFF2-40B4-BE49-F238E27FC236}">
                <a16:creationId xmlns:a16="http://schemas.microsoft.com/office/drawing/2014/main" id="{69AD9B84-071A-2EF5-FC40-6F6237383D42}"/>
              </a:ext>
            </a:extLst>
          </p:cNvPr>
          <p:cNvPicPr>
            <a:picLocks noChangeAspect="1"/>
          </p:cNvPicPr>
          <p:nvPr/>
        </p:nvPicPr>
        <p:blipFill>
          <a:blip r:embed="rId3"/>
          <a:stretch>
            <a:fillRect/>
          </a:stretch>
        </p:blipFill>
        <p:spPr>
          <a:xfrm>
            <a:off x="816403" y="4061362"/>
            <a:ext cx="7772400" cy="2580395"/>
          </a:xfrm>
          <a:prstGeom prst="rect">
            <a:avLst/>
          </a:prstGeom>
        </p:spPr>
      </p:pic>
    </p:spTree>
    <p:extLst>
      <p:ext uri="{BB962C8B-B14F-4D97-AF65-F5344CB8AC3E}">
        <p14:creationId xmlns:p14="http://schemas.microsoft.com/office/powerpoint/2010/main" val="13254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A2B7B2-5CBC-3B6A-864D-F0DE50C06937}"/>
              </a:ext>
            </a:extLst>
          </p:cNvPr>
          <p:cNvSpPr txBox="1"/>
          <p:nvPr/>
        </p:nvSpPr>
        <p:spPr>
          <a:xfrm>
            <a:off x="298175" y="626165"/>
            <a:ext cx="11797747" cy="5324535"/>
          </a:xfrm>
          <a:prstGeom prst="rect">
            <a:avLst/>
          </a:prstGeom>
          <a:noFill/>
        </p:spPr>
        <p:txBody>
          <a:bodyPr wrap="square" rtlCol="0">
            <a:spAutoFit/>
          </a:bodyPr>
          <a:lstStyle/>
          <a:p>
            <a:r>
              <a:rPr lang="en-IN" sz="1600" b="1" u="sng" dirty="0">
                <a:solidFill>
                  <a:srgbClr val="00649D"/>
                </a:solidFill>
                <a:latin typeface="Courier New" panose="02070309020205020404" pitchFamily="49" charset="0"/>
                <a:ea typeface="+mj-ea"/>
                <a:cs typeface="Courier New" panose="02070309020205020404" pitchFamily="49" charset="0"/>
              </a:rPr>
              <a:t>Corrupt Table Recovery</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Sample Steps for using /DDEL option</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Step1) Extract table DDL's</a:t>
            </a:r>
            <a:br>
              <a:rPr lang="en-IN" sz="1800" dirty="0">
                <a:latin typeface="Courier New" panose="02070309020205020404" pitchFamily="49" charset="0"/>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&gt; db2look -d &lt;</a:t>
            </a:r>
            <a:r>
              <a:rPr lang="en-IN" sz="1600" dirty="0" err="1">
                <a:solidFill>
                  <a:srgbClr val="00649D"/>
                </a:solidFill>
                <a:latin typeface="Courier New" panose="02070309020205020404" pitchFamily="49" charset="0"/>
                <a:ea typeface="+mj-ea"/>
                <a:cs typeface="Courier New" panose="02070309020205020404" pitchFamily="49" charset="0"/>
              </a:rPr>
              <a:t>dbname</a:t>
            </a:r>
            <a:r>
              <a:rPr lang="en-IN" sz="1600" dirty="0">
                <a:solidFill>
                  <a:srgbClr val="00649D"/>
                </a:solidFill>
                <a:latin typeface="Courier New" panose="02070309020205020404" pitchFamily="49" charset="0"/>
                <a:ea typeface="+mj-ea"/>
                <a:cs typeface="Courier New" panose="02070309020205020404" pitchFamily="49" charset="0"/>
              </a:rPr>
              <a:t>&gt; -t &lt;</a:t>
            </a:r>
            <a:r>
              <a:rPr lang="en-IN" sz="1600" dirty="0" err="1">
                <a:solidFill>
                  <a:srgbClr val="00649D"/>
                </a:solidFill>
                <a:latin typeface="Courier New" panose="02070309020205020404" pitchFamily="49" charset="0"/>
                <a:ea typeface="+mj-ea"/>
                <a:cs typeface="Courier New" panose="02070309020205020404" pitchFamily="49" charset="0"/>
              </a:rPr>
              <a:t>schemaname</a:t>
            </a:r>
            <a:r>
              <a:rPr lang="en-IN" sz="1600" dirty="0">
                <a:solidFill>
                  <a:srgbClr val="00649D"/>
                </a:solidFill>
                <a:latin typeface="Courier New" panose="02070309020205020404" pitchFamily="49" charset="0"/>
                <a:ea typeface="+mj-ea"/>
                <a:cs typeface="Courier New" panose="02070309020205020404" pitchFamily="49" charset="0"/>
              </a:rPr>
              <a:t>&gt;.&lt;</a:t>
            </a:r>
            <a:r>
              <a:rPr lang="en-IN" sz="1600" dirty="0" err="1">
                <a:solidFill>
                  <a:srgbClr val="00649D"/>
                </a:solidFill>
                <a:latin typeface="Courier New" panose="02070309020205020404" pitchFamily="49" charset="0"/>
                <a:ea typeface="+mj-ea"/>
                <a:cs typeface="Courier New" panose="02070309020205020404" pitchFamily="49" charset="0"/>
              </a:rPr>
              <a:t>tablename</a:t>
            </a:r>
            <a:r>
              <a:rPr lang="en-IN" sz="1600" dirty="0">
                <a:solidFill>
                  <a:srgbClr val="00649D"/>
                </a:solidFill>
                <a:latin typeface="Courier New" panose="02070309020205020404" pitchFamily="49" charset="0"/>
                <a:ea typeface="+mj-ea"/>
                <a:cs typeface="Courier New" panose="02070309020205020404" pitchFamily="49" charset="0"/>
              </a:rPr>
              <a:t>&gt; -e -</a:t>
            </a:r>
            <a:r>
              <a:rPr lang="en-IN" sz="1600" dirty="0" err="1">
                <a:solidFill>
                  <a:srgbClr val="00649D"/>
                </a:solidFill>
                <a:latin typeface="Courier New" panose="02070309020205020404" pitchFamily="49" charset="0"/>
                <a:ea typeface="+mj-ea"/>
                <a:cs typeface="Courier New" panose="02070309020205020404" pitchFamily="49" charset="0"/>
              </a:rPr>
              <a:t>xd</a:t>
            </a:r>
            <a:r>
              <a:rPr lang="en-IN" sz="1600" dirty="0">
                <a:solidFill>
                  <a:srgbClr val="00649D"/>
                </a:solidFill>
                <a:latin typeface="Courier New" panose="02070309020205020404" pitchFamily="49" charset="0"/>
                <a:ea typeface="+mj-ea"/>
                <a:cs typeface="Courier New" panose="02070309020205020404" pitchFamily="49" charset="0"/>
              </a:rPr>
              <a:t> -o </a:t>
            </a:r>
            <a:r>
              <a:rPr lang="en-IN" sz="1600" dirty="0" err="1">
                <a:solidFill>
                  <a:srgbClr val="00649D"/>
                </a:solidFill>
                <a:latin typeface="Courier New" panose="02070309020205020404" pitchFamily="49" charset="0"/>
                <a:ea typeface="+mj-ea"/>
                <a:cs typeface="Courier New" panose="02070309020205020404" pitchFamily="49" charset="0"/>
              </a:rPr>
              <a:t>tabname.look</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err="1">
                <a:solidFill>
                  <a:srgbClr val="00649D"/>
                </a:solidFill>
                <a:latin typeface="Courier New" panose="02070309020205020404" pitchFamily="49" charset="0"/>
                <a:ea typeface="+mj-ea"/>
                <a:cs typeface="Courier New" panose="02070309020205020404" pitchFamily="49" charset="0"/>
              </a:rPr>
              <a:t>eg</a:t>
            </a:r>
            <a:r>
              <a:rPr lang="en-IN" sz="1600" dirty="0">
                <a:solidFill>
                  <a:srgbClr val="00649D"/>
                </a:solidFill>
                <a:latin typeface="Courier New" panose="02070309020205020404" pitchFamily="49" charset="0"/>
                <a:ea typeface="+mj-ea"/>
                <a:cs typeface="Courier New" panose="02070309020205020404" pitchFamily="49" charset="0"/>
              </a:rPr>
              <a:t> : db2look -d corrupt1 -t db2inst1.T2 -e -</a:t>
            </a:r>
            <a:r>
              <a:rPr lang="en-IN" sz="1600" dirty="0" err="1">
                <a:solidFill>
                  <a:srgbClr val="00649D"/>
                </a:solidFill>
                <a:latin typeface="Courier New" panose="02070309020205020404" pitchFamily="49" charset="0"/>
                <a:ea typeface="+mj-ea"/>
                <a:cs typeface="Courier New" panose="02070309020205020404" pitchFamily="49" charset="0"/>
              </a:rPr>
              <a:t>xd</a:t>
            </a:r>
            <a:r>
              <a:rPr lang="en-IN" sz="1600" dirty="0">
                <a:solidFill>
                  <a:srgbClr val="00649D"/>
                </a:solidFill>
                <a:latin typeface="Courier New" panose="02070309020205020404" pitchFamily="49" charset="0"/>
                <a:ea typeface="+mj-ea"/>
                <a:cs typeface="Courier New" panose="02070309020205020404" pitchFamily="49" charset="0"/>
              </a:rPr>
              <a:t> -o T2.look</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Please check if table </a:t>
            </a:r>
            <a:r>
              <a:rPr lang="en-IN" sz="1600" dirty="0" err="1">
                <a:solidFill>
                  <a:srgbClr val="00649D"/>
                </a:solidFill>
                <a:latin typeface="Courier New" panose="02070309020205020404" pitchFamily="49" charset="0"/>
                <a:ea typeface="+mj-ea"/>
                <a:cs typeface="Courier New" panose="02070309020205020404" pitchFamily="49" charset="0"/>
              </a:rPr>
              <a:t>ddl's</a:t>
            </a:r>
            <a:r>
              <a:rPr lang="en-IN" sz="1600" dirty="0">
                <a:solidFill>
                  <a:srgbClr val="00649D"/>
                </a:solidFill>
                <a:latin typeface="Courier New" panose="02070309020205020404" pitchFamily="49" charset="0"/>
                <a:ea typeface="+mj-ea"/>
                <a:cs typeface="Courier New" panose="02070309020205020404" pitchFamily="49" charset="0"/>
              </a:rPr>
              <a:t> captured in above </a:t>
            </a:r>
            <a:r>
              <a:rPr lang="en-IN" sz="1600" dirty="0" err="1">
                <a:solidFill>
                  <a:srgbClr val="00649D"/>
                </a:solidFill>
                <a:latin typeface="Courier New" panose="02070309020205020404" pitchFamily="49" charset="0"/>
                <a:ea typeface="+mj-ea"/>
                <a:cs typeface="Courier New" panose="02070309020205020404" pitchFamily="49" charset="0"/>
              </a:rPr>
              <a:t>tabname.look</a:t>
            </a:r>
            <a:r>
              <a:rPr lang="en-IN" sz="1600" dirty="0">
                <a:solidFill>
                  <a:srgbClr val="00649D"/>
                </a:solidFill>
                <a:latin typeface="Courier New" panose="02070309020205020404" pitchFamily="49" charset="0"/>
                <a:ea typeface="+mj-ea"/>
                <a:cs typeface="Courier New" panose="02070309020205020404" pitchFamily="49" charset="0"/>
              </a:rPr>
              <a:t> file and create new table with same DDL's by replacing old name with new table name</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Step2) Copy Data from original Table</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&gt; db2dart &lt;</a:t>
            </a:r>
            <a:r>
              <a:rPr lang="en-IN" sz="1600" dirty="0" err="1">
                <a:solidFill>
                  <a:srgbClr val="00649D"/>
                </a:solidFill>
                <a:latin typeface="Courier New" panose="02070309020205020404" pitchFamily="49" charset="0"/>
                <a:ea typeface="+mj-ea"/>
                <a:cs typeface="Courier New" panose="02070309020205020404" pitchFamily="49" charset="0"/>
              </a:rPr>
              <a:t>dbname</a:t>
            </a:r>
            <a:r>
              <a:rPr lang="en-IN" sz="1600" dirty="0">
                <a:solidFill>
                  <a:srgbClr val="00649D"/>
                </a:solidFill>
                <a:latin typeface="Courier New" panose="02070309020205020404" pitchFamily="49" charset="0"/>
                <a:ea typeface="+mj-ea"/>
                <a:cs typeface="Courier New" panose="02070309020205020404" pitchFamily="49" charset="0"/>
              </a:rPr>
              <a:t>&gt; /DDEL</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err="1">
                <a:solidFill>
                  <a:srgbClr val="00649D"/>
                </a:solidFill>
                <a:latin typeface="Courier New" panose="02070309020205020404" pitchFamily="49" charset="0"/>
                <a:ea typeface="+mj-ea"/>
                <a:cs typeface="Courier New" panose="02070309020205020404" pitchFamily="49" charset="0"/>
              </a:rPr>
              <a:t>eg</a:t>
            </a:r>
            <a:r>
              <a:rPr lang="en-IN" sz="1600" dirty="0">
                <a:solidFill>
                  <a:srgbClr val="00649D"/>
                </a:solidFill>
                <a:latin typeface="Courier New" panose="02070309020205020404" pitchFamily="49" charset="0"/>
                <a:ea typeface="+mj-ea"/>
                <a:cs typeface="Courier New" panose="02070309020205020404" pitchFamily="49" charset="0"/>
              </a:rPr>
              <a:t> : db2dart corrupt1 /DDEL</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Above command will ask for Table ID or name, tablespace ID, first page or logical row, </a:t>
            </a:r>
            <a:r>
              <a:rPr lang="en-IN" sz="1600" dirty="0" err="1">
                <a:solidFill>
                  <a:srgbClr val="00649D"/>
                </a:solidFill>
                <a:latin typeface="Courier New" panose="02070309020205020404" pitchFamily="49" charset="0"/>
                <a:ea typeface="+mj-ea"/>
                <a:cs typeface="Courier New" panose="02070309020205020404" pitchFamily="49" charset="0"/>
              </a:rPr>
              <a:t>num</a:t>
            </a:r>
            <a:r>
              <a:rPr lang="en-IN" sz="1600" dirty="0">
                <a:solidFill>
                  <a:srgbClr val="00649D"/>
                </a:solidFill>
                <a:latin typeface="Courier New" panose="02070309020205020404" pitchFamily="49" charset="0"/>
                <a:ea typeface="+mj-ea"/>
                <a:cs typeface="Courier New" panose="02070309020205020404" pitchFamily="49" charset="0"/>
              </a:rPr>
              <a:t> of pages or logical rows</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err="1">
                <a:solidFill>
                  <a:srgbClr val="00649D"/>
                </a:solidFill>
                <a:latin typeface="Courier New" panose="02070309020205020404" pitchFamily="49" charset="0"/>
                <a:ea typeface="+mj-ea"/>
                <a:cs typeface="Courier New" panose="02070309020205020404" pitchFamily="49" charset="0"/>
              </a:rPr>
              <a:t>eg</a:t>
            </a:r>
            <a:r>
              <a:rPr lang="en-IN" sz="1600" dirty="0">
                <a:solidFill>
                  <a:srgbClr val="00649D"/>
                </a:solidFill>
                <a:latin typeface="Courier New" panose="02070309020205020404" pitchFamily="49" charset="0"/>
                <a:ea typeface="+mj-ea"/>
                <a:cs typeface="Courier New" panose="02070309020205020404" pitchFamily="49" charset="0"/>
              </a:rPr>
              <a:t> 4 3  0 9999999999999999 </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where 4 is table id , 3 is tablespace id, 0 is first page and 9999999999999999 last page</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Please keep same values for first page and last page as mentioned above.</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once command is executed please check table data in output file with del extension</a:t>
            </a:r>
            <a:r>
              <a:rPr lang="en-IN" sz="1800" b="0" i="0" u="none" strike="noStrike" dirty="0">
                <a:effectLst/>
                <a:latin typeface="Courier New" panose="02070309020205020404" pitchFamily="49" charset="0"/>
                <a:cs typeface="Courier New" panose="02070309020205020404" pitchFamily="49" charset="0"/>
              </a:rPr>
              <a:t>.</a:t>
            </a:r>
            <a:br>
              <a:rPr lang="en-IN" sz="2000" b="0" i="0" u="none" strike="noStrike" dirty="0">
                <a:effectLst/>
                <a:latin typeface="Arial" panose="020B0604020202020204" pitchFamily="34" charset="0"/>
              </a:rPr>
            </a:br>
            <a:endParaRPr lang="en-US" dirty="0"/>
          </a:p>
        </p:txBody>
      </p:sp>
    </p:spTree>
    <p:extLst>
      <p:ext uri="{BB962C8B-B14F-4D97-AF65-F5344CB8AC3E}">
        <p14:creationId xmlns:p14="http://schemas.microsoft.com/office/powerpoint/2010/main" val="2227678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0D886F-A7C8-A58E-9A2E-63F33E32305B}"/>
              </a:ext>
            </a:extLst>
          </p:cNvPr>
          <p:cNvSpPr txBox="1"/>
          <p:nvPr/>
        </p:nvSpPr>
        <p:spPr>
          <a:xfrm>
            <a:off x="266700" y="526774"/>
            <a:ext cx="11658600" cy="4524315"/>
          </a:xfrm>
          <a:prstGeom prst="rect">
            <a:avLst/>
          </a:prstGeom>
          <a:noFill/>
        </p:spPr>
        <p:txBody>
          <a:bodyPr wrap="square" rtlCol="0">
            <a:spAutoFit/>
          </a:bodyPr>
          <a:lstStyle/>
          <a:p>
            <a:r>
              <a:rPr lang="en-IN" sz="1600" dirty="0">
                <a:solidFill>
                  <a:srgbClr val="00649D"/>
                </a:solidFill>
                <a:latin typeface="Courier New" panose="02070309020205020404" pitchFamily="49" charset="0"/>
                <a:ea typeface="+mj-ea"/>
                <a:cs typeface="Courier New" panose="02070309020205020404" pitchFamily="49" charset="0"/>
              </a:rPr>
              <a:t>Step3) Edit db2look output file with new table name and execute it</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err="1">
                <a:solidFill>
                  <a:srgbClr val="00649D"/>
                </a:solidFill>
                <a:latin typeface="Courier New" panose="02070309020205020404" pitchFamily="49" charset="0"/>
                <a:ea typeface="+mj-ea"/>
                <a:cs typeface="Courier New" panose="02070309020205020404" pitchFamily="49" charset="0"/>
              </a:rPr>
              <a:t>eg</a:t>
            </a:r>
            <a:r>
              <a:rPr lang="en-IN" sz="1600" dirty="0">
                <a:solidFill>
                  <a:srgbClr val="00649D"/>
                </a:solidFill>
                <a:latin typeface="Courier New" panose="02070309020205020404" pitchFamily="49" charset="0"/>
                <a:ea typeface="+mj-ea"/>
                <a:cs typeface="Courier New" panose="02070309020205020404" pitchFamily="49" charset="0"/>
              </a:rPr>
              <a:t>: DB2 -</a:t>
            </a:r>
            <a:r>
              <a:rPr lang="en-IN" sz="1600" dirty="0" err="1">
                <a:solidFill>
                  <a:srgbClr val="00649D"/>
                </a:solidFill>
                <a:latin typeface="Courier New" panose="02070309020205020404" pitchFamily="49" charset="0"/>
                <a:ea typeface="+mj-ea"/>
                <a:cs typeface="Courier New" panose="02070309020205020404" pitchFamily="49" charset="0"/>
              </a:rPr>
              <a:t>tvf</a:t>
            </a:r>
            <a:r>
              <a:rPr lang="en-IN" sz="1600" dirty="0">
                <a:solidFill>
                  <a:srgbClr val="00649D"/>
                </a:solidFill>
                <a:latin typeface="Courier New" panose="02070309020205020404" pitchFamily="49" charset="0"/>
                <a:ea typeface="+mj-ea"/>
                <a:cs typeface="Courier New" panose="02070309020205020404" pitchFamily="49" charset="0"/>
              </a:rPr>
              <a:t> </a:t>
            </a:r>
            <a:r>
              <a:rPr lang="en-IN" sz="1600" dirty="0" err="1">
                <a:solidFill>
                  <a:srgbClr val="00649D"/>
                </a:solidFill>
                <a:latin typeface="Courier New" panose="02070309020205020404" pitchFamily="49" charset="0"/>
                <a:ea typeface="+mj-ea"/>
                <a:cs typeface="Courier New" panose="02070309020205020404" pitchFamily="49" charset="0"/>
              </a:rPr>
              <a:t>tabname.look</a:t>
            </a:r>
            <a:r>
              <a:rPr lang="en-IN" sz="1600" dirty="0">
                <a:solidFill>
                  <a:srgbClr val="00649D"/>
                </a:solidFill>
                <a:latin typeface="Courier New" panose="02070309020205020404" pitchFamily="49" charset="0"/>
                <a:ea typeface="+mj-ea"/>
                <a:cs typeface="Courier New" panose="02070309020205020404" pitchFamily="49" charset="0"/>
              </a:rPr>
              <a:t> -o </a:t>
            </a:r>
            <a:r>
              <a:rPr lang="en-IN" sz="1600" dirty="0" err="1">
                <a:solidFill>
                  <a:srgbClr val="00649D"/>
                </a:solidFill>
                <a:latin typeface="Courier New" panose="02070309020205020404" pitchFamily="49" charset="0"/>
                <a:ea typeface="+mj-ea"/>
                <a:cs typeface="Courier New" panose="02070309020205020404" pitchFamily="49" charset="0"/>
              </a:rPr>
              <a:t>tabname.look_out</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Step4)Once the data is successfully copied(exported), We can now import the data in new table</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&gt; db2 connect to &lt;</a:t>
            </a:r>
            <a:r>
              <a:rPr lang="en-IN" sz="1600" dirty="0" err="1">
                <a:solidFill>
                  <a:srgbClr val="00649D"/>
                </a:solidFill>
                <a:latin typeface="Courier New" panose="02070309020205020404" pitchFamily="49" charset="0"/>
                <a:ea typeface="+mj-ea"/>
                <a:cs typeface="Courier New" panose="02070309020205020404" pitchFamily="49" charset="0"/>
              </a:rPr>
              <a:t>dbname</a:t>
            </a:r>
            <a:r>
              <a:rPr lang="en-IN" sz="1600" dirty="0">
                <a:solidFill>
                  <a:srgbClr val="00649D"/>
                </a:solidFill>
                <a:latin typeface="Courier New" panose="02070309020205020404" pitchFamily="49" charset="0"/>
                <a:ea typeface="+mj-ea"/>
                <a:cs typeface="Courier New" panose="02070309020205020404" pitchFamily="49" charset="0"/>
              </a:rPr>
              <a:t>&gt;</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&gt; db2 import from &lt;Filename&gt; of del modified by </a:t>
            </a:r>
            <a:r>
              <a:rPr lang="en-IN" sz="1600" dirty="0" err="1">
                <a:solidFill>
                  <a:srgbClr val="00649D"/>
                </a:solidFill>
                <a:latin typeface="Courier New" panose="02070309020205020404" pitchFamily="49" charset="0"/>
                <a:ea typeface="+mj-ea"/>
                <a:cs typeface="Courier New" panose="02070309020205020404" pitchFamily="49" charset="0"/>
              </a:rPr>
              <a:t>implicitlyhiddeninclude</a:t>
            </a:r>
            <a:r>
              <a:rPr lang="en-IN" sz="1600" dirty="0">
                <a:solidFill>
                  <a:srgbClr val="00649D"/>
                </a:solidFill>
                <a:latin typeface="Courier New" panose="02070309020205020404" pitchFamily="49" charset="0"/>
                <a:ea typeface="+mj-ea"/>
                <a:cs typeface="Courier New" panose="02070309020205020404" pitchFamily="49" charset="0"/>
              </a:rPr>
              <a:t> </a:t>
            </a:r>
            <a:r>
              <a:rPr lang="en-IN" sz="1600" dirty="0" err="1">
                <a:solidFill>
                  <a:srgbClr val="00649D"/>
                </a:solidFill>
                <a:latin typeface="Courier New" panose="02070309020205020404" pitchFamily="49" charset="0"/>
                <a:ea typeface="+mj-ea"/>
                <a:cs typeface="Courier New" panose="02070309020205020404" pitchFamily="49" charset="0"/>
              </a:rPr>
              <a:t>identitymissing</a:t>
            </a:r>
            <a:r>
              <a:rPr lang="en-IN" sz="1600" dirty="0">
                <a:solidFill>
                  <a:srgbClr val="00649D"/>
                </a:solidFill>
                <a:latin typeface="Courier New" panose="02070309020205020404" pitchFamily="49" charset="0"/>
                <a:ea typeface="+mj-ea"/>
                <a:cs typeface="Courier New" panose="02070309020205020404" pitchFamily="49" charset="0"/>
              </a:rPr>
              <a:t> insert into &lt;new table name&gt;</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err="1">
                <a:solidFill>
                  <a:srgbClr val="00649D"/>
                </a:solidFill>
                <a:latin typeface="Courier New" panose="02070309020205020404" pitchFamily="49" charset="0"/>
                <a:ea typeface="+mj-ea"/>
                <a:cs typeface="Courier New" panose="02070309020205020404" pitchFamily="49" charset="0"/>
              </a:rPr>
              <a:t>eg</a:t>
            </a:r>
            <a:r>
              <a:rPr lang="en-IN" sz="1600" dirty="0">
                <a:solidFill>
                  <a:srgbClr val="00649D"/>
                </a:solidFill>
                <a:latin typeface="Courier New" panose="02070309020205020404" pitchFamily="49" charset="0"/>
                <a:ea typeface="+mj-ea"/>
                <a:cs typeface="Courier New" panose="02070309020205020404" pitchFamily="49" charset="0"/>
              </a:rPr>
              <a:t>: db2 import from t3.del of del modified by </a:t>
            </a:r>
            <a:r>
              <a:rPr lang="en-IN" sz="1600" dirty="0" err="1">
                <a:solidFill>
                  <a:srgbClr val="00649D"/>
                </a:solidFill>
                <a:latin typeface="Courier New" panose="02070309020205020404" pitchFamily="49" charset="0"/>
                <a:ea typeface="+mj-ea"/>
                <a:cs typeface="Courier New" panose="02070309020205020404" pitchFamily="49" charset="0"/>
              </a:rPr>
              <a:t>implicitlyhiddeninclude</a:t>
            </a:r>
            <a:r>
              <a:rPr lang="en-IN" sz="1600" dirty="0">
                <a:solidFill>
                  <a:srgbClr val="00649D"/>
                </a:solidFill>
                <a:latin typeface="Courier New" panose="02070309020205020404" pitchFamily="49" charset="0"/>
                <a:ea typeface="+mj-ea"/>
                <a:cs typeface="Courier New" panose="02070309020205020404" pitchFamily="49" charset="0"/>
              </a:rPr>
              <a:t> </a:t>
            </a:r>
            <a:r>
              <a:rPr lang="en-IN" sz="1600" dirty="0" err="1">
                <a:solidFill>
                  <a:srgbClr val="00649D"/>
                </a:solidFill>
                <a:latin typeface="Courier New" panose="02070309020205020404" pitchFamily="49" charset="0"/>
                <a:ea typeface="+mj-ea"/>
                <a:cs typeface="Courier New" panose="02070309020205020404" pitchFamily="49" charset="0"/>
              </a:rPr>
              <a:t>identitymissing</a:t>
            </a:r>
            <a:r>
              <a:rPr lang="en-IN" sz="1600" dirty="0">
                <a:solidFill>
                  <a:srgbClr val="00649D"/>
                </a:solidFill>
                <a:latin typeface="Courier New" panose="02070309020205020404" pitchFamily="49" charset="0"/>
                <a:ea typeface="+mj-ea"/>
                <a:cs typeface="Courier New" panose="02070309020205020404" pitchFamily="49" charset="0"/>
              </a:rPr>
              <a:t> insert into T2_backup </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Step5) verify it the data is completely copied or not</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&gt; db2 "select * from &lt;</a:t>
            </a:r>
            <a:r>
              <a:rPr lang="en-IN" sz="1600" dirty="0" err="1">
                <a:solidFill>
                  <a:srgbClr val="00649D"/>
                </a:solidFill>
                <a:latin typeface="Courier New" panose="02070309020205020404" pitchFamily="49" charset="0"/>
                <a:ea typeface="+mj-ea"/>
                <a:cs typeface="Courier New" panose="02070309020205020404" pitchFamily="49" charset="0"/>
              </a:rPr>
              <a:t>schemaname</a:t>
            </a:r>
            <a:r>
              <a:rPr lang="en-IN" sz="1600" dirty="0">
                <a:solidFill>
                  <a:srgbClr val="00649D"/>
                </a:solidFill>
                <a:latin typeface="Courier New" panose="02070309020205020404" pitchFamily="49" charset="0"/>
                <a:ea typeface="+mj-ea"/>
                <a:cs typeface="Courier New" panose="02070309020205020404" pitchFamily="49" charset="0"/>
              </a:rPr>
              <a:t>&gt;.&lt;</a:t>
            </a:r>
            <a:r>
              <a:rPr lang="en-IN" sz="1600" dirty="0" err="1">
                <a:solidFill>
                  <a:srgbClr val="00649D"/>
                </a:solidFill>
                <a:latin typeface="Courier New" panose="02070309020205020404" pitchFamily="49" charset="0"/>
                <a:ea typeface="+mj-ea"/>
                <a:cs typeface="Courier New" panose="02070309020205020404" pitchFamily="49" charset="0"/>
              </a:rPr>
              <a:t>Newtablename</a:t>
            </a:r>
            <a:r>
              <a:rPr lang="en-IN" sz="1600" dirty="0">
                <a:solidFill>
                  <a:srgbClr val="00649D"/>
                </a:solidFill>
                <a:latin typeface="Courier New" panose="02070309020205020404" pitchFamily="49" charset="0"/>
                <a:ea typeface="+mj-ea"/>
                <a:cs typeface="Courier New" panose="02070309020205020404" pitchFamily="49" charset="0"/>
              </a:rPr>
              <a:t>&gt; with </a:t>
            </a:r>
            <a:r>
              <a:rPr lang="en-IN" sz="1600" dirty="0" err="1">
                <a:solidFill>
                  <a:srgbClr val="00649D"/>
                </a:solidFill>
                <a:latin typeface="Courier New" panose="02070309020205020404" pitchFamily="49" charset="0"/>
                <a:ea typeface="+mj-ea"/>
                <a:cs typeface="Courier New" panose="02070309020205020404" pitchFamily="49" charset="0"/>
              </a:rPr>
              <a:t>ur</a:t>
            </a:r>
            <a:r>
              <a:rPr lang="en-IN" sz="1600" dirty="0">
                <a:solidFill>
                  <a:srgbClr val="00649D"/>
                </a:solidFill>
                <a:latin typeface="Courier New" panose="02070309020205020404" pitchFamily="49" charset="0"/>
                <a:ea typeface="+mj-ea"/>
                <a:cs typeface="Courier New" panose="02070309020205020404" pitchFamily="49" charset="0"/>
              </a:rPr>
              <a:t>"</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Step6) If verification is done successfully then drop old table</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&gt; db2 drop table &lt;</a:t>
            </a:r>
            <a:r>
              <a:rPr lang="en-IN" sz="1600" dirty="0" err="1">
                <a:solidFill>
                  <a:srgbClr val="00649D"/>
                </a:solidFill>
                <a:latin typeface="Courier New" panose="02070309020205020404" pitchFamily="49" charset="0"/>
                <a:ea typeface="+mj-ea"/>
                <a:cs typeface="Courier New" panose="02070309020205020404" pitchFamily="49" charset="0"/>
              </a:rPr>
              <a:t>schemaname</a:t>
            </a:r>
            <a:r>
              <a:rPr lang="en-IN" sz="1600" dirty="0">
                <a:solidFill>
                  <a:srgbClr val="00649D"/>
                </a:solidFill>
                <a:latin typeface="Courier New" panose="02070309020205020404" pitchFamily="49" charset="0"/>
                <a:ea typeface="+mj-ea"/>
                <a:cs typeface="Courier New" panose="02070309020205020404" pitchFamily="49" charset="0"/>
              </a:rPr>
              <a:t>&gt;.&lt;</a:t>
            </a:r>
            <a:r>
              <a:rPr lang="en-IN" sz="1600" dirty="0" err="1">
                <a:solidFill>
                  <a:srgbClr val="00649D"/>
                </a:solidFill>
                <a:latin typeface="Courier New" panose="02070309020205020404" pitchFamily="49" charset="0"/>
                <a:ea typeface="+mj-ea"/>
                <a:cs typeface="Courier New" panose="02070309020205020404" pitchFamily="49" charset="0"/>
              </a:rPr>
              <a:t>tablename</a:t>
            </a:r>
            <a:r>
              <a:rPr lang="en-IN" sz="1600" dirty="0">
                <a:solidFill>
                  <a:srgbClr val="00649D"/>
                </a:solidFill>
                <a:latin typeface="Courier New" panose="02070309020205020404" pitchFamily="49" charset="0"/>
                <a:ea typeface="+mj-ea"/>
                <a:cs typeface="Courier New" panose="02070309020205020404" pitchFamily="49" charset="0"/>
              </a:rPr>
              <a:t>&gt;</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Step7) Rename new table to Original table name</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&gt; db2 rename &lt;</a:t>
            </a:r>
            <a:r>
              <a:rPr lang="en-IN" sz="1600" dirty="0" err="1">
                <a:solidFill>
                  <a:srgbClr val="00649D"/>
                </a:solidFill>
                <a:latin typeface="Courier New" panose="02070309020205020404" pitchFamily="49" charset="0"/>
                <a:ea typeface="+mj-ea"/>
                <a:cs typeface="Courier New" panose="02070309020205020404" pitchFamily="49" charset="0"/>
              </a:rPr>
              <a:t>schemaname</a:t>
            </a:r>
            <a:r>
              <a:rPr lang="en-IN" sz="1600" dirty="0">
                <a:solidFill>
                  <a:srgbClr val="00649D"/>
                </a:solidFill>
                <a:latin typeface="Courier New" panose="02070309020205020404" pitchFamily="49" charset="0"/>
                <a:ea typeface="+mj-ea"/>
                <a:cs typeface="Courier New" panose="02070309020205020404" pitchFamily="49" charset="0"/>
              </a:rPr>
              <a:t>&gt;.&lt;</a:t>
            </a:r>
            <a:r>
              <a:rPr lang="en-IN" sz="1600" dirty="0" err="1">
                <a:solidFill>
                  <a:srgbClr val="00649D"/>
                </a:solidFill>
                <a:latin typeface="Courier New" panose="02070309020205020404" pitchFamily="49" charset="0"/>
                <a:ea typeface="+mj-ea"/>
                <a:cs typeface="Courier New" panose="02070309020205020404" pitchFamily="49" charset="0"/>
              </a:rPr>
              <a:t>newtablename</a:t>
            </a:r>
            <a:r>
              <a:rPr lang="en-IN" sz="1600" dirty="0">
                <a:solidFill>
                  <a:srgbClr val="00649D"/>
                </a:solidFill>
                <a:latin typeface="Courier New" panose="02070309020205020404" pitchFamily="49" charset="0"/>
                <a:ea typeface="+mj-ea"/>
                <a:cs typeface="Courier New" panose="02070309020205020404" pitchFamily="49" charset="0"/>
              </a:rPr>
              <a:t>&gt; to &lt;</a:t>
            </a:r>
            <a:r>
              <a:rPr lang="en-IN" sz="1600" dirty="0" err="1">
                <a:solidFill>
                  <a:srgbClr val="00649D"/>
                </a:solidFill>
                <a:latin typeface="Courier New" panose="02070309020205020404" pitchFamily="49" charset="0"/>
                <a:ea typeface="+mj-ea"/>
                <a:cs typeface="Courier New" panose="02070309020205020404" pitchFamily="49" charset="0"/>
              </a:rPr>
              <a:t>schemaname</a:t>
            </a:r>
            <a:r>
              <a:rPr lang="en-IN" sz="1600" dirty="0">
                <a:solidFill>
                  <a:srgbClr val="00649D"/>
                </a:solidFill>
                <a:latin typeface="Courier New" panose="02070309020205020404" pitchFamily="49" charset="0"/>
                <a:ea typeface="+mj-ea"/>
                <a:cs typeface="Courier New" panose="02070309020205020404" pitchFamily="49" charset="0"/>
              </a:rPr>
              <a:t>&gt;.&lt;</a:t>
            </a:r>
            <a:r>
              <a:rPr lang="en-IN" sz="1600" dirty="0" err="1">
                <a:solidFill>
                  <a:srgbClr val="00649D"/>
                </a:solidFill>
                <a:latin typeface="Courier New" panose="02070309020205020404" pitchFamily="49" charset="0"/>
                <a:ea typeface="+mj-ea"/>
                <a:cs typeface="Courier New" panose="02070309020205020404" pitchFamily="49" charset="0"/>
              </a:rPr>
              <a:t>originaltablename</a:t>
            </a:r>
            <a:r>
              <a:rPr lang="en-IN" sz="1600" dirty="0">
                <a:solidFill>
                  <a:srgbClr val="00649D"/>
                </a:solidFill>
                <a:latin typeface="Courier New" panose="02070309020205020404" pitchFamily="49" charset="0"/>
                <a:ea typeface="+mj-ea"/>
                <a:cs typeface="Courier New" panose="02070309020205020404" pitchFamily="49" charset="0"/>
              </a:rPr>
              <a:t>&gt;</a:t>
            </a:r>
            <a:endParaRPr lang="en-US" sz="1600" dirty="0">
              <a:solidFill>
                <a:srgbClr val="00649D"/>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02981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588475" y="896294"/>
            <a:ext cx="11144815" cy="5531666"/>
          </a:xfrm>
        </p:spPr>
        <p:txBody>
          <a:bodyPr>
            <a:normAutofit/>
          </a:bodyPr>
          <a:lstStyle/>
          <a:p>
            <a:br>
              <a:rPr lang="en-US" dirty="0"/>
            </a:br>
            <a:endParaRPr lang="en-IN" dirty="0"/>
          </a:p>
        </p:txBody>
      </p:sp>
      <p:sp>
        <p:nvSpPr>
          <p:cNvPr id="3" name="Footer Placeholder 2">
            <a:extLst>
              <a:ext uri="{FF2B5EF4-FFF2-40B4-BE49-F238E27FC236}">
                <a16:creationId xmlns:a16="http://schemas.microsoft.com/office/drawing/2014/main" id="{9B5E15F6-50E9-43E4-9862-B2830DF51F32}"/>
              </a:ext>
            </a:extLst>
          </p:cNvPr>
          <p:cNvSpPr>
            <a:spLocks noGrp="1"/>
          </p:cNvSpPr>
          <p:nvPr>
            <p:ph type="ftr" sz="quarter" idx="10"/>
          </p:nvPr>
        </p:nvSpPr>
        <p:spPr/>
        <p:txBody>
          <a:bodyPr/>
          <a:lstStyle/>
          <a:p>
            <a:pPr>
              <a:defRPr/>
            </a:pPr>
            <a:r>
              <a:rPr lang="en-US" dirty="0"/>
              <a:t>© Copyright IBM Corporation 2009, 2020</a:t>
            </a:r>
          </a:p>
        </p:txBody>
      </p:sp>
      <p:sp>
        <p:nvSpPr>
          <p:cNvPr id="4" name="Title 4">
            <a:extLst>
              <a:ext uri="{FF2B5EF4-FFF2-40B4-BE49-F238E27FC236}">
                <a16:creationId xmlns:a16="http://schemas.microsoft.com/office/drawing/2014/main" id="{8D6DDBB2-50BC-4261-8885-6886DC57DA74}"/>
              </a:ext>
            </a:extLst>
          </p:cNvPr>
          <p:cNvSpPr txBox="1">
            <a:spLocks/>
          </p:cNvSpPr>
          <p:nvPr/>
        </p:nvSpPr>
        <p:spPr bwMode="auto">
          <a:xfrm>
            <a:off x="588475" y="298764"/>
            <a:ext cx="11144815" cy="6129196"/>
          </a:xfrm>
          <a:prstGeom prst="rect">
            <a:avLst/>
          </a:prstGeom>
          <a:extLst>
            <a:ext uri="{91240B29-F687-4F45-9708-019B960494DF}">
              <a14:hiddenLine xmlns:a14="http://schemas.microsoft.com/office/drawing/2010/main" w="9525" algn="ctr">
                <a:solidFill>
                  <a:schemeClr val="tx1"/>
                </a:solidFill>
                <a:miter lim="800000"/>
                <a:headEnd/>
                <a:tailEnd/>
              </a14:hiddenLine>
            </a:ext>
          </a:extLst>
        </p:spPr>
        <p:txBody>
          <a:bodyPr vert="horz" lIns="91440" tIns="30724" rIns="61448" bIns="30724" rtlCol="0" anchor="t">
            <a:noAutofit/>
          </a:bodyPr>
          <a:lstStyle>
            <a:lvl1pPr algn="l" defTabSz="914400" rtl="0" eaLnBrk="1" latinLnBrk="0" hangingPunct="1">
              <a:lnSpc>
                <a:spcPct val="90000"/>
              </a:lnSpc>
              <a:spcBef>
                <a:spcPct val="0"/>
              </a:spcBef>
              <a:buNone/>
              <a:defRPr sz="2900" kern="1200">
                <a:solidFill>
                  <a:srgbClr val="00649D"/>
                </a:solidFill>
                <a:latin typeface="+mj-lt"/>
                <a:ea typeface="+mj-ea"/>
                <a:cs typeface="+mj-cs"/>
              </a:defRPr>
            </a:lvl1pPr>
          </a:lstStyle>
          <a:p>
            <a:r>
              <a:rPr lang="en-US" sz="1600" i="1" dirty="0">
                <a:latin typeface="Courier New" panose="02070309020205020404" pitchFamily="49" charset="0"/>
                <a:cs typeface="Courier New" panose="02070309020205020404" pitchFamily="49" charset="0"/>
              </a:rPr>
              <a:t>        </a:t>
            </a:r>
            <a:br>
              <a:rPr lang="en-US" sz="1600" i="1" dirty="0">
                <a:latin typeface="Courier New" panose="02070309020205020404" pitchFamily="49" charset="0"/>
                <a:cs typeface="Courier New" panose="02070309020205020404" pitchFamily="49" charset="0"/>
              </a:rPr>
            </a:br>
            <a:br>
              <a:rPr lang="en-IN" sz="1600" i="1" dirty="0">
                <a:latin typeface="Courier New" panose="02070309020205020404" pitchFamily="49" charset="0"/>
                <a:cs typeface="Courier New" panose="02070309020205020404" pitchFamily="49" charset="0"/>
              </a:rPr>
            </a:br>
            <a:br>
              <a:rPr lang="en-IN" sz="1600" dirty="0">
                <a:latin typeface="Courier New" panose="02070309020205020404" pitchFamily="49" charset="0"/>
                <a:cs typeface="Courier New" panose="02070309020205020404" pitchFamily="49" charset="0"/>
              </a:rPr>
            </a:br>
            <a:endParaRPr lang="en-IN"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FA5213DF-5275-455D-998A-150F1E7997D2}"/>
              </a:ext>
            </a:extLst>
          </p:cNvPr>
          <p:cNvSpPr txBox="1"/>
          <p:nvPr/>
        </p:nvSpPr>
        <p:spPr>
          <a:xfrm>
            <a:off x="1108239" y="674125"/>
            <a:ext cx="9580105" cy="1077218"/>
          </a:xfrm>
          <a:prstGeom prst="rect">
            <a:avLst/>
          </a:prstGeom>
          <a:noFill/>
        </p:spPr>
        <p:txBody>
          <a:bodyPr wrap="square">
            <a:spAutoFit/>
          </a:bodyPr>
          <a:lstStyle/>
          <a:p>
            <a:r>
              <a:rPr lang="en-US" sz="1600" b="1" u="sng" dirty="0">
                <a:solidFill>
                  <a:srgbClr val="00649D"/>
                </a:solidFill>
                <a:latin typeface="Courier New" panose="02070309020205020404" pitchFamily="49" charset="0"/>
                <a:ea typeface="+mj-ea"/>
                <a:cs typeface="Courier New" panose="02070309020205020404" pitchFamily="49" charset="0"/>
              </a:rPr>
              <a:t>3. INDEX Corruption:</a:t>
            </a:r>
          </a:p>
          <a:p>
            <a:endParaRPr lang="en-US" sz="1600" dirty="0">
              <a:solidFill>
                <a:srgbClr val="00649D"/>
              </a:solidFill>
              <a:latin typeface="Courier New" panose="02070309020205020404" pitchFamily="49" charset="0"/>
              <a:ea typeface="+mj-ea"/>
              <a:cs typeface="Courier New" panose="02070309020205020404" pitchFamily="49" charset="0"/>
            </a:endParaRPr>
          </a:p>
          <a:p>
            <a:r>
              <a:rPr lang="en-US" sz="1600" dirty="0">
                <a:solidFill>
                  <a:srgbClr val="00649D"/>
                </a:solidFill>
                <a:latin typeface="Courier New" panose="02070309020205020404" pitchFamily="49" charset="0"/>
                <a:ea typeface="+mj-ea"/>
                <a:cs typeface="Courier New" panose="02070309020205020404" pitchFamily="49" charset="0"/>
              </a:rPr>
              <a:t>While doing select operation getting below error ,</a:t>
            </a:r>
            <a:br>
              <a:rPr lang="en-US" sz="1600" dirty="0">
                <a:solidFill>
                  <a:srgbClr val="00649D"/>
                </a:solidFill>
                <a:latin typeface="Courier New" panose="02070309020205020404" pitchFamily="49" charset="0"/>
                <a:ea typeface="+mj-ea"/>
                <a:cs typeface="Courier New" panose="02070309020205020404" pitchFamily="49" charset="0"/>
              </a:rPr>
            </a:br>
            <a:endParaRPr lang="en-US" sz="1600" dirty="0">
              <a:solidFill>
                <a:srgbClr val="00649D"/>
              </a:solidFill>
              <a:latin typeface="Courier New" panose="02070309020205020404" pitchFamily="49" charset="0"/>
              <a:ea typeface="+mj-ea"/>
              <a:cs typeface="Courier New" panose="02070309020205020404" pitchFamily="49" charset="0"/>
            </a:endParaRPr>
          </a:p>
        </p:txBody>
      </p:sp>
      <p:pic>
        <p:nvPicPr>
          <p:cNvPr id="2" name="Picture 1">
            <a:extLst>
              <a:ext uri="{FF2B5EF4-FFF2-40B4-BE49-F238E27FC236}">
                <a16:creationId xmlns:a16="http://schemas.microsoft.com/office/drawing/2014/main" id="{133176F0-0ACC-32D1-722A-909A0240E60B}"/>
              </a:ext>
            </a:extLst>
          </p:cNvPr>
          <p:cNvPicPr>
            <a:picLocks noChangeAspect="1"/>
          </p:cNvPicPr>
          <p:nvPr/>
        </p:nvPicPr>
        <p:blipFill>
          <a:blip r:embed="rId3"/>
          <a:stretch>
            <a:fillRect/>
          </a:stretch>
        </p:blipFill>
        <p:spPr>
          <a:xfrm>
            <a:off x="1174467" y="1491787"/>
            <a:ext cx="6858000" cy="660400"/>
          </a:xfrm>
          <a:prstGeom prst="rect">
            <a:avLst/>
          </a:prstGeom>
        </p:spPr>
      </p:pic>
      <p:pic>
        <p:nvPicPr>
          <p:cNvPr id="9" name="Picture 8">
            <a:extLst>
              <a:ext uri="{FF2B5EF4-FFF2-40B4-BE49-F238E27FC236}">
                <a16:creationId xmlns:a16="http://schemas.microsoft.com/office/drawing/2014/main" id="{9C9A5E8D-A8AE-8052-4836-FA2DC23B048D}"/>
              </a:ext>
            </a:extLst>
          </p:cNvPr>
          <p:cNvPicPr>
            <a:picLocks noChangeAspect="1"/>
          </p:cNvPicPr>
          <p:nvPr/>
        </p:nvPicPr>
        <p:blipFill>
          <a:blip r:embed="rId4"/>
          <a:stretch>
            <a:fillRect/>
          </a:stretch>
        </p:blipFill>
        <p:spPr>
          <a:xfrm>
            <a:off x="1210345" y="2746983"/>
            <a:ext cx="6522308" cy="3504943"/>
          </a:xfrm>
          <a:prstGeom prst="rect">
            <a:avLst/>
          </a:prstGeom>
        </p:spPr>
      </p:pic>
      <p:sp>
        <p:nvSpPr>
          <p:cNvPr id="10" name="TextBox 9">
            <a:extLst>
              <a:ext uri="{FF2B5EF4-FFF2-40B4-BE49-F238E27FC236}">
                <a16:creationId xmlns:a16="http://schemas.microsoft.com/office/drawing/2014/main" id="{7E409898-38FE-905E-19AE-FA2F18078065}"/>
              </a:ext>
            </a:extLst>
          </p:cNvPr>
          <p:cNvSpPr txBox="1"/>
          <p:nvPr/>
        </p:nvSpPr>
        <p:spPr>
          <a:xfrm>
            <a:off x="1108239" y="2368077"/>
            <a:ext cx="6726521" cy="338554"/>
          </a:xfrm>
          <a:prstGeom prst="rect">
            <a:avLst/>
          </a:prstGeom>
          <a:noFill/>
        </p:spPr>
        <p:txBody>
          <a:bodyPr wrap="none" rtlCol="0">
            <a:spAutoFit/>
          </a:bodyPr>
          <a:lstStyle/>
          <a:p>
            <a:r>
              <a:rPr lang="en-US" sz="1600" dirty="0">
                <a:solidFill>
                  <a:srgbClr val="00649D"/>
                </a:solidFill>
                <a:latin typeface="Courier New" panose="02070309020205020404" pitchFamily="49" charset="0"/>
                <a:ea typeface="+mj-ea"/>
                <a:cs typeface="Courier New" panose="02070309020205020404" pitchFamily="49" charset="0"/>
              </a:rPr>
              <a:t>From db2diag.log we could see below severe messages </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7475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3F01B9-0DBB-A803-3505-43DE3D6786ED}"/>
              </a:ext>
            </a:extLst>
          </p:cNvPr>
          <p:cNvSpPr txBox="1"/>
          <p:nvPr/>
        </p:nvSpPr>
        <p:spPr>
          <a:xfrm>
            <a:off x="936024" y="699009"/>
            <a:ext cx="9900851" cy="7232749"/>
          </a:xfrm>
          <a:prstGeom prst="rect">
            <a:avLst/>
          </a:prstGeom>
          <a:noFill/>
        </p:spPr>
        <p:txBody>
          <a:bodyPr wrap="square">
            <a:spAutoFit/>
          </a:bodyPr>
          <a:lstStyle/>
          <a:p>
            <a:r>
              <a:rPr lang="en-US" sz="1600" dirty="0">
                <a:solidFill>
                  <a:srgbClr val="00649D"/>
                </a:solidFill>
                <a:latin typeface="Courier New" panose="02070309020205020404" pitchFamily="49" charset="0"/>
                <a:ea typeface="+mj-ea"/>
                <a:cs typeface="Courier New" panose="02070309020205020404" pitchFamily="49" charset="0"/>
              </a:rPr>
              <a:t>Corrupt Index Recovery :</a:t>
            </a:r>
            <a:br>
              <a:rPr lang="en-US" sz="1600" dirty="0">
                <a:solidFill>
                  <a:srgbClr val="00649D"/>
                </a:solidFill>
                <a:latin typeface="Courier New" panose="02070309020205020404" pitchFamily="49" charset="0"/>
                <a:ea typeface="+mj-ea"/>
                <a:cs typeface="Courier New" panose="02070309020205020404" pitchFamily="49" charset="0"/>
              </a:rPr>
            </a:br>
            <a:br>
              <a:rPr lang="en-US" sz="1600" dirty="0">
                <a:solidFill>
                  <a:srgbClr val="00649D"/>
                </a:solidFill>
                <a:latin typeface="Courier New" panose="02070309020205020404" pitchFamily="49" charset="0"/>
                <a:ea typeface="+mj-ea"/>
                <a:cs typeface="Courier New" panose="02070309020205020404" pitchFamily="49" charset="0"/>
              </a:rPr>
            </a:br>
            <a:r>
              <a:rPr lang="en-US" sz="1600" dirty="0">
                <a:solidFill>
                  <a:srgbClr val="00649D"/>
                </a:solidFill>
                <a:latin typeface="Courier New" panose="02070309020205020404" pitchFamily="49" charset="0"/>
                <a:ea typeface="+mj-ea"/>
                <a:cs typeface="Courier New" panose="02070309020205020404" pitchFamily="49" charset="0"/>
              </a:rPr>
              <a:t>Mark index as invalid using db2dart .</a:t>
            </a:r>
          </a:p>
          <a:p>
            <a:r>
              <a:rPr lang="en-IN" sz="1600" dirty="0">
                <a:solidFill>
                  <a:srgbClr val="00649D"/>
                </a:solidFill>
                <a:latin typeface="Courier New" panose="02070309020205020404" pitchFamily="49" charset="0"/>
                <a:ea typeface="+mj-ea"/>
                <a:cs typeface="Courier New" panose="02070309020205020404" pitchFamily="49" charset="0"/>
              </a:rPr>
              <a:t>db2dart &lt;</a:t>
            </a:r>
            <a:r>
              <a:rPr lang="en-IN" sz="1600" dirty="0" err="1">
                <a:solidFill>
                  <a:srgbClr val="00649D"/>
                </a:solidFill>
                <a:latin typeface="Courier New" panose="02070309020205020404" pitchFamily="49" charset="0"/>
                <a:ea typeface="+mj-ea"/>
                <a:cs typeface="Courier New" panose="02070309020205020404" pitchFamily="49" charset="0"/>
              </a:rPr>
              <a:t>dbname</a:t>
            </a:r>
            <a:r>
              <a:rPr lang="en-IN" sz="1600" dirty="0">
                <a:solidFill>
                  <a:srgbClr val="00649D"/>
                </a:solidFill>
                <a:latin typeface="Courier New" panose="02070309020205020404" pitchFamily="49" charset="0"/>
                <a:ea typeface="+mj-ea"/>
                <a:cs typeface="Courier New" panose="02070309020205020404" pitchFamily="49" charset="0"/>
              </a:rPr>
              <a:t>&gt; /MI /TSI &lt;tablespace ID&gt; /OI &lt;object ID&gt;</a:t>
            </a:r>
          </a:p>
          <a:p>
            <a:r>
              <a:rPr lang="en-IN" sz="1600" dirty="0">
                <a:solidFill>
                  <a:srgbClr val="00649D"/>
                </a:solidFill>
                <a:latin typeface="Courier New" panose="02070309020205020404" pitchFamily="49" charset="0"/>
                <a:ea typeface="+mj-ea"/>
                <a:cs typeface="Courier New" panose="02070309020205020404" pitchFamily="49" charset="0"/>
              </a:rPr>
              <a:t>For our case its ,</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db2dart corrupt1 /MI /TSI 5 /OI 4</a:t>
            </a:r>
            <a:br>
              <a:rPr lang="en-IN" sz="1600" dirty="0">
                <a:solidFill>
                  <a:srgbClr val="00649D"/>
                </a:solidFill>
                <a:latin typeface="Courier New" panose="02070309020205020404" pitchFamily="49" charset="0"/>
                <a:ea typeface="+mj-ea"/>
                <a:cs typeface="Courier New" panose="02070309020205020404" pitchFamily="49" charset="0"/>
              </a:rPr>
            </a:br>
            <a:endParaRPr lang="en-IN" sz="1600" dirty="0">
              <a:solidFill>
                <a:srgbClr val="00649D"/>
              </a:solidFill>
              <a:latin typeface="Courier New" panose="02070309020205020404" pitchFamily="49" charset="0"/>
              <a:ea typeface="+mj-ea"/>
              <a:cs typeface="Courier New" panose="02070309020205020404" pitchFamily="49" charset="0"/>
            </a:endParaRPr>
          </a:p>
          <a:p>
            <a:endParaRPr lang="en-IN" sz="1600" dirty="0">
              <a:solidFill>
                <a:srgbClr val="00649D"/>
              </a:solidFill>
              <a:latin typeface="Courier New" panose="02070309020205020404" pitchFamily="49" charset="0"/>
              <a:ea typeface="+mj-ea"/>
              <a:cs typeface="Courier New" panose="02070309020205020404" pitchFamily="49" charset="0"/>
            </a:endParaRPr>
          </a:p>
          <a:p>
            <a:endParaRPr lang="en-IN" sz="1600" dirty="0">
              <a:solidFill>
                <a:srgbClr val="00649D"/>
              </a:solidFill>
              <a:latin typeface="Courier New" panose="02070309020205020404" pitchFamily="49" charset="0"/>
              <a:ea typeface="+mj-ea"/>
              <a:cs typeface="Courier New" panose="02070309020205020404" pitchFamily="49" charset="0"/>
            </a:endParaRPr>
          </a:p>
          <a:p>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Note : Please issue db2dart after deactivating the database .</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If INDEXREC </a:t>
            </a:r>
            <a:r>
              <a:rPr lang="en-IN" sz="1600" dirty="0" err="1">
                <a:solidFill>
                  <a:srgbClr val="00649D"/>
                </a:solidFill>
                <a:latin typeface="Courier New" panose="02070309020205020404" pitchFamily="49" charset="0"/>
                <a:ea typeface="+mj-ea"/>
                <a:cs typeface="Courier New" panose="02070309020205020404" pitchFamily="49" charset="0"/>
              </a:rPr>
              <a:t>cfg</a:t>
            </a:r>
            <a:r>
              <a:rPr lang="en-IN" sz="1600" dirty="0">
                <a:solidFill>
                  <a:srgbClr val="00649D"/>
                </a:solidFill>
                <a:latin typeface="Courier New" panose="02070309020205020404" pitchFamily="49" charset="0"/>
                <a:ea typeface="+mj-ea"/>
                <a:cs typeface="Courier New" panose="02070309020205020404" pitchFamily="49" charset="0"/>
              </a:rPr>
              <a:t> is set to ACCESS, it will be created at first access</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time</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If INDEXREC </a:t>
            </a:r>
            <a:r>
              <a:rPr lang="en-IN" sz="1600" dirty="0" err="1">
                <a:solidFill>
                  <a:srgbClr val="00649D"/>
                </a:solidFill>
                <a:latin typeface="Courier New" panose="02070309020205020404" pitchFamily="49" charset="0"/>
                <a:ea typeface="+mj-ea"/>
                <a:cs typeface="Courier New" panose="02070309020205020404" pitchFamily="49" charset="0"/>
              </a:rPr>
              <a:t>cfg</a:t>
            </a:r>
            <a:r>
              <a:rPr lang="en-IN" sz="1600" dirty="0">
                <a:solidFill>
                  <a:srgbClr val="00649D"/>
                </a:solidFill>
                <a:latin typeface="Courier New" panose="02070309020205020404" pitchFamily="49" charset="0"/>
                <a:ea typeface="+mj-ea"/>
                <a:cs typeface="Courier New" panose="02070309020205020404" pitchFamily="49" charset="0"/>
              </a:rPr>
              <a:t> is set to RESTART, it will be created at first explicit</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restart of database</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Reference link</a:t>
            </a:r>
          </a:p>
          <a:p>
            <a:r>
              <a:rPr lang="en-IN" sz="1600" dirty="0">
                <a:solidFill>
                  <a:srgbClr val="00649D"/>
                </a:solidFill>
                <a:latin typeface="Courier New" panose="02070309020205020404" pitchFamily="49" charset="0"/>
                <a:ea typeface="+mj-ea"/>
                <a:cs typeface="Courier New" panose="02070309020205020404" pitchFamily="49" charset="0"/>
              </a:rPr>
              <a:t>https://</a:t>
            </a:r>
            <a:r>
              <a:rPr lang="en-IN" sz="1600" dirty="0" err="1">
                <a:solidFill>
                  <a:srgbClr val="00649D"/>
                </a:solidFill>
                <a:latin typeface="Courier New" panose="02070309020205020404" pitchFamily="49" charset="0"/>
                <a:ea typeface="+mj-ea"/>
                <a:cs typeface="Courier New" panose="02070309020205020404" pitchFamily="49" charset="0"/>
              </a:rPr>
              <a:t>www.ibm.com</a:t>
            </a:r>
            <a:r>
              <a:rPr lang="en-IN" sz="1600" dirty="0">
                <a:solidFill>
                  <a:srgbClr val="00649D"/>
                </a:solidFill>
                <a:latin typeface="Courier New" panose="02070309020205020404" pitchFamily="49" charset="0"/>
                <a:ea typeface="+mj-ea"/>
                <a:cs typeface="Courier New" panose="02070309020205020404" pitchFamily="49" charset="0"/>
              </a:rPr>
              <a:t>/support/pages/how-resolve-index-corruption-db2</a:t>
            </a:r>
          </a:p>
          <a:p>
            <a:endParaRPr lang="en-IN" sz="1600" dirty="0">
              <a:solidFill>
                <a:srgbClr val="00649D"/>
              </a:solidFill>
              <a:latin typeface="Courier New" panose="02070309020205020404" pitchFamily="49" charset="0"/>
              <a:ea typeface="+mj-ea"/>
              <a:cs typeface="Courier New" panose="02070309020205020404" pitchFamily="49" charset="0"/>
            </a:endParaRPr>
          </a:p>
          <a:p>
            <a:endParaRPr lang="en-IN" sz="1600" dirty="0">
              <a:solidFill>
                <a:srgbClr val="00649D"/>
              </a:solidFill>
              <a:latin typeface="Courier New" panose="02070309020205020404" pitchFamily="49" charset="0"/>
              <a:ea typeface="+mj-ea"/>
              <a:cs typeface="Courier New" panose="02070309020205020404" pitchFamily="49" charset="0"/>
            </a:endParaRPr>
          </a:p>
          <a:p>
            <a:endParaRPr lang="en-IN" sz="1600" dirty="0">
              <a:solidFill>
                <a:srgbClr val="00649D"/>
              </a:solidFill>
              <a:latin typeface="Courier New" panose="02070309020205020404" pitchFamily="49" charset="0"/>
              <a:ea typeface="+mj-ea"/>
              <a:cs typeface="Courier New" panose="02070309020205020404" pitchFamily="49" charset="0"/>
            </a:endParaRPr>
          </a:p>
          <a:p>
            <a:endParaRPr lang="en-IN" sz="1600" dirty="0">
              <a:solidFill>
                <a:srgbClr val="00649D"/>
              </a:solidFill>
              <a:latin typeface="Courier New" panose="02070309020205020404" pitchFamily="49" charset="0"/>
              <a:ea typeface="+mj-ea"/>
              <a:cs typeface="Courier New" panose="02070309020205020404" pitchFamily="49" charset="0"/>
            </a:endParaRPr>
          </a:p>
        </p:txBody>
      </p:sp>
      <p:pic>
        <p:nvPicPr>
          <p:cNvPr id="5" name="Picture 4">
            <a:extLst>
              <a:ext uri="{FF2B5EF4-FFF2-40B4-BE49-F238E27FC236}">
                <a16:creationId xmlns:a16="http://schemas.microsoft.com/office/drawing/2014/main" id="{107AC757-8673-A755-2F7F-8F05076A7C18}"/>
              </a:ext>
            </a:extLst>
          </p:cNvPr>
          <p:cNvPicPr>
            <a:picLocks noChangeAspect="1"/>
          </p:cNvPicPr>
          <p:nvPr/>
        </p:nvPicPr>
        <p:blipFill>
          <a:blip r:embed="rId2"/>
          <a:stretch>
            <a:fillRect/>
          </a:stretch>
        </p:blipFill>
        <p:spPr>
          <a:xfrm>
            <a:off x="1022522" y="2327436"/>
            <a:ext cx="7759700" cy="1849148"/>
          </a:xfrm>
          <a:prstGeom prst="rect">
            <a:avLst/>
          </a:prstGeom>
        </p:spPr>
      </p:pic>
    </p:spTree>
    <p:extLst>
      <p:ext uri="{BB962C8B-B14F-4D97-AF65-F5344CB8AC3E}">
        <p14:creationId xmlns:p14="http://schemas.microsoft.com/office/powerpoint/2010/main" val="325357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EBB573-B314-CC1C-F054-D40D0D849804}"/>
              </a:ext>
            </a:extLst>
          </p:cNvPr>
          <p:cNvSpPr txBox="1"/>
          <p:nvPr/>
        </p:nvSpPr>
        <p:spPr>
          <a:xfrm>
            <a:off x="646043" y="181957"/>
            <a:ext cx="9213574" cy="6494085"/>
          </a:xfrm>
          <a:prstGeom prst="rect">
            <a:avLst/>
          </a:prstGeom>
          <a:noFill/>
        </p:spPr>
        <p:txBody>
          <a:bodyPr wrap="square">
            <a:spAutoFit/>
          </a:bodyPr>
          <a:lstStyle/>
          <a:p>
            <a:r>
              <a:rPr lang="en-IN" sz="1600" b="1" u="sng" dirty="0">
                <a:solidFill>
                  <a:srgbClr val="00649D"/>
                </a:solidFill>
                <a:latin typeface="Courier New" panose="02070309020205020404" pitchFamily="49" charset="0"/>
                <a:ea typeface="+mj-ea"/>
                <a:cs typeface="Courier New" panose="02070309020205020404" pitchFamily="49" charset="0"/>
              </a:rPr>
              <a:t>Transaction Log File Corruption</a:t>
            </a:r>
          </a:p>
          <a:p>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Transaction Log</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Keeps records of changes that take place against the database</a:t>
            </a:r>
          </a:p>
          <a:p>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 db2cklog</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To check the validity of archive log files in order to determine whether or not the log</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files can be used during </a:t>
            </a:r>
            <a:r>
              <a:rPr lang="en-IN" sz="1600" dirty="0" err="1">
                <a:solidFill>
                  <a:srgbClr val="00649D"/>
                </a:solidFill>
                <a:latin typeface="Courier New" panose="02070309020205020404" pitchFamily="49" charset="0"/>
                <a:ea typeface="+mj-ea"/>
                <a:cs typeface="Courier New" panose="02070309020205020404" pitchFamily="49" charset="0"/>
              </a:rPr>
              <a:t>rollforward</a:t>
            </a:r>
            <a:r>
              <a:rPr lang="en-IN" sz="1600" dirty="0">
                <a:solidFill>
                  <a:srgbClr val="00649D"/>
                </a:solidFill>
                <a:latin typeface="Courier New" panose="02070309020205020404" pitchFamily="49" charset="0"/>
                <a:ea typeface="+mj-ea"/>
                <a:cs typeface="Courier New" panose="02070309020205020404" pitchFamily="49" charset="0"/>
              </a:rPr>
              <a:t> recovery of a </a:t>
            </a:r>
            <a:r>
              <a:rPr lang="en-IN" sz="1600" dirty="0" err="1">
                <a:solidFill>
                  <a:srgbClr val="00649D"/>
                </a:solidFill>
                <a:latin typeface="Courier New" panose="02070309020205020404" pitchFamily="49" charset="0"/>
                <a:ea typeface="+mj-ea"/>
                <a:cs typeface="Courier New" panose="02070309020205020404" pitchFamily="49" charset="0"/>
              </a:rPr>
              <a:t>db</a:t>
            </a:r>
            <a:r>
              <a:rPr lang="en-IN" sz="1600" dirty="0">
                <a:solidFill>
                  <a:srgbClr val="00649D"/>
                </a:solidFill>
                <a:latin typeface="Courier New" panose="02070309020205020404" pitchFamily="49" charset="0"/>
                <a:ea typeface="+mj-ea"/>
                <a:cs typeface="Courier New" panose="02070309020205020404" pitchFamily="49" charset="0"/>
              </a:rPr>
              <a:t> or table space.</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hlinkClick r:id="rId2"/>
              </a:rPr>
              <a:t>https://www.ibm.com/docs/en/db2/11.5?topic=commands-db2cklog-check-archive-log-file-validity</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 db2fmtlog</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To extract and display information from transaction log files. (introduced in Db2</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V11.1 Mod Pack 3 Fix Pack 3 (v11.1.3.3))</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https://</a:t>
            </a:r>
            <a:r>
              <a:rPr lang="en-IN" sz="1600" dirty="0" err="1">
                <a:solidFill>
                  <a:srgbClr val="00649D"/>
                </a:solidFill>
                <a:latin typeface="Courier New" panose="02070309020205020404" pitchFamily="49" charset="0"/>
                <a:ea typeface="+mj-ea"/>
                <a:cs typeface="Courier New" panose="02070309020205020404" pitchFamily="49" charset="0"/>
              </a:rPr>
              <a:t>www.ibm.com</a:t>
            </a:r>
            <a:r>
              <a:rPr lang="en-IN" sz="1600" dirty="0">
                <a:solidFill>
                  <a:srgbClr val="00649D"/>
                </a:solidFill>
                <a:latin typeface="Courier New" panose="02070309020205020404" pitchFamily="49" charset="0"/>
                <a:ea typeface="+mj-ea"/>
                <a:cs typeface="Courier New" panose="02070309020205020404" pitchFamily="49" charset="0"/>
              </a:rPr>
              <a:t>/support/pages/db2fmtlog-%E2%80%93-format-and-display-</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log-file-information-tool</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 db2flsn</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To know the name of the log file in a log stream that contains the log record</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identified by a specified log sequence number (LSN) or log record identifier (LRI)</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https://</a:t>
            </a:r>
            <a:r>
              <a:rPr lang="en-IN" sz="1600" dirty="0" err="1">
                <a:solidFill>
                  <a:srgbClr val="00649D"/>
                </a:solidFill>
                <a:latin typeface="Courier New" panose="02070309020205020404" pitchFamily="49" charset="0"/>
                <a:ea typeface="+mj-ea"/>
                <a:cs typeface="Courier New" panose="02070309020205020404" pitchFamily="49" charset="0"/>
              </a:rPr>
              <a:t>www.ibm.com</a:t>
            </a:r>
            <a:r>
              <a:rPr lang="en-IN" sz="1600" dirty="0">
                <a:solidFill>
                  <a:srgbClr val="00649D"/>
                </a:solidFill>
                <a:latin typeface="Courier New" panose="02070309020205020404" pitchFamily="49" charset="0"/>
                <a:ea typeface="+mj-ea"/>
                <a:cs typeface="Courier New" panose="02070309020205020404" pitchFamily="49" charset="0"/>
              </a:rPr>
              <a:t>/docs/</a:t>
            </a:r>
            <a:r>
              <a:rPr lang="en-IN" sz="1600" dirty="0" err="1">
                <a:solidFill>
                  <a:srgbClr val="00649D"/>
                </a:solidFill>
                <a:latin typeface="Courier New" panose="02070309020205020404" pitchFamily="49" charset="0"/>
                <a:ea typeface="+mj-ea"/>
                <a:cs typeface="Courier New" panose="02070309020205020404" pitchFamily="49" charset="0"/>
              </a:rPr>
              <a:t>en</a:t>
            </a:r>
            <a:r>
              <a:rPr lang="en-IN" sz="1600" dirty="0">
                <a:solidFill>
                  <a:srgbClr val="00649D"/>
                </a:solidFill>
                <a:latin typeface="Courier New" panose="02070309020205020404" pitchFamily="49" charset="0"/>
                <a:ea typeface="+mj-ea"/>
                <a:cs typeface="Courier New" panose="02070309020205020404" pitchFamily="49" charset="0"/>
              </a:rPr>
              <a:t>/db2/10.5?topic=commands-db2flsn-find-log-sequence-number</a:t>
            </a:r>
          </a:p>
        </p:txBody>
      </p:sp>
    </p:spTree>
    <p:extLst>
      <p:ext uri="{BB962C8B-B14F-4D97-AF65-F5344CB8AC3E}">
        <p14:creationId xmlns:p14="http://schemas.microsoft.com/office/powerpoint/2010/main" val="349114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90072-7D7E-6134-C757-12744528535E}"/>
              </a:ext>
            </a:extLst>
          </p:cNvPr>
          <p:cNvSpPr txBox="1"/>
          <p:nvPr/>
        </p:nvSpPr>
        <p:spPr>
          <a:xfrm>
            <a:off x="954157" y="805070"/>
            <a:ext cx="9745745" cy="4401205"/>
          </a:xfrm>
          <a:prstGeom prst="rect">
            <a:avLst/>
          </a:prstGeom>
          <a:noFill/>
        </p:spPr>
        <p:txBody>
          <a:bodyPr wrap="none" rtlCol="0">
            <a:spAutoFit/>
          </a:bodyPr>
          <a:lstStyle/>
          <a:p>
            <a:r>
              <a:rPr lang="en-IN" sz="2400" b="1" dirty="0">
                <a:solidFill>
                  <a:srgbClr val="00649D"/>
                </a:solidFill>
                <a:latin typeface="+mj-lt"/>
                <a:ea typeface="+mj-ea"/>
                <a:cs typeface="+mj-cs"/>
              </a:rPr>
              <a:t>Transaction Log File Corruption- Scenarios</a:t>
            </a:r>
          </a:p>
          <a:p>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 </a:t>
            </a:r>
            <a:r>
              <a:rPr lang="en-IN" sz="2400" dirty="0">
                <a:solidFill>
                  <a:srgbClr val="00649D"/>
                </a:solidFill>
                <a:latin typeface="+mj-lt"/>
                <a:ea typeface="+mj-ea"/>
                <a:cs typeface="+mj-cs"/>
              </a:rPr>
              <a:t>Roll-Forward database or tablespace</a:t>
            </a:r>
            <a:br>
              <a:rPr lang="en-IN" sz="2400" dirty="0">
                <a:solidFill>
                  <a:srgbClr val="00649D"/>
                </a:solidFill>
                <a:latin typeface="+mj-lt"/>
                <a:ea typeface="+mj-ea"/>
                <a:cs typeface="+mj-cs"/>
              </a:rPr>
            </a:br>
            <a:r>
              <a:rPr lang="en-IN" sz="2400" dirty="0">
                <a:solidFill>
                  <a:srgbClr val="00649D"/>
                </a:solidFill>
                <a:latin typeface="+mj-lt"/>
                <a:ea typeface="+mj-ea"/>
                <a:cs typeface="+mj-cs"/>
              </a:rPr>
              <a:t>Point in Time Roll-Forward.</a:t>
            </a:r>
            <a:br>
              <a:rPr lang="en-IN" sz="2400" dirty="0">
                <a:solidFill>
                  <a:srgbClr val="00649D"/>
                </a:solidFill>
                <a:latin typeface="+mj-lt"/>
                <a:ea typeface="+mj-ea"/>
                <a:cs typeface="+mj-cs"/>
              </a:rPr>
            </a:br>
            <a:endParaRPr lang="en-IN" sz="2400" dirty="0">
              <a:solidFill>
                <a:srgbClr val="00649D"/>
              </a:solidFill>
              <a:latin typeface="+mj-lt"/>
              <a:ea typeface="+mj-ea"/>
              <a:cs typeface="+mj-cs"/>
            </a:endParaRPr>
          </a:p>
          <a:p>
            <a:r>
              <a:rPr lang="en-IN" sz="2400" dirty="0">
                <a:solidFill>
                  <a:srgbClr val="00649D"/>
                </a:solidFill>
                <a:latin typeface="+mj-lt"/>
                <a:ea typeface="+mj-ea"/>
                <a:cs typeface="+mj-cs"/>
              </a:rPr>
              <a:t>◼ Standby HADR</a:t>
            </a:r>
          </a:p>
          <a:p>
            <a:r>
              <a:rPr lang="en-IN" sz="2400" dirty="0">
                <a:solidFill>
                  <a:srgbClr val="00649D"/>
                </a:solidFill>
                <a:latin typeface="+mj-lt"/>
                <a:ea typeface="+mj-ea"/>
                <a:cs typeface="+mj-cs"/>
              </a:rPr>
              <a:t>Failover to Standby / Manual takeover</a:t>
            </a:r>
            <a:br>
              <a:rPr lang="en-IN" sz="2400" dirty="0">
                <a:solidFill>
                  <a:srgbClr val="00649D"/>
                </a:solidFill>
                <a:latin typeface="+mj-lt"/>
                <a:ea typeface="+mj-ea"/>
                <a:cs typeface="+mj-cs"/>
              </a:rPr>
            </a:br>
            <a:r>
              <a:rPr lang="en-IN" sz="2400" dirty="0">
                <a:solidFill>
                  <a:srgbClr val="00649D"/>
                </a:solidFill>
                <a:latin typeface="+mj-lt"/>
                <a:ea typeface="+mj-ea"/>
                <a:cs typeface="+mj-cs"/>
              </a:rPr>
              <a:t>Copy the good log file from Primary</a:t>
            </a:r>
            <a:br>
              <a:rPr lang="en-IN" sz="2400" dirty="0">
                <a:solidFill>
                  <a:srgbClr val="00649D"/>
                </a:solidFill>
                <a:latin typeface="+mj-lt"/>
                <a:ea typeface="+mj-ea"/>
                <a:cs typeface="+mj-cs"/>
              </a:rPr>
            </a:br>
            <a:endParaRPr lang="en-IN" sz="2400" dirty="0">
              <a:solidFill>
                <a:srgbClr val="00649D"/>
              </a:solidFill>
              <a:latin typeface="+mj-lt"/>
              <a:ea typeface="+mj-ea"/>
              <a:cs typeface="+mj-cs"/>
            </a:endParaRPr>
          </a:p>
          <a:p>
            <a:r>
              <a:rPr lang="en-IN" sz="2400" dirty="0">
                <a:solidFill>
                  <a:srgbClr val="00649D"/>
                </a:solidFill>
                <a:latin typeface="+mj-lt"/>
                <a:ea typeface="+mj-ea"/>
                <a:cs typeface="+mj-cs"/>
              </a:rPr>
              <a:t>◼ Crash Recovery Fails</a:t>
            </a:r>
            <a:br>
              <a:rPr lang="en-IN" sz="2400" dirty="0">
                <a:solidFill>
                  <a:srgbClr val="00649D"/>
                </a:solidFill>
                <a:latin typeface="+mj-lt"/>
                <a:ea typeface="+mj-ea"/>
                <a:cs typeface="+mj-cs"/>
              </a:rPr>
            </a:br>
            <a:r>
              <a:rPr lang="en-IN" sz="2400" dirty="0">
                <a:solidFill>
                  <a:srgbClr val="00649D"/>
                </a:solidFill>
                <a:latin typeface="+mj-lt"/>
                <a:ea typeface="+mj-ea"/>
                <a:cs typeface="+mj-cs"/>
              </a:rPr>
              <a:t>Restore from Backup</a:t>
            </a:r>
            <a:br>
              <a:rPr lang="en-IN" sz="2400" dirty="0">
                <a:solidFill>
                  <a:srgbClr val="00649D"/>
                </a:solidFill>
                <a:latin typeface="+mj-lt"/>
                <a:ea typeface="+mj-ea"/>
                <a:cs typeface="+mj-cs"/>
              </a:rPr>
            </a:br>
            <a:r>
              <a:rPr lang="en-IN" sz="2400" dirty="0">
                <a:solidFill>
                  <a:srgbClr val="00649D"/>
                </a:solidFill>
                <a:latin typeface="+mj-lt"/>
                <a:ea typeface="+mj-ea"/>
                <a:cs typeface="+mj-cs"/>
              </a:rPr>
              <a:t>Last option. Bypass Crash Recovery (not recommended. DB rebuild required). </a:t>
            </a:r>
            <a:endParaRPr lang="en-US" sz="2400" dirty="0">
              <a:solidFill>
                <a:srgbClr val="00649D"/>
              </a:solidFill>
              <a:latin typeface="+mj-lt"/>
              <a:ea typeface="+mj-ea"/>
              <a:cs typeface="+mj-cs"/>
            </a:endParaRPr>
          </a:p>
        </p:txBody>
      </p:sp>
    </p:spTree>
    <p:extLst>
      <p:ext uri="{BB962C8B-B14F-4D97-AF65-F5344CB8AC3E}">
        <p14:creationId xmlns:p14="http://schemas.microsoft.com/office/powerpoint/2010/main" val="4172214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588475" y="508001"/>
            <a:ext cx="11144815" cy="3602181"/>
          </a:xfrm>
        </p:spPr>
        <p:txBody>
          <a:bodyPr>
            <a:normAutofit/>
          </a:bodyPr>
          <a:lstStyle/>
          <a:p>
            <a:br>
              <a:rPr lang="en-IN" sz="2600" dirty="0"/>
            </a:br>
            <a:r>
              <a:rPr lang="en-IN" sz="2600" dirty="0"/>
              <a:t>Questions ?</a:t>
            </a:r>
            <a:br>
              <a:rPr lang="en-IN" sz="1600" dirty="0"/>
            </a:br>
            <a:br>
              <a:rPr lang="en-IN" sz="1600" dirty="0"/>
            </a:br>
            <a:br>
              <a:rPr lang="en-IN" sz="1600" dirty="0"/>
            </a:br>
            <a:br>
              <a:rPr lang="en-IN" sz="1600" dirty="0"/>
            </a:br>
            <a:br>
              <a:rPr lang="en-IN" sz="1600" dirty="0"/>
            </a:br>
            <a:br>
              <a:rPr lang="en-IN" sz="1600" dirty="0"/>
            </a:br>
            <a:br>
              <a:rPr lang="en-IN" sz="1600" dirty="0"/>
            </a:br>
            <a:endParaRPr lang="en-IN" sz="1600" dirty="0"/>
          </a:p>
        </p:txBody>
      </p:sp>
      <p:sp>
        <p:nvSpPr>
          <p:cNvPr id="3" name="Footer Placeholder 2">
            <a:extLst>
              <a:ext uri="{FF2B5EF4-FFF2-40B4-BE49-F238E27FC236}">
                <a16:creationId xmlns:a16="http://schemas.microsoft.com/office/drawing/2014/main" id="{9B5E15F6-50E9-43E4-9862-B2830DF51F32}"/>
              </a:ext>
            </a:extLst>
          </p:cNvPr>
          <p:cNvSpPr>
            <a:spLocks noGrp="1"/>
          </p:cNvSpPr>
          <p:nvPr>
            <p:ph type="ftr" sz="quarter" idx="10"/>
          </p:nvPr>
        </p:nvSpPr>
        <p:spPr/>
        <p:txBody>
          <a:bodyPr/>
          <a:lstStyle/>
          <a:p>
            <a:pPr>
              <a:defRPr/>
            </a:pPr>
            <a:r>
              <a:rPr lang="en-US" dirty="0"/>
              <a:t>© Copyright IBM Corporation 2009, 2020</a:t>
            </a:r>
          </a:p>
        </p:txBody>
      </p:sp>
      <p:pic>
        <p:nvPicPr>
          <p:cNvPr id="2" name="Picture 1">
            <a:extLst>
              <a:ext uri="{FF2B5EF4-FFF2-40B4-BE49-F238E27FC236}">
                <a16:creationId xmlns:a16="http://schemas.microsoft.com/office/drawing/2014/main" id="{F4C06103-0911-EF7A-4D29-31F7DBD801D3}"/>
              </a:ext>
            </a:extLst>
          </p:cNvPr>
          <p:cNvPicPr>
            <a:picLocks noChangeAspect="1"/>
          </p:cNvPicPr>
          <p:nvPr/>
        </p:nvPicPr>
        <p:blipFill>
          <a:blip r:embed="rId3"/>
          <a:stretch>
            <a:fillRect/>
          </a:stretch>
        </p:blipFill>
        <p:spPr>
          <a:xfrm>
            <a:off x="3357494" y="2433639"/>
            <a:ext cx="4295637" cy="3112396"/>
          </a:xfrm>
          <a:prstGeom prst="rect">
            <a:avLst/>
          </a:prstGeom>
        </p:spPr>
      </p:pic>
    </p:spTree>
    <p:extLst>
      <p:ext uri="{BB962C8B-B14F-4D97-AF65-F5344CB8AC3E}">
        <p14:creationId xmlns:p14="http://schemas.microsoft.com/office/powerpoint/2010/main" val="336960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588475" y="434566"/>
            <a:ext cx="11144815" cy="5993394"/>
          </a:xfrm>
        </p:spPr>
        <p:txBody>
          <a:bodyPr>
            <a:normAutofit fontScale="90000"/>
          </a:bodyPr>
          <a:lstStyle/>
          <a:p>
            <a:r>
              <a:rPr lang="en-US" sz="3200" b="1" dirty="0"/>
              <a:t>Corruption:</a:t>
            </a:r>
            <a:br>
              <a:rPr lang="en-US" dirty="0"/>
            </a:br>
            <a:br>
              <a:rPr lang="en-US" dirty="0"/>
            </a:br>
            <a:r>
              <a:rPr lang="en-US" dirty="0"/>
              <a:t>Database corruption is errors when reading, writing, moving, or processing data inside a database.</a:t>
            </a:r>
            <a:br>
              <a:rPr lang="en-US" dirty="0"/>
            </a:br>
            <a:br>
              <a:rPr lang="en-US" dirty="0"/>
            </a:br>
            <a:r>
              <a:rPr lang="en-US" dirty="0"/>
              <a:t>Database files are prone to corruption. </a:t>
            </a:r>
            <a:br>
              <a:rPr lang="en-US" dirty="0"/>
            </a:br>
            <a:r>
              <a:rPr lang="en-US" dirty="0"/>
              <a:t>No computer file is immune to corruption, so are the database files.</a:t>
            </a:r>
            <a:br>
              <a:rPr lang="en-US" dirty="0"/>
            </a:br>
            <a:br>
              <a:rPr lang="en-US" dirty="0"/>
            </a:br>
            <a:r>
              <a:rPr lang="en-US" dirty="0"/>
              <a:t>Data corruption in Db2® can be the source of crashes, panics, or forced database shutdowns. </a:t>
            </a:r>
            <a:br>
              <a:rPr lang="en-US" dirty="0"/>
            </a:br>
            <a:br>
              <a:rPr lang="en-US" dirty="0"/>
            </a:br>
            <a:r>
              <a:rPr lang="en-US" dirty="0"/>
              <a:t>For Db2 DB, page is the smallest unit of data transfer between main memory and any other auxiliary store, such as a hard drive.</a:t>
            </a:r>
            <a:br>
              <a:rPr lang="en-US" dirty="0"/>
            </a:br>
            <a:r>
              <a:rPr lang="en-US" dirty="0"/>
              <a:t>When Db2 loads a page from the disk to the buffer pool, the page is validated. If the page is found to be invalid, it can cause crash.</a:t>
            </a:r>
            <a:endParaRPr lang="en-IN" dirty="0"/>
          </a:p>
        </p:txBody>
      </p:sp>
      <p:sp>
        <p:nvSpPr>
          <p:cNvPr id="3" name="Footer Placeholder 2">
            <a:extLst>
              <a:ext uri="{FF2B5EF4-FFF2-40B4-BE49-F238E27FC236}">
                <a16:creationId xmlns:a16="http://schemas.microsoft.com/office/drawing/2014/main" id="{9B5E15F6-50E9-43E4-9862-B2830DF51F32}"/>
              </a:ext>
            </a:extLst>
          </p:cNvPr>
          <p:cNvSpPr>
            <a:spLocks noGrp="1"/>
          </p:cNvSpPr>
          <p:nvPr>
            <p:ph type="ftr" sz="quarter" idx="10"/>
          </p:nvPr>
        </p:nvSpPr>
        <p:spPr/>
        <p:txBody>
          <a:bodyPr/>
          <a:lstStyle/>
          <a:p>
            <a:pPr>
              <a:defRPr/>
            </a:pPr>
            <a:r>
              <a:rPr lang="en-US" dirty="0"/>
              <a:t>© Copyright IBM Corporation 2009, 2020</a:t>
            </a:r>
          </a:p>
        </p:txBody>
      </p:sp>
    </p:spTree>
    <p:extLst>
      <p:ext uri="{BB962C8B-B14F-4D97-AF65-F5344CB8AC3E}">
        <p14:creationId xmlns:p14="http://schemas.microsoft.com/office/powerpoint/2010/main" val="264194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588475" y="286327"/>
            <a:ext cx="11144815" cy="6141633"/>
          </a:xfrm>
        </p:spPr>
        <p:txBody>
          <a:bodyPr>
            <a:normAutofit fontScale="90000"/>
          </a:bodyPr>
          <a:lstStyle/>
          <a:p>
            <a:r>
              <a:rPr lang="en-IN" sz="3600" b="1" dirty="0"/>
              <a:t>Logical and physical corruption</a:t>
            </a:r>
            <a:br>
              <a:rPr lang="en-IN" b="0" i="0" dirty="0">
                <a:solidFill>
                  <a:srgbClr val="161616"/>
                </a:solidFill>
                <a:effectLst/>
                <a:latin typeface="IBM Plex Sans" panose="020B0503050203000203" pitchFamily="34" charset="0"/>
              </a:rPr>
            </a:br>
            <a:br>
              <a:rPr lang="en-IN" b="0" i="0" dirty="0">
                <a:solidFill>
                  <a:srgbClr val="161616"/>
                </a:solidFill>
                <a:effectLst/>
                <a:latin typeface="IBM Plex Sans" panose="020B0503050203000203" pitchFamily="34" charset="0"/>
              </a:rPr>
            </a:br>
            <a:r>
              <a:rPr lang="en-US" sz="2700" dirty="0"/>
              <a:t>In cases of logical corruption, the data is physically correct, but there is a mismatch between the Db2 read of page metadata and the actual contents of the page. For examples the index page pointing to an incorrect root, or an incorrect number of data slots on a data page.</a:t>
            </a:r>
            <a:br>
              <a:rPr lang="en-US" sz="2700" dirty="0"/>
            </a:br>
            <a:br>
              <a:rPr lang="en-US" sz="2700" dirty="0"/>
            </a:br>
            <a:r>
              <a:rPr lang="en-US" sz="2700" dirty="0"/>
              <a:t>Logical corruption failures only occur during runtime.</a:t>
            </a:r>
            <a:br>
              <a:rPr lang="en-US" sz="2700" dirty="0"/>
            </a:br>
            <a:r>
              <a:rPr lang="en-US" sz="2700" dirty="0"/>
              <a:t>The root cause of logical corruption is often a database problem.</a:t>
            </a:r>
            <a:br>
              <a:rPr lang="en-US" sz="2700" dirty="0"/>
            </a:br>
            <a:br>
              <a:rPr lang="en-US" sz="2700" dirty="0"/>
            </a:br>
            <a:r>
              <a:rPr lang="en-US" sz="2700" dirty="0"/>
              <a:t>Physical corruption refers to data that is physically damaged. For example, a database page contains nothing but zeroes.</a:t>
            </a:r>
            <a:br>
              <a:rPr lang="en-US" sz="2700" dirty="0"/>
            </a:br>
            <a:r>
              <a:rPr lang="en-US" sz="2700" dirty="0"/>
              <a:t>	</a:t>
            </a:r>
            <a:br>
              <a:rPr lang="en-IN" sz="2700" dirty="0"/>
            </a:br>
            <a:r>
              <a:rPr lang="en-US" sz="2700" dirty="0"/>
              <a:t>The root cause of physical corruption varies. Areas of interest include database bugs, file system bugs, operating system issues or hardware problems.</a:t>
            </a:r>
            <a:br>
              <a:rPr lang="en-US" sz="2700" dirty="0"/>
            </a:br>
            <a:br>
              <a:rPr lang="en-US" sz="2700" dirty="0"/>
            </a:br>
            <a:r>
              <a:rPr lang="en-IN" sz="1800" dirty="0"/>
              <a:t>Problem Determination: Corruption</a:t>
            </a:r>
            <a:br>
              <a:rPr lang="en-US" sz="1800" dirty="0"/>
            </a:br>
            <a:r>
              <a:rPr lang="en-US" sz="1800" dirty="0">
                <a:hlinkClick r:id="rId3"/>
              </a:rPr>
              <a:t>https://www.ibm.com/docs/en/db2/11.5?topic=overview-corruption</a:t>
            </a:r>
            <a:br>
              <a:rPr lang="en-US" sz="1800" dirty="0"/>
            </a:br>
            <a:r>
              <a:rPr lang="en-US" sz="1800" dirty="0"/>
              <a:t>https://developer.ibm.com/articles/dm-1208corruptiondb2/</a:t>
            </a:r>
            <a:br>
              <a:rPr lang="en-US" sz="1800" dirty="0"/>
            </a:br>
            <a:br>
              <a:rPr lang="en-US" sz="2400" dirty="0"/>
            </a:br>
            <a:endParaRPr lang="en-IN" sz="2200" dirty="0">
              <a:latin typeface="Courier New" panose="02070309020205020404" pitchFamily="49" charset="0"/>
              <a:cs typeface="Courier New" panose="02070309020205020404" pitchFamily="49" charset="0"/>
            </a:endParaRPr>
          </a:p>
        </p:txBody>
      </p:sp>
      <p:sp>
        <p:nvSpPr>
          <p:cNvPr id="3" name="Footer Placeholder 2">
            <a:extLst>
              <a:ext uri="{FF2B5EF4-FFF2-40B4-BE49-F238E27FC236}">
                <a16:creationId xmlns:a16="http://schemas.microsoft.com/office/drawing/2014/main" id="{9B5E15F6-50E9-43E4-9862-B2830DF51F32}"/>
              </a:ext>
            </a:extLst>
          </p:cNvPr>
          <p:cNvSpPr>
            <a:spLocks noGrp="1"/>
          </p:cNvSpPr>
          <p:nvPr>
            <p:ph type="ftr" sz="quarter" idx="10"/>
          </p:nvPr>
        </p:nvSpPr>
        <p:spPr/>
        <p:txBody>
          <a:bodyPr/>
          <a:lstStyle/>
          <a:p>
            <a:pPr>
              <a:defRPr/>
            </a:pPr>
            <a:r>
              <a:rPr lang="en-US" dirty="0"/>
              <a:t>© Copyright IBM Corporation 2009, 2020</a:t>
            </a:r>
          </a:p>
        </p:txBody>
      </p:sp>
    </p:spTree>
    <p:extLst>
      <p:ext uri="{BB962C8B-B14F-4D97-AF65-F5344CB8AC3E}">
        <p14:creationId xmlns:p14="http://schemas.microsoft.com/office/powerpoint/2010/main" val="418924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C2030-FBF4-C01A-CE0C-FF994BDEE09C}"/>
              </a:ext>
            </a:extLst>
          </p:cNvPr>
          <p:cNvSpPr txBox="1"/>
          <p:nvPr/>
        </p:nvSpPr>
        <p:spPr>
          <a:xfrm>
            <a:off x="1150453" y="891353"/>
            <a:ext cx="9534111" cy="3662541"/>
          </a:xfrm>
          <a:prstGeom prst="rect">
            <a:avLst/>
          </a:prstGeom>
          <a:noFill/>
        </p:spPr>
        <p:txBody>
          <a:bodyPr wrap="square">
            <a:spAutoFit/>
          </a:bodyPr>
          <a:lstStyle/>
          <a:p>
            <a:endParaRPr lang="fr-FR" sz="1600" dirty="0">
              <a:solidFill>
                <a:srgbClr val="00649D"/>
              </a:solidFill>
              <a:latin typeface="Courier New" panose="02070309020205020404" pitchFamily="49" charset="0"/>
              <a:ea typeface="+mj-ea"/>
              <a:cs typeface="Courier New" panose="02070309020205020404" pitchFamily="49" charset="0"/>
            </a:endParaRPr>
          </a:p>
          <a:p>
            <a:r>
              <a:rPr lang="fr-FR" sz="4000" dirty="0">
                <a:solidFill>
                  <a:srgbClr val="00649D"/>
                </a:solidFill>
                <a:latin typeface="+mj-lt"/>
                <a:ea typeface="+mj-ea"/>
                <a:cs typeface="Courier New" panose="02070309020205020404" pitchFamily="49" charset="0"/>
              </a:rPr>
              <a:t>Agenda </a:t>
            </a:r>
          </a:p>
          <a:p>
            <a:r>
              <a:rPr lang="fr-FR" sz="4000" dirty="0">
                <a:solidFill>
                  <a:srgbClr val="00649D"/>
                </a:solidFill>
                <a:latin typeface="+mj-lt"/>
                <a:ea typeface="+mj-ea"/>
                <a:cs typeface="Courier New" panose="02070309020205020404" pitchFamily="49" charset="0"/>
              </a:rPr>
              <a:t>EMP and SMP Page Corruption</a:t>
            </a:r>
          </a:p>
          <a:p>
            <a:r>
              <a:rPr lang="fr-FR" sz="4000" dirty="0">
                <a:solidFill>
                  <a:srgbClr val="00649D"/>
                </a:solidFill>
                <a:latin typeface="+mj-lt"/>
                <a:ea typeface="+mj-ea"/>
                <a:cs typeface="Courier New" panose="02070309020205020404" pitchFamily="49" charset="0"/>
              </a:rPr>
              <a:t>Data Page Corruption</a:t>
            </a:r>
          </a:p>
          <a:p>
            <a:r>
              <a:rPr lang="fr-FR" sz="4000" dirty="0">
                <a:solidFill>
                  <a:srgbClr val="00649D"/>
                </a:solidFill>
                <a:latin typeface="+mj-lt"/>
                <a:ea typeface="+mj-ea"/>
                <a:cs typeface="Courier New" panose="02070309020205020404" pitchFamily="49" charset="0"/>
              </a:rPr>
              <a:t>Index Page Corruption</a:t>
            </a:r>
          </a:p>
          <a:p>
            <a:r>
              <a:rPr lang="fr-FR" sz="4000" dirty="0">
                <a:solidFill>
                  <a:srgbClr val="00649D"/>
                </a:solidFill>
                <a:latin typeface="+mj-lt"/>
                <a:ea typeface="+mj-ea"/>
                <a:cs typeface="Courier New" panose="02070309020205020404" pitchFamily="49" charset="0"/>
              </a:rPr>
              <a:t>Transaction Log file Corruption</a:t>
            </a:r>
            <a:endParaRPr lang="en-IN" sz="1600" dirty="0">
              <a:solidFill>
                <a:srgbClr val="00649D"/>
              </a:solidFill>
              <a:latin typeface="Courier New" panose="02070309020205020404" pitchFamily="49" charset="0"/>
              <a:ea typeface="+mj-ea"/>
              <a:cs typeface="Courier New" panose="02070309020205020404" pitchFamily="49" charset="0"/>
            </a:endParaRPr>
          </a:p>
          <a:p>
            <a:endParaRPr lang="en-US" sz="1600" dirty="0">
              <a:solidFill>
                <a:srgbClr val="00649D"/>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356756332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C2030-FBF4-C01A-CE0C-FF994BDEE09C}"/>
              </a:ext>
            </a:extLst>
          </p:cNvPr>
          <p:cNvSpPr txBox="1"/>
          <p:nvPr/>
        </p:nvSpPr>
        <p:spPr>
          <a:xfrm>
            <a:off x="1150453" y="891353"/>
            <a:ext cx="9534111" cy="6447919"/>
          </a:xfrm>
          <a:prstGeom prst="rect">
            <a:avLst/>
          </a:prstGeom>
          <a:noFill/>
        </p:spPr>
        <p:txBody>
          <a:bodyPr wrap="square">
            <a:spAutoFit/>
          </a:bodyPr>
          <a:lstStyle/>
          <a:p>
            <a:r>
              <a:rPr lang="en-IN" sz="1600" dirty="0">
                <a:solidFill>
                  <a:srgbClr val="00649D"/>
                </a:solidFill>
                <a:latin typeface="Courier New" panose="02070309020205020404" pitchFamily="49" charset="0"/>
                <a:ea typeface="+mj-ea"/>
                <a:cs typeface="Courier New" panose="02070309020205020404" pitchFamily="49" charset="0"/>
              </a:rPr>
              <a:t>DB2 dumps bad page errors only for those pages it has tried to access. It does not necessarily mean that only those pages are corrupt. You need to explicitly check all pages in your database to find the extent of corruption, with the help of the db2dart and INSPECT commands.</a:t>
            </a:r>
          </a:p>
          <a:p>
            <a:endParaRPr lang="en-IN" sz="1600" dirty="0">
              <a:solidFill>
                <a:srgbClr val="00649D"/>
              </a:solidFill>
              <a:latin typeface="Courier New" panose="02070309020205020404" pitchFamily="49" charset="0"/>
              <a:ea typeface="+mj-ea"/>
              <a:cs typeface="Courier New" panose="02070309020205020404" pitchFamily="49" charset="0"/>
            </a:endParaRPr>
          </a:p>
          <a:p>
            <a:endParaRPr lang="en-IN" sz="1600" dirty="0">
              <a:solidFill>
                <a:srgbClr val="00649D"/>
              </a:solidFill>
              <a:latin typeface="Courier New" panose="02070309020205020404" pitchFamily="49" charset="0"/>
              <a:ea typeface="+mj-ea"/>
              <a:cs typeface="Courier New" panose="02070309020205020404" pitchFamily="49" charset="0"/>
            </a:endParaRPr>
          </a:p>
          <a:p>
            <a:endParaRPr lang="en-IN" sz="1600" dirty="0">
              <a:solidFill>
                <a:srgbClr val="00649D"/>
              </a:solidFill>
              <a:latin typeface="Courier New" panose="02070309020205020404" pitchFamily="49" charset="0"/>
              <a:ea typeface="+mj-ea"/>
              <a:cs typeface="Courier New" panose="02070309020205020404" pitchFamily="49" charset="0"/>
            </a:endParaRPr>
          </a:p>
          <a:p>
            <a:r>
              <a:rPr lang="en-IN" sz="2900" b="1" dirty="0">
                <a:solidFill>
                  <a:srgbClr val="00649D"/>
                </a:solidFill>
                <a:latin typeface="+mj-lt"/>
                <a:ea typeface="+mj-ea"/>
                <a:cs typeface="+mj-cs"/>
              </a:rPr>
              <a:t>db2dart command </a:t>
            </a:r>
            <a:r>
              <a:rPr lang="en-IN" sz="1600" dirty="0">
                <a:solidFill>
                  <a:srgbClr val="00649D"/>
                </a:solidFill>
                <a:latin typeface="Courier New" panose="02070309020205020404" pitchFamily="49" charset="0"/>
                <a:ea typeface="+mj-ea"/>
                <a:cs typeface="Courier New" panose="02070309020205020404" pitchFamily="49" charset="0"/>
              </a:rPr>
              <a:t>: can be used to verify the architectural correctness of databases and the objects within them. It can also be used to display the contents of database control files in order to extract data from tables that might otherwise be inaccessible.</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Note : db2dart is Only allowed when the database is offline.</a:t>
            </a: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br>
              <a:rPr lang="en-IN" sz="1600" dirty="0">
                <a:solidFill>
                  <a:srgbClr val="00649D"/>
                </a:solidFill>
                <a:latin typeface="Courier New" panose="02070309020205020404" pitchFamily="49" charset="0"/>
                <a:ea typeface="+mj-ea"/>
                <a:cs typeface="Courier New" panose="02070309020205020404" pitchFamily="49" charset="0"/>
              </a:rPr>
            </a:br>
            <a:endParaRPr lang="en-IN" sz="1600" dirty="0">
              <a:solidFill>
                <a:srgbClr val="00649D"/>
              </a:solidFill>
              <a:latin typeface="Courier New" panose="02070309020205020404" pitchFamily="49" charset="0"/>
              <a:ea typeface="+mj-ea"/>
              <a:cs typeface="Courier New" panose="02070309020205020404" pitchFamily="49" charset="0"/>
            </a:endParaRPr>
          </a:p>
          <a:p>
            <a:endParaRPr lang="en-IN" sz="1600" dirty="0">
              <a:solidFill>
                <a:srgbClr val="00649D"/>
              </a:solidFill>
              <a:latin typeface="Courier New" panose="02070309020205020404" pitchFamily="49" charset="0"/>
              <a:ea typeface="+mj-ea"/>
              <a:cs typeface="Courier New" panose="02070309020205020404" pitchFamily="49" charset="0"/>
            </a:endParaRPr>
          </a:p>
          <a:p>
            <a:r>
              <a:rPr lang="en-IN" sz="1600" dirty="0">
                <a:solidFill>
                  <a:srgbClr val="00649D"/>
                </a:solidFill>
                <a:latin typeface="Courier New" panose="02070309020205020404" pitchFamily="49" charset="0"/>
                <a:ea typeface="+mj-ea"/>
                <a:cs typeface="Courier New" panose="02070309020205020404" pitchFamily="49" charset="0"/>
              </a:rPr>
              <a:t>Reference link:</a:t>
            </a:r>
            <a:br>
              <a:rPr lang="en-IN" sz="1600" dirty="0">
                <a:solidFill>
                  <a:srgbClr val="00649D"/>
                </a:solidFill>
                <a:latin typeface="Courier New" panose="02070309020205020404" pitchFamily="49" charset="0"/>
                <a:ea typeface="+mj-ea"/>
                <a:cs typeface="Courier New" panose="02070309020205020404" pitchFamily="49" charset="0"/>
              </a:rPr>
            </a:br>
            <a:r>
              <a:rPr lang="en-IN" sz="1600" dirty="0">
                <a:solidFill>
                  <a:srgbClr val="00649D"/>
                </a:solidFill>
                <a:latin typeface="Courier New" panose="02070309020205020404" pitchFamily="49" charset="0"/>
                <a:ea typeface="+mj-ea"/>
                <a:cs typeface="Courier New" panose="02070309020205020404" pitchFamily="49" charset="0"/>
              </a:rPr>
              <a:t>https://</a:t>
            </a:r>
            <a:r>
              <a:rPr lang="en-IN" sz="1600" dirty="0" err="1">
                <a:solidFill>
                  <a:srgbClr val="00649D"/>
                </a:solidFill>
                <a:latin typeface="Courier New" panose="02070309020205020404" pitchFamily="49" charset="0"/>
                <a:ea typeface="+mj-ea"/>
                <a:cs typeface="Courier New" panose="02070309020205020404" pitchFamily="49" charset="0"/>
              </a:rPr>
              <a:t>www.ibm.com</a:t>
            </a:r>
            <a:r>
              <a:rPr lang="en-IN" sz="1600" dirty="0">
                <a:solidFill>
                  <a:srgbClr val="00649D"/>
                </a:solidFill>
                <a:latin typeface="Courier New" panose="02070309020205020404" pitchFamily="49" charset="0"/>
                <a:ea typeface="+mj-ea"/>
                <a:cs typeface="Courier New" panose="02070309020205020404" pitchFamily="49" charset="0"/>
              </a:rPr>
              <a:t>/docs/</a:t>
            </a:r>
            <a:r>
              <a:rPr lang="en-IN" sz="1600" dirty="0" err="1">
                <a:solidFill>
                  <a:srgbClr val="00649D"/>
                </a:solidFill>
                <a:latin typeface="Courier New" panose="02070309020205020404" pitchFamily="49" charset="0"/>
                <a:ea typeface="+mj-ea"/>
                <a:cs typeface="Courier New" panose="02070309020205020404" pitchFamily="49" charset="0"/>
              </a:rPr>
              <a:t>en</a:t>
            </a:r>
            <a:r>
              <a:rPr lang="en-IN" sz="1600" dirty="0">
                <a:solidFill>
                  <a:srgbClr val="00649D"/>
                </a:solidFill>
                <a:latin typeface="Courier New" panose="02070309020205020404" pitchFamily="49" charset="0"/>
                <a:ea typeface="+mj-ea"/>
                <a:cs typeface="Courier New" panose="02070309020205020404" pitchFamily="49" charset="0"/>
              </a:rPr>
              <a:t>/db2/11.5?topic=commands-db2dart-database-analysis-reporting-tool</a:t>
            </a:r>
          </a:p>
          <a:p>
            <a:endParaRPr lang="en-IN" sz="1600" dirty="0">
              <a:solidFill>
                <a:srgbClr val="00649D"/>
              </a:solidFill>
              <a:latin typeface="Courier New" panose="02070309020205020404" pitchFamily="49" charset="0"/>
              <a:ea typeface="+mj-ea"/>
              <a:cs typeface="Courier New" panose="02070309020205020404" pitchFamily="49" charset="0"/>
            </a:endParaRPr>
          </a:p>
          <a:p>
            <a:endParaRPr lang="en-IN" sz="1600" dirty="0">
              <a:solidFill>
                <a:srgbClr val="00649D"/>
              </a:solidFill>
              <a:latin typeface="Courier New" panose="02070309020205020404" pitchFamily="49" charset="0"/>
              <a:ea typeface="+mj-ea"/>
              <a:cs typeface="Courier New" panose="02070309020205020404" pitchFamily="49" charset="0"/>
            </a:endParaRPr>
          </a:p>
          <a:p>
            <a:endParaRPr lang="en-IN" sz="1600" dirty="0">
              <a:solidFill>
                <a:srgbClr val="00649D"/>
              </a:solidFill>
              <a:latin typeface="Courier New" panose="02070309020205020404" pitchFamily="49" charset="0"/>
              <a:ea typeface="+mj-ea"/>
              <a:cs typeface="Courier New" panose="02070309020205020404" pitchFamily="49" charset="0"/>
            </a:endParaRPr>
          </a:p>
          <a:p>
            <a:endParaRPr lang="en-US" sz="1600" dirty="0">
              <a:solidFill>
                <a:srgbClr val="00649D"/>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663603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588475" y="286327"/>
            <a:ext cx="11144815" cy="6141633"/>
          </a:xfrm>
        </p:spPr>
        <p:txBody>
          <a:bodyPr>
            <a:normAutofit/>
          </a:bodyPr>
          <a:lstStyle/>
          <a:p>
            <a:br>
              <a:rPr lang="en-IN" sz="1600" dirty="0">
                <a:latin typeface="Courier New" panose="02070309020205020404" pitchFamily="49" charset="0"/>
                <a:cs typeface="Courier New" panose="02070309020205020404" pitchFamily="49" charset="0"/>
              </a:rPr>
            </a:br>
            <a:br>
              <a:rPr lang="en-IN" sz="1600" dirty="0">
                <a:latin typeface="Courier New" panose="02070309020205020404" pitchFamily="49" charset="0"/>
                <a:cs typeface="Courier New" panose="02070309020205020404" pitchFamily="49" charset="0"/>
              </a:rPr>
            </a:br>
            <a:r>
              <a:rPr lang="en-IN" sz="1600" dirty="0">
                <a:latin typeface="Courier New" panose="02070309020205020404" pitchFamily="49" charset="0"/>
                <a:cs typeface="Courier New" panose="02070309020205020404" pitchFamily="49" charset="0"/>
              </a:rPr>
              <a:t>Here we have recreated some live corruption scenarios for your knowledge .</a:t>
            </a:r>
            <a:br>
              <a:rPr lang="en-IN" sz="1600" dirty="0">
                <a:latin typeface="Courier New" panose="02070309020205020404" pitchFamily="49" charset="0"/>
                <a:cs typeface="Courier New" panose="02070309020205020404" pitchFamily="49" charset="0"/>
              </a:rPr>
            </a:br>
            <a:br>
              <a:rPr lang="en-IN" sz="1600" dirty="0">
                <a:latin typeface="Courier New" panose="02070309020205020404" pitchFamily="49" charset="0"/>
                <a:cs typeface="Courier New" panose="02070309020205020404" pitchFamily="49" charset="0"/>
              </a:rPr>
            </a:br>
            <a:r>
              <a:rPr lang="en-IN" sz="1600" dirty="0">
                <a:latin typeface="Courier New" panose="02070309020205020404" pitchFamily="49" charset="0"/>
                <a:cs typeface="Courier New" panose="02070309020205020404" pitchFamily="49" charset="0"/>
              </a:rPr>
              <a:t>So before that we need to have some information on the below</a:t>
            </a:r>
            <a:br>
              <a:rPr lang="en-IN" sz="1600" dirty="0">
                <a:latin typeface="Courier New" panose="02070309020205020404" pitchFamily="49" charset="0"/>
                <a:cs typeface="Courier New" panose="02070309020205020404" pitchFamily="49" charset="0"/>
              </a:rPr>
            </a:br>
            <a:br>
              <a:rPr lang="en-IN" sz="1600" dirty="0">
                <a:latin typeface="Courier New" panose="02070309020205020404" pitchFamily="49" charset="0"/>
                <a:cs typeface="Courier New" panose="02070309020205020404" pitchFamily="49" charset="0"/>
              </a:rPr>
            </a:br>
            <a:r>
              <a:rPr lang="en-IN" sz="1600" dirty="0">
                <a:latin typeface="Courier New" panose="02070309020205020404" pitchFamily="49" charset="0"/>
                <a:cs typeface="Courier New" panose="02070309020205020404" pitchFamily="49" charset="0"/>
              </a:rPr>
              <a:t>1)collect tablespace id and tablespace name use below query</a:t>
            </a:r>
            <a:br>
              <a:rPr lang="en-IN" sz="1600" dirty="0">
                <a:latin typeface="Courier New" panose="02070309020205020404" pitchFamily="49" charset="0"/>
                <a:cs typeface="Courier New" panose="02070309020205020404" pitchFamily="49" charset="0"/>
              </a:rPr>
            </a:br>
            <a:br>
              <a:rPr lang="en-IN" sz="1600" dirty="0">
                <a:latin typeface="Courier New" panose="02070309020205020404" pitchFamily="49" charset="0"/>
                <a:cs typeface="Courier New" panose="02070309020205020404" pitchFamily="49" charset="0"/>
              </a:rPr>
            </a:br>
            <a:r>
              <a:rPr lang="en-IN" sz="1600" i="1" dirty="0">
                <a:latin typeface="Courier New" panose="02070309020205020404" pitchFamily="49" charset="0"/>
                <a:cs typeface="Courier New" panose="02070309020205020404" pitchFamily="49" charset="0"/>
              </a:rPr>
              <a:t>db2 "select </a:t>
            </a:r>
            <a:r>
              <a:rPr lang="en-IN" sz="1600" i="1" dirty="0" err="1">
                <a:latin typeface="Courier New" panose="02070309020205020404" pitchFamily="49" charset="0"/>
                <a:cs typeface="Courier New" panose="02070309020205020404" pitchFamily="49" charset="0"/>
              </a:rPr>
              <a:t>b.TBSPACEID</a:t>
            </a:r>
            <a:r>
              <a:rPr lang="en-IN" sz="1600" i="1" dirty="0">
                <a:latin typeface="Courier New" panose="02070309020205020404" pitchFamily="49" charset="0"/>
                <a:cs typeface="Courier New" panose="02070309020205020404" pitchFamily="49" charset="0"/>
              </a:rPr>
              <a:t>, </a:t>
            </a:r>
            <a:r>
              <a:rPr lang="en-IN" sz="1600" i="1" dirty="0" err="1">
                <a:latin typeface="Courier New" panose="02070309020205020404" pitchFamily="49" charset="0"/>
                <a:cs typeface="Courier New" panose="02070309020205020404" pitchFamily="49" charset="0"/>
              </a:rPr>
              <a:t>substr</a:t>
            </a:r>
            <a:r>
              <a:rPr lang="en-IN" sz="1600" i="1" dirty="0">
                <a:latin typeface="Courier New" panose="02070309020205020404" pitchFamily="49" charset="0"/>
                <a:cs typeface="Courier New" panose="02070309020205020404" pitchFamily="49" charset="0"/>
              </a:rPr>
              <a:t>(B.TBSPACE,1,15) </a:t>
            </a:r>
            <a:r>
              <a:rPr lang="en-IN" sz="1600" i="1" dirty="0" err="1">
                <a:latin typeface="Courier New" panose="02070309020205020404" pitchFamily="49" charset="0"/>
                <a:cs typeface="Courier New" panose="02070309020205020404" pitchFamily="49" charset="0"/>
              </a:rPr>
              <a:t>tbsp_name</a:t>
            </a:r>
            <a:r>
              <a:rPr lang="en-IN" sz="1600" i="1" dirty="0">
                <a:latin typeface="Courier New" panose="02070309020205020404" pitchFamily="49" charset="0"/>
                <a:cs typeface="Courier New" panose="02070309020205020404" pitchFamily="49" charset="0"/>
              </a:rPr>
              <a:t> from </a:t>
            </a:r>
            <a:r>
              <a:rPr lang="en-IN" sz="1600" i="1" dirty="0" err="1">
                <a:latin typeface="Courier New" panose="02070309020205020404" pitchFamily="49" charset="0"/>
                <a:cs typeface="Courier New" panose="02070309020205020404" pitchFamily="49" charset="0"/>
              </a:rPr>
              <a:t>syscat.tablespaces</a:t>
            </a:r>
            <a:r>
              <a:rPr lang="en-IN" sz="1600" i="1" dirty="0">
                <a:latin typeface="Courier New" panose="02070309020205020404" pitchFamily="49" charset="0"/>
                <a:cs typeface="Courier New" panose="02070309020205020404" pitchFamily="49" charset="0"/>
              </a:rPr>
              <a:t> B order by 1 with </a:t>
            </a:r>
            <a:r>
              <a:rPr lang="en-IN" sz="1600" i="1" dirty="0" err="1">
                <a:latin typeface="Courier New" panose="02070309020205020404" pitchFamily="49" charset="0"/>
                <a:cs typeface="Courier New" panose="02070309020205020404" pitchFamily="49" charset="0"/>
              </a:rPr>
              <a:t>ur</a:t>
            </a:r>
            <a:r>
              <a:rPr lang="en-IN" sz="1600" i="1" dirty="0">
                <a:latin typeface="Courier New" panose="02070309020205020404" pitchFamily="49" charset="0"/>
                <a:cs typeface="Courier New" panose="02070309020205020404" pitchFamily="49" charset="0"/>
              </a:rPr>
              <a:t>”</a:t>
            </a:r>
            <a:br>
              <a:rPr lang="en-IN" sz="1600" i="1" dirty="0">
                <a:latin typeface="Courier New" panose="02070309020205020404" pitchFamily="49" charset="0"/>
                <a:cs typeface="Courier New" panose="02070309020205020404" pitchFamily="49" charset="0"/>
              </a:rPr>
            </a:br>
            <a:br>
              <a:rPr lang="en-IN" sz="1600" i="1" dirty="0">
                <a:latin typeface="Courier New" panose="02070309020205020404" pitchFamily="49" charset="0"/>
                <a:cs typeface="Courier New" panose="02070309020205020404" pitchFamily="49" charset="0"/>
              </a:rPr>
            </a:br>
            <a:r>
              <a:rPr lang="en-IN" sz="1600" dirty="0">
                <a:latin typeface="Courier New" panose="02070309020205020404" pitchFamily="49" charset="0"/>
                <a:cs typeface="Courier New" panose="02070309020205020404" pitchFamily="49" charset="0"/>
              </a:rPr>
              <a:t>2)check the state of each tablespaces ,</a:t>
            </a:r>
            <a:br>
              <a:rPr lang="en-IN" sz="1600" dirty="0">
                <a:latin typeface="Courier New" panose="02070309020205020404" pitchFamily="49" charset="0"/>
                <a:cs typeface="Courier New" panose="02070309020205020404" pitchFamily="49" charset="0"/>
              </a:rPr>
            </a:br>
            <a:r>
              <a:rPr lang="en-IN" sz="1600" i="1" dirty="0">
                <a:latin typeface="Courier New" panose="02070309020205020404" pitchFamily="49" charset="0"/>
                <a:cs typeface="Courier New" panose="02070309020205020404" pitchFamily="49" charset="0"/>
              </a:rPr>
              <a:t>db2 list tablespaces | grep State</a:t>
            </a:r>
            <a:br>
              <a:rPr lang="en-IN" sz="1600" i="1" dirty="0">
                <a:latin typeface="Courier New" panose="02070309020205020404" pitchFamily="49" charset="0"/>
                <a:cs typeface="Courier New" panose="02070309020205020404" pitchFamily="49" charset="0"/>
              </a:rPr>
            </a:br>
            <a:br>
              <a:rPr lang="en-IN" sz="1600" dirty="0">
                <a:latin typeface="Courier New" panose="02070309020205020404" pitchFamily="49" charset="0"/>
                <a:cs typeface="Courier New" panose="02070309020205020404" pitchFamily="49" charset="0"/>
              </a:rPr>
            </a:br>
            <a:r>
              <a:rPr lang="en-IN" sz="1600" dirty="0">
                <a:latin typeface="Courier New" panose="02070309020205020404" pitchFamily="49" charset="0"/>
                <a:cs typeface="Courier New" panose="02070309020205020404" pitchFamily="49" charset="0"/>
              </a:rPr>
              <a:t>if its 0x0000 then its in normal state.</a:t>
            </a:r>
            <a:br>
              <a:rPr lang="en-IN" sz="1600" dirty="0">
                <a:latin typeface="Courier New" panose="02070309020205020404" pitchFamily="49" charset="0"/>
                <a:cs typeface="Courier New" panose="02070309020205020404" pitchFamily="49" charset="0"/>
              </a:rPr>
            </a:br>
            <a:br>
              <a:rPr lang="en-IN" sz="1600" dirty="0">
                <a:latin typeface="Courier New" panose="02070309020205020404" pitchFamily="49" charset="0"/>
                <a:cs typeface="Courier New" panose="02070309020205020404" pitchFamily="49" charset="0"/>
              </a:rPr>
            </a:br>
            <a:r>
              <a:rPr lang="en-IN" sz="1600" dirty="0">
                <a:latin typeface="Courier New" panose="02070309020205020404" pitchFamily="49" charset="0"/>
                <a:cs typeface="Courier New" panose="02070309020205020404" pitchFamily="49" charset="0"/>
              </a:rPr>
              <a:t>3)collect table id ,  schema, table details use ,</a:t>
            </a:r>
            <a:br>
              <a:rPr lang="en-IN" sz="1600" i="1" dirty="0">
                <a:latin typeface="Courier New" panose="02070309020205020404" pitchFamily="49" charset="0"/>
                <a:cs typeface="Courier New" panose="02070309020205020404" pitchFamily="49" charset="0"/>
              </a:rPr>
            </a:br>
            <a:br>
              <a:rPr lang="en-IN" sz="1600" i="1" dirty="0">
                <a:latin typeface="Courier New" panose="02070309020205020404" pitchFamily="49" charset="0"/>
                <a:cs typeface="Courier New" panose="02070309020205020404" pitchFamily="49" charset="0"/>
              </a:rPr>
            </a:br>
            <a:r>
              <a:rPr lang="en-IN" sz="1600" i="1" dirty="0">
                <a:latin typeface="Courier New" panose="02070309020205020404" pitchFamily="49" charset="0"/>
                <a:cs typeface="Courier New" panose="02070309020205020404" pitchFamily="49" charset="0"/>
              </a:rPr>
              <a:t>db2 "select </a:t>
            </a:r>
            <a:r>
              <a:rPr lang="en-IN" sz="1600" i="1" dirty="0" err="1">
                <a:latin typeface="Courier New" panose="02070309020205020404" pitchFamily="49" charset="0"/>
                <a:cs typeface="Courier New" panose="02070309020205020404" pitchFamily="49" charset="0"/>
              </a:rPr>
              <a:t>b.TBSPACEID</a:t>
            </a:r>
            <a:r>
              <a:rPr lang="en-IN" sz="1600" i="1" dirty="0">
                <a:latin typeface="Courier New" panose="02070309020205020404" pitchFamily="49" charset="0"/>
                <a:cs typeface="Courier New" panose="02070309020205020404" pitchFamily="49" charset="0"/>
              </a:rPr>
              <a:t>, </a:t>
            </a:r>
            <a:r>
              <a:rPr lang="en-IN" sz="1600" i="1" dirty="0" err="1">
                <a:latin typeface="Courier New" panose="02070309020205020404" pitchFamily="49" charset="0"/>
                <a:cs typeface="Courier New" panose="02070309020205020404" pitchFamily="49" charset="0"/>
              </a:rPr>
              <a:t>substr</a:t>
            </a:r>
            <a:r>
              <a:rPr lang="en-IN" sz="1600" i="1" dirty="0">
                <a:latin typeface="Courier New" panose="02070309020205020404" pitchFamily="49" charset="0"/>
                <a:cs typeface="Courier New" panose="02070309020205020404" pitchFamily="49" charset="0"/>
              </a:rPr>
              <a:t>(B.TBSPACE,1,15) </a:t>
            </a:r>
            <a:r>
              <a:rPr lang="en-IN" sz="1600" i="1" dirty="0" err="1">
                <a:latin typeface="Courier New" panose="02070309020205020404" pitchFamily="49" charset="0"/>
                <a:cs typeface="Courier New" panose="02070309020205020404" pitchFamily="49" charset="0"/>
              </a:rPr>
              <a:t>tbsp_name</a:t>
            </a:r>
            <a:r>
              <a:rPr lang="en-IN" sz="1600" i="1" dirty="0">
                <a:latin typeface="Courier New" panose="02070309020205020404" pitchFamily="49" charset="0"/>
                <a:cs typeface="Courier New" panose="02070309020205020404" pitchFamily="49" charset="0"/>
              </a:rPr>
              <a:t> , TABLEID, </a:t>
            </a:r>
            <a:r>
              <a:rPr lang="en-IN" sz="1600" i="1" dirty="0" err="1">
                <a:latin typeface="Courier New" panose="02070309020205020404" pitchFamily="49" charset="0"/>
                <a:cs typeface="Courier New" panose="02070309020205020404" pitchFamily="49" charset="0"/>
              </a:rPr>
              <a:t>rtrim</a:t>
            </a:r>
            <a:r>
              <a:rPr lang="en-IN" sz="1600" i="1" dirty="0">
                <a:latin typeface="Courier New" panose="02070309020205020404" pitchFamily="49" charset="0"/>
                <a:cs typeface="Courier New" panose="02070309020205020404" pitchFamily="49" charset="0"/>
              </a:rPr>
              <a:t>(</a:t>
            </a:r>
            <a:r>
              <a:rPr lang="en-IN" sz="1600" i="1" dirty="0" err="1">
                <a:latin typeface="Courier New" panose="02070309020205020404" pitchFamily="49" charset="0"/>
                <a:cs typeface="Courier New" panose="02070309020205020404" pitchFamily="49" charset="0"/>
              </a:rPr>
              <a:t>substr</a:t>
            </a:r>
            <a:r>
              <a:rPr lang="en-IN" sz="1600" i="1" dirty="0">
                <a:latin typeface="Courier New" panose="02070309020205020404" pitchFamily="49" charset="0"/>
                <a:cs typeface="Courier New" panose="02070309020205020404" pitchFamily="49" charset="0"/>
              </a:rPr>
              <a:t>(A.tabschema,1,10)) ||'.'|| </a:t>
            </a:r>
            <a:r>
              <a:rPr lang="en-IN" sz="1600" i="1" dirty="0" err="1">
                <a:latin typeface="Courier New" panose="02070309020205020404" pitchFamily="49" charset="0"/>
                <a:cs typeface="Courier New" panose="02070309020205020404" pitchFamily="49" charset="0"/>
              </a:rPr>
              <a:t>rtrim</a:t>
            </a:r>
            <a:r>
              <a:rPr lang="en-IN" sz="1600" i="1" dirty="0">
                <a:latin typeface="Courier New" panose="02070309020205020404" pitchFamily="49" charset="0"/>
                <a:cs typeface="Courier New" panose="02070309020205020404" pitchFamily="49" charset="0"/>
              </a:rPr>
              <a:t>(</a:t>
            </a:r>
            <a:r>
              <a:rPr lang="en-IN" sz="1600" i="1" dirty="0" err="1">
                <a:latin typeface="Courier New" panose="02070309020205020404" pitchFamily="49" charset="0"/>
                <a:cs typeface="Courier New" panose="02070309020205020404" pitchFamily="49" charset="0"/>
              </a:rPr>
              <a:t>substr</a:t>
            </a:r>
            <a:r>
              <a:rPr lang="en-IN" sz="1600" i="1" dirty="0">
                <a:latin typeface="Courier New" panose="02070309020205020404" pitchFamily="49" charset="0"/>
                <a:cs typeface="Courier New" panose="02070309020205020404" pitchFamily="49" charset="0"/>
              </a:rPr>
              <a:t>(A.tabname,1,15)) </a:t>
            </a:r>
            <a:r>
              <a:rPr lang="en-IN" sz="1600" i="1" dirty="0" err="1">
                <a:latin typeface="Courier New" panose="02070309020205020404" pitchFamily="49" charset="0"/>
                <a:cs typeface="Courier New" panose="02070309020205020404" pitchFamily="49" charset="0"/>
              </a:rPr>
              <a:t>schema_table_name</a:t>
            </a:r>
            <a:r>
              <a:rPr lang="en-IN" sz="1600" i="1" dirty="0">
                <a:latin typeface="Courier New" panose="02070309020205020404" pitchFamily="49" charset="0"/>
                <a:cs typeface="Courier New" panose="02070309020205020404" pitchFamily="49" charset="0"/>
              </a:rPr>
              <a:t> from </a:t>
            </a:r>
            <a:r>
              <a:rPr lang="en-IN" sz="1600" i="1" dirty="0" err="1">
                <a:latin typeface="Courier New" panose="02070309020205020404" pitchFamily="49" charset="0"/>
                <a:cs typeface="Courier New" panose="02070309020205020404" pitchFamily="49" charset="0"/>
              </a:rPr>
              <a:t>syscat.tablespaces</a:t>
            </a:r>
            <a:r>
              <a:rPr lang="en-IN" sz="1600" i="1" dirty="0">
                <a:latin typeface="Courier New" panose="02070309020205020404" pitchFamily="49" charset="0"/>
                <a:cs typeface="Courier New" panose="02070309020205020404" pitchFamily="49" charset="0"/>
              </a:rPr>
              <a:t> B left outer join </a:t>
            </a:r>
            <a:r>
              <a:rPr lang="en-IN" sz="1600" i="1" dirty="0" err="1">
                <a:latin typeface="Courier New" panose="02070309020205020404" pitchFamily="49" charset="0"/>
                <a:cs typeface="Courier New" panose="02070309020205020404" pitchFamily="49" charset="0"/>
              </a:rPr>
              <a:t>syscat.tables</a:t>
            </a:r>
            <a:r>
              <a:rPr lang="en-IN" sz="1600" i="1" dirty="0">
                <a:latin typeface="Courier New" panose="02070309020205020404" pitchFamily="49" charset="0"/>
                <a:cs typeface="Courier New" panose="02070309020205020404" pitchFamily="49" charset="0"/>
              </a:rPr>
              <a:t> A on A.TBSPACEID=</a:t>
            </a:r>
            <a:r>
              <a:rPr lang="en-IN" sz="1600" i="1" dirty="0" err="1">
                <a:latin typeface="Courier New" panose="02070309020205020404" pitchFamily="49" charset="0"/>
                <a:cs typeface="Courier New" panose="02070309020205020404" pitchFamily="49" charset="0"/>
              </a:rPr>
              <a:t>b.TBSPACEID</a:t>
            </a:r>
            <a:r>
              <a:rPr lang="en-IN" sz="1600" i="1" dirty="0">
                <a:latin typeface="Courier New" panose="02070309020205020404" pitchFamily="49" charset="0"/>
                <a:cs typeface="Courier New" panose="02070309020205020404" pitchFamily="49" charset="0"/>
              </a:rPr>
              <a:t> where </a:t>
            </a:r>
            <a:r>
              <a:rPr lang="en-IN" sz="1600" i="1" dirty="0" err="1">
                <a:latin typeface="Courier New" panose="02070309020205020404" pitchFamily="49" charset="0"/>
                <a:cs typeface="Courier New" panose="02070309020205020404" pitchFamily="49" charset="0"/>
              </a:rPr>
              <a:t>a.type</a:t>
            </a:r>
            <a:r>
              <a:rPr lang="en-IN" sz="1600" i="1" dirty="0">
                <a:latin typeface="Courier New" panose="02070309020205020404" pitchFamily="49" charset="0"/>
                <a:cs typeface="Courier New" panose="02070309020205020404" pitchFamily="49" charset="0"/>
              </a:rPr>
              <a:t>='T' and </a:t>
            </a:r>
            <a:r>
              <a:rPr lang="en-IN" sz="1600" i="1" dirty="0" err="1">
                <a:latin typeface="Courier New" panose="02070309020205020404" pitchFamily="49" charset="0"/>
                <a:cs typeface="Courier New" panose="02070309020205020404" pitchFamily="49" charset="0"/>
              </a:rPr>
              <a:t>b.TBSPACE</a:t>
            </a:r>
            <a:r>
              <a:rPr lang="en-IN" sz="1600" i="1" dirty="0">
                <a:latin typeface="Courier New" panose="02070309020205020404" pitchFamily="49" charset="0"/>
                <a:cs typeface="Courier New" panose="02070309020205020404" pitchFamily="49" charset="0"/>
              </a:rPr>
              <a:t> &lt;&gt; 'SYSCATSPACE' order by 1 with </a:t>
            </a:r>
            <a:r>
              <a:rPr lang="en-IN" sz="1600" i="1" dirty="0" err="1">
                <a:latin typeface="Courier New" panose="02070309020205020404" pitchFamily="49" charset="0"/>
                <a:cs typeface="Courier New" panose="02070309020205020404" pitchFamily="49" charset="0"/>
              </a:rPr>
              <a:t>ur</a:t>
            </a:r>
            <a:r>
              <a:rPr lang="en-IN" sz="1600" i="1" dirty="0">
                <a:latin typeface="Courier New" panose="02070309020205020404" pitchFamily="49" charset="0"/>
                <a:cs typeface="Courier New" panose="02070309020205020404" pitchFamily="49" charset="0"/>
              </a:rPr>
              <a:t>"</a:t>
            </a:r>
          </a:p>
        </p:txBody>
      </p:sp>
      <p:sp>
        <p:nvSpPr>
          <p:cNvPr id="3" name="Footer Placeholder 2">
            <a:extLst>
              <a:ext uri="{FF2B5EF4-FFF2-40B4-BE49-F238E27FC236}">
                <a16:creationId xmlns:a16="http://schemas.microsoft.com/office/drawing/2014/main" id="{9B5E15F6-50E9-43E4-9862-B2830DF51F32}"/>
              </a:ext>
            </a:extLst>
          </p:cNvPr>
          <p:cNvSpPr>
            <a:spLocks noGrp="1"/>
          </p:cNvSpPr>
          <p:nvPr>
            <p:ph type="ftr" sz="quarter" idx="10"/>
          </p:nvPr>
        </p:nvSpPr>
        <p:spPr/>
        <p:txBody>
          <a:bodyPr/>
          <a:lstStyle/>
          <a:p>
            <a:pPr>
              <a:defRPr/>
            </a:pPr>
            <a:r>
              <a:rPr lang="en-US" dirty="0"/>
              <a:t>© Copyright IBM Corporation 2009, 2020</a:t>
            </a:r>
          </a:p>
        </p:txBody>
      </p:sp>
    </p:spTree>
    <p:extLst>
      <p:ext uri="{BB962C8B-B14F-4D97-AF65-F5344CB8AC3E}">
        <p14:creationId xmlns:p14="http://schemas.microsoft.com/office/powerpoint/2010/main" val="236752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588475" y="286327"/>
            <a:ext cx="11144815" cy="6141633"/>
          </a:xfrm>
        </p:spPr>
        <p:txBody>
          <a:bodyPr>
            <a:normAutofit/>
          </a:bodyPr>
          <a:lstStyle/>
          <a:p>
            <a:pPr marL="342900" indent="-342900">
              <a:buFont typeface="+mj-lt"/>
              <a:buAutoNum type="arabicPeriod"/>
            </a:pPr>
            <a:r>
              <a:rPr lang="en-IN" sz="1600" b="1" u="sng" dirty="0">
                <a:latin typeface="Courier New" panose="02070309020205020404" pitchFamily="49" charset="0"/>
                <a:cs typeface="Courier New" panose="02070309020205020404" pitchFamily="49" charset="0"/>
              </a:rPr>
              <a:t>Tablespace EMP corruption:</a:t>
            </a:r>
            <a:br>
              <a:rPr lang="en-IN" sz="1600" dirty="0">
                <a:latin typeface="Courier New" panose="02070309020205020404" pitchFamily="49" charset="0"/>
                <a:cs typeface="Courier New" panose="02070309020205020404" pitchFamily="49" charset="0"/>
              </a:rPr>
            </a:br>
            <a:br>
              <a:rPr lang="en-IN" sz="1600" dirty="0">
                <a:latin typeface="Courier New" panose="02070309020205020404" pitchFamily="49" charset="0"/>
                <a:cs typeface="Courier New" panose="02070309020205020404" pitchFamily="49" charset="0"/>
              </a:rPr>
            </a:br>
            <a:r>
              <a:rPr lang="en-IN" sz="1600" dirty="0">
                <a:latin typeface="Courier New" panose="02070309020205020404" pitchFamily="49" charset="0"/>
                <a:cs typeface="Courier New" panose="02070309020205020404" pitchFamily="49" charset="0"/>
              </a:rPr>
              <a:t>While issuing a select statement getting below error,</a:t>
            </a:r>
            <a:br>
              <a:rPr lang="en-IN" sz="1600" dirty="0">
                <a:latin typeface="Courier New" panose="02070309020205020404" pitchFamily="49" charset="0"/>
                <a:cs typeface="Courier New" panose="02070309020205020404" pitchFamily="49" charset="0"/>
              </a:rPr>
            </a:br>
            <a:br>
              <a:rPr lang="en-IN" sz="1600" dirty="0">
                <a:latin typeface="Courier New" panose="02070309020205020404" pitchFamily="49" charset="0"/>
                <a:cs typeface="Courier New" panose="02070309020205020404" pitchFamily="49" charset="0"/>
              </a:rPr>
            </a:br>
            <a:br>
              <a:rPr lang="en-IN" sz="1600" dirty="0">
                <a:latin typeface="Courier New" panose="02070309020205020404" pitchFamily="49" charset="0"/>
                <a:cs typeface="Courier New" panose="02070309020205020404" pitchFamily="49" charset="0"/>
              </a:rPr>
            </a:br>
            <a:br>
              <a:rPr lang="en-IN" sz="1600" dirty="0">
                <a:latin typeface="Courier New" panose="02070309020205020404" pitchFamily="49" charset="0"/>
                <a:cs typeface="Courier New" panose="02070309020205020404" pitchFamily="49" charset="0"/>
              </a:rPr>
            </a:br>
            <a:br>
              <a:rPr lang="en-IN" sz="1600" dirty="0">
                <a:latin typeface="Courier New" panose="02070309020205020404" pitchFamily="49" charset="0"/>
                <a:cs typeface="Courier New" panose="02070309020205020404" pitchFamily="49" charset="0"/>
              </a:rPr>
            </a:br>
            <a:r>
              <a:rPr lang="en-IN" sz="1600" dirty="0">
                <a:latin typeface="Courier New" panose="02070309020205020404" pitchFamily="49" charset="0"/>
                <a:cs typeface="Courier New" panose="02070309020205020404" pitchFamily="49" charset="0"/>
              </a:rPr>
              <a:t>Going through the db2diag.log ,</a:t>
            </a:r>
          </a:p>
        </p:txBody>
      </p:sp>
      <p:sp>
        <p:nvSpPr>
          <p:cNvPr id="3" name="Footer Placeholder 2">
            <a:extLst>
              <a:ext uri="{FF2B5EF4-FFF2-40B4-BE49-F238E27FC236}">
                <a16:creationId xmlns:a16="http://schemas.microsoft.com/office/drawing/2014/main" id="{9B5E15F6-50E9-43E4-9862-B2830DF51F32}"/>
              </a:ext>
            </a:extLst>
          </p:cNvPr>
          <p:cNvSpPr>
            <a:spLocks noGrp="1"/>
          </p:cNvSpPr>
          <p:nvPr>
            <p:ph type="ftr" sz="quarter" idx="10"/>
          </p:nvPr>
        </p:nvSpPr>
        <p:spPr/>
        <p:txBody>
          <a:bodyPr/>
          <a:lstStyle/>
          <a:p>
            <a:pPr>
              <a:defRPr/>
            </a:pPr>
            <a:r>
              <a:rPr lang="en-US" dirty="0"/>
              <a:t>© Copyright IBM Corporation 2009, 2020</a:t>
            </a:r>
          </a:p>
        </p:txBody>
      </p:sp>
      <p:pic>
        <p:nvPicPr>
          <p:cNvPr id="2" name="Picture 1">
            <a:extLst>
              <a:ext uri="{FF2B5EF4-FFF2-40B4-BE49-F238E27FC236}">
                <a16:creationId xmlns:a16="http://schemas.microsoft.com/office/drawing/2014/main" id="{CF88F045-4B53-706B-8C99-E245CD494B7B}"/>
              </a:ext>
            </a:extLst>
          </p:cNvPr>
          <p:cNvPicPr>
            <a:picLocks noChangeAspect="1"/>
          </p:cNvPicPr>
          <p:nvPr/>
        </p:nvPicPr>
        <p:blipFill>
          <a:blip r:embed="rId3"/>
          <a:stretch>
            <a:fillRect/>
          </a:stretch>
        </p:blipFill>
        <p:spPr>
          <a:xfrm>
            <a:off x="1077306" y="2063919"/>
            <a:ext cx="7420650" cy="4265187"/>
          </a:xfrm>
          <a:prstGeom prst="rect">
            <a:avLst/>
          </a:prstGeom>
        </p:spPr>
      </p:pic>
      <p:pic>
        <p:nvPicPr>
          <p:cNvPr id="7" name="Picture 6">
            <a:extLst>
              <a:ext uri="{FF2B5EF4-FFF2-40B4-BE49-F238E27FC236}">
                <a16:creationId xmlns:a16="http://schemas.microsoft.com/office/drawing/2014/main" id="{DD41E6D7-97EE-6301-99E3-749ED42EF88A}"/>
              </a:ext>
            </a:extLst>
          </p:cNvPr>
          <p:cNvPicPr>
            <a:picLocks noChangeAspect="1"/>
          </p:cNvPicPr>
          <p:nvPr/>
        </p:nvPicPr>
        <p:blipFill>
          <a:blip r:embed="rId4"/>
          <a:stretch>
            <a:fillRect/>
          </a:stretch>
        </p:blipFill>
        <p:spPr>
          <a:xfrm>
            <a:off x="978451" y="958584"/>
            <a:ext cx="7519505" cy="596900"/>
          </a:xfrm>
          <a:prstGeom prst="rect">
            <a:avLst/>
          </a:prstGeom>
        </p:spPr>
      </p:pic>
    </p:spTree>
    <p:extLst>
      <p:ext uri="{BB962C8B-B14F-4D97-AF65-F5344CB8AC3E}">
        <p14:creationId xmlns:p14="http://schemas.microsoft.com/office/powerpoint/2010/main" val="949883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588475" y="896294"/>
            <a:ext cx="11144815" cy="5531666"/>
          </a:xfrm>
        </p:spPr>
        <p:txBody>
          <a:bodyPr>
            <a:normAutofit/>
          </a:bodyPr>
          <a:lstStyle/>
          <a:p>
            <a:br>
              <a:rPr lang="en-US" dirty="0"/>
            </a:br>
            <a:endParaRPr lang="en-IN" dirty="0"/>
          </a:p>
        </p:txBody>
      </p:sp>
      <p:sp>
        <p:nvSpPr>
          <p:cNvPr id="3" name="Footer Placeholder 2">
            <a:extLst>
              <a:ext uri="{FF2B5EF4-FFF2-40B4-BE49-F238E27FC236}">
                <a16:creationId xmlns:a16="http://schemas.microsoft.com/office/drawing/2014/main" id="{9B5E15F6-50E9-43E4-9862-B2830DF51F32}"/>
              </a:ext>
            </a:extLst>
          </p:cNvPr>
          <p:cNvSpPr>
            <a:spLocks noGrp="1"/>
          </p:cNvSpPr>
          <p:nvPr>
            <p:ph type="ftr" sz="quarter" idx="10"/>
          </p:nvPr>
        </p:nvSpPr>
        <p:spPr/>
        <p:txBody>
          <a:bodyPr/>
          <a:lstStyle/>
          <a:p>
            <a:pPr>
              <a:defRPr/>
            </a:pPr>
            <a:r>
              <a:rPr lang="en-US" dirty="0"/>
              <a:t>© Copyright IBM Corporation 2009, 2020</a:t>
            </a:r>
          </a:p>
        </p:txBody>
      </p:sp>
      <p:sp>
        <p:nvSpPr>
          <p:cNvPr id="4" name="Title 4">
            <a:extLst>
              <a:ext uri="{FF2B5EF4-FFF2-40B4-BE49-F238E27FC236}">
                <a16:creationId xmlns:a16="http://schemas.microsoft.com/office/drawing/2014/main" id="{8D6DDBB2-50BC-4261-8885-6886DC57DA74}"/>
              </a:ext>
            </a:extLst>
          </p:cNvPr>
          <p:cNvSpPr txBox="1">
            <a:spLocks/>
          </p:cNvSpPr>
          <p:nvPr/>
        </p:nvSpPr>
        <p:spPr bwMode="auto">
          <a:xfrm>
            <a:off x="588475" y="298764"/>
            <a:ext cx="11144815" cy="6129196"/>
          </a:xfrm>
          <a:prstGeom prst="rect">
            <a:avLst/>
          </a:prstGeom>
          <a:extLst>
            <a:ext uri="{91240B29-F687-4F45-9708-019B960494DF}">
              <a14:hiddenLine xmlns:a14="http://schemas.microsoft.com/office/drawing/2010/main" w="9525" algn="ctr">
                <a:solidFill>
                  <a:schemeClr val="tx1"/>
                </a:solidFill>
                <a:miter lim="800000"/>
                <a:headEnd/>
                <a:tailEnd/>
              </a14:hiddenLine>
            </a:ext>
          </a:extLst>
        </p:spPr>
        <p:txBody>
          <a:bodyPr vert="horz" lIns="91440" tIns="30724" rIns="61448" bIns="30724" rtlCol="0" anchor="t">
            <a:noAutofit/>
          </a:bodyPr>
          <a:lstStyle>
            <a:lvl1pPr algn="l" defTabSz="914400" rtl="0" eaLnBrk="1" latinLnBrk="0" hangingPunct="1">
              <a:lnSpc>
                <a:spcPct val="90000"/>
              </a:lnSpc>
              <a:spcBef>
                <a:spcPct val="0"/>
              </a:spcBef>
              <a:buNone/>
              <a:defRPr sz="2900" kern="1200">
                <a:solidFill>
                  <a:srgbClr val="00649D"/>
                </a:solidFill>
                <a:latin typeface="+mj-lt"/>
                <a:ea typeface="+mj-ea"/>
                <a:cs typeface="+mj-cs"/>
              </a:defRPr>
            </a:lvl1pPr>
          </a:lstStyle>
          <a:p>
            <a:r>
              <a:rPr lang="en-US" sz="1600" i="1" dirty="0">
                <a:latin typeface="Courier New" panose="02070309020205020404" pitchFamily="49" charset="0"/>
                <a:cs typeface="Courier New" panose="02070309020205020404" pitchFamily="49" charset="0"/>
              </a:rPr>
              <a:t>        </a:t>
            </a:r>
            <a:br>
              <a:rPr lang="en-US" sz="1600" i="1" dirty="0">
                <a:latin typeface="Courier New" panose="02070309020205020404" pitchFamily="49" charset="0"/>
                <a:cs typeface="Courier New" panose="02070309020205020404" pitchFamily="49" charset="0"/>
              </a:rPr>
            </a:br>
            <a:br>
              <a:rPr lang="en-IN" sz="1600" i="1" dirty="0">
                <a:latin typeface="Courier New" panose="02070309020205020404" pitchFamily="49" charset="0"/>
                <a:cs typeface="Courier New" panose="02070309020205020404" pitchFamily="49" charset="0"/>
              </a:rPr>
            </a:br>
            <a:br>
              <a:rPr lang="en-IN" sz="1600" dirty="0">
                <a:latin typeface="Courier New" panose="02070309020205020404" pitchFamily="49" charset="0"/>
                <a:cs typeface="Courier New" panose="02070309020205020404" pitchFamily="49" charset="0"/>
              </a:rPr>
            </a:br>
            <a:endParaRPr lang="en-IN"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FA5213DF-5275-455D-998A-150F1E7997D2}"/>
              </a:ext>
            </a:extLst>
          </p:cNvPr>
          <p:cNvSpPr txBox="1"/>
          <p:nvPr/>
        </p:nvSpPr>
        <p:spPr>
          <a:xfrm>
            <a:off x="1305947" y="1043731"/>
            <a:ext cx="9580105" cy="5262979"/>
          </a:xfrm>
          <a:prstGeom prst="rect">
            <a:avLst/>
          </a:prstGeom>
          <a:noFill/>
        </p:spPr>
        <p:txBody>
          <a:bodyPr wrap="square">
            <a:spAutoFit/>
          </a:bodyPr>
          <a:lstStyle/>
          <a:p>
            <a:r>
              <a:rPr lang="en-US" sz="1600" dirty="0">
                <a:solidFill>
                  <a:srgbClr val="00649D"/>
                </a:solidFill>
                <a:latin typeface="Courier New" panose="02070309020205020404" pitchFamily="49" charset="0"/>
                <a:ea typeface="+mj-ea"/>
                <a:cs typeface="Courier New" panose="02070309020205020404" pitchFamily="49" charset="0"/>
              </a:rPr>
              <a:t>Reference :</a:t>
            </a:r>
            <a:br>
              <a:rPr lang="en-US" sz="1600" dirty="0">
                <a:solidFill>
                  <a:srgbClr val="00649D"/>
                </a:solidFill>
                <a:latin typeface="Courier New" panose="02070309020205020404" pitchFamily="49" charset="0"/>
                <a:ea typeface="+mj-ea"/>
                <a:cs typeface="Courier New" panose="02070309020205020404" pitchFamily="49" charset="0"/>
              </a:rPr>
            </a:br>
            <a:r>
              <a:rPr lang="en-US" sz="1600" dirty="0">
                <a:solidFill>
                  <a:srgbClr val="00649D"/>
                </a:solidFill>
                <a:latin typeface="Courier New" panose="02070309020205020404" pitchFamily="49" charset="0"/>
                <a:ea typeface="+mj-ea"/>
                <a:cs typeface="Courier New" panose="02070309020205020404" pitchFamily="49" charset="0"/>
              </a:rPr>
              <a:t>https://www.ibm.com/support/pages/node/501779</a:t>
            </a:r>
          </a:p>
          <a:p>
            <a:endParaRPr lang="en-US" sz="1600" dirty="0">
              <a:solidFill>
                <a:srgbClr val="00649D"/>
              </a:solidFill>
              <a:latin typeface="Courier New" panose="02070309020205020404" pitchFamily="49" charset="0"/>
              <a:ea typeface="+mj-ea"/>
              <a:cs typeface="Courier New" panose="02070309020205020404" pitchFamily="49" charset="0"/>
            </a:endParaRPr>
          </a:p>
          <a:p>
            <a:r>
              <a:rPr lang="en-US" sz="1600" dirty="0">
                <a:solidFill>
                  <a:srgbClr val="00649D"/>
                </a:solidFill>
                <a:latin typeface="Courier New" panose="02070309020205020404" pitchFamily="49" charset="0"/>
                <a:ea typeface="+mj-ea"/>
                <a:cs typeface="Courier New" panose="02070309020205020404" pitchFamily="49" charset="0"/>
              </a:rPr>
              <a:t>For EMP page corruptions, dropping and recreating the object is not possible since access to all EMP pages for the object is required to fully traverse it).</a:t>
            </a:r>
          </a:p>
          <a:p>
            <a:endParaRPr lang="en-US" sz="1600" dirty="0">
              <a:solidFill>
                <a:srgbClr val="00649D"/>
              </a:solidFill>
              <a:latin typeface="Courier New" panose="02070309020205020404" pitchFamily="49" charset="0"/>
              <a:ea typeface="+mj-ea"/>
              <a:cs typeface="Courier New" panose="02070309020205020404" pitchFamily="49" charset="0"/>
            </a:endParaRPr>
          </a:p>
          <a:p>
            <a:r>
              <a:rPr lang="en-US" sz="1600" dirty="0" err="1">
                <a:solidFill>
                  <a:srgbClr val="00649D"/>
                </a:solidFill>
                <a:latin typeface="Courier New" panose="02070309020205020404" pitchFamily="49" charset="0"/>
                <a:ea typeface="+mj-ea"/>
                <a:cs typeface="Courier New" panose="02070309020205020404" pitchFamily="49" charset="0"/>
              </a:rPr>
              <a:t>i</a:t>
            </a:r>
            <a:r>
              <a:rPr lang="en-US" sz="1600" dirty="0">
                <a:solidFill>
                  <a:srgbClr val="00649D"/>
                </a:solidFill>
                <a:latin typeface="Courier New" panose="02070309020205020404" pitchFamily="49" charset="0"/>
                <a:ea typeface="+mj-ea"/>
                <a:cs typeface="Courier New" panose="02070309020205020404" pitchFamily="49" charset="0"/>
              </a:rPr>
              <a:t>) tablespace level restore and </a:t>
            </a:r>
            <a:r>
              <a:rPr lang="en-US" sz="1600" dirty="0" err="1">
                <a:solidFill>
                  <a:srgbClr val="00649D"/>
                </a:solidFill>
                <a:latin typeface="Courier New" panose="02070309020205020404" pitchFamily="49" charset="0"/>
                <a:ea typeface="+mj-ea"/>
                <a:cs typeface="Courier New" panose="02070309020205020404" pitchFamily="49" charset="0"/>
              </a:rPr>
              <a:t>rollforward</a:t>
            </a:r>
            <a:r>
              <a:rPr lang="en-US" sz="1600" dirty="0">
                <a:solidFill>
                  <a:srgbClr val="00649D"/>
                </a:solidFill>
                <a:latin typeface="Courier New" panose="02070309020205020404" pitchFamily="49" charset="0"/>
                <a:ea typeface="+mj-ea"/>
                <a:cs typeface="Courier New" panose="02070309020205020404" pitchFamily="49" charset="0"/>
              </a:rPr>
              <a:t> to end of logs.</a:t>
            </a:r>
          </a:p>
          <a:p>
            <a:endParaRPr lang="en-US" sz="1600" dirty="0">
              <a:solidFill>
                <a:srgbClr val="00649D"/>
              </a:solidFill>
              <a:latin typeface="Courier New" panose="02070309020205020404" pitchFamily="49" charset="0"/>
              <a:ea typeface="+mj-ea"/>
              <a:cs typeface="Courier New" panose="02070309020205020404" pitchFamily="49" charset="0"/>
            </a:endParaRPr>
          </a:p>
          <a:p>
            <a:r>
              <a:rPr lang="en-US" sz="1600" dirty="0">
                <a:solidFill>
                  <a:srgbClr val="00649D"/>
                </a:solidFill>
                <a:latin typeface="Courier New" panose="02070309020205020404" pitchFamily="49" charset="0"/>
                <a:ea typeface="+mj-ea"/>
                <a:cs typeface="Courier New" panose="02070309020205020404" pitchFamily="49" charset="0"/>
              </a:rPr>
              <a:t>ii) database level restore and </a:t>
            </a:r>
            <a:r>
              <a:rPr lang="en-US" sz="1600" dirty="0" err="1">
                <a:solidFill>
                  <a:srgbClr val="00649D"/>
                </a:solidFill>
                <a:latin typeface="Courier New" panose="02070309020205020404" pitchFamily="49" charset="0"/>
                <a:ea typeface="+mj-ea"/>
                <a:cs typeface="Courier New" panose="02070309020205020404" pitchFamily="49" charset="0"/>
              </a:rPr>
              <a:t>rollforward</a:t>
            </a:r>
            <a:r>
              <a:rPr lang="en-US" sz="1600" dirty="0">
                <a:solidFill>
                  <a:srgbClr val="00649D"/>
                </a:solidFill>
                <a:latin typeface="Courier New" panose="02070309020205020404" pitchFamily="49" charset="0"/>
                <a:ea typeface="+mj-ea"/>
                <a:cs typeface="Courier New" panose="02070309020205020404" pitchFamily="49" charset="0"/>
              </a:rPr>
              <a:t> to end of logs.</a:t>
            </a:r>
          </a:p>
          <a:p>
            <a:endParaRPr lang="en-US" sz="1600" dirty="0">
              <a:solidFill>
                <a:srgbClr val="00649D"/>
              </a:solidFill>
              <a:latin typeface="Courier New" panose="02070309020205020404" pitchFamily="49" charset="0"/>
              <a:ea typeface="+mj-ea"/>
              <a:cs typeface="Courier New" panose="02070309020205020404" pitchFamily="49" charset="0"/>
            </a:endParaRPr>
          </a:p>
          <a:p>
            <a:r>
              <a:rPr lang="en-US" sz="1600" dirty="0">
                <a:solidFill>
                  <a:srgbClr val="00649D"/>
                </a:solidFill>
                <a:latin typeface="Courier New" panose="02070309020205020404" pitchFamily="49" charset="0"/>
                <a:ea typeface="+mj-ea"/>
                <a:cs typeface="Courier New" panose="02070309020205020404" pitchFamily="49" charset="0"/>
              </a:rPr>
              <a:t>iii) </a:t>
            </a:r>
            <a:r>
              <a:rPr lang="en-US" sz="1600" u="sng" dirty="0">
                <a:solidFill>
                  <a:srgbClr val="00649D"/>
                </a:solidFill>
                <a:latin typeface="Courier New" panose="02070309020205020404" pitchFamily="49" charset="0"/>
                <a:ea typeface="+mj-ea"/>
                <a:cs typeface="Courier New" panose="02070309020205020404" pitchFamily="49" charset="0"/>
              </a:rPr>
              <a:t>If no database backup option available before corruption </a:t>
            </a:r>
            <a:r>
              <a:rPr lang="en-US" sz="1600" dirty="0">
                <a:solidFill>
                  <a:srgbClr val="00649D"/>
                </a:solidFill>
                <a:latin typeface="Courier New" panose="02070309020205020404" pitchFamily="49" charset="0"/>
                <a:ea typeface="+mj-ea"/>
                <a:cs typeface="Courier New" panose="02070309020205020404" pitchFamily="49" charset="0"/>
              </a:rPr>
              <a:t>:</a:t>
            </a:r>
            <a:br>
              <a:rPr lang="en-US" sz="1600" dirty="0">
                <a:solidFill>
                  <a:srgbClr val="00649D"/>
                </a:solidFill>
                <a:latin typeface="Courier New" panose="02070309020205020404" pitchFamily="49" charset="0"/>
                <a:ea typeface="+mj-ea"/>
                <a:cs typeface="Courier New" panose="02070309020205020404" pitchFamily="49" charset="0"/>
              </a:rPr>
            </a:br>
            <a:r>
              <a:rPr lang="en-US" sz="1600" dirty="0">
                <a:solidFill>
                  <a:srgbClr val="00649D"/>
                </a:solidFill>
                <a:latin typeface="Courier New" panose="02070309020205020404" pitchFamily="49" charset="0"/>
                <a:ea typeface="+mj-ea"/>
                <a:cs typeface="Courier New" panose="02070309020205020404" pitchFamily="49" charset="0"/>
              </a:rPr>
              <a:t>drop all objects within the tablespace, drop the tablespace, recreate the tablespace, recreate all objects within the tablespace and repopulate all objects within the tablespace.</a:t>
            </a:r>
          </a:p>
          <a:p>
            <a:endParaRPr lang="en-US" sz="1600" dirty="0">
              <a:solidFill>
                <a:srgbClr val="00649D"/>
              </a:solidFill>
              <a:latin typeface="Courier New" panose="02070309020205020404" pitchFamily="49" charset="0"/>
              <a:ea typeface="+mj-ea"/>
              <a:cs typeface="Courier New" panose="02070309020205020404" pitchFamily="49" charset="0"/>
            </a:endParaRPr>
          </a:p>
          <a:p>
            <a:endParaRPr lang="en-US" sz="1600" dirty="0">
              <a:solidFill>
                <a:srgbClr val="00649D"/>
              </a:solidFill>
              <a:latin typeface="Courier New" panose="02070309020205020404" pitchFamily="49" charset="0"/>
              <a:ea typeface="+mj-ea"/>
              <a:cs typeface="Courier New" panose="02070309020205020404" pitchFamily="49" charset="0"/>
            </a:endParaRPr>
          </a:p>
          <a:p>
            <a:r>
              <a:rPr lang="en-US" sz="1600" dirty="0">
                <a:solidFill>
                  <a:srgbClr val="00649D"/>
                </a:solidFill>
                <a:latin typeface="Courier New" panose="02070309020205020404" pitchFamily="49" charset="0"/>
                <a:ea typeface="+mj-ea"/>
                <a:cs typeface="Courier New" panose="02070309020205020404" pitchFamily="49" charset="0"/>
              </a:rPr>
              <a:t>Try to retrieve data using</a:t>
            </a:r>
          </a:p>
          <a:p>
            <a:r>
              <a:rPr lang="en-US" sz="1600" dirty="0">
                <a:solidFill>
                  <a:srgbClr val="00649D"/>
                </a:solidFill>
                <a:latin typeface="Courier New" panose="02070309020205020404" pitchFamily="49" charset="0"/>
                <a:ea typeface="+mj-ea"/>
                <a:cs typeface="Courier New" panose="02070309020205020404" pitchFamily="49" charset="0"/>
              </a:rPr>
              <a:t>db2dart CORRUPT1 /DDEL</a:t>
            </a:r>
          </a:p>
          <a:p>
            <a:endParaRPr lang="en-US" sz="1600" dirty="0">
              <a:solidFill>
                <a:srgbClr val="00649D"/>
              </a:solidFill>
              <a:latin typeface="Courier New" panose="02070309020205020404" pitchFamily="49" charset="0"/>
              <a:ea typeface="+mj-ea"/>
              <a:cs typeface="Courier New" panose="02070309020205020404" pitchFamily="49" charset="0"/>
            </a:endParaRPr>
          </a:p>
          <a:p>
            <a:r>
              <a:rPr lang="en-US" sz="1600" dirty="0">
                <a:solidFill>
                  <a:srgbClr val="00649D"/>
                </a:solidFill>
                <a:latin typeface="Courier New" panose="02070309020205020404" pitchFamily="49" charset="0"/>
                <a:ea typeface="+mj-ea"/>
                <a:cs typeface="Courier New" panose="02070309020205020404" pitchFamily="49" charset="0"/>
              </a:rPr>
              <a:t>db2 drop tablespace TS7</a:t>
            </a:r>
          </a:p>
        </p:txBody>
      </p:sp>
    </p:spTree>
    <p:extLst>
      <p:ext uri="{BB962C8B-B14F-4D97-AF65-F5344CB8AC3E}">
        <p14:creationId xmlns:p14="http://schemas.microsoft.com/office/powerpoint/2010/main" val="223513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C72097-A44A-AE53-02C8-181271E06420}"/>
              </a:ext>
            </a:extLst>
          </p:cNvPr>
          <p:cNvSpPr txBox="1"/>
          <p:nvPr/>
        </p:nvSpPr>
        <p:spPr>
          <a:xfrm>
            <a:off x="610659" y="621010"/>
            <a:ext cx="6356227" cy="1569660"/>
          </a:xfrm>
          <a:prstGeom prst="rect">
            <a:avLst/>
          </a:prstGeom>
          <a:noFill/>
        </p:spPr>
        <p:txBody>
          <a:bodyPr wrap="none" rtlCol="0">
            <a:spAutoFit/>
          </a:bodyPr>
          <a:lstStyle/>
          <a:p>
            <a:r>
              <a:rPr lang="en-US" sz="1600" b="1" u="sng" dirty="0">
                <a:solidFill>
                  <a:srgbClr val="00649D"/>
                </a:solidFill>
                <a:latin typeface="Courier New" panose="02070309020205020404" pitchFamily="49" charset="0"/>
                <a:ea typeface="+mj-ea"/>
                <a:cs typeface="Courier New" panose="02070309020205020404" pitchFamily="49" charset="0"/>
              </a:rPr>
              <a:t>2. Table Corruption</a:t>
            </a:r>
          </a:p>
          <a:p>
            <a:br>
              <a:rPr lang="en-US" sz="1600" dirty="0">
                <a:solidFill>
                  <a:srgbClr val="00649D"/>
                </a:solidFill>
                <a:latin typeface="Courier New" panose="02070309020205020404" pitchFamily="49" charset="0"/>
                <a:ea typeface="+mj-ea"/>
                <a:cs typeface="Courier New" panose="02070309020205020404" pitchFamily="49" charset="0"/>
              </a:rPr>
            </a:br>
            <a:r>
              <a:rPr lang="en-US" sz="1600" dirty="0">
                <a:solidFill>
                  <a:srgbClr val="00649D"/>
                </a:solidFill>
                <a:latin typeface="Courier New" panose="02070309020205020404" pitchFamily="49" charset="0"/>
                <a:ea typeface="+mj-ea"/>
                <a:cs typeface="Courier New" panose="02070309020205020404" pitchFamily="49" charset="0"/>
              </a:rPr>
              <a:t>While doing select operation getting below error ,</a:t>
            </a:r>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F50851A4-6AC7-768F-639B-63E9FB237A89}"/>
              </a:ext>
            </a:extLst>
          </p:cNvPr>
          <p:cNvPicPr>
            <a:picLocks noChangeAspect="1"/>
          </p:cNvPicPr>
          <p:nvPr/>
        </p:nvPicPr>
        <p:blipFill>
          <a:blip r:embed="rId2"/>
          <a:stretch>
            <a:fillRect/>
          </a:stretch>
        </p:blipFill>
        <p:spPr>
          <a:xfrm>
            <a:off x="636059" y="1405840"/>
            <a:ext cx="7302500" cy="558800"/>
          </a:xfrm>
          <a:prstGeom prst="rect">
            <a:avLst/>
          </a:prstGeom>
        </p:spPr>
      </p:pic>
      <p:sp>
        <p:nvSpPr>
          <p:cNvPr id="5" name="TextBox 4">
            <a:extLst>
              <a:ext uri="{FF2B5EF4-FFF2-40B4-BE49-F238E27FC236}">
                <a16:creationId xmlns:a16="http://schemas.microsoft.com/office/drawing/2014/main" id="{EE6AB400-597E-1804-3DBA-D764A074E3AE}"/>
              </a:ext>
            </a:extLst>
          </p:cNvPr>
          <p:cNvSpPr txBox="1"/>
          <p:nvPr/>
        </p:nvSpPr>
        <p:spPr>
          <a:xfrm>
            <a:off x="610659" y="2072941"/>
            <a:ext cx="2834430" cy="923330"/>
          </a:xfrm>
          <a:prstGeom prst="rect">
            <a:avLst/>
          </a:prstGeom>
          <a:noFill/>
        </p:spPr>
        <p:txBody>
          <a:bodyPr wrap="none" rtlCol="0">
            <a:spAutoFit/>
          </a:bodyPr>
          <a:lstStyle/>
          <a:p>
            <a:r>
              <a:rPr lang="en-US" sz="1600" dirty="0">
                <a:solidFill>
                  <a:srgbClr val="00649D"/>
                </a:solidFill>
                <a:latin typeface="Courier New" panose="02070309020205020404" pitchFamily="49" charset="0"/>
                <a:ea typeface="+mj-ea"/>
                <a:cs typeface="Courier New" panose="02070309020205020404" pitchFamily="49" charset="0"/>
              </a:rPr>
              <a:t>From the db2diag.log </a:t>
            </a:r>
            <a:r>
              <a:rPr lang="en-US" dirty="0"/>
              <a:t>,</a:t>
            </a:r>
          </a:p>
          <a:p>
            <a:endParaRPr lang="en-US" dirty="0"/>
          </a:p>
          <a:p>
            <a:r>
              <a:rPr lang="en-US" dirty="0"/>
              <a:t> </a:t>
            </a:r>
          </a:p>
        </p:txBody>
      </p:sp>
      <p:pic>
        <p:nvPicPr>
          <p:cNvPr id="7" name="Picture 6">
            <a:extLst>
              <a:ext uri="{FF2B5EF4-FFF2-40B4-BE49-F238E27FC236}">
                <a16:creationId xmlns:a16="http://schemas.microsoft.com/office/drawing/2014/main" id="{C0B90606-CB8B-CFD5-ABCF-1BA927EFABC4}"/>
              </a:ext>
            </a:extLst>
          </p:cNvPr>
          <p:cNvPicPr>
            <a:picLocks noChangeAspect="1"/>
          </p:cNvPicPr>
          <p:nvPr/>
        </p:nvPicPr>
        <p:blipFill>
          <a:blip r:embed="rId3"/>
          <a:stretch>
            <a:fillRect/>
          </a:stretch>
        </p:blipFill>
        <p:spPr>
          <a:xfrm>
            <a:off x="648759" y="2408561"/>
            <a:ext cx="7277100" cy="4267200"/>
          </a:xfrm>
          <a:prstGeom prst="rect">
            <a:avLst/>
          </a:prstGeom>
        </p:spPr>
      </p:pic>
    </p:spTree>
    <p:extLst>
      <p:ext uri="{BB962C8B-B14F-4D97-AF65-F5344CB8AC3E}">
        <p14:creationId xmlns:p14="http://schemas.microsoft.com/office/powerpoint/2010/main" val="4072595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4047</TotalTime>
  <Words>1813</Words>
  <Application>Microsoft Office PowerPoint</Application>
  <PresentationFormat>Widescreen</PresentationFormat>
  <Paragraphs>93</Paragraphs>
  <Slides>17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IBM Plex Sans</vt:lpstr>
      <vt:lpstr>Segoe UI</vt:lpstr>
      <vt:lpstr>Office Theme</vt:lpstr>
      <vt:lpstr>DB corruption and recovery options of db2dart command </vt:lpstr>
      <vt:lpstr>Corruption:  Database corruption is errors when reading, writing, moving, or processing data inside a database.  Database files are prone to corruption.  No computer file is immune to corruption, so are the database files.  Data corruption in Db2® can be the source of crashes, panics, or forced database shutdowns.   For Db2 DB, page is the smallest unit of data transfer between main memory and any other auxiliary store, such as a hard drive. When Db2 loads a page from the disk to the buffer pool, the page is validated. If the page is found to be invalid, it can cause crash.</vt:lpstr>
      <vt:lpstr>Logical and physical corruption  In cases of logical corruption, the data is physically correct, but there is a mismatch between the Db2 read of page metadata and the actual contents of the page. For examples the index page pointing to an incorrect root, or an incorrect number of data slots on a data page.  Logical corruption failures only occur during runtime. The root cause of logical corruption is often a database problem.  Physical corruption refers to data that is physically damaged. For example, a database page contains nothing but zeroes.   The root cause of physical corruption varies. Areas of interest include database bugs, file system bugs, operating system issues or hardware problems.  Problem Determination: Corruption https://www.ibm.com/docs/en/db2/11.5?topic=overview-corruption https://developer.ibm.com/articles/dm-1208corruptiondb2/  </vt:lpstr>
      <vt:lpstr>PowerPoint Presentation</vt:lpstr>
      <vt:lpstr>PowerPoint Presentation</vt:lpstr>
      <vt:lpstr>  Here we have recreated some live corruption scenarios for your knowledge .  So before that we need to have some information on the below  1)collect tablespace id and tablespace name use below query  db2 "select b.TBSPACEID, substr(B.TBSPACE,1,15) tbsp_name from syscat.tablespaces B order by 1 with ur”  2)check the state of each tablespaces , db2 list tablespaces | grep State  if its 0x0000 then its in normal state.  3)collect table id ,  schema, table details use ,  db2 "select b.TBSPACEID, substr(B.TBSPACE,1,15) tbsp_name , TABLEID, rtrim(substr(A.tabschema,1,10)) ||'.'|| rtrim(substr(A.tabname,1,15)) schema_table_name from syscat.tablespaces B left outer join syscat.tables A on A.TBSPACEID=b.TBSPACEID where a.type='T' and b.TBSPACE &lt;&gt; 'SYSCATSPACE' order by 1 with ur"</vt:lpstr>
      <vt:lpstr>Tablespace EMP corruption:  While issuing a select statement getting below error,     Going through the db2diag.log ,</vt:lpstr>
      <vt:lpstr> </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 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monitor using db2mon </dc:title>
  <dc:creator>kanishkamandal@yahoo.com</dc:creator>
  <cp:lastModifiedBy>Milind V Dumbhare</cp:lastModifiedBy>
  <cp:revision>110</cp:revision>
  <dcterms:created xsi:type="dcterms:W3CDTF">2021-07-26T04:42:08Z</dcterms:created>
  <dcterms:modified xsi:type="dcterms:W3CDTF">2023-03-31T09:25:29Z</dcterms:modified>
</cp:coreProperties>
</file>