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pic>
        <p:nvPicPr>
          <p:cNvPr id="92" name="Picture 3" descr="Picture 3"/>
          <p:cNvPicPr>
            <a:picLocks noChangeAspect="1"/>
          </p:cNvPicPr>
          <p:nvPr/>
        </p:nvPicPr>
        <p:blipFill>
          <a:blip r:embed="rId2">
            <a:extLst/>
          </a:blip>
          <a:stretch>
            <a:fillRect/>
          </a:stretch>
        </p:blipFill>
        <p:spPr>
          <a:xfrm>
            <a:off x="0" y="415925"/>
            <a:ext cx="5486400" cy="6408738"/>
          </a:xfrm>
          <a:prstGeom prst="rect">
            <a:avLst/>
          </a:prstGeom>
          <a:ln w="12700">
            <a:miter lim="400000"/>
          </a:ln>
        </p:spPr>
      </p:pic>
      <p:sp>
        <p:nvSpPr>
          <p:cNvPr id="93" name="Rectangle 4"/>
          <p:cNvSpPr txBox="1"/>
          <p:nvPr/>
        </p:nvSpPr>
        <p:spPr>
          <a:xfrm>
            <a:off x="30161" y="6476999"/>
            <a:ext cx="12131678" cy="362462"/>
          </a:xfrm>
          <a:prstGeom prst="rect">
            <a:avLst/>
          </a:prstGeom>
          <a:ln w="12700">
            <a:miter lim="400000"/>
          </a:ln>
          <a:extLst>
            <a:ext uri="{C572A759-6A51-4108-AA02-DFA0A04FC94B}">
              <ma14:wrappingTextBoxFlag xmlns:ma14="http://schemas.microsoft.com/office/mac/drawingml/2011/main" val="1"/>
            </a:ext>
          </a:extLst>
        </p:spPr>
        <p:txBody>
          <a:bodyPr lIns="30144" tIns="30144" rIns="30144" bIns="30144">
            <a:spAutoFit/>
          </a:bodyPr>
          <a:lstStyle/>
          <a:p>
            <a:pPr algn="ctr" defTabSz="614362">
              <a:defRPr sz="1000">
                <a:solidFill>
                  <a:srgbClr val="008ABF"/>
                </a:solidFill>
              </a:defRPr>
            </a:pPr>
            <a:br/>
            <a:r>
              <a:t>Course materials may not be reproduced in whole or in part without the prior written permission of IBM.</a:t>
            </a:r>
          </a:p>
        </p:txBody>
      </p:sp>
      <p:sp>
        <p:nvSpPr>
          <p:cNvPr id="94" name="Title Text"/>
          <p:cNvSpPr txBox="1"/>
          <p:nvPr>
            <p:ph type="title"/>
          </p:nvPr>
        </p:nvSpPr>
        <p:spPr>
          <a:xfrm>
            <a:off x="4617599" y="1481327"/>
            <a:ext cx="7387202" cy="2710802"/>
          </a:xfrm>
          <a:prstGeom prst="rect">
            <a:avLst/>
          </a:prstGeom>
        </p:spPr>
        <p:txBody>
          <a:bodyPr lIns="30723" tIns="30723" rIns="30723" bIns="30723" anchor="t"/>
          <a:lstStyle>
            <a:lvl1pPr>
              <a:defRPr sz="2900">
                <a:solidFill>
                  <a:srgbClr val="00649D"/>
                </a:solidFill>
              </a:defRPr>
            </a:lvl1pPr>
          </a:lstStyle>
          <a:p>
            <a:pPr/>
            <a:r>
              <a:t>Title Text</a:t>
            </a:r>
          </a:p>
        </p:txBody>
      </p:sp>
      <p:pic>
        <p:nvPicPr>
          <p:cNvPr id="95" name="Picture 6" descr="Picture 6"/>
          <p:cNvPicPr>
            <a:picLocks noChangeAspect="1"/>
          </p:cNvPicPr>
          <p:nvPr/>
        </p:nvPicPr>
        <p:blipFill>
          <a:blip r:embed="rId3">
            <a:extLst/>
          </a:blip>
          <a:stretch>
            <a:fillRect/>
          </a:stretch>
        </p:blipFill>
        <p:spPr>
          <a:xfrm>
            <a:off x="0" y="1"/>
            <a:ext cx="12192000" cy="423863"/>
          </a:xfrm>
          <a:prstGeom prst="rect">
            <a:avLst/>
          </a:prstGeom>
          <a:ln w="12700">
            <a:miter lim="400000"/>
          </a:ln>
        </p:spPr>
      </p:pic>
      <p:sp>
        <p:nvSpPr>
          <p:cNvPr id="96" name="Body Level One…"/>
          <p:cNvSpPr txBox="1"/>
          <p:nvPr>
            <p:ph type="body" sz="quarter" idx="1" hasCustomPrompt="1"/>
          </p:nvPr>
        </p:nvSpPr>
        <p:spPr>
          <a:xfrm>
            <a:off x="4617599" y="4408713"/>
            <a:ext cx="7387202" cy="1892075"/>
          </a:xfrm>
          <a:prstGeom prst="rect">
            <a:avLst/>
          </a:prstGeom>
        </p:spPr>
        <p:txBody>
          <a:bodyPr/>
          <a:lstStyle>
            <a:lvl1pPr marL="0" indent="0">
              <a:buSzTx/>
              <a:buFontTx/>
              <a:buNone/>
            </a:lvl1pPr>
            <a:lvl2pPr marL="0" indent="284400">
              <a:buSzTx/>
              <a:buFontTx/>
              <a:buNone/>
            </a:lvl2pPr>
            <a:lvl3pPr>
              <a:buFontTx/>
            </a:lvl3pPr>
            <a:lvl4pPr>
              <a:buFontTx/>
            </a:lvl4pPr>
            <a:lvl5pPr>
              <a:buFontTx/>
            </a:lvl5pPr>
          </a:lstStyle>
          <a:p>
            <a:pPr/>
            <a:r>
              <a:t>Click to add subtitle</a:t>
            </a:r>
          </a:p>
          <a:p>
            <a:pPr lvl="1"/>
            <a:r>
              <a:t/>
            </a:r>
          </a:p>
          <a:p>
            <a:pPr lvl="2"/>
            <a:r>
              <a:t/>
            </a:r>
          </a:p>
          <a:p>
            <a:pPr lvl="3"/>
            <a:r>
              <a:t/>
            </a:r>
          </a:p>
          <a:p>
            <a:pPr lvl="4"/>
            <a:r>
              <a:t/>
            </a:r>
          </a:p>
        </p:txBody>
      </p:sp>
      <p:sp>
        <p:nvSpPr>
          <p:cNvPr id="9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0">
    <p:spTree>
      <p:nvGrpSpPr>
        <p:cNvPr id="1" name=""/>
        <p:cNvGrpSpPr/>
        <p:nvPr/>
      </p:nvGrpSpPr>
      <p:grpSpPr>
        <a:xfrm>
          <a:off x="0" y="0"/>
          <a:ext cx="0" cy="0"/>
          <a:chOff x="0" y="0"/>
          <a:chExt cx="0" cy="0"/>
        </a:xfrm>
      </p:grpSpPr>
      <p:sp>
        <p:nvSpPr>
          <p:cNvPr id="104" name="Title Text"/>
          <p:cNvSpPr txBox="1"/>
          <p:nvPr>
            <p:ph type="title"/>
          </p:nvPr>
        </p:nvSpPr>
        <p:spPr>
          <a:xfrm>
            <a:off x="4617599" y="1481327"/>
            <a:ext cx="7387202" cy="2710802"/>
          </a:xfrm>
          <a:prstGeom prst="rect">
            <a:avLst/>
          </a:prstGeom>
        </p:spPr>
        <p:txBody>
          <a:bodyPr lIns="30723" tIns="30723" rIns="30723" bIns="30723" anchor="t"/>
          <a:lstStyle>
            <a:lvl1pPr>
              <a:defRPr sz="2900">
                <a:solidFill>
                  <a:srgbClr val="00649D"/>
                </a:solidFill>
              </a:defRPr>
            </a:lvl1pPr>
          </a:lstStyle>
          <a:p>
            <a:pPr/>
            <a:r>
              <a:t>Title Text</a:t>
            </a:r>
          </a:p>
        </p:txBody>
      </p:sp>
      <p:sp>
        <p:nvSpPr>
          <p:cNvPr id="105" name="Body Level One…"/>
          <p:cNvSpPr txBox="1"/>
          <p:nvPr>
            <p:ph type="body" sz="quarter" idx="1" hasCustomPrompt="1"/>
          </p:nvPr>
        </p:nvSpPr>
        <p:spPr>
          <a:xfrm>
            <a:off x="4617599" y="4408713"/>
            <a:ext cx="7387202" cy="1892075"/>
          </a:xfrm>
          <a:prstGeom prst="rect">
            <a:avLst/>
          </a:prstGeom>
        </p:spPr>
        <p:txBody>
          <a:bodyPr/>
          <a:lstStyle>
            <a:lvl1pPr marL="0" indent="0">
              <a:buSzTx/>
              <a:buFontTx/>
              <a:buNone/>
            </a:lvl1pPr>
            <a:lvl2pPr marL="0" indent="284400">
              <a:buSzTx/>
              <a:buFontTx/>
              <a:buNone/>
            </a:lvl2pPr>
            <a:lvl3pPr>
              <a:buFontTx/>
            </a:lvl3pPr>
            <a:lvl4pPr>
              <a:buFontTx/>
            </a:lvl4pPr>
            <a:lvl5pPr>
              <a:buFontTx/>
            </a:lvl5pPr>
          </a:lstStyle>
          <a:p>
            <a:pPr/>
            <a:r>
              <a:t>Click to add subtitle</a:t>
            </a:r>
          </a:p>
          <a:p>
            <a:pPr lvl="1"/>
            <a:r>
              <a:t/>
            </a:r>
          </a:p>
          <a:p>
            <a:pPr lvl="2"/>
            <a:r>
              <a:t/>
            </a:r>
          </a:p>
          <a:p>
            <a:pPr lvl="3"/>
            <a:r>
              <a:t/>
            </a:r>
          </a:p>
          <a:p>
            <a:pPr lvl="4"/>
            <a:r>
              <a:t/>
            </a:r>
          </a:p>
        </p:txBody>
      </p:sp>
      <p:sp>
        <p:nvSpPr>
          <p:cNvPr id="10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3" name="Rectangle"/>
          <p:cNvSpPr/>
          <p:nvPr/>
        </p:nvSpPr>
        <p:spPr>
          <a:xfrm>
            <a:off x="1523999" y="6470650"/>
            <a:ext cx="9144002" cy="387350"/>
          </a:xfrm>
          <a:prstGeom prst="rect">
            <a:avLst/>
          </a:prstGeom>
          <a:solidFill>
            <a:srgbClr val="7889FB"/>
          </a:solidFill>
          <a:ln w="3175">
            <a:solidFill>
              <a:srgbClr val="7889FB"/>
            </a:solidFill>
          </a:ln>
        </p:spPr>
        <p:txBody>
          <a:bodyPr lIns="45719" rIns="45719" anchor="ctr"/>
          <a:lstStyle/>
          <a:p>
            <a:pPr>
              <a:defRPr>
                <a:latin typeface="Arial"/>
                <a:ea typeface="Arial"/>
                <a:cs typeface="Arial"/>
                <a:sym typeface="Arial"/>
              </a:defRPr>
            </a:pPr>
          </a:p>
        </p:txBody>
      </p:sp>
      <p:pic>
        <p:nvPicPr>
          <p:cNvPr id="114" name="DB2_text.png" descr="DB2_text.png"/>
          <p:cNvPicPr>
            <a:picLocks noChangeAspect="1"/>
          </p:cNvPicPr>
          <p:nvPr/>
        </p:nvPicPr>
        <p:blipFill>
          <a:blip r:embed="rId2">
            <a:extLst/>
          </a:blip>
          <a:stretch>
            <a:fillRect/>
          </a:stretch>
        </p:blipFill>
        <p:spPr>
          <a:xfrm>
            <a:off x="1524000" y="6438900"/>
            <a:ext cx="9145588" cy="304800"/>
          </a:xfrm>
          <a:prstGeom prst="rect">
            <a:avLst/>
          </a:prstGeom>
          <a:ln w="12700">
            <a:miter lim="400000"/>
          </a:ln>
        </p:spPr>
      </p:pic>
      <p:sp>
        <p:nvSpPr>
          <p:cNvPr id="115" name="Rectangle"/>
          <p:cNvSpPr/>
          <p:nvPr/>
        </p:nvSpPr>
        <p:spPr>
          <a:xfrm>
            <a:off x="1523999" y="0"/>
            <a:ext cx="9144002" cy="438150"/>
          </a:xfrm>
          <a:prstGeom prst="rect">
            <a:avLst/>
          </a:prstGeom>
          <a:solidFill>
            <a:srgbClr val="7889FB"/>
          </a:solidFill>
          <a:ln w="12700">
            <a:miter lim="400000"/>
          </a:ln>
        </p:spPr>
        <p:txBody>
          <a:bodyPr lIns="45719" rIns="45719" anchor="ctr"/>
          <a:lstStyle/>
          <a:p>
            <a:pPr>
              <a:defRPr>
                <a:latin typeface="Arial"/>
                <a:ea typeface="Arial"/>
                <a:cs typeface="Arial"/>
                <a:sym typeface="Arial"/>
              </a:defRPr>
            </a:pPr>
          </a:p>
        </p:txBody>
      </p:sp>
      <p:pic>
        <p:nvPicPr>
          <p:cNvPr id="116" name="ibm_light_gray_logo_300dpi.tif" descr="ibm_light_gray_logo_300dpi.tif"/>
          <p:cNvPicPr>
            <a:picLocks noChangeAspect="1"/>
          </p:cNvPicPr>
          <p:nvPr/>
        </p:nvPicPr>
        <p:blipFill>
          <a:blip r:embed="rId3">
            <a:extLst/>
          </a:blip>
          <a:srcRect l="0" t="0" r="6469" b="0"/>
          <a:stretch>
            <a:fillRect/>
          </a:stretch>
        </p:blipFill>
        <p:spPr>
          <a:xfrm>
            <a:off x="9894887" y="100012"/>
            <a:ext cx="623888" cy="247651"/>
          </a:xfrm>
          <a:prstGeom prst="rect">
            <a:avLst/>
          </a:prstGeom>
          <a:ln w="12700">
            <a:miter lim="400000"/>
          </a:ln>
        </p:spPr>
      </p:pic>
      <p:sp>
        <p:nvSpPr>
          <p:cNvPr id="117" name="IBM Software Group | IBM Information Management Software"/>
          <p:cNvSpPr txBox="1"/>
          <p:nvPr/>
        </p:nvSpPr>
        <p:spPr>
          <a:xfrm>
            <a:off x="3004819" y="123825"/>
            <a:ext cx="500241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Arial"/>
                <a:ea typeface="Arial"/>
                <a:cs typeface="Arial"/>
                <a:sym typeface="Arial"/>
              </a:defRPr>
            </a:lvl1pPr>
          </a:lstStyle>
          <a:p>
            <a:pPr/>
            <a:r>
              <a:t>IBM Software Group | IBM Information Management Software </a:t>
            </a:r>
          </a:p>
        </p:txBody>
      </p:sp>
      <p:sp>
        <p:nvSpPr>
          <p:cNvPr id="118" name="Line"/>
          <p:cNvSpPr/>
          <p:nvPr/>
        </p:nvSpPr>
        <p:spPr>
          <a:xfrm>
            <a:off x="2959100" y="195262"/>
            <a:ext cx="0" cy="234951"/>
          </a:xfrm>
          <a:prstGeom prst="line">
            <a:avLst/>
          </a:prstGeom>
          <a:ln w="3175">
            <a:solidFill>
              <a:srgbClr val="FFFFFF"/>
            </a:solidFill>
          </a:ln>
        </p:spPr>
        <p:txBody>
          <a:bodyPr lIns="45719" rIns="45719"/>
          <a:lstStyle/>
          <a:p>
            <a:pPr>
              <a:defRPr>
                <a:latin typeface="Arial"/>
                <a:ea typeface="Arial"/>
                <a:cs typeface="Arial"/>
                <a:sym typeface="Arial"/>
              </a:defRPr>
            </a:pPr>
          </a:p>
        </p:txBody>
      </p:sp>
      <p:sp>
        <p:nvSpPr>
          <p:cNvPr id="119" name="Slide Number"/>
          <p:cNvSpPr txBox="1"/>
          <p:nvPr>
            <p:ph type="sldNum" sz="quarter" idx="2"/>
          </p:nvPr>
        </p:nvSpPr>
        <p:spPr>
          <a:xfrm>
            <a:off x="10371162" y="6529387"/>
            <a:ext cx="153964" cy="135546"/>
          </a:xfrm>
          <a:prstGeom prst="rect">
            <a:avLst/>
          </a:prstGeom>
        </p:spPr>
        <p:txBody>
          <a:bodyPr lIns="0" tIns="0" rIns="0" bIns="0" anchor="t"/>
          <a:lstStyle>
            <a:lvl1pPr>
              <a:spcBef>
                <a:spcPts val="600"/>
              </a:spcBef>
              <a:defRPr b="1" sz="1000">
                <a:solidFill>
                  <a:srgbClr val="000000"/>
                </a:solidFill>
                <a:latin typeface="Arial"/>
                <a:ea typeface="Arial"/>
                <a:cs typeface="Arial"/>
                <a:sym typeface="Arial"/>
              </a:defRPr>
            </a:lvl1pPr>
          </a:lstStyle>
          <a:p>
            <a:pPr/>
            <a:fld id="{86CB4B4D-7CA3-9044-876B-883B54F8677D}" type="slidenum"/>
          </a:p>
        </p:txBody>
      </p:sp>
      <p:sp>
        <p:nvSpPr>
          <p:cNvPr id="120" name="Title Text"/>
          <p:cNvSpPr txBox="1"/>
          <p:nvPr>
            <p:ph type="title"/>
          </p:nvPr>
        </p:nvSpPr>
        <p:spPr>
          <a:xfrm>
            <a:off x="1677987" y="808037"/>
            <a:ext cx="8467726" cy="476251"/>
          </a:xfrm>
          <a:prstGeom prst="rect">
            <a:avLst/>
          </a:prstGeom>
        </p:spPr>
        <p:txBody>
          <a:bodyPr anchor="t"/>
          <a:lstStyle>
            <a:lvl1pPr>
              <a:defRPr sz="2800">
                <a:solidFill>
                  <a:srgbClr val="7889FB"/>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7" name="Rectangle"/>
          <p:cNvSpPr/>
          <p:nvPr/>
        </p:nvSpPr>
        <p:spPr>
          <a:xfrm>
            <a:off x="1523999" y="6470650"/>
            <a:ext cx="9144002" cy="387350"/>
          </a:xfrm>
          <a:prstGeom prst="rect">
            <a:avLst/>
          </a:prstGeom>
          <a:solidFill>
            <a:srgbClr val="7889FB"/>
          </a:solidFill>
          <a:ln w="3175">
            <a:solidFill>
              <a:srgbClr val="7889FB"/>
            </a:solidFill>
          </a:ln>
        </p:spPr>
        <p:txBody>
          <a:bodyPr lIns="45719" rIns="45719" anchor="ctr"/>
          <a:lstStyle/>
          <a:p>
            <a:pPr>
              <a:defRPr>
                <a:latin typeface="Arial"/>
                <a:ea typeface="Arial"/>
                <a:cs typeface="Arial"/>
                <a:sym typeface="Arial"/>
              </a:defRPr>
            </a:pPr>
          </a:p>
        </p:txBody>
      </p:sp>
      <p:pic>
        <p:nvPicPr>
          <p:cNvPr id="128" name="DB2_text.png" descr="DB2_text.png"/>
          <p:cNvPicPr>
            <a:picLocks noChangeAspect="1"/>
          </p:cNvPicPr>
          <p:nvPr/>
        </p:nvPicPr>
        <p:blipFill>
          <a:blip r:embed="rId2">
            <a:extLst/>
          </a:blip>
          <a:stretch>
            <a:fillRect/>
          </a:stretch>
        </p:blipFill>
        <p:spPr>
          <a:xfrm>
            <a:off x="1524000" y="6438900"/>
            <a:ext cx="9145588" cy="304800"/>
          </a:xfrm>
          <a:prstGeom prst="rect">
            <a:avLst/>
          </a:prstGeom>
          <a:ln w="12700">
            <a:miter lim="400000"/>
          </a:ln>
        </p:spPr>
      </p:pic>
      <p:sp>
        <p:nvSpPr>
          <p:cNvPr id="129" name="Rectangle"/>
          <p:cNvSpPr/>
          <p:nvPr/>
        </p:nvSpPr>
        <p:spPr>
          <a:xfrm>
            <a:off x="1523999" y="0"/>
            <a:ext cx="9144002" cy="438150"/>
          </a:xfrm>
          <a:prstGeom prst="rect">
            <a:avLst/>
          </a:prstGeom>
          <a:solidFill>
            <a:srgbClr val="7889FB"/>
          </a:solidFill>
          <a:ln w="12700">
            <a:miter lim="400000"/>
          </a:ln>
        </p:spPr>
        <p:txBody>
          <a:bodyPr lIns="45719" rIns="45719" anchor="ctr"/>
          <a:lstStyle/>
          <a:p>
            <a:pPr>
              <a:defRPr>
                <a:latin typeface="Arial"/>
                <a:ea typeface="Arial"/>
                <a:cs typeface="Arial"/>
                <a:sym typeface="Arial"/>
              </a:defRPr>
            </a:pPr>
          </a:p>
        </p:txBody>
      </p:sp>
      <p:pic>
        <p:nvPicPr>
          <p:cNvPr id="130" name="ibm_light_gray_logo_300dpi.tif" descr="ibm_light_gray_logo_300dpi.tif"/>
          <p:cNvPicPr>
            <a:picLocks noChangeAspect="1"/>
          </p:cNvPicPr>
          <p:nvPr/>
        </p:nvPicPr>
        <p:blipFill>
          <a:blip r:embed="rId3">
            <a:extLst/>
          </a:blip>
          <a:srcRect l="0" t="0" r="6469" b="0"/>
          <a:stretch>
            <a:fillRect/>
          </a:stretch>
        </p:blipFill>
        <p:spPr>
          <a:xfrm>
            <a:off x="9894887" y="100012"/>
            <a:ext cx="623888" cy="247651"/>
          </a:xfrm>
          <a:prstGeom prst="rect">
            <a:avLst/>
          </a:prstGeom>
          <a:ln w="12700">
            <a:miter lim="400000"/>
          </a:ln>
        </p:spPr>
      </p:pic>
      <p:sp>
        <p:nvSpPr>
          <p:cNvPr id="131" name="IBM Software Group | IBM Information Management Software"/>
          <p:cNvSpPr txBox="1"/>
          <p:nvPr/>
        </p:nvSpPr>
        <p:spPr>
          <a:xfrm>
            <a:off x="3004819" y="123825"/>
            <a:ext cx="500241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Arial"/>
                <a:ea typeface="Arial"/>
                <a:cs typeface="Arial"/>
                <a:sym typeface="Arial"/>
              </a:defRPr>
            </a:lvl1pPr>
          </a:lstStyle>
          <a:p>
            <a:pPr/>
            <a:r>
              <a:t>IBM Software Group | IBM Information Management Software </a:t>
            </a:r>
          </a:p>
        </p:txBody>
      </p:sp>
      <p:sp>
        <p:nvSpPr>
          <p:cNvPr id="132" name="Line"/>
          <p:cNvSpPr/>
          <p:nvPr/>
        </p:nvSpPr>
        <p:spPr>
          <a:xfrm>
            <a:off x="2959100" y="195262"/>
            <a:ext cx="0" cy="234951"/>
          </a:xfrm>
          <a:prstGeom prst="line">
            <a:avLst/>
          </a:prstGeom>
          <a:ln w="3175">
            <a:solidFill>
              <a:srgbClr val="FFFFFF"/>
            </a:solidFill>
          </a:ln>
        </p:spPr>
        <p:txBody>
          <a:bodyPr lIns="45719" rIns="45719"/>
          <a:lstStyle/>
          <a:p>
            <a:pPr>
              <a:defRPr>
                <a:latin typeface="Arial"/>
                <a:ea typeface="Arial"/>
                <a:cs typeface="Arial"/>
                <a:sym typeface="Arial"/>
              </a:defRPr>
            </a:pPr>
          </a:p>
        </p:txBody>
      </p:sp>
      <p:sp>
        <p:nvSpPr>
          <p:cNvPr id="133" name="Slide Number"/>
          <p:cNvSpPr txBox="1"/>
          <p:nvPr>
            <p:ph type="sldNum" sz="quarter" idx="2"/>
          </p:nvPr>
        </p:nvSpPr>
        <p:spPr>
          <a:xfrm>
            <a:off x="10371162" y="6529387"/>
            <a:ext cx="153964" cy="135546"/>
          </a:xfrm>
          <a:prstGeom prst="rect">
            <a:avLst/>
          </a:prstGeom>
        </p:spPr>
        <p:txBody>
          <a:bodyPr lIns="0" tIns="0" rIns="0" bIns="0" anchor="t"/>
          <a:lstStyle>
            <a:lvl1pPr>
              <a:spcBef>
                <a:spcPts val="600"/>
              </a:spcBef>
              <a:defRPr b="1" sz="1000">
                <a:solidFill>
                  <a:srgbClr val="000000"/>
                </a:solidFill>
                <a:latin typeface="Arial"/>
                <a:ea typeface="Arial"/>
                <a:cs typeface="Arial"/>
                <a:sym typeface="Arial"/>
              </a:defRPr>
            </a:lvl1pPr>
          </a:lstStyle>
          <a:p>
            <a:pPr/>
            <a:fld id="{86CB4B4D-7CA3-9044-876B-883B54F8677D}" type="slidenum"/>
          </a:p>
        </p:txBody>
      </p:sp>
      <p:sp>
        <p:nvSpPr>
          <p:cNvPr id="134" name="Title Text"/>
          <p:cNvSpPr txBox="1"/>
          <p:nvPr>
            <p:ph type="title"/>
          </p:nvPr>
        </p:nvSpPr>
        <p:spPr>
          <a:xfrm>
            <a:off x="1677987" y="808037"/>
            <a:ext cx="8467726" cy="476251"/>
          </a:xfrm>
          <a:prstGeom prst="rect">
            <a:avLst/>
          </a:prstGeom>
        </p:spPr>
        <p:txBody>
          <a:bodyPr anchor="t"/>
          <a:lstStyle>
            <a:lvl1pPr>
              <a:defRPr sz="2800">
                <a:solidFill>
                  <a:srgbClr val="7889FB"/>
                </a:solidFill>
                <a:latin typeface="Arial"/>
                <a:ea typeface="Arial"/>
                <a:cs typeface="Arial"/>
                <a:sym typeface="Arial"/>
              </a:defRPr>
            </a:lvl1pPr>
          </a:lstStyle>
          <a:p>
            <a:pPr/>
            <a:r>
              <a:t>Title Text</a:t>
            </a:r>
          </a:p>
        </p:txBody>
      </p:sp>
      <p:sp>
        <p:nvSpPr>
          <p:cNvPr id="135" name="Body Level One…"/>
          <p:cNvSpPr txBox="1"/>
          <p:nvPr>
            <p:ph type="body" sz="half" idx="1"/>
          </p:nvPr>
        </p:nvSpPr>
        <p:spPr>
          <a:xfrm>
            <a:off x="2609850" y="1776412"/>
            <a:ext cx="3704388" cy="4670426"/>
          </a:xfrm>
          <a:prstGeom prst="rect">
            <a:avLst/>
          </a:prstGeom>
        </p:spPr>
        <p:txBody>
          <a:bodyPr/>
          <a:lstStyle>
            <a:lvl1pPr>
              <a:lnSpc>
                <a:spcPct val="100000"/>
              </a:lnSpc>
              <a:spcBef>
                <a:spcPts val="500"/>
              </a:spcBef>
              <a:buClr>
                <a:srgbClr val="7889FB"/>
              </a:buClr>
              <a:buFontTx/>
              <a:buChar char="–"/>
              <a:defRPr sz="1800">
                <a:latin typeface="Arial"/>
                <a:ea typeface="Arial"/>
                <a:cs typeface="Arial"/>
                <a:sym typeface="Arial"/>
              </a:defRPr>
            </a:lvl1pPr>
            <a:lvl2pPr marL="485576" indent="-255389">
              <a:lnSpc>
                <a:spcPct val="100000"/>
              </a:lnSpc>
              <a:spcBef>
                <a:spcPts val="500"/>
              </a:spcBef>
              <a:buClr>
                <a:srgbClr val="7889FB"/>
              </a:buClr>
              <a:buFontTx/>
              <a:buChar char=""/>
              <a:defRPr sz="1800">
                <a:latin typeface="Arial"/>
                <a:ea typeface="Arial"/>
                <a:cs typeface="Arial"/>
                <a:sym typeface="Arial"/>
              </a:defRPr>
            </a:lvl2pPr>
            <a:lvl3pPr marL="682625" indent="-223837">
              <a:lnSpc>
                <a:spcPct val="100000"/>
              </a:lnSpc>
              <a:spcBef>
                <a:spcPts val="500"/>
              </a:spcBef>
              <a:buClr>
                <a:srgbClr val="7889FB"/>
              </a:buClr>
              <a:buFontTx/>
              <a:buChar char="▪"/>
              <a:defRPr sz="1800">
                <a:latin typeface="Arial"/>
                <a:ea typeface="Arial"/>
                <a:cs typeface="Arial"/>
                <a:sym typeface="Arial"/>
              </a:defRPr>
            </a:lvl3pPr>
            <a:lvl4pPr marL="912812" indent="-228600">
              <a:lnSpc>
                <a:spcPct val="100000"/>
              </a:lnSpc>
              <a:spcBef>
                <a:spcPts val="500"/>
              </a:spcBef>
              <a:buClr>
                <a:srgbClr val="7889FB"/>
              </a:buClr>
              <a:buFontTx/>
              <a:buChar char="–"/>
              <a:defRPr sz="1800">
                <a:latin typeface="Arial"/>
                <a:ea typeface="Arial"/>
                <a:cs typeface="Arial"/>
                <a:sym typeface="Arial"/>
              </a:defRPr>
            </a:lvl4pPr>
            <a:lvl5pPr marL="1143000" indent="-228600">
              <a:lnSpc>
                <a:spcPct val="100000"/>
              </a:lnSpc>
              <a:spcBef>
                <a:spcPts val="500"/>
              </a:spcBef>
              <a:buClr>
                <a:srgbClr val="7889FB"/>
              </a:buClr>
              <a:buFontTx/>
              <a:buChar char="–"/>
              <a:defRPr sz="1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42" name="Rectangle"/>
          <p:cNvSpPr/>
          <p:nvPr/>
        </p:nvSpPr>
        <p:spPr>
          <a:xfrm>
            <a:off x="1523999" y="6470650"/>
            <a:ext cx="9144002" cy="387350"/>
          </a:xfrm>
          <a:prstGeom prst="rect">
            <a:avLst/>
          </a:prstGeom>
          <a:solidFill>
            <a:srgbClr val="7889FB"/>
          </a:solidFill>
          <a:ln w="3175">
            <a:solidFill>
              <a:srgbClr val="7889FB"/>
            </a:solidFill>
          </a:ln>
        </p:spPr>
        <p:txBody>
          <a:bodyPr lIns="45719" rIns="45719" anchor="ctr"/>
          <a:lstStyle/>
          <a:p>
            <a:pPr>
              <a:defRPr>
                <a:latin typeface="Arial"/>
                <a:ea typeface="Arial"/>
                <a:cs typeface="Arial"/>
                <a:sym typeface="Arial"/>
              </a:defRPr>
            </a:pPr>
          </a:p>
        </p:txBody>
      </p:sp>
      <p:pic>
        <p:nvPicPr>
          <p:cNvPr id="143" name="DB2_text.png" descr="DB2_text.png"/>
          <p:cNvPicPr>
            <a:picLocks noChangeAspect="1"/>
          </p:cNvPicPr>
          <p:nvPr/>
        </p:nvPicPr>
        <p:blipFill>
          <a:blip r:embed="rId2">
            <a:extLst/>
          </a:blip>
          <a:stretch>
            <a:fillRect/>
          </a:stretch>
        </p:blipFill>
        <p:spPr>
          <a:xfrm>
            <a:off x="1524000" y="6438900"/>
            <a:ext cx="9145588" cy="304800"/>
          </a:xfrm>
          <a:prstGeom prst="rect">
            <a:avLst/>
          </a:prstGeom>
          <a:ln w="12700">
            <a:miter lim="400000"/>
          </a:ln>
        </p:spPr>
      </p:pic>
      <p:sp>
        <p:nvSpPr>
          <p:cNvPr id="144" name="Rectangle"/>
          <p:cNvSpPr/>
          <p:nvPr/>
        </p:nvSpPr>
        <p:spPr>
          <a:xfrm>
            <a:off x="1523999" y="0"/>
            <a:ext cx="9144002" cy="438150"/>
          </a:xfrm>
          <a:prstGeom prst="rect">
            <a:avLst/>
          </a:prstGeom>
          <a:solidFill>
            <a:srgbClr val="7889FB"/>
          </a:solidFill>
          <a:ln w="12700">
            <a:miter lim="400000"/>
          </a:ln>
        </p:spPr>
        <p:txBody>
          <a:bodyPr lIns="45719" rIns="45719" anchor="ctr"/>
          <a:lstStyle/>
          <a:p>
            <a:pPr>
              <a:defRPr>
                <a:latin typeface="Arial"/>
                <a:ea typeface="Arial"/>
                <a:cs typeface="Arial"/>
                <a:sym typeface="Arial"/>
              </a:defRPr>
            </a:pPr>
          </a:p>
        </p:txBody>
      </p:sp>
      <p:pic>
        <p:nvPicPr>
          <p:cNvPr id="145" name="ibm_light_gray_logo_300dpi.tif" descr="ibm_light_gray_logo_300dpi.tif"/>
          <p:cNvPicPr>
            <a:picLocks noChangeAspect="1"/>
          </p:cNvPicPr>
          <p:nvPr/>
        </p:nvPicPr>
        <p:blipFill>
          <a:blip r:embed="rId3">
            <a:extLst/>
          </a:blip>
          <a:srcRect l="0" t="0" r="6469" b="0"/>
          <a:stretch>
            <a:fillRect/>
          </a:stretch>
        </p:blipFill>
        <p:spPr>
          <a:xfrm>
            <a:off x="9894887" y="100012"/>
            <a:ext cx="623888" cy="247651"/>
          </a:xfrm>
          <a:prstGeom prst="rect">
            <a:avLst/>
          </a:prstGeom>
          <a:ln w="12700">
            <a:miter lim="400000"/>
          </a:ln>
        </p:spPr>
      </p:pic>
      <p:sp>
        <p:nvSpPr>
          <p:cNvPr id="146" name="IBM Software Group | IBM Information Management Software"/>
          <p:cNvSpPr txBox="1"/>
          <p:nvPr/>
        </p:nvSpPr>
        <p:spPr>
          <a:xfrm>
            <a:off x="3004819" y="123825"/>
            <a:ext cx="500241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Arial"/>
                <a:ea typeface="Arial"/>
                <a:cs typeface="Arial"/>
                <a:sym typeface="Arial"/>
              </a:defRPr>
            </a:lvl1pPr>
          </a:lstStyle>
          <a:p>
            <a:pPr/>
            <a:r>
              <a:t>IBM Software Group | IBM Information Management Software </a:t>
            </a:r>
          </a:p>
        </p:txBody>
      </p:sp>
      <p:sp>
        <p:nvSpPr>
          <p:cNvPr id="147" name="Line"/>
          <p:cNvSpPr/>
          <p:nvPr/>
        </p:nvSpPr>
        <p:spPr>
          <a:xfrm>
            <a:off x="2959100" y="195262"/>
            <a:ext cx="0" cy="234951"/>
          </a:xfrm>
          <a:prstGeom prst="line">
            <a:avLst/>
          </a:prstGeom>
          <a:ln w="3175">
            <a:solidFill>
              <a:srgbClr val="FFFFFF"/>
            </a:solidFill>
          </a:ln>
        </p:spPr>
        <p:txBody>
          <a:bodyPr lIns="45719" rIns="45719"/>
          <a:lstStyle/>
          <a:p>
            <a:pPr>
              <a:defRPr>
                <a:latin typeface="Arial"/>
                <a:ea typeface="Arial"/>
                <a:cs typeface="Arial"/>
                <a:sym typeface="Arial"/>
              </a:defRPr>
            </a:pPr>
          </a:p>
        </p:txBody>
      </p:sp>
      <p:sp>
        <p:nvSpPr>
          <p:cNvPr id="148" name="Slide Number"/>
          <p:cNvSpPr txBox="1"/>
          <p:nvPr>
            <p:ph type="sldNum" sz="quarter" idx="2"/>
          </p:nvPr>
        </p:nvSpPr>
        <p:spPr>
          <a:xfrm>
            <a:off x="10371162" y="6529387"/>
            <a:ext cx="153964" cy="135546"/>
          </a:xfrm>
          <a:prstGeom prst="rect">
            <a:avLst/>
          </a:prstGeom>
        </p:spPr>
        <p:txBody>
          <a:bodyPr lIns="0" tIns="0" rIns="0" bIns="0" anchor="t"/>
          <a:lstStyle>
            <a:lvl1pPr>
              <a:spcBef>
                <a:spcPts val="600"/>
              </a:spcBef>
              <a:defRPr b="1" sz="10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55" name="Rectangle"/>
          <p:cNvSpPr/>
          <p:nvPr/>
        </p:nvSpPr>
        <p:spPr>
          <a:xfrm>
            <a:off x="1523999" y="6470650"/>
            <a:ext cx="9144002" cy="387350"/>
          </a:xfrm>
          <a:prstGeom prst="rect">
            <a:avLst/>
          </a:prstGeom>
          <a:solidFill>
            <a:srgbClr val="7889FB"/>
          </a:solidFill>
          <a:ln w="3175">
            <a:solidFill>
              <a:srgbClr val="7889FB"/>
            </a:solidFill>
          </a:ln>
        </p:spPr>
        <p:txBody>
          <a:bodyPr lIns="45719" rIns="45719" anchor="ctr"/>
          <a:lstStyle/>
          <a:p>
            <a:pPr>
              <a:defRPr>
                <a:latin typeface="Arial"/>
                <a:ea typeface="Arial"/>
                <a:cs typeface="Arial"/>
                <a:sym typeface="Arial"/>
              </a:defRPr>
            </a:pPr>
          </a:p>
        </p:txBody>
      </p:sp>
      <p:pic>
        <p:nvPicPr>
          <p:cNvPr id="156" name="DB2_text.png" descr="DB2_text.png"/>
          <p:cNvPicPr>
            <a:picLocks noChangeAspect="1"/>
          </p:cNvPicPr>
          <p:nvPr/>
        </p:nvPicPr>
        <p:blipFill>
          <a:blip r:embed="rId2">
            <a:extLst/>
          </a:blip>
          <a:stretch>
            <a:fillRect/>
          </a:stretch>
        </p:blipFill>
        <p:spPr>
          <a:xfrm>
            <a:off x="1524000" y="6438900"/>
            <a:ext cx="9145588" cy="304800"/>
          </a:xfrm>
          <a:prstGeom prst="rect">
            <a:avLst/>
          </a:prstGeom>
          <a:ln w="12700">
            <a:miter lim="400000"/>
          </a:ln>
        </p:spPr>
      </p:pic>
      <p:sp>
        <p:nvSpPr>
          <p:cNvPr id="157" name="Rectangle"/>
          <p:cNvSpPr/>
          <p:nvPr/>
        </p:nvSpPr>
        <p:spPr>
          <a:xfrm>
            <a:off x="1523999" y="0"/>
            <a:ext cx="9144002" cy="438150"/>
          </a:xfrm>
          <a:prstGeom prst="rect">
            <a:avLst/>
          </a:prstGeom>
          <a:solidFill>
            <a:srgbClr val="7889FB"/>
          </a:solidFill>
          <a:ln w="12700">
            <a:miter lim="400000"/>
          </a:ln>
        </p:spPr>
        <p:txBody>
          <a:bodyPr lIns="45719" rIns="45719" anchor="ctr"/>
          <a:lstStyle/>
          <a:p>
            <a:pPr>
              <a:defRPr>
                <a:latin typeface="Arial"/>
                <a:ea typeface="Arial"/>
                <a:cs typeface="Arial"/>
                <a:sym typeface="Arial"/>
              </a:defRPr>
            </a:pPr>
          </a:p>
        </p:txBody>
      </p:sp>
      <p:pic>
        <p:nvPicPr>
          <p:cNvPr id="158" name="ibm_light_gray_logo_300dpi.tif" descr="ibm_light_gray_logo_300dpi.tif"/>
          <p:cNvPicPr>
            <a:picLocks noChangeAspect="1"/>
          </p:cNvPicPr>
          <p:nvPr/>
        </p:nvPicPr>
        <p:blipFill>
          <a:blip r:embed="rId3">
            <a:extLst/>
          </a:blip>
          <a:srcRect l="0" t="0" r="6469" b="0"/>
          <a:stretch>
            <a:fillRect/>
          </a:stretch>
        </p:blipFill>
        <p:spPr>
          <a:xfrm>
            <a:off x="9894887" y="100012"/>
            <a:ext cx="623888" cy="247651"/>
          </a:xfrm>
          <a:prstGeom prst="rect">
            <a:avLst/>
          </a:prstGeom>
          <a:ln w="12700">
            <a:miter lim="400000"/>
          </a:ln>
        </p:spPr>
      </p:pic>
      <p:sp>
        <p:nvSpPr>
          <p:cNvPr id="159" name="IBM Software Group | IBM Information Management Software"/>
          <p:cNvSpPr txBox="1"/>
          <p:nvPr/>
        </p:nvSpPr>
        <p:spPr>
          <a:xfrm>
            <a:off x="3004819" y="123825"/>
            <a:ext cx="500241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FFFFFF"/>
                </a:solidFill>
                <a:latin typeface="Arial"/>
                <a:ea typeface="Arial"/>
                <a:cs typeface="Arial"/>
                <a:sym typeface="Arial"/>
              </a:defRPr>
            </a:lvl1pPr>
          </a:lstStyle>
          <a:p>
            <a:pPr/>
            <a:r>
              <a:t>IBM Software Group | IBM Information Management Software </a:t>
            </a:r>
          </a:p>
        </p:txBody>
      </p:sp>
      <p:sp>
        <p:nvSpPr>
          <p:cNvPr id="160" name="Line"/>
          <p:cNvSpPr/>
          <p:nvPr/>
        </p:nvSpPr>
        <p:spPr>
          <a:xfrm>
            <a:off x="2959100" y="195262"/>
            <a:ext cx="0" cy="234951"/>
          </a:xfrm>
          <a:prstGeom prst="line">
            <a:avLst/>
          </a:prstGeom>
          <a:ln w="3175">
            <a:solidFill>
              <a:srgbClr val="FFFFFF"/>
            </a:solidFill>
          </a:ln>
        </p:spPr>
        <p:txBody>
          <a:bodyPr lIns="45719" rIns="45719"/>
          <a:lstStyle/>
          <a:p>
            <a:pPr>
              <a:defRPr>
                <a:latin typeface="Arial"/>
                <a:ea typeface="Arial"/>
                <a:cs typeface="Arial"/>
                <a:sym typeface="Arial"/>
              </a:defRPr>
            </a:pPr>
          </a:p>
        </p:txBody>
      </p:sp>
      <p:sp>
        <p:nvSpPr>
          <p:cNvPr id="161" name="Slide Number"/>
          <p:cNvSpPr txBox="1"/>
          <p:nvPr>
            <p:ph type="sldNum" sz="quarter" idx="2"/>
          </p:nvPr>
        </p:nvSpPr>
        <p:spPr>
          <a:xfrm>
            <a:off x="10371162" y="6529387"/>
            <a:ext cx="153964" cy="135546"/>
          </a:xfrm>
          <a:prstGeom prst="rect">
            <a:avLst/>
          </a:prstGeom>
        </p:spPr>
        <p:txBody>
          <a:bodyPr lIns="0" tIns="0" rIns="0" bIns="0" anchor="t"/>
          <a:lstStyle>
            <a:lvl1pPr>
              <a:spcBef>
                <a:spcPts val="600"/>
              </a:spcBef>
              <a:defRPr b="1" sz="1000">
                <a:solidFill>
                  <a:srgbClr val="000000"/>
                </a:solidFill>
                <a:latin typeface="Arial"/>
                <a:ea typeface="Arial"/>
                <a:cs typeface="Arial"/>
                <a:sym typeface="Arial"/>
              </a:defRPr>
            </a:lvl1pPr>
          </a:lstStyle>
          <a:p>
            <a:pPr/>
            <a:fld id="{86CB4B4D-7CA3-9044-876B-883B54F8677D}" type="slidenum"/>
          </a:p>
        </p:txBody>
      </p:sp>
      <p:sp>
        <p:nvSpPr>
          <p:cNvPr id="162" name="Title Text"/>
          <p:cNvSpPr txBox="1"/>
          <p:nvPr>
            <p:ph type="title"/>
          </p:nvPr>
        </p:nvSpPr>
        <p:spPr>
          <a:xfrm>
            <a:off x="1677987" y="808037"/>
            <a:ext cx="8467726" cy="476251"/>
          </a:xfrm>
          <a:prstGeom prst="rect">
            <a:avLst/>
          </a:prstGeom>
        </p:spPr>
        <p:txBody>
          <a:bodyPr anchor="t"/>
          <a:lstStyle>
            <a:lvl1pPr>
              <a:defRPr sz="2800">
                <a:solidFill>
                  <a:srgbClr val="7889FB"/>
                </a:solidFill>
                <a:latin typeface="Arial"/>
                <a:ea typeface="Arial"/>
                <a:cs typeface="Arial"/>
                <a:sym typeface="Arial"/>
              </a:defRPr>
            </a:lvl1pPr>
          </a:lstStyle>
          <a:p>
            <a:pPr/>
            <a:r>
              <a:t>Title Text</a:t>
            </a:r>
          </a:p>
        </p:txBody>
      </p:sp>
      <p:sp>
        <p:nvSpPr>
          <p:cNvPr id="163" name="Body Level One…"/>
          <p:cNvSpPr txBox="1"/>
          <p:nvPr>
            <p:ph type="body" idx="1"/>
          </p:nvPr>
        </p:nvSpPr>
        <p:spPr>
          <a:xfrm>
            <a:off x="2609850" y="1776412"/>
            <a:ext cx="7548563" cy="4670426"/>
          </a:xfrm>
          <a:prstGeom prst="rect">
            <a:avLst/>
          </a:prstGeom>
        </p:spPr>
        <p:txBody>
          <a:bodyPr/>
          <a:lstStyle>
            <a:lvl1pPr>
              <a:lnSpc>
                <a:spcPct val="100000"/>
              </a:lnSpc>
              <a:spcBef>
                <a:spcPts val="500"/>
              </a:spcBef>
              <a:buClr>
                <a:srgbClr val="7889FB"/>
              </a:buClr>
              <a:buFontTx/>
              <a:buChar char="–"/>
              <a:defRPr sz="1800">
                <a:latin typeface="Arial"/>
                <a:ea typeface="Arial"/>
                <a:cs typeface="Arial"/>
                <a:sym typeface="Arial"/>
              </a:defRPr>
            </a:lvl1pPr>
            <a:lvl2pPr marL="485576" indent="-255389">
              <a:lnSpc>
                <a:spcPct val="100000"/>
              </a:lnSpc>
              <a:spcBef>
                <a:spcPts val="500"/>
              </a:spcBef>
              <a:buClr>
                <a:srgbClr val="7889FB"/>
              </a:buClr>
              <a:buFontTx/>
              <a:buChar char=""/>
              <a:defRPr sz="1800">
                <a:latin typeface="Arial"/>
                <a:ea typeface="Arial"/>
                <a:cs typeface="Arial"/>
                <a:sym typeface="Arial"/>
              </a:defRPr>
            </a:lvl2pPr>
            <a:lvl3pPr marL="682625" indent="-223837">
              <a:lnSpc>
                <a:spcPct val="100000"/>
              </a:lnSpc>
              <a:spcBef>
                <a:spcPts val="500"/>
              </a:spcBef>
              <a:buClr>
                <a:srgbClr val="7889FB"/>
              </a:buClr>
              <a:buFontTx/>
              <a:buChar char="▪"/>
              <a:defRPr sz="1800">
                <a:latin typeface="Arial"/>
                <a:ea typeface="Arial"/>
                <a:cs typeface="Arial"/>
                <a:sym typeface="Arial"/>
              </a:defRPr>
            </a:lvl3pPr>
            <a:lvl4pPr marL="912812" indent="-228600">
              <a:lnSpc>
                <a:spcPct val="100000"/>
              </a:lnSpc>
              <a:spcBef>
                <a:spcPts val="500"/>
              </a:spcBef>
              <a:buClr>
                <a:srgbClr val="7889FB"/>
              </a:buClr>
              <a:buFontTx/>
              <a:buChar char="–"/>
              <a:defRPr sz="1800">
                <a:latin typeface="Arial"/>
                <a:ea typeface="Arial"/>
                <a:cs typeface="Arial"/>
                <a:sym typeface="Arial"/>
              </a:defRPr>
            </a:lvl4pPr>
            <a:lvl5pPr marL="1143000" indent="-228600">
              <a:lnSpc>
                <a:spcPct val="100000"/>
              </a:lnSpc>
              <a:spcBef>
                <a:spcPts val="500"/>
              </a:spcBef>
              <a:buClr>
                <a:srgbClr val="7889FB"/>
              </a:buClr>
              <a:buFontTx/>
              <a:buChar char="–"/>
              <a:defRPr sz="1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ibm.webex.com/meet/sanjay.rana"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2"/>
          <p:cNvSpPr txBox="1"/>
          <p:nvPr/>
        </p:nvSpPr>
        <p:spPr>
          <a:xfrm>
            <a:off x="45720" y="6466727"/>
            <a:ext cx="12104795" cy="2285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173" name="Title 4"/>
          <p:cNvSpPr txBox="1"/>
          <p:nvPr>
            <p:ph type="title"/>
          </p:nvPr>
        </p:nvSpPr>
        <p:spPr>
          <a:xfrm>
            <a:off x="2969373" y="1038944"/>
            <a:ext cx="6518818" cy="2710801"/>
          </a:xfrm>
          <a:prstGeom prst="rect">
            <a:avLst/>
          </a:prstGeom>
        </p:spPr>
        <p:txBody>
          <a:bodyPr/>
          <a:lstStyle/>
          <a:p>
            <a:pPr>
              <a:defRPr>
                <a:solidFill>
                  <a:srgbClr val="424242"/>
                </a:solidFill>
                <a:latin typeface="Segoe UI"/>
                <a:ea typeface="Segoe UI"/>
                <a:cs typeface="Segoe UI"/>
                <a:sym typeface="Segoe UI"/>
              </a:defRPr>
            </a:pPr>
            <a:r>
              <a:t>Db2- Table Partitioning </a:t>
            </a:r>
            <a:br/>
          </a:p>
        </p:txBody>
      </p:sp>
      <p:sp>
        <p:nvSpPr>
          <p:cNvPr id="174" name="Text Placeholder 1"/>
          <p:cNvSpPr txBox="1"/>
          <p:nvPr>
            <p:ph type="body" sz="half" idx="1"/>
          </p:nvPr>
        </p:nvSpPr>
        <p:spPr>
          <a:xfrm>
            <a:off x="4094922" y="3925956"/>
            <a:ext cx="7909878" cy="2374832"/>
          </a:xfrm>
          <a:prstGeom prst="rect">
            <a:avLst/>
          </a:prstGeom>
        </p:spPr>
        <p:txBody>
          <a:bodyPr/>
          <a:lstStyle/>
          <a:p>
            <a:pPr>
              <a:lnSpc>
                <a:spcPct val="81000"/>
              </a:lnSpc>
              <a:defRPr sz="2500"/>
            </a:pPr>
            <a:r>
              <a:t>Speaker</a:t>
            </a:r>
            <a:r>
              <a:t>:  SANJAY RANA</a:t>
            </a:r>
          </a:p>
          <a:p>
            <a:pPr>
              <a:lnSpc>
                <a:spcPct val="81000"/>
              </a:lnSpc>
              <a:defRPr sz="2500"/>
            </a:pPr>
            <a:r>
              <a:t>                  IBM  Advanced Db2 Support</a:t>
            </a:r>
          </a:p>
          <a:p>
            <a:pPr>
              <a:lnSpc>
                <a:spcPct val="81000"/>
              </a:lnSpc>
              <a:defRPr sz="2500"/>
            </a:pPr>
          </a:p>
          <a:p>
            <a:pPr>
              <a:lnSpc>
                <a:spcPct val="81000"/>
              </a:lnSpc>
              <a:defRPr sz="2500"/>
            </a:pPr>
            <a:r>
              <a:t>Time: </a:t>
            </a:r>
            <a:r>
              <a:t>26</a:t>
            </a:r>
            <a:r>
              <a:rPr baseline="30000"/>
              <a:t>th</a:t>
            </a:r>
            <a:r>
              <a:t> Spet 2023 at 3-4 pm IST</a:t>
            </a:r>
          </a:p>
          <a:p>
            <a:pPr>
              <a:lnSpc>
                <a:spcPct val="81000"/>
              </a:lnSpc>
              <a:defRPr sz="2500"/>
            </a:pPr>
            <a:r>
              <a:t>Place –  (</a:t>
            </a:r>
            <a:r>
              <a:rPr u="sng">
                <a:solidFill>
                  <a:srgbClr val="0563C1"/>
                </a:solidFill>
                <a:uFill>
                  <a:solidFill>
                    <a:srgbClr val="0563C1"/>
                  </a:solidFill>
                </a:uFill>
                <a:hlinkClick r:id="rId2" invalidUrl="" action="" tgtFrame="" tooltip="" history="1" highlightClick="0" endSnd="0"/>
              </a:rPr>
              <a:t>https://ibm.webex.com/meet/sanjay.rana</a:t>
            </a:r>
            <a:r>
              <a: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7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Creating Partition Table</a:t>
            </a:r>
          </a:p>
        </p:txBody>
      </p:sp>
      <p:sp>
        <p:nvSpPr>
          <p:cNvPr id="374" name="Defining Ranges…"/>
          <p:cNvSpPr txBox="1"/>
          <p:nvPr/>
        </p:nvSpPr>
        <p:spPr>
          <a:xfrm>
            <a:off x="401412" y="890396"/>
            <a:ext cx="9203392" cy="30999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sz="1400">
                <a:latin typeface="Arial"/>
                <a:ea typeface="Arial"/>
                <a:cs typeface="Arial"/>
                <a:sym typeface="Arial"/>
              </a:defRPr>
            </a:pPr>
            <a:r>
              <a:t>Defining Ranges</a:t>
            </a:r>
          </a:p>
          <a:p>
            <a:pPr>
              <a:lnSpc>
                <a:spcPct val="90000"/>
              </a:lnSpc>
              <a:defRPr sz="1400">
                <a:latin typeface="Arial"/>
                <a:ea typeface="Arial"/>
                <a:cs typeface="Arial"/>
                <a:sym typeface="Arial"/>
              </a:defRPr>
            </a:pPr>
            <a:r>
              <a:t>Use STARTING … ENDING … to specify ranges……………</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db2 "CREATE TABLE sales1(</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customer_id BIGINT NOT NULL,</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sale_date DATE NOT NULL )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PARTITION BY RANGE(sale_date NULLS LAST)</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(MINVALUE)  ENDING ('12/31/2022')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('01/01/2023')  ENDING  ('3/31/2023') ,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('04/01/2023')  ENDING  ('6/30/2023')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('07/01/2023')  ENDING ('9/30/2023')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('10/01/2023')  ENDING ('12/31/2023')</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 "</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Creates 4 ranges</a:t>
            </a:r>
          </a:p>
        </p:txBody>
      </p:sp>
      <p:sp>
        <p:nvSpPr>
          <p:cNvPr id="375" name="Placement (data partition level) Each data partition can be placed individually…"/>
          <p:cNvSpPr txBox="1"/>
          <p:nvPr/>
        </p:nvSpPr>
        <p:spPr>
          <a:xfrm>
            <a:off x="267410" y="4111959"/>
            <a:ext cx="9471396" cy="23677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899" indent="-342899">
              <a:spcBef>
                <a:spcPts val="500"/>
              </a:spcBef>
              <a:buClr>
                <a:srgbClr val="7889FB"/>
              </a:buClr>
              <a:buSzPct val="100000"/>
              <a:buChar char="▪"/>
              <a:defRPr sz="1400">
                <a:latin typeface="Arial"/>
                <a:ea typeface="Arial"/>
                <a:cs typeface="Arial"/>
                <a:sym typeface="Arial"/>
              </a:defRPr>
            </a:pPr>
            <a:r>
              <a:t>Placement (data partition level) Each data partition can be placed individually</a:t>
            </a:r>
          </a:p>
          <a:p>
            <a:pPr marL="342900" indent="-342900">
              <a:buClr>
                <a:srgbClr val="7889FB"/>
              </a:buClr>
              <a:buFont typeface="Wingdings"/>
              <a:defRPr sz="1400">
                <a:latin typeface="Courier New"/>
                <a:ea typeface="Courier New"/>
                <a:cs typeface="Courier New"/>
                <a:sym typeface="Courier New"/>
              </a:defRPr>
            </a:pPr>
            <a:r>
              <a:t>db2 "CREATE TABLE sales3</a:t>
            </a:r>
          </a:p>
          <a:p>
            <a:pPr marL="342900" indent="-342900">
              <a:buClr>
                <a:srgbClr val="7889FB"/>
              </a:buClr>
              <a:buFont typeface="Wingdings"/>
              <a:defRPr sz="1400">
                <a:latin typeface="Courier New"/>
                <a:ea typeface="Courier New"/>
                <a:cs typeface="Courier New"/>
                <a:sym typeface="Courier New"/>
              </a:defRPr>
            </a:pPr>
            <a:r>
              <a:t> (sale_date DATE, customer INT)</a:t>
            </a:r>
          </a:p>
          <a:p>
            <a:pPr marL="342900" indent="-342900">
              <a:buClr>
                <a:srgbClr val="7889FB"/>
              </a:buClr>
              <a:buFont typeface="Wingdings"/>
              <a:defRPr sz="1400">
                <a:latin typeface="Courier New"/>
                <a:ea typeface="Courier New"/>
                <a:cs typeface="Courier New"/>
                <a:sym typeface="Courier New"/>
              </a:defRPr>
            </a:pPr>
            <a:r>
              <a:t> PARTITION BY RANGE(sale_date)</a:t>
            </a:r>
          </a:p>
          <a:p>
            <a:pPr marL="342900" indent="-342900">
              <a:buClr>
                <a:srgbClr val="7889FB"/>
              </a:buClr>
              <a:buFont typeface="Wingdings"/>
              <a:defRPr sz="1400">
                <a:latin typeface="Courier New"/>
                <a:ea typeface="Courier New"/>
                <a:cs typeface="Courier New"/>
                <a:sym typeface="Courier New"/>
              </a:defRPr>
            </a:pPr>
            <a:r>
              <a:t> (STARTING MINVALUE   IN tbsp1 LONG IN large1,</a:t>
            </a:r>
          </a:p>
          <a:p>
            <a:pPr marL="342900" indent="-342900">
              <a:buClr>
                <a:srgbClr val="7889FB"/>
              </a:buClr>
              <a:buFont typeface="Wingdings"/>
              <a:defRPr sz="1400">
                <a:latin typeface="Courier New"/>
                <a:ea typeface="Courier New"/>
                <a:cs typeface="Courier New"/>
                <a:sym typeface="Courier New"/>
              </a:defRPr>
            </a:pPr>
            <a:r>
              <a:t>  STARTING  ('01/01/2023') IN tbsp2 LONG IN large2,</a:t>
            </a:r>
          </a:p>
          <a:p>
            <a:pPr marL="342900" indent="-342900">
              <a:buClr>
                <a:srgbClr val="7889FB"/>
              </a:buClr>
              <a:buFont typeface="Wingdings"/>
              <a:defRPr sz="1400">
                <a:latin typeface="Courier New"/>
                <a:ea typeface="Courier New"/>
                <a:cs typeface="Courier New"/>
                <a:sym typeface="Courier New"/>
              </a:defRPr>
            </a:pPr>
            <a:r>
              <a:t>  STARTING  ('04/01/2023') IN tbsp3 LONG IN large3,</a:t>
            </a:r>
          </a:p>
          <a:p>
            <a:pPr marL="342900" indent="-342900">
              <a:buClr>
                <a:srgbClr val="7889FB"/>
              </a:buClr>
              <a:buFont typeface="Wingdings"/>
              <a:defRPr sz="1400">
                <a:latin typeface="Courier New"/>
                <a:ea typeface="Courier New"/>
                <a:cs typeface="Courier New"/>
                <a:sym typeface="Courier New"/>
              </a:defRPr>
            </a:pPr>
            <a:r>
              <a:t>  STARTING  ('07/01/2023') IN tbsp4 LONG IN large4,</a:t>
            </a:r>
          </a:p>
          <a:p>
            <a:pPr marL="342900" indent="-342900">
              <a:buClr>
                <a:srgbClr val="7889FB"/>
              </a:buClr>
              <a:buFont typeface="Wingdings"/>
              <a:defRPr sz="1400">
                <a:latin typeface="Courier New"/>
                <a:ea typeface="Courier New"/>
                <a:cs typeface="Courier New"/>
                <a:sym typeface="Courier New"/>
              </a:defRPr>
            </a:pPr>
            <a:r>
              <a:t>  STARTING  ('10/01/2023')</a:t>
            </a:r>
          </a:p>
          <a:p>
            <a:pPr marL="342900" indent="-342900">
              <a:buClr>
                <a:srgbClr val="7889FB"/>
              </a:buClr>
              <a:buFont typeface="Wingdings"/>
              <a:defRPr sz="1400">
                <a:latin typeface="Courier New"/>
                <a:ea typeface="Courier New"/>
                <a:cs typeface="Courier New"/>
                <a:sym typeface="Courier New"/>
              </a:defRPr>
            </a:pPr>
            <a:r>
              <a:t>   ENDING ('12/31/2023') IN tbsp5 LONG IN large5)"</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7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Creating Partition Table</a:t>
            </a:r>
          </a:p>
        </p:txBody>
      </p:sp>
      <p:sp>
        <p:nvSpPr>
          <p:cNvPr id="379" name="The IN clause on CREATE TABLE accepts a list…"/>
          <p:cNvSpPr txBox="1"/>
          <p:nvPr/>
        </p:nvSpPr>
        <p:spPr>
          <a:xfrm>
            <a:off x="230287" y="750848"/>
            <a:ext cx="9540951" cy="24871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spcBef>
                <a:spcPts val="5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The IN clause on CREATE TABLE accepts a list</a:t>
            </a:r>
          </a:p>
          <a:p>
            <a:pPr marL="228600" indent="-228600">
              <a:spcBef>
                <a:spcPts val="5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Likewise for LONG IN</a:t>
            </a:r>
            <a:b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 CREATE TABLE sales(sale_date DATE, customer INT, …)</a:t>
            </a: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 IN tbsp1, tbsp2, tbsp3, tbsp4</a:t>
            </a: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 LONG IN large1, large2, large3, large4</a:t>
            </a: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 PARTITION BY RANGE(sale_date)</a:t>
            </a: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 (STARTING (‘1/1/2022’) ENDING (’12/31/2024’) EVERY 3 MONTHS);</a:t>
            </a: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p>
          <a:p>
            <a:pPr marL="228600" indent="-228600">
              <a:buClr>
                <a:srgbClr val="7889FB"/>
              </a:buClr>
              <a:buFont typeface="Wingdings"/>
              <a:tabLst>
                <a:tab pos="228600" algn="l"/>
                <a:tab pos="736600" algn="l"/>
                <a:tab pos="1143000" algn="l"/>
                <a:tab pos="1600200" algn="l"/>
                <a:tab pos="2057400" algn="l"/>
              </a:tabLst>
              <a:defRPr sz="1600">
                <a:latin typeface="Courier New"/>
                <a:ea typeface="Courier New"/>
                <a:cs typeface="Courier New"/>
                <a:sym typeface="Courier New"/>
              </a:defRPr>
            </a:pPr>
            <a:r>
              <a:t>CREATE TABLE rotates through the lists in order</a:t>
            </a:r>
          </a:p>
        </p:txBody>
      </p:sp>
      <p:sp>
        <p:nvSpPr>
          <p:cNvPr id="380" name="You can use table level and partition level placement together…"/>
          <p:cNvSpPr txBox="1"/>
          <p:nvPr>
            <p:ph type="body" sz="half" idx="1"/>
          </p:nvPr>
        </p:nvSpPr>
        <p:spPr>
          <a:xfrm>
            <a:off x="223923" y="3406798"/>
            <a:ext cx="10053118" cy="2768491"/>
          </a:xfrm>
          <a:prstGeom prst="rect">
            <a:avLst/>
          </a:prstGeom>
        </p:spPr>
        <p:txBody>
          <a:bodyPr/>
          <a:lstStyle/>
          <a:p>
            <a:pPr marL="160019" indent="-160019" defTabSz="640079">
              <a:lnSpc>
                <a:spcPct val="100000"/>
              </a:lnSpc>
              <a:spcBef>
                <a:spcPts val="300"/>
              </a:spcBef>
              <a:buClr>
                <a:srgbClr val="7889FB"/>
              </a:buClr>
              <a:buSzPct val="100000"/>
              <a:buChar char="▪"/>
              <a:defRPr sz="1260">
                <a:latin typeface="Arial"/>
                <a:ea typeface="Arial"/>
                <a:cs typeface="Arial"/>
                <a:sym typeface="Arial"/>
              </a:defRPr>
            </a:pPr>
            <a:r>
              <a:t>You can use table level and partition level placement together</a:t>
            </a:r>
          </a:p>
          <a:p>
            <a:pPr marL="160019" indent="-160019" defTabSz="640079">
              <a:lnSpc>
                <a:spcPct val="100000"/>
              </a:lnSpc>
              <a:spcBef>
                <a:spcPts val="300"/>
              </a:spcBef>
              <a:buClr>
                <a:srgbClr val="7889FB"/>
              </a:buClr>
              <a:buSzPct val="100000"/>
              <a:buChar char="▪"/>
              <a:defRPr sz="1260">
                <a:latin typeface="Arial"/>
                <a:ea typeface="Arial"/>
                <a:cs typeface="Arial"/>
                <a:sym typeface="Arial"/>
              </a:defRPr>
            </a:pP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db2 " CREATE TABLE sales6(sale_date DATE, customer BIGINT)</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IN tbsp1, tbsp2</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LONG IN large1, large2</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PARTITION BY RANGE(sale_date) </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STARTING MINVALUE   IN tbsp0 LONG IN large0,</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STARTING ('01/01/2023') ,</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STARTING ('04/01/2023') ,</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STARTING ('07/01/2023') ,</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  STARTING ('10/01/2023') ENDING ('12/31/2023') IN tbsp5 LONG IN large5</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r>
              <a:t>)”</a:t>
            </a:r>
          </a:p>
          <a:p>
            <a:pPr lvl="1" marL="118903" indent="121126" defTabSz="640079">
              <a:lnSpc>
                <a:spcPct val="100000"/>
              </a:lnSpc>
              <a:spcBef>
                <a:spcPts val="0"/>
              </a:spcBef>
              <a:buClr>
                <a:srgbClr val="7889FB"/>
              </a:buClr>
              <a:buFont typeface="Wingdings"/>
              <a:defRPr sz="1120">
                <a:latin typeface="Courier New"/>
                <a:ea typeface="Courier New"/>
                <a:cs typeface="Courier New"/>
                <a:sym typeface="Courier New"/>
              </a:defRPr>
            </a:pPr>
          </a:p>
          <a:p>
            <a:pPr defTabSz="320039">
              <a:lnSpc>
                <a:spcPct val="100000"/>
              </a:lnSpc>
              <a:spcBef>
                <a:spcPts val="800"/>
              </a:spcBef>
              <a:defRPr sz="1120">
                <a:latin typeface="+mn-lt"/>
                <a:ea typeface="+mn-ea"/>
                <a:cs typeface="+mn-cs"/>
                <a:sym typeface="Helvetica"/>
              </a:defRPr>
            </a:pPr>
            <a:r>
              <a:rPr b="1"/>
              <a:t>SQL0327N: </a:t>
            </a:r>
            <a:r>
              <a:t>The row cannot be inserted because it is outside the bounds. </a:t>
            </a:r>
            <a:endParaRPr sz="839">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8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Creating Partition Table</a:t>
            </a:r>
          </a:p>
        </p:txBody>
      </p:sp>
      <p:sp>
        <p:nvSpPr>
          <p:cNvPr id="384" name="Open Ended Range Use MINVALUE and MAXVALUE to specify open ended ranges…"/>
          <p:cNvSpPr txBox="1"/>
          <p:nvPr/>
        </p:nvSpPr>
        <p:spPr>
          <a:xfrm>
            <a:off x="320129" y="688947"/>
            <a:ext cx="8512465" cy="66993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tabLst>
                <a:tab pos="228600" algn="l"/>
                <a:tab pos="736600" algn="l"/>
                <a:tab pos="1143000" algn="l"/>
                <a:tab pos="1600200" algn="l"/>
                <a:tab pos="2057400" algn="l"/>
              </a:tabLst>
              <a:defRPr sz="1400">
                <a:latin typeface="+mn-lt"/>
                <a:ea typeface="+mn-ea"/>
                <a:cs typeface="+mn-cs"/>
                <a:sym typeface="Helvetica"/>
              </a:defRPr>
            </a:pPr>
            <a:r>
              <a:rPr b="1"/>
              <a:t>Open Ended Range </a:t>
            </a:r>
            <a:r>
              <a:t>Use MINVALUE and MAXVALUE to specify open ended ranges</a:t>
            </a: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p>
          <a:p>
            <a:pPr marL="228600" indent="-228600">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CREATE TABLE t1 ... (STARTING(MINVALUE) ENDING(MAXVALUE)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db2 "CREATE TABLE sales7(</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customer_id BIGINT NOT NULL,</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sale_date DATE NOT NULL )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PARTITION BY RANGE(sale_date NULLS LAST)</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(MINVALUE)  ENDING ('12/31/2022')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('01/01/2023')  ENDING  ('3/31/2023') ,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('04/01/2023')  ENDING  ('6/30/2023')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('07/01/2023')  ENDING ('9/30/2023')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('10/01/2023')  ENDING ('12/31/2023')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STARTING  ('1/1/2024')    ENDING (MAXVALUE)   </a:t>
            </a:r>
          </a:p>
          <a:p>
            <a:pPr lvl="1" marL="228600" indent="200223">
              <a:buClr>
                <a:srgbClr val="7889FB"/>
              </a:buClr>
              <a:buFont typeface="Wingdings"/>
              <a:tabLst>
                <a:tab pos="228600" algn="l"/>
                <a:tab pos="736600" algn="l"/>
                <a:tab pos="1143000" algn="l"/>
                <a:tab pos="1600200" algn="l"/>
                <a:tab pos="2057400" algn="l"/>
              </a:tabLst>
              <a:defRPr sz="1400">
                <a:latin typeface="Courier New"/>
                <a:ea typeface="Courier New"/>
                <a:cs typeface="Courier New"/>
                <a:sym typeface="Courier New"/>
              </a:defRPr>
            </a:pPr>
            <a:r>
              <a:t> ) "</a:t>
            </a:r>
          </a:p>
          <a:p>
            <a:pPr defTabSz="457200">
              <a:lnSpc>
                <a:spcPct val="40000"/>
              </a:lnSpc>
              <a:spcBef>
                <a:spcPts val="1200"/>
              </a:spcBef>
              <a:defRPr sz="1400">
                <a:latin typeface="Arial"/>
                <a:ea typeface="Arial"/>
                <a:cs typeface="Arial"/>
                <a:sym typeface="Arial"/>
              </a:defRPr>
            </a:pPr>
            <a:endParaRPr>
              <a:latin typeface="Courier New"/>
              <a:ea typeface="Courier New"/>
              <a:cs typeface="Courier New"/>
              <a:sym typeface="Courier New"/>
            </a:endParaRPr>
          </a:p>
          <a:p>
            <a:pPr defTabSz="457200">
              <a:lnSpc>
                <a:spcPct val="40000"/>
              </a:lnSpc>
              <a:spcBef>
                <a:spcPts val="1200"/>
              </a:spcBef>
              <a:defRPr sz="1400">
                <a:latin typeface="Arial"/>
                <a:ea typeface="Arial"/>
                <a:cs typeface="Arial"/>
                <a:sym typeface="Arial"/>
              </a:defRPr>
            </a:pPr>
            <a:r>
              <a:t>The first range holds everything before year 2006</a:t>
            </a:r>
          </a:p>
          <a:p>
            <a:pPr>
              <a:lnSpc>
                <a:spcPct val="40000"/>
              </a:lnSpc>
              <a:spcBef>
                <a:spcPts val="500"/>
              </a:spcBef>
              <a:tabLst>
                <a:tab pos="228600" algn="l"/>
                <a:tab pos="736600" algn="l"/>
                <a:tab pos="1143000" algn="l"/>
                <a:tab pos="1600200" algn="l"/>
                <a:tab pos="2057400" algn="l"/>
              </a:tabLst>
              <a:defRPr sz="1400">
                <a:latin typeface="Arial"/>
                <a:ea typeface="Arial"/>
                <a:cs typeface="Arial"/>
                <a:sym typeface="Arial"/>
              </a:defRPr>
            </a:pPr>
            <a:r>
              <a:t>Think of these as negative and positive infinity</a:t>
            </a:r>
          </a:p>
          <a:p>
            <a:pPr>
              <a:lnSpc>
                <a:spcPct val="40000"/>
              </a:lnSpc>
              <a:spcBef>
                <a:spcPts val="500"/>
              </a:spcBef>
              <a:tabLst>
                <a:tab pos="228600" algn="l"/>
                <a:tab pos="736600" algn="l"/>
                <a:tab pos="1143000" algn="l"/>
                <a:tab pos="1600200" algn="l"/>
                <a:tab pos="2057400" algn="l"/>
              </a:tabLst>
              <a:defRPr sz="1400">
                <a:latin typeface="Arial"/>
                <a:ea typeface="Arial"/>
                <a:cs typeface="Arial"/>
                <a:sym typeface="Arial"/>
              </a:defRPr>
            </a:pPr>
          </a:p>
          <a:p>
            <a:pPr defTabSz="457200">
              <a:spcBef>
                <a:spcPts val="1200"/>
              </a:spcBef>
              <a:defRPr sz="1400">
                <a:latin typeface="+mn-lt"/>
                <a:ea typeface="+mn-ea"/>
                <a:cs typeface="+mn-cs"/>
                <a:sym typeface="Helvetica"/>
              </a:defRPr>
            </a:pPr>
            <a:r>
              <a:t>Short and Long Forms </a:t>
            </a:r>
          </a:p>
          <a:p>
            <a:pPr defTabSz="457200">
              <a:spcBef>
                <a:spcPts val="1200"/>
              </a:spcBef>
              <a:defRPr b="1" i="1" sz="1200">
                <a:latin typeface="Arial"/>
                <a:ea typeface="Arial"/>
                <a:cs typeface="Arial"/>
                <a:sym typeface="Arial"/>
              </a:defRPr>
            </a:pPr>
            <a:r>
              <a:t>Short Form</a:t>
            </a:r>
            <a:endParaRPr i="0">
              <a:latin typeface="Times Roman"/>
              <a:ea typeface="Times Roman"/>
              <a:cs typeface="Times Roman"/>
              <a:sym typeface="Times Roman"/>
            </a:endParaRPr>
          </a:p>
          <a:p>
            <a:pPr defTabSz="457200">
              <a:spcBef>
                <a:spcPts val="1200"/>
              </a:spcBef>
              <a:defRPr sz="1066">
                <a:latin typeface="Courier New"/>
                <a:ea typeface="Courier New"/>
                <a:cs typeface="Courier New"/>
                <a:sym typeface="Courier New"/>
              </a:defRPr>
            </a:pPr>
            <a:r>
              <a:t>CREATE TABLE t1(c1 INT, .........)</a:t>
            </a:r>
            <a:br/>
            <a:r>
              <a:t>IN tbsp1, tbsp2, tbsp3</a:t>
            </a:r>
            <a:br/>
            <a:r>
              <a:t>PARTITION BY RANGE(c1)(STARTING FROM (1) ENDING (99) EVERY (33)) </a:t>
            </a:r>
          </a:p>
          <a:p>
            <a:pPr defTabSz="457200">
              <a:spcBef>
                <a:spcPts val="1200"/>
              </a:spcBef>
              <a:defRPr b="1" i="1" sz="1200">
                <a:latin typeface="Arial"/>
                <a:ea typeface="Arial"/>
                <a:cs typeface="Arial"/>
                <a:sym typeface="Arial"/>
              </a:defRPr>
            </a:pPr>
            <a:r>
              <a:t>Long Form </a:t>
            </a:r>
            <a:endParaRPr i="0">
              <a:latin typeface="Times Roman"/>
              <a:ea typeface="Times Roman"/>
              <a:cs typeface="Times Roman"/>
              <a:sym typeface="Times Roman"/>
            </a:endParaRPr>
          </a:p>
          <a:p>
            <a:pPr defTabSz="457200">
              <a:spcBef>
                <a:spcPts val="1200"/>
              </a:spcBef>
              <a:defRPr sz="1066">
                <a:latin typeface="Courier New"/>
                <a:ea typeface="Courier New"/>
                <a:cs typeface="Courier New"/>
                <a:sym typeface="Courier New"/>
              </a:defRPr>
            </a:pPr>
            <a:r>
              <a:t>CREATE TABLE t1(c1 INT, .........)</a:t>
            </a:r>
            <a:br/>
            <a:r>
              <a:t>PARTITION BY RANGE(c1)</a:t>
            </a:r>
            <a:br/>
            <a:r>
              <a:t>(STARTING FROM (1) ENDING(33) IN tbsp1, ENDING(66) IN tbsp2, ENDING(99) IN tbsp3) </a:t>
            </a:r>
            <a:endParaRPr sz="1200">
              <a:latin typeface="Times Roman"/>
              <a:ea typeface="Times Roman"/>
              <a:cs typeface="Times Roman"/>
              <a:sym typeface="Times Roman"/>
            </a:endParaRPr>
          </a:p>
          <a:p>
            <a:pPr defTabSz="457200">
              <a:spcBef>
                <a:spcPts val="1200"/>
              </a:spcBef>
              <a:defRPr sz="1066">
                <a:latin typeface="Courier New"/>
                <a:ea typeface="Courier New"/>
                <a:cs typeface="Courier New"/>
                <a:sym typeface="Courier New"/>
              </a:defRPr>
            </a:pPr>
            <a:endParaRPr sz="1200">
              <a:latin typeface="Times Roman"/>
              <a:ea typeface="Times Roman"/>
              <a:cs typeface="Times Roman"/>
              <a:sym typeface="Times Roman"/>
            </a:endParaRPr>
          </a:p>
        </p:txBody>
      </p:sp>
      <p:pic>
        <p:nvPicPr>
          <p:cNvPr id="385" name="Image" descr="Image"/>
          <p:cNvPicPr>
            <a:picLocks noChangeAspect="1"/>
          </p:cNvPicPr>
          <p:nvPr/>
        </p:nvPicPr>
        <p:blipFill>
          <a:blip r:embed="rId2">
            <a:extLst/>
          </a:blip>
          <a:stretch>
            <a:fillRect/>
          </a:stretch>
        </p:blipFill>
        <p:spPr>
          <a:xfrm>
            <a:off x="7630622" y="4398838"/>
            <a:ext cx="3111032" cy="130475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8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Creating Partition Table</a:t>
            </a:r>
          </a:p>
        </p:txBody>
      </p:sp>
      <p:sp>
        <p:nvSpPr>
          <p:cNvPr id="389" name="Multiple columns can be specified in the PARTITION BY clause…"/>
          <p:cNvSpPr txBox="1"/>
          <p:nvPr/>
        </p:nvSpPr>
        <p:spPr>
          <a:xfrm>
            <a:off x="282673" y="812915"/>
            <a:ext cx="11234332" cy="331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500"/>
              </a:spcBef>
              <a:buClr>
                <a:srgbClr val="7889FB"/>
              </a:buClr>
              <a:buSzPct val="100000"/>
              <a:buChar char="▪"/>
              <a:defRPr>
                <a:latin typeface="Arial"/>
                <a:ea typeface="Arial"/>
                <a:cs typeface="Arial"/>
                <a:sym typeface="Arial"/>
              </a:defRPr>
            </a:pPr>
            <a:r>
              <a:t>Multiple columns can be specified in the PARTITION BY clause</a:t>
            </a:r>
          </a:p>
          <a:p>
            <a:pPr marL="342900" indent="-342900">
              <a:spcBef>
                <a:spcPts val="500"/>
              </a:spcBef>
              <a:buClr>
                <a:srgbClr val="7889FB"/>
              </a:buClr>
              <a:buFont typeface="Wingdings"/>
              <a:defRPr>
                <a:latin typeface="Courier New"/>
                <a:ea typeface="Courier New"/>
                <a:cs typeface="Courier New"/>
                <a:sym typeface="Courier New"/>
              </a:defRPr>
            </a:pPr>
          </a:p>
          <a:p>
            <a:pPr marL="342900" indent="-342900">
              <a:buClr>
                <a:srgbClr val="7889FB"/>
              </a:buClr>
              <a:buFont typeface="Wingdings"/>
              <a:defRPr>
                <a:latin typeface="Courier New"/>
                <a:ea typeface="Courier New"/>
                <a:cs typeface="Courier New"/>
                <a:sym typeface="Courier New"/>
              </a:defRPr>
            </a:pPr>
            <a:r>
              <a:t>CREATE TABLE sales(year INT, month INT, …)</a:t>
            </a:r>
          </a:p>
          <a:p>
            <a:pPr marL="342900" indent="-342900">
              <a:buClr>
                <a:srgbClr val="7889FB"/>
              </a:buClr>
              <a:buFont typeface="Wingdings"/>
              <a:defRPr>
                <a:latin typeface="Courier New"/>
                <a:ea typeface="Courier New"/>
                <a:cs typeface="Courier New"/>
                <a:sym typeface="Courier New"/>
              </a:defRPr>
            </a:pPr>
            <a:r>
              <a:t> PARTITION BY RANGE(year, month)</a:t>
            </a:r>
          </a:p>
          <a:p>
            <a:pPr marL="342900" indent="-342900">
              <a:buClr>
                <a:srgbClr val="7889FB"/>
              </a:buClr>
              <a:buFont typeface="Wingdings"/>
              <a:defRPr>
                <a:latin typeface="Courier New"/>
                <a:ea typeface="Courier New"/>
                <a:cs typeface="Courier New"/>
                <a:sym typeface="Courier New"/>
              </a:defRPr>
            </a:pPr>
            <a:r>
              <a:t> (STARTING (2023, 1) ENDING (2023, 3),</a:t>
            </a:r>
          </a:p>
          <a:p>
            <a:pPr marL="342900" indent="-342900">
              <a:buClr>
                <a:srgbClr val="7889FB"/>
              </a:buClr>
              <a:buFont typeface="Wingdings"/>
              <a:defRPr>
                <a:latin typeface="Courier New"/>
                <a:ea typeface="Courier New"/>
                <a:cs typeface="Courier New"/>
                <a:sym typeface="Courier New"/>
              </a:defRPr>
            </a:pPr>
            <a:r>
              <a:t>  STARTING (2023, 4) ENDING (2023, 6),</a:t>
            </a:r>
          </a:p>
          <a:p>
            <a:pPr marL="342900" indent="-342900">
              <a:buClr>
                <a:srgbClr val="7889FB"/>
              </a:buClr>
              <a:buFont typeface="Wingdings"/>
              <a:defRPr>
                <a:latin typeface="Courier New"/>
                <a:ea typeface="Courier New"/>
                <a:cs typeface="Courier New"/>
                <a:sym typeface="Courier New"/>
              </a:defRPr>
            </a:pPr>
            <a:r>
              <a:t>  STARTING (2023, 7) ENDING (2023, 9),</a:t>
            </a:r>
          </a:p>
          <a:p>
            <a:pPr marL="342900" indent="-342900">
              <a:buClr>
                <a:srgbClr val="7889FB"/>
              </a:buClr>
              <a:buFont typeface="Wingdings"/>
              <a:defRPr>
                <a:latin typeface="Courier New"/>
                <a:ea typeface="Courier New"/>
                <a:cs typeface="Courier New"/>
                <a:sym typeface="Courier New"/>
              </a:defRPr>
            </a:pPr>
            <a:r>
              <a:t>  STARTING (2023, 10) ENDING (2023, 12));</a:t>
            </a:r>
          </a:p>
          <a:p>
            <a:pPr marL="457200" indent="-317500" defTabSz="457200">
              <a:spcBef>
                <a:spcPts val="1200"/>
              </a:spcBef>
              <a:buClr>
                <a:srgbClr val="000000"/>
              </a:buClr>
              <a:buSzPct val="100000"/>
              <a:buFont typeface="Courier New"/>
              <a:buChar char="•"/>
              <a:defRPr sz="1600">
                <a:latin typeface="Arial"/>
                <a:ea typeface="Arial"/>
                <a:cs typeface="Arial"/>
                <a:sym typeface="Arial"/>
              </a:defRPr>
            </a:pPr>
            <a:endParaRPr>
              <a:latin typeface="Courier New"/>
              <a:ea typeface="Courier New"/>
              <a:cs typeface="Courier New"/>
              <a:sym typeface="Courier New"/>
            </a:endParaRPr>
          </a:p>
          <a:p>
            <a:pPr marL="377825" indent="-238125" defTabSz="457200">
              <a:spcBef>
                <a:spcPts val="1200"/>
              </a:spcBef>
              <a:buClr>
                <a:srgbClr val="000000"/>
              </a:buClr>
              <a:buSzPct val="100000"/>
              <a:buFont typeface="Courier New"/>
              <a:buChar char="•"/>
              <a:defRPr sz="1600">
                <a:latin typeface="Arial"/>
                <a:ea typeface="Arial"/>
                <a:cs typeface="Arial"/>
                <a:sym typeface="Arial"/>
              </a:defRPr>
            </a:pPr>
            <a:br>
              <a:rPr sz="1200">
                <a:latin typeface="Times Roman"/>
                <a:ea typeface="Times Roman"/>
                <a:cs typeface="Times Roman"/>
                <a:sym typeface="Times Roman"/>
              </a:rPr>
            </a:br>
            <a:endParaRPr sz="1200">
              <a:latin typeface="Times Roman"/>
              <a:ea typeface="Times Roman"/>
              <a:cs typeface="Times Roman"/>
              <a:sym typeface="Times Roman"/>
            </a:endParaRPr>
          </a:p>
        </p:txBody>
      </p:sp>
      <p:sp>
        <p:nvSpPr>
          <p:cNvPr id="390" name="Naming  Data Partitions - Named “q1”, “q2”, etc.…"/>
          <p:cNvSpPr txBox="1"/>
          <p:nvPr/>
        </p:nvSpPr>
        <p:spPr>
          <a:xfrm>
            <a:off x="352396" y="3124430"/>
            <a:ext cx="11094885" cy="29189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spcBef>
                <a:spcPts val="500"/>
              </a:spcBef>
              <a:buClr>
                <a:srgbClr val="7889FB"/>
              </a:buClr>
              <a:buSzPct val="100000"/>
              <a:buChar char="▪"/>
              <a:tabLst>
                <a:tab pos="228600" algn="l"/>
                <a:tab pos="736600" algn="l"/>
                <a:tab pos="1143000" algn="l"/>
                <a:tab pos="1600200" algn="l"/>
                <a:tab pos="2057400" algn="l"/>
              </a:tabLst>
              <a:defRPr>
                <a:latin typeface="Arial"/>
                <a:ea typeface="Arial"/>
                <a:cs typeface="Arial"/>
                <a:sym typeface="Arial"/>
              </a:defRPr>
            </a:pPr>
            <a:r>
              <a:t>Naming  Data Partitions - Named “q1”, “q2”, etc.</a:t>
            </a:r>
          </a:p>
          <a:p>
            <a:pPr marL="228600" indent="-228600">
              <a:spcBef>
                <a:spcPts val="500"/>
              </a:spcBef>
              <a:buClr>
                <a:srgbClr val="7889FB"/>
              </a:buClr>
              <a:buSzPct val="100000"/>
              <a:buChar char="▪"/>
              <a:tabLst>
                <a:tab pos="228600" algn="l"/>
                <a:tab pos="736600" algn="l"/>
                <a:tab pos="1143000" algn="l"/>
                <a:tab pos="1600200" algn="l"/>
                <a:tab pos="2057400" algn="l"/>
              </a:tabLst>
              <a:defRPr>
                <a:latin typeface="Arial"/>
                <a:ea typeface="Arial"/>
                <a:cs typeface="Arial"/>
                <a:sym typeface="Arial"/>
              </a:defRPr>
            </a:pPr>
          </a:p>
          <a:p>
            <a:pPr marL="228600" indent="-228600">
              <a:buClr>
                <a:srgbClr val="7889FB"/>
              </a:buClr>
              <a:buFont typeface="Wingdings"/>
              <a:tabLst>
                <a:tab pos="228600" algn="l"/>
                <a:tab pos="736600" algn="l"/>
                <a:tab pos="1143000" algn="l"/>
                <a:tab pos="1600200" algn="l"/>
                <a:tab pos="2057400" algn="l"/>
              </a:tabLst>
              <a:defRPr sz="1500">
                <a:latin typeface="Courier New"/>
                <a:ea typeface="Courier New"/>
                <a:cs typeface="Courier New"/>
                <a:sym typeface="Courier New"/>
              </a:defRPr>
            </a:pPr>
            <a:r>
              <a:t>CREATE TABLE sales(sale_date DATE, customer INT, … )</a:t>
            </a:r>
            <a:br/>
            <a:r>
              <a:t>PARTITION BY RANGE(sale_date)</a:t>
            </a:r>
            <a:br/>
            <a:r>
              <a:t>(PART rem STARTING MINVALUE ENDING '1/1/2006' EXCLUSIVE,</a:t>
            </a:r>
            <a:br/>
            <a:r>
              <a:t>PARTITION </a:t>
            </a:r>
            <a:r>
              <a:rPr b="1"/>
              <a:t>q1</a:t>
            </a:r>
            <a:r>
              <a:t> STARTING '1/1/2023',</a:t>
            </a:r>
            <a:br/>
            <a:r>
              <a:t>PARTITION </a:t>
            </a:r>
            <a:r>
              <a:rPr b="1"/>
              <a:t>q2</a:t>
            </a:r>
            <a:r>
              <a:t> STARTING '4/1/2023',</a:t>
            </a:r>
            <a:br/>
            <a:r>
              <a:t>PARTITION </a:t>
            </a:r>
            <a:r>
              <a:rPr b="1"/>
              <a:t>q3</a:t>
            </a:r>
            <a:r>
              <a:t> STARTING '7/1/2023',</a:t>
            </a:r>
            <a:br/>
            <a:r>
              <a:t>PARTITION </a:t>
            </a:r>
            <a:r>
              <a:rPr b="1"/>
              <a:t>q4</a:t>
            </a:r>
            <a:r>
              <a:t> STARTING '10/1/2023‘</a:t>
            </a:r>
            <a:br/>
            <a:r>
              <a:t>                ENDING ’12/31/2023');</a:t>
            </a:r>
          </a:p>
          <a:p>
            <a:pPr marL="228600" indent="-228600">
              <a:buClr>
                <a:srgbClr val="7889FB"/>
              </a:buClr>
              <a:buFont typeface="Wingdings"/>
              <a:tabLst>
                <a:tab pos="228600" algn="l"/>
                <a:tab pos="736600" algn="l"/>
                <a:tab pos="1143000" algn="l"/>
                <a:tab pos="1600200" algn="l"/>
                <a:tab pos="2057400" algn="l"/>
              </a:tabLst>
              <a:defRPr sz="1500">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9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in </a:t>
            </a:r>
          </a:p>
        </p:txBody>
      </p:sp>
      <p:sp>
        <p:nvSpPr>
          <p:cNvPr id="394" name="Alternatives for roll-in…"/>
          <p:cNvSpPr txBox="1"/>
          <p:nvPr/>
        </p:nvSpPr>
        <p:spPr>
          <a:xfrm>
            <a:off x="370502" y="682099"/>
            <a:ext cx="11450995" cy="3879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b="1" sz="1400">
                <a:latin typeface="+mn-lt"/>
                <a:ea typeface="+mn-ea"/>
                <a:cs typeface="+mn-cs"/>
                <a:sym typeface="Helvetica"/>
              </a:defRPr>
            </a:pPr>
            <a:r>
              <a:t>Alternatives for roll-in</a:t>
            </a:r>
          </a:p>
          <a:p>
            <a:pPr defTabSz="457200">
              <a:spcBef>
                <a:spcPts val="1200"/>
              </a:spcBef>
              <a:defRPr sz="1400">
                <a:latin typeface="Helvetica Light"/>
                <a:ea typeface="Helvetica Light"/>
                <a:cs typeface="Helvetica Light"/>
                <a:sym typeface="Helvetica Light"/>
              </a:defRPr>
            </a:pPr>
            <a:r>
              <a:t>in Predefine empty ranges for future use via LOAD, IMPORT, INSERT</a:t>
            </a:r>
            <a:endParaRPr sz="1600"/>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Avoids lock and drain for ATTACH</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Tradeoff is lower performance and more contention during roll-in</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Reasonable choice if data trickles in continuously</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Granularity should then match either roll-out, or partition elimination</a:t>
            </a:r>
          </a:p>
          <a:p>
            <a:pPr marL="228600" indent="-228600">
              <a:spcBef>
                <a:spcPts val="4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ADD + LOAD</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Recommend against this</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Access to table disrupted twice: once for ADD, once for LOAD</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ADD will lock table, drain packages</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Entire table is read-only during LOAD</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Helvetica Light"/>
                <a:ea typeface="Helvetica Light"/>
                <a:cs typeface="Helvetica Light"/>
                <a:sym typeface="Helvetica Light"/>
              </a:defRPr>
            </a:pPr>
            <a:r>
              <a:t>Constraints or MQTs + LOAD =&gt; “no data movement”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97"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In</a:t>
            </a:r>
          </a:p>
        </p:txBody>
      </p:sp>
      <p:sp>
        <p:nvSpPr>
          <p:cNvPr id="398"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399" name="Authority For Attach…"/>
          <p:cNvSpPr txBox="1"/>
          <p:nvPr/>
        </p:nvSpPr>
        <p:spPr>
          <a:xfrm>
            <a:off x="266402" y="744043"/>
            <a:ext cx="11659195" cy="53561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500"/>
              </a:spcBef>
              <a:defRPr b="1" sz="1400">
                <a:latin typeface="+mn-lt"/>
                <a:ea typeface="+mn-ea"/>
                <a:cs typeface="+mn-cs"/>
                <a:sym typeface="Helvetica"/>
              </a:defRPr>
            </a:pPr>
            <a:r>
              <a:t>Authority For Attach</a:t>
            </a:r>
          </a:p>
          <a:p>
            <a:pPr marL="342900" indent="-342900">
              <a:spcBef>
                <a:spcPts val="500"/>
              </a:spcBef>
              <a:buClr>
                <a:srgbClr val="7889FB"/>
              </a:buClr>
              <a:buSzPct val="100000"/>
              <a:buChar char="▪"/>
              <a:defRPr sz="1200">
                <a:latin typeface="Helvetica Light"/>
                <a:ea typeface="Helvetica Light"/>
                <a:cs typeface="Helvetica Light"/>
                <a:sym typeface="Helvetica Light"/>
              </a:defRPr>
            </a:pPr>
            <a:r>
              <a:t>For the target table:</a:t>
            </a:r>
          </a:p>
          <a:p>
            <a:pPr lvl="1" marL="742950" indent="-285750">
              <a:spcBef>
                <a:spcPts val="200"/>
              </a:spcBef>
              <a:buClr>
                <a:srgbClr val="7889FB"/>
              </a:buClr>
              <a:buSzPct val="100000"/>
              <a:buChar char=""/>
              <a:defRPr sz="1200">
                <a:latin typeface="Helvetica Light"/>
                <a:ea typeface="Helvetica Light"/>
                <a:cs typeface="Helvetica Light"/>
                <a:sym typeface="Helvetica Light"/>
              </a:defRPr>
            </a:pPr>
            <a:r>
              <a:t>ALTER + INSERT</a:t>
            </a:r>
          </a:p>
          <a:p>
            <a:pPr marL="342900" indent="-342900">
              <a:spcBef>
                <a:spcPts val="500"/>
              </a:spcBef>
              <a:buClr>
                <a:srgbClr val="7889FB"/>
              </a:buClr>
              <a:buSzPct val="100000"/>
              <a:buChar char="▪"/>
              <a:defRPr sz="1200">
                <a:latin typeface="Helvetica Light"/>
                <a:ea typeface="Helvetica Light"/>
                <a:cs typeface="Helvetica Light"/>
                <a:sym typeface="Helvetica Light"/>
              </a:defRPr>
            </a:pPr>
            <a:r>
              <a:t>For the source table, one of the following:</a:t>
            </a:r>
          </a:p>
          <a:p>
            <a:pPr lvl="1" marL="742950" indent="-285750">
              <a:spcBef>
                <a:spcPts val="200"/>
              </a:spcBef>
              <a:buClr>
                <a:srgbClr val="7889FB"/>
              </a:buClr>
              <a:buSzPct val="100000"/>
              <a:buChar char=""/>
              <a:defRPr sz="1200">
                <a:latin typeface="Helvetica Light"/>
                <a:ea typeface="Helvetica Light"/>
                <a:cs typeface="Helvetica Light"/>
                <a:sym typeface="Helvetica Light"/>
              </a:defRPr>
            </a:pPr>
            <a:r>
              <a:t>SELECT (table) and DROPIN (schema), or …</a:t>
            </a:r>
          </a:p>
          <a:p>
            <a:pPr lvl="1" marL="742950" indent="-285750">
              <a:spcBef>
                <a:spcPts val="200"/>
              </a:spcBef>
              <a:buClr>
                <a:srgbClr val="7889FB"/>
              </a:buClr>
              <a:buSzPct val="100000"/>
              <a:buChar char=""/>
              <a:defRPr sz="1200">
                <a:latin typeface="Helvetica Light"/>
                <a:ea typeface="Helvetica Light"/>
                <a:cs typeface="Helvetica Light"/>
                <a:sym typeface="Helvetica Light"/>
              </a:defRPr>
            </a:pPr>
            <a:r>
              <a:t>CONTROL privilege, or …</a:t>
            </a:r>
          </a:p>
          <a:p>
            <a:pPr lvl="1" marL="742950" indent="-285750">
              <a:spcBef>
                <a:spcPts val="200"/>
              </a:spcBef>
              <a:buClr>
                <a:srgbClr val="7889FB"/>
              </a:buClr>
              <a:buSzPct val="100000"/>
              <a:buChar char=""/>
              <a:defRPr sz="1200">
                <a:latin typeface="Helvetica Light"/>
                <a:ea typeface="Helvetica Light"/>
                <a:cs typeface="Helvetica Light"/>
                <a:sym typeface="Helvetica Light"/>
              </a:defRPr>
            </a:pPr>
            <a:r>
              <a:t>SYSADM or DBADM authority</a:t>
            </a:r>
          </a:p>
          <a:p>
            <a:pPr>
              <a:spcBef>
                <a:spcPts val="200"/>
              </a:spcBef>
              <a:defRPr sz="1200">
                <a:latin typeface="Helvetica Light"/>
                <a:ea typeface="Helvetica Light"/>
                <a:cs typeface="Helvetica Light"/>
                <a:sym typeface="Helvetica Light"/>
              </a:defRPr>
            </a:pPr>
          </a:p>
          <a:p>
            <a:pPr>
              <a:spcBef>
                <a:spcPts val="200"/>
              </a:spcBef>
              <a:defRPr sz="1200">
                <a:latin typeface="Helvetica Light"/>
                <a:ea typeface="Helvetica Light"/>
                <a:cs typeface="Helvetica Light"/>
                <a:sym typeface="Helvetica Light"/>
              </a:defRPr>
            </a:pPr>
          </a:p>
          <a:p>
            <a:pPr lvl="1" marL="521368" indent="-140368">
              <a:spcBef>
                <a:spcPts val="200"/>
              </a:spcBef>
              <a:buSzPct val="100000"/>
              <a:buChar char="•"/>
              <a:defRPr sz="1200">
                <a:latin typeface="Helvetica Light"/>
                <a:ea typeface="Helvetica Light"/>
                <a:cs typeface="Helvetica Light"/>
                <a:sym typeface="Helvetica Light"/>
              </a:defRPr>
            </a:pPr>
            <a:r>
              <a:t>The following conditions must be met before you can attach a data partition:</a:t>
            </a:r>
          </a:p>
          <a:p>
            <a:pPr>
              <a:spcBef>
                <a:spcPts val="200"/>
              </a:spcBef>
              <a:defRPr sz="1200">
                <a:latin typeface="Helvetica Light"/>
                <a:ea typeface="Helvetica Light"/>
                <a:cs typeface="Helvetica Light"/>
                <a:sym typeface="Helvetica Light"/>
              </a:defRPr>
            </a:pPr>
            <a:r>
              <a:t>The target table must be an existing partitioned table.</a:t>
            </a:r>
          </a:p>
          <a:p>
            <a:pPr>
              <a:spcBef>
                <a:spcPts val="200"/>
              </a:spcBef>
              <a:defRPr sz="1200">
                <a:latin typeface="Helvetica Light"/>
                <a:ea typeface="Helvetica Light"/>
                <a:cs typeface="Helvetica Light"/>
                <a:sym typeface="Helvetica Light"/>
              </a:defRPr>
            </a:pPr>
            <a:r>
              <a:t>The source table must be an existing nonpartitioned table or a partitioned table.</a:t>
            </a:r>
          </a:p>
          <a:p>
            <a:pPr>
              <a:spcBef>
                <a:spcPts val="200"/>
              </a:spcBef>
              <a:defRPr sz="1200">
                <a:latin typeface="Helvetica Light"/>
                <a:ea typeface="Helvetica Light"/>
                <a:cs typeface="Helvetica Light"/>
                <a:sym typeface="Helvetica Light"/>
              </a:defRPr>
            </a:pPr>
            <a:r>
              <a:t>To attach multiple data partitions, you must issue multiple ATTACH statements.</a:t>
            </a:r>
          </a:p>
          <a:p>
            <a:pPr>
              <a:spcBef>
                <a:spcPts val="200"/>
              </a:spcBef>
              <a:defRPr sz="1200">
                <a:latin typeface="Helvetica Light"/>
                <a:ea typeface="Helvetica Light"/>
                <a:cs typeface="Helvetica Light"/>
                <a:sym typeface="Helvetica Light"/>
              </a:defRPr>
            </a:pPr>
            <a:r>
              <a:t>The source table cannot be a typed table.</a:t>
            </a:r>
          </a:p>
          <a:p>
            <a:pPr>
              <a:spcBef>
                <a:spcPts val="200"/>
              </a:spcBef>
              <a:defRPr sz="1200">
                <a:latin typeface="Helvetica Light"/>
                <a:ea typeface="Helvetica Light"/>
                <a:cs typeface="Helvetica Light"/>
                <a:sym typeface="Helvetica Light"/>
              </a:defRPr>
            </a:pPr>
            <a:r>
              <a:t>The source table cannot be a range-clustered table.</a:t>
            </a:r>
          </a:p>
          <a:p>
            <a:pPr>
              <a:spcBef>
                <a:spcPts val="200"/>
              </a:spcBef>
              <a:defRPr sz="1200">
                <a:latin typeface="Helvetica Light"/>
                <a:ea typeface="Helvetica Light"/>
                <a:cs typeface="Helvetica Light"/>
                <a:sym typeface="Helvetica Light"/>
              </a:defRPr>
            </a:pPr>
            <a:r>
              <a:t>The source and target table definitions must match.</a:t>
            </a:r>
          </a:p>
          <a:p>
            <a:pPr>
              <a:spcBef>
                <a:spcPts val="200"/>
              </a:spcBef>
              <a:defRPr sz="1200">
                <a:latin typeface="Helvetica Light"/>
                <a:ea typeface="Helvetica Light"/>
                <a:cs typeface="Helvetica Light"/>
                <a:sym typeface="Helvetica Light"/>
              </a:defRPr>
            </a:pPr>
            <a:r>
              <a:t>The number, type, and ordering of source and target columns must match.</a:t>
            </a:r>
          </a:p>
          <a:p>
            <a:pPr>
              <a:spcBef>
                <a:spcPts val="200"/>
              </a:spcBef>
              <a:defRPr sz="1200">
                <a:latin typeface="Helvetica Light"/>
                <a:ea typeface="Helvetica Light"/>
                <a:cs typeface="Helvetica Light"/>
                <a:sym typeface="Helvetica Light"/>
              </a:defRPr>
            </a:pPr>
            <a:r>
              <a:t>Source and target table columns must match in terms of whether they contain default values.</a:t>
            </a:r>
          </a:p>
          <a:p>
            <a:pPr>
              <a:spcBef>
                <a:spcPts val="200"/>
              </a:spcBef>
              <a:defRPr sz="1200">
                <a:latin typeface="Helvetica Light"/>
                <a:ea typeface="Helvetica Light"/>
                <a:cs typeface="Helvetica Light"/>
                <a:sym typeface="Helvetica Light"/>
              </a:defRPr>
            </a:pPr>
            <a:r>
              <a:t>Source and target table columns must match in terms of whether they allow null values.</a:t>
            </a:r>
          </a:p>
          <a:p>
            <a:pPr>
              <a:spcBef>
                <a:spcPts val="200"/>
              </a:spcBef>
              <a:defRPr sz="1200">
                <a:latin typeface="Helvetica Light"/>
                <a:ea typeface="Helvetica Light"/>
                <a:cs typeface="Helvetica Light"/>
                <a:sym typeface="Helvetica Light"/>
              </a:defRPr>
            </a:pPr>
            <a:r>
              <a:t>Source and target table compression specifications, including the VALUE COMPRESSION and COMPRESS SYSTEM DEFAULT clauses, must match.</a:t>
            </a:r>
          </a:p>
          <a:p>
            <a:pPr>
              <a:spcBef>
                <a:spcPts val="200"/>
              </a:spcBef>
              <a:defRPr sz="1200">
                <a:latin typeface="Helvetica Light"/>
                <a:ea typeface="Helvetica Light"/>
                <a:cs typeface="Helvetica Light"/>
                <a:sym typeface="Helvetica Light"/>
              </a:defRPr>
            </a:pPr>
            <a:r>
              <a:t>Source and target table specifications for the DATA CAPTURE, ACTIVATE NOT LOGGED INITIALLY, and APPEND options must match.</a:t>
            </a:r>
          </a:p>
          <a:p>
            <a:pPr>
              <a:spcBef>
                <a:spcPts val="200"/>
              </a:spcBef>
              <a:defRPr sz="1200">
                <a:latin typeface="Helvetica Light"/>
                <a:ea typeface="Helvetica Light"/>
                <a:cs typeface="Helvetica Light"/>
                <a:sym typeface="Helvetica Light"/>
              </a:defRPr>
            </a:pPr>
            <a:r>
              <a:t>Attaching a data partition is allowed even when a target column is a generated column and the corresponding source column is not a generated column.</a:t>
            </a:r>
          </a:p>
          <a:p>
            <a:pPr>
              <a:spcBef>
                <a:spcPts val="200"/>
              </a:spcBef>
              <a:defRPr sz="14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02"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In </a:t>
            </a:r>
          </a:p>
        </p:txBody>
      </p:sp>
      <p:sp>
        <p:nvSpPr>
          <p:cNvPr id="403" name="Rollin Overview…"/>
          <p:cNvSpPr txBox="1"/>
          <p:nvPr/>
        </p:nvSpPr>
        <p:spPr>
          <a:xfrm>
            <a:off x="282673" y="812915"/>
            <a:ext cx="8204728" cy="56977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300"/>
              </a:spcBef>
              <a:tabLst>
                <a:tab pos="228600" algn="l"/>
                <a:tab pos="736600" algn="l"/>
                <a:tab pos="1143000" algn="l"/>
                <a:tab pos="1600200" algn="l"/>
                <a:tab pos="2057400" algn="l"/>
              </a:tabLst>
              <a:defRPr b="1" sz="1400">
                <a:latin typeface="Arial"/>
                <a:ea typeface="Arial"/>
                <a:cs typeface="Arial"/>
                <a:sym typeface="Arial"/>
              </a:defRPr>
            </a:pPr>
            <a:r>
              <a:t>Rollin Overview</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LOAD / Insert into NewMonthSales</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(Perform ETL on NewMonthSales)</a:t>
            </a:r>
          </a:p>
          <a:p>
            <a:pPr>
              <a:spcBef>
                <a:spcPts val="300"/>
              </a:spcBef>
              <a:tabLst>
                <a:tab pos="228600" algn="l"/>
                <a:tab pos="736600" algn="l"/>
                <a:tab pos="1143000" algn="l"/>
                <a:tab pos="1600200" algn="l"/>
                <a:tab pos="2057400" algn="l"/>
              </a:tabLst>
              <a:defRPr sz="1400">
                <a:latin typeface="Arial"/>
                <a:ea typeface="Arial"/>
                <a:cs typeface="Arial"/>
                <a:sym typeface="Arial"/>
              </a:defRPr>
            </a:pPr>
          </a:p>
          <a:p>
            <a:pPr>
              <a:spcBef>
                <a:spcPts val="300"/>
              </a:spcBef>
              <a:tabLst>
                <a:tab pos="228600" algn="l"/>
                <a:tab pos="736600" algn="l"/>
                <a:tab pos="1143000" algn="l"/>
                <a:tab pos="1600200" algn="l"/>
                <a:tab pos="2057400" algn="l"/>
              </a:tabLst>
              <a:defRPr sz="1400">
                <a:latin typeface="Arial"/>
                <a:ea typeface="Arial"/>
                <a:cs typeface="Arial"/>
                <a:sym typeface="Arial"/>
              </a:defRPr>
            </a:pPr>
            <a:r>
              <a:t> ALTER TABLE Big_Table …</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ATTACH PARTITION ... STARTING '03/01/2013' ENDING '03/31/2013' FROM TABLE NewMonthSales</a:t>
            </a:r>
          </a:p>
          <a:p>
            <a:pPr>
              <a:spcBef>
                <a:spcPts val="300"/>
              </a:spcBef>
              <a:tabLst>
                <a:tab pos="228600" algn="l"/>
                <a:tab pos="736600" algn="l"/>
                <a:tab pos="1143000" algn="l"/>
                <a:tab pos="1600200" algn="l"/>
                <a:tab pos="2057400" algn="l"/>
              </a:tabLst>
              <a:defRPr sz="1400">
                <a:latin typeface="Arial"/>
                <a:ea typeface="Arial"/>
                <a:cs typeface="Arial"/>
                <a:sym typeface="Arial"/>
              </a:defRPr>
            </a:pPr>
          </a:p>
          <a:p>
            <a:pPr>
              <a:spcBef>
                <a:spcPts val="300"/>
              </a:spcBef>
              <a:tabLst>
                <a:tab pos="228600" algn="l"/>
                <a:tab pos="736600" algn="l"/>
                <a:tab pos="1143000" algn="l"/>
                <a:tab pos="1600200" algn="l"/>
                <a:tab pos="2057400" algn="l"/>
              </a:tabLst>
              <a:defRPr sz="1400">
                <a:latin typeface="Arial"/>
                <a:ea typeface="Arial"/>
                <a:cs typeface="Arial"/>
                <a:sym typeface="Arial"/>
              </a:defRPr>
            </a:pPr>
            <a:r>
              <a:t>– Very fast operation</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No data movement required </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Index maintenance deferred</a:t>
            </a:r>
          </a:p>
          <a:p>
            <a:pPr>
              <a:spcBef>
                <a:spcPts val="300"/>
              </a:spcBef>
              <a:tabLst>
                <a:tab pos="228600" algn="l"/>
                <a:tab pos="736600" algn="l"/>
                <a:tab pos="1143000" algn="l"/>
                <a:tab pos="1600200" algn="l"/>
                <a:tab pos="2057400" algn="l"/>
              </a:tabLst>
              <a:defRPr sz="1400">
                <a:latin typeface="Arial"/>
                <a:ea typeface="Arial"/>
                <a:cs typeface="Arial"/>
                <a:sym typeface="Arial"/>
              </a:defRPr>
            </a:pPr>
          </a:p>
          <a:p>
            <a:pPr>
              <a:spcBef>
                <a:spcPts val="300"/>
              </a:spcBef>
              <a:tabLst>
                <a:tab pos="228600" algn="l"/>
                <a:tab pos="736600" algn="l"/>
                <a:tab pos="1143000" algn="l"/>
                <a:tab pos="1600200" algn="l"/>
                <a:tab pos="2057400" algn="l"/>
              </a:tabLst>
              <a:defRPr sz="1400">
                <a:latin typeface="Arial"/>
                <a:ea typeface="Arial"/>
                <a:cs typeface="Arial"/>
                <a:sym typeface="Arial"/>
              </a:defRPr>
            </a:pPr>
            <a:r>
              <a:t>• COMMIT</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New datas till not visible</a:t>
            </a:r>
          </a:p>
          <a:p>
            <a:pPr>
              <a:spcBef>
                <a:spcPts val="300"/>
              </a:spcBef>
              <a:tabLst>
                <a:tab pos="228600" algn="l"/>
                <a:tab pos="736600" algn="l"/>
                <a:tab pos="1143000" algn="l"/>
                <a:tab pos="1600200" algn="l"/>
                <a:tab pos="2057400" algn="l"/>
              </a:tabLst>
              <a:defRPr sz="1400">
                <a:latin typeface="Arial"/>
                <a:ea typeface="Arial"/>
                <a:cs typeface="Arial"/>
                <a:sym typeface="Arial"/>
              </a:defRPr>
            </a:pPr>
          </a:p>
          <a:p>
            <a:pPr>
              <a:spcBef>
                <a:spcPts val="300"/>
              </a:spcBef>
              <a:tabLst>
                <a:tab pos="228600" algn="l"/>
                <a:tab pos="736600" algn="l"/>
                <a:tab pos="1143000" algn="l"/>
                <a:tab pos="1600200" algn="l"/>
                <a:tab pos="2057400" algn="l"/>
              </a:tabLst>
              <a:defRPr sz="1400">
                <a:latin typeface="Arial"/>
                <a:ea typeface="Arial"/>
                <a:cs typeface="Arial"/>
                <a:sym typeface="Arial"/>
              </a:defRPr>
            </a:pPr>
            <a:r>
              <a:t>• SET INTEGRITY FOR Big_Table ......</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Potentially long running operation:</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Validates data</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Maintains Non-partitioned indexes, MQTs</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Existing data available while it runs</a:t>
            </a:r>
          </a:p>
          <a:p>
            <a:pPr>
              <a:spcBef>
                <a:spcPts val="300"/>
              </a:spcBef>
              <a:tabLst>
                <a:tab pos="228600" algn="l"/>
                <a:tab pos="736600" algn="l"/>
                <a:tab pos="1143000" algn="l"/>
                <a:tab pos="1600200" algn="l"/>
                <a:tab pos="2057400" algn="l"/>
              </a:tabLst>
              <a:defRPr sz="1400">
                <a:latin typeface="Arial"/>
                <a:ea typeface="Arial"/>
                <a:cs typeface="Arial"/>
                <a:sym typeface="Arial"/>
              </a:defRPr>
            </a:pPr>
          </a:p>
          <a:p>
            <a:pPr>
              <a:spcBef>
                <a:spcPts val="300"/>
              </a:spcBef>
              <a:tabLst>
                <a:tab pos="228600" algn="l"/>
                <a:tab pos="736600" algn="l"/>
                <a:tab pos="1143000" algn="l"/>
                <a:tab pos="1600200" algn="l"/>
                <a:tab pos="2057400" algn="l"/>
              </a:tabLst>
              <a:defRPr sz="1400">
                <a:latin typeface="Arial"/>
                <a:ea typeface="Arial"/>
                <a:cs typeface="Arial"/>
                <a:sym typeface="Arial"/>
              </a:defRPr>
            </a:pPr>
            <a:r>
              <a:t>• COMMIT</a:t>
            </a:r>
          </a:p>
          <a:p>
            <a:pPr>
              <a:spcBef>
                <a:spcPts val="300"/>
              </a:spcBef>
              <a:tabLst>
                <a:tab pos="228600" algn="l"/>
                <a:tab pos="736600" algn="l"/>
                <a:tab pos="1143000" algn="l"/>
                <a:tab pos="1600200" algn="l"/>
                <a:tab pos="2057400" algn="l"/>
              </a:tabLst>
              <a:defRPr sz="1400">
                <a:latin typeface="Arial"/>
                <a:ea typeface="Arial"/>
                <a:cs typeface="Arial"/>
                <a:sym typeface="Arial"/>
              </a:defRPr>
            </a:pPr>
            <a:r>
              <a:t>– New data visible</a:t>
            </a:r>
            <a:endParaRPr>
              <a:latin typeface="Courier New"/>
              <a:ea typeface="Courier New"/>
              <a:cs typeface="Courier New"/>
              <a:sym typeface="Courier New"/>
            </a:endParaRPr>
          </a:p>
        </p:txBody>
      </p:sp>
      <p:pic>
        <p:nvPicPr>
          <p:cNvPr id="404" name="Image" descr="Image"/>
          <p:cNvPicPr>
            <a:picLocks noChangeAspect="1"/>
          </p:cNvPicPr>
          <p:nvPr/>
        </p:nvPicPr>
        <p:blipFill>
          <a:blip r:embed="rId2">
            <a:extLst/>
          </a:blip>
          <a:stretch>
            <a:fillRect/>
          </a:stretch>
        </p:blipFill>
        <p:spPr>
          <a:xfrm>
            <a:off x="6583010" y="1849976"/>
            <a:ext cx="5094830" cy="349256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07"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Out </a:t>
            </a:r>
          </a:p>
        </p:txBody>
      </p:sp>
      <p:sp>
        <p:nvSpPr>
          <p:cNvPr id="408"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09" name="Authority Required for DETACH PARTITION…"/>
          <p:cNvSpPr txBox="1"/>
          <p:nvPr/>
        </p:nvSpPr>
        <p:spPr>
          <a:xfrm>
            <a:off x="157597" y="1100996"/>
            <a:ext cx="11754958"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400">
                <a:solidFill>
                  <a:srgbClr val="161616"/>
                </a:solidFill>
                <a:latin typeface="+mn-lt"/>
                <a:ea typeface="+mn-ea"/>
                <a:cs typeface="+mn-cs"/>
                <a:sym typeface="Helvetica"/>
              </a:defRPr>
            </a:pPr>
            <a:r>
              <a:t>Authority Required for </a:t>
            </a:r>
            <a:r>
              <a:t>DETACH PARTITION</a:t>
            </a:r>
          </a:p>
          <a:p>
            <a:pPr defTabSz="457200">
              <a:defRPr sz="1400">
                <a:solidFill>
                  <a:srgbClr val="161616"/>
                </a:solidFill>
                <a:latin typeface="+mn-lt"/>
                <a:ea typeface="+mn-ea"/>
                <a:cs typeface="+mn-cs"/>
                <a:sym typeface="Helvetica"/>
              </a:defRPr>
            </a:pPr>
          </a:p>
          <a:p>
            <a:pPr marL="140368" indent="-140368" defTabSz="457200">
              <a:buSzPct val="100000"/>
              <a:buChar char="•"/>
              <a:defRPr sz="1400">
                <a:solidFill>
                  <a:srgbClr val="161616"/>
                </a:solidFill>
                <a:latin typeface="+mn-lt"/>
                <a:ea typeface="+mn-ea"/>
                <a:cs typeface="+mn-cs"/>
                <a:sym typeface="Helvetica"/>
              </a:defRPr>
            </a:pPr>
            <a:r>
              <a:t>User must have </a:t>
            </a:r>
            <a:r>
              <a:t>ALTER, to SELECT from and to DELETE from the source table.</a:t>
            </a:r>
          </a:p>
          <a:p>
            <a:pPr marL="140368" indent="-140368" defTabSz="457200">
              <a:buSzPct val="100000"/>
              <a:buChar char="•"/>
              <a:defRPr sz="1400">
                <a:solidFill>
                  <a:srgbClr val="161616"/>
                </a:solidFill>
                <a:latin typeface="+mn-lt"/>
                <a:ea typeface="+mn-ea"/>
                <a:cs typeface="+mn-cs"/>
                <a:sym typeface="Helvetica"/>
              </a:defRPr>
            </a:pPr>
            <a:r>
              <a:t>The user must also have the authority necessary to create the target table. The following authorities or privileges on the target table:</a:t>
            </a:r>
          </a:p>
          <a:p>
            <a:pPr marL="140368" indent="-140368" defTabSz="457200">
              <a:buSzPct val="100000"/>
              <a:buChar char="•"/>
              <a:defRPr sz="1400">
                <a:solidFill>
                  <a:srgbClr val="161616"/>
                </a:solidFill>
                <a:latin typeface="+mn-lt"/>
                <a:ea typeface="+mn-ea"/>
                <a:cs typeface="+mn-cs"/>
                <a:sym typeface="Helvetica"/>
              </a:defRPr>
            </a:pPr>
            <a:r>
              <a:t>DBADM authority</a:t>
            </a:r>
          </a:p>
          <a:p>
            <a:pPr marL="140368" indent="-140368" defTabSz="457200">
              <a:buSzPct val="100000"/>
              <a:buChar char="•"/>
              <a:defRPr sz="1400">
                <a:solidFill>
                  <a:srgbClr val="161616"/>
                </a:solidFill>
                <a:latin typeface="+mn-lt"/>
                <a:ea typeface="+mn-ea"/>
                <a:cs typeface="+mn-cs"/>
                <a:sym typeface="Helvetica"/>
              </a:defRPr>
            </a:pPr>
            <a:r>
              <a:t>CREATETAB authority on the database and USE privilege on the table spaces </a:t>
            </a:r>
          </a:p>
          <a:p>
            <a:pPr marL="140368" indent="-140368" defTabSz="457200">
              <a:buSzPct val="100000"/>
              <a:buChar char="•"/>
              <a:defRPr sz="1400">
                <a:solidFill>
                  <a:srgbClr val="161616"/>
                </a:solidFill>
                <a:latin typeface="+mn-lt"/>
                <a:ea typeface="+mn-ea"/>
                <a:cs typeface="+mn-cs"/>
                <a:sym typeface="Helvetica"/>
              </a:defRPr>
            </a:pPr>
            <a:r>
              <a:t>IMPLICIT_SCHEMA authority on the database</a:t>
            </a:r>
          </a:p>
          <a:p>
            <a:pPr marL="140368" indent="-140368" defTabSz="457200">
              <a:buSzPct val="100000"/>
              <a:buChar char="•"/>
              <a:defRPr sz="1400">
                <a:solidFill>
                  <a:srgbClr val="161616"/>
                </a:solidFill>
                <a:latin typeface="+mn-lt"/>
                <a:ea typeface="+mn-ea"/>
                <a:cs typeface="+mn-cs"/>
                <a:sym typeface="Helvetica"/>
              </a:defRPr>
            </a:pPr>
            <a:r>
              <a:t>CREATEIN privilege on the schema</a:t>
            </a:r>
          </a:p>
          <a:p>
            <a:pPr defTabSz="457200">
              <a:defRPr sz="1600">
                <a:solidFill>
                  <a:srgbClr val="161616"/>
                </a:solidFill>
                <a:latin typeface="+mn-lt"/>
                <a:ea typeface="+mn-ea"/>
                <a:cs typeface="+mn-cs"/>
                <a:sym typeface="Helvetica"/>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12"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Out </a:t>
            </a:r>
          </a:p>
        </p:txBody>
      </p:sp>
      <p:sp>
        <p:nvSpPr>
          <p:cNvPr id="413"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14" name="You must meet the following conditions before you can perform a DETACH PARTITION operation:…"/>
          <p:cNvSpPr txBox="1"/>
          <p:nvPr/>
        </p:nvSpPr>
        <p:spPr>
          <a:xfrm>
            <a:off x="105353" y="994842"/>
            <a:ext cx="11789421" cy="58307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You must meet the following conditions before you can perform a DETACH PARTITION operation:</a:t>
            </a:r>
          </a:p>
          <a:p>
            <a:pPr marL="180473" indent="-180473">
              <a:buSzPct val="100000"/>
              <a:buChar char="•"/>
              <a:defRPr sz="1400"/>
            </a:pPr>
            <a:r>
              <a:t>The table to be detached from (source table) must exist and be a partitioned table.</a:t>
            </a:r>
          </a:p>
          <a:p>
            <a:pPr>
              <a:defRPr sz="1400"/>
            </a:pPr>
          </a:p>
          <a:p>
            <a:pPr marL="180473" indent="-180473">
              <a:buSzPct val="100000"/>
              <a:buChar char="•"/>
              <a:defRPr sz="1400"/>
            </a:pPr>
            <a:r>
              <a:t>The data partition to be detached must exist in the source table.</a:t>
            </a:r>
          </a:p>
          <a:p>
            <a:pPr>
              <a:defRPr sz="1400"/>
            </a:pPr>
          </a:p>
          <a:p>
            <a:pPr marL="180473" indent="-180473">
              <a:buSzPct val="100000"/>
              <a:buChar char="•"/>
              <a:defRPr sz="1400"/>
            </a:pPr>
            <a:r>
              <a:t>The source table must have more than one data partition. A partitioned table must have at least one data partition. Only visible and attached data partitions pertain in this context. An attached data partition is a data partition that is attached but not yet validated by the SET INTEGRITY statement.</a:t>
            </a:r>
          </a:p>
          <a:p>
            <a:pPr>
              <a:defRPr sz="1400"/>
            </a:pPr>
          </a:p>
          <a:p>
            <a:pPr marL="180473" indent="-180473">
              <a:buSzPct val="100000"/>
              <a:buChar char="•"/>
              <a:defRPr sz="1400"/>
            </a:pPr>
            <a:r>
              <a:t>The name of the table to be created by the DETACH PARTITION operation (target table) must not exist.</a:t>
            </a:r>
          </a:p>
          <a:p>
            <a:pPr>
              <a:defRPr sz="1400"/>
            </a:pPr>
          </a:p>
          <a:p>
            <a:pPr marL="180473" indent="-180473">
              <a:buSzPct val="100000"/>
              <a:buChar char="•"/>
              <a:defRPr sz="1400"/>
            </a:pPr>
            <a:r>
              <a:t>DETACH PARTITION is not allowed on a table that is the parent of an enforced referential integrity (RI) relationship. If you have tables with an enforced RI relationship and want to detach a data partition from the parent table, a workaround is available. In the following example, all statements are run within the same unit of work (UOW) to lock out concurrent updates:</a:t>
            </a:r>
          </a:p>
          <a:p>
            <a:pPr>
              <a:defRPr sz="1400"/>
            </a:pPr>
          </a:p>
          <a:p>
            <a:pPr marL="180473" indent="-180473">
              <a:buSzPct val="100000"/>
              <a:buChar char="•"/>
              <a:defRPr sz="1400"/>
            </a:pPr>
            <a:r>
              <a:t>The SET INTEGRITY statement is required to be run on the detached dependent tables to incrementally maintain the tables.</a:t>
            </a:r>
          </a:p>
          <a:p>
            <a:pPr>
              <a:defRPr sz="1400"/>
            </a:pPr>
          </a:p>
          <a:p>
            <a:pPr>
              <a:defRPr sz="1400"/>
            </a:pPr>
          </a:p>
          <a:p>
            <a:pPr>
              <a:defRPr sz="1400"/>
            </a:pPr>
          </a:p>
          <a:p>
            <a:pPr>
              <a:defRPr sz="1400"/>
            </a:pPr>
            <a:r>
              <a:t>The detach process is initiated when an ALTER TABLE...DETACH PARTITION statement is issued:</a:t>
            </a:r>
          </a:p>
          <a:p>
            <a:pPr>
              <a:defRPr sz="1400"/>
            </a:pPr>
          </a:p>
          <a:p>
            <a:pPr>
              <a:defRPr sz="1400"/>
            </a:pPr>
            <a:r>
              <a:t>The ALTER TABLE...DETACH PARTITION operation logically detaches the data partition from the partitioned table.</a:t>
            </a:r>
          </a:p>
          <a:p>
            <a:pPr>
              <a:defRPr sz="1400"/>
            </a:pPr>
          </a:p>
          <a:p>
            <a:pPr>
              <a:defRPr sz="1400"/>
            </a:pPr>
            <a:r>
              <a:t>An asynchronous partition detach task converts the logically detached partition into the stand-alone table.</a:t>
            </a:r>
          </a:p>
          <a:p>
            <a:pPr>
              <a:defRPr sz="1400"/>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17"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Out </a:t>
            </a:r>
          </a:p>
        </p:txBody>
      </p:sp>
      <p:sp>
        <p:nvSpPr>
          <p:cNvPr id="418"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19" name="Rollout Overview…"/>
          <p:cNvSpPr txBox="1"/>
          <p:nvPr/>
        </p:nvSpPr>
        <p:spPr>
          <a:xfrm>
            <a:off x="111020" y="740505"/>
            <a:ext cx="9349329" cy="53390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defRPr b="1" sz="1200">
                <a:latin typeface="+mn-lt"/>
                <a:ea typeface="+mn-ea"/>
                <a:cs typeface="+mn-cs"/>
                <a:sym typeface="Helvetica"/>
              </a:defRPr>
            </a:pPr>
            <a:r>
              <a:t>Rollout Overview</a:t>
            </a:r>
          </a:p>
          <a:p>
            <a:pPr>
              <a:spcBef>
                <a:spcPts val="400"/>
              </a:spcBef>
              <a:defRPr sz="1200">
                <a:latin typeface="Helvetica Light"/>
                <a:ea typeface="Helvetica Light"/>
                <a:cs typeface="Helvetica Light"/>
                <a:sym typeface="Helvetica Light"/>
              </a:defRPr>
            </a:pPr>
            <a:r>
              <a:t>ALTER TABLE Big_Table DETACH PARTITION p3 INTO TABLE OldMonthSales</a:t>
            </a:r>
          </a:p>
          <a:p>
            <a:pPr>
              <a:spcBef>
                <a:spcPts val="400"/>
              </a:spcBef>
              <a:defRPr sz="1200">
                <a:latin typeface="Helvetica Light"/>
                <a:ea typeface="Helvetica Light"/>
                <a:cs typeface="Helvetica Light"/>
                <a:sym typeface="Helvetica Light"/>
              </a:defRPr>
            </a:pPr>
            <a:r>
              <a:t>– Very fast operation</a:t>
            </a:r>
          </a:p>
          <a:p>
            <a:pPr>
              <a:spcBef>
                <a:spcPts val="400"/>
              </a:spcBef>
              <a:defRPr sz="1200">
                <a:latin typeface="Helvetica Light"/>
                <a:ea typeface="Helvetica Light"/>
                <a:cs typeface="Helvetica Light"/>
                <a:sym typeface="Helvetica Light"/>
              </a:defRPr>
            </a:pPr>
            <a:r>
              <a:t>– No data movement required</a:t>
            </a:r>
          </a:p>
          <a:p>
            <a:pPr>
              <a:spcBef>
                <a:spcPts val="400"/>
              </a:spcBef>
              <a:defRPr sz="1200">
                <a:latin typeface="Helvetica Light"/>
                <a:ea typeface="Helvetica Light"/>
                <a:cs typeface="Helvetica Light"/>
                <a:sym typeface="Helvetica Light"/>
              </a:defRPr>
            </a:pPr>
            <a:r>
              <a:t>– Index maintenance for non-partitioned indexes performed asynchronously in background</a:t>
            </a:r>
          </a:p>
          <a:p>
            <a:pPr>
              <a:spcBef>
                <a:spcPts val="400"/>
              </a:spcBef>
              <a:defRPr sz="1200">
                <a:latin typeface="Helvetica Light"/>
                <a:ea typeface="Helvetica Light"/>
                <a:cs typeface="Helvetica Light"/>
                <a:sym typeface="Helvetica Light"/>
              </a:defRPr>
            </a:pPr>
          </a:p>
          <a:p>
            <a:pPr>
              <a:spcBef>
                <a:spcPts val="400"/>
              </a:spcBef>
              <a:defRPr sz="1200">
                <a:latin typeface="Helvetica Light"/>
                <a:ea typeface="Helvetica Light"/>
                <a:cs typeface="Helvetica Light"/>
                <a:sym typeface="Helvetica Light"/>
              </a:defRPr>
            </a:pPr>
          </a:p>
          <a:p>
            <a:pPr>
              <a:spcBef>
                <a:spcPts val="400"/>
              </a:spcBef>
              <a:defRPr sz="1200">
                <a:latin typeface="Helvetica Light"/>
                <a:ea typeface="Helvetica Light"/>
                <a:cs typeface="Helvetica Light"/>
                <a:sym typeface="Helvetica Light"/>
              </a:defRPr>
            </a:pPr>
          </a:p>
          <a:p>
            <a:pPr>
              <a:spcBef>
                <a:spcPts val="400"/>
              </a:spcBef>
              <a:defRPr sz="1200">
                <a:latin typeface="Helvetica Light"/>
                <a:ea typeface="Helvetica Light"/>
                <a:cs typeface="Helvetica Light"/>
                <a:sym typeface="Helvetica Light"/>
              </a:defRPr>
            </a:pPr>
          </a:p>
          <a:p>
            <a:pPr>
              <a:spcBef>
                <a:spcPts val="400"/>
              </a:spcBef>
              <a:defRPr sz="1200">
                <a:latin typeface="Helvetica Light"/>
                <a:ea typeface="Helvetica Light"/>
                <a:cs typeface="Helvetica Light"/>
                <a:sym typeface="Helvetica Light"/>
              </a:defRPr>
            </a:pPr>
            <a:r>
              <a:t>The ALTER TABLE...DETACH PARTITION operation performs in the following manner:</a:t>
            </a:r>
          </a:p>
          <a:p>
            <a:pPr marL="120315" indent="-120315">
              <a:spcBef>
                <a:spcPts val="400"/>
              </a:spcBef>
              <a:buSzPct val="100000"/>
              <a:buChar char="•"/>
              <a:defRPr sz="1200">
                <a:latin typeface="Helvetica Light"/>
                <a:ea typeface="Helvetica Light"/>
                <a:cs typeface="Helvetica Light"/>
                <a:sym typeface="Helvetica Light"/>
              </a:defRPr>
            </a:pPr>
            <a:r>
              <a:t>Does not wait for dynamic uncommitted read (UR) isolation level queries before it proceeds, nor does it interrupt any currently running dynamic UR queries. This behavior occurs even when the UR query is accessing the partition being detached.</a:t>
            </a:r>
          </a:p>
          <a:p>
            <a:pPr marL="120315" indent="-120315">
              <a:spcBef>
                <a:spcPts val="400"/>
              </a:spcBef>
              <a:buSzPct val="100000"/>
              <a:buChar char="•"/>
              <a:defRPr sz="1200">
                <a:latin typeface="Helvetica Light"/>
                <a:ea typeface="Helvetica Light"/>
                <a:cs typeface="Helvetica Light"/>
                <a:sym typeface="Helvetica Light"/>
              </a:defRPr>
            </a:pPr>
            <a:r>
              <a:t>If dynamic non-UR queries (read or write queries) did not lock the partition to be detached, the DETACH operation can complete while dynamic non-UR queries are running against the table.</a:t>
            </a:r>
          </a:p>
          <a:p>
            <a:pPr marL="120315" indent="-120315">
              <a:spcBef>
                <a:spcPts val="400"/>
              </a:spcBef>
              <a:buSzPct val="100000"/>
              <a:buChar char="•"/>
              <a:defRPr sz="1200">
                <a:latin typeface="Helvetica Light"/>
                <a:ea typeface="Helvetica Light"/>
                <a:cs typeface="Helvetica Light"/>
                <a:sym typeface="Helvetica Light"/>
              </a:defRPr>
            </a:pPr>
            <a:r>
              <a:t>If dynamic non-UR queries locked the partition to be detached, the DETACH operation waits for the lock to be released.</a:t>
            </a:r>
          </a:p>
          <a:p>
            <a:pPr marL="120315" indent="-120315">
              <a:spcBef>
                <a:spcPts val="400"/>
              </a:spcBef>
              <a:buSzPct val="100000"/>
              <a:buChar char="•"/>
              <a:defRPr sz="1200">
                <a:latin typeface="Helvetica Light"/>
                <a:ea typeface="Helvetica Light"/>
                <a:cs typeface="Helvetica Light"/>
                <a:sym typeface="Helvetica Light"/>
              </a:defRPr>
            </a:pPr>
            <a:r>
              <a:t>Hard invalidation must occur on all static packages that are dependent on the table before the DETACH operation can proceed.</a:t>
            </a:r>
          </a:p>
          <a:p>
            <a:pPr marL="120315" indent="-120315">
              <a:spcBef>
                <a:spcPts val="400"/>
              </a:spcBef>
              <a:buSzPct val="100000"/>
              <a:buChar char="•"/>
              <a:defRPr sz="1200">
                <a:latin typeface="Helvetica Light"/>
                <a:ea typeface="Helvetica Light"/>
                <a:cs typeface="Helvetica Light"/>
                <a:sym typeface="Helvetica Light"/>
              </a:defRPr>
            </a:pPr>
            <a:r>
              <a:t>The following restrictions that apply to data definition language (DDL) statements also apply to a DETACH operation because DETACH requires catalogs to be updated:</a:t>
            </a:r>
          </a:p>
          <a:p>
            <a:pPr marL="120315" indent="-120315">
              <a:spcBef>
                <a:spcPts val="400"/>
              </a:spcBef>
              <a:buSzPct val="100000"/>
              <a:buChar char="•"/>
              <a:defRPr sz="1200">
                <a:latin typeface="Helvetica Light"/>
                <a:ea typeface="Helvetica Light"/>
                <a:cs typeface="Helvetica Light"/>
                <a:sym typeface="Helvetica Light"/>
              </a:defRPr>
            </a:pPr>
            <a:r>
              <a:t>New queries cannot be compiled against the table.</a:t>
            </a:r>
          </a:p>
          <a:p>
            <a:pPr marL="120315" indent="-120315">
              <a:spcBef>
                <a:spcPts val="400"/>
              </a:spcBef>
              <a:buSzPct val="100000"/>
              <a:buChar char="•"/>
              <a:defRPr sz="1200">
                <a:latin typeface="Helvetica Light"/>
                <a:ea typeface="Helvetica Light"/>
                <a:cs typeface="Helvetica Light"/>
                <a:sym typeface="Helvetica Light"/>
              </a:defRPr>
            </a:pPr>
            <a:r>
              <a:t>A bind or rebind cannot be performed on queries that run against the table.</a:t>
            </a:r>
          </a:p>
          <a:p>
            <a:pPr marL="120315" indent="-120315">
              <a:spcBef>
                <a:spcPts val="400"/>
              </a:spcBef>
              <a:buSzPct val="100000"/>
              <a:buChar char="•"/>
              <a:defRPr sz="1200">
                <a:latin typeface="Helvetica Light"/>
                <a:ea typeface="Helvetica Light"/>
                <a:cs typeface="Helvetica Light"/>
                <a:sym typeface="Helvetica Light"/>
              </a:defRPr>
            </a:pPr>
            <a:r>
              <a:t>To minimize the impact of these restrictions, issue a COMMIT immediately after a DETACH operation.</a:t>
            </a:r>
          </a:p>
          <a:p>
            <a:pPr>
              <a:spcBef>
                <a:spcPts val="400"/>
              </a:spcBef>
              <a:defRPr sz="1200">
                <a:latin typeface="Helvetica Light"/>
                <a:ea typeface="Helvetica Light"/>
                <a:cs typeface="Helvetica Light"/>
                <a:sym typeface="Helvetica Light"/>
              </a:defRPr>
            </a:pPr>
          </a:p>
        </p:txBody>
      </p:sp>
      <p:pic>
        <p:nvPicPr>
          <p:cNvPr id="420" name="Image" descr="Image"/>
          <p:cNvPicPr>
            <a:picLocks noChangeAspect="1"/>
          </p:cNvPicPr>
          <p:nvPr/>
        </p:nvPicPr>
        <p:blipFill>
          <a:blip r:embed="rId2">
            <a:extLst/>
          </a:blip>
          <a:stretch>
            <a:fillRect/>
          </a:stretch>
        </p:blipFill>
        <p:spPr>
          <a:xfrm>
            <a:off x="8390220" y="659186"/>
            <a:ext cx="3299085" cy="244149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ooter Placeholder 2"/>
          <p:cNvSpPr txBox="1"/>
          <p:nvPr/>
        </p:nvSpPr>
        <p:spPr>
          <a:xfrm>
            <a:off x="45720" y="6466727"/>
            <a:ext cx="12104795" cy="2285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177" name="Title 4"/>
          <p:cNvSpPr txBox="1"/>
          <p:nvPr>
            <p:ph type="title"/>
          </p:nvPr>
        </p:nvSpPr>
        <p:spPr>
          <a:xfrm>
            <a:off x="363737" y="108409"/>
            <a:ext cx="11144816" cy="6141635"/>
          </a:xfrm>
          <a:prstGeom prst="rect">
            <a:avLst/>
          </a:prstGeom>
        </p:spPr>
        <p:txBody>
          <a:bodyPr/>
          <a:lstStyle/>
          <a:p>
            <a:pPr>
              <a:defRPr b="1" sz="3200">
                <a:latin typeface="IBM Plex Sans"/>
                <a:ea typeface="IBM Plex Sans"/>
                <a:cs typeface="IBM Plex Sans"/>
                <a:sym typeface="IBM Plex Sans"/>
              </a:defRPr>
            </a:pPr>
            <a:r>
              <a:t>Agenda</a:t>
            </a:r>
            <a:br/>
            <a:br/>
            <a:r>
              <a:t>Concepts </a:t>
            </a:r>
          </a:p>
          <a:p>
            <a:pPr>
              <a:defRPr b="1" sz="3200">
                <a:latin typeface="IBM Plex Sans"/>
                <a:ea typeface="IBM Plex Sans"/>
                <a:cs typeface="IBM Plex Sans"/>
                <a:sym typeface="IBM Plex Sans"/>
              </a:defRPr>
            </a:pPr>
            <a:br>
              <a:rPr b="0" sz="2700"/>
            </a:br>
            <a:r>
              <a:rPr b="0" sz="2700"/>
              <a:t>	- </a:t>
            </a:r>
            <a:r>
              <a:rPr b="0"/>
              <a:t>Table partitions </a:t>
            </a:r>
            <a:endParaRPr b="0"/>
          </a:p>
          <a:p>
            <a:pPr>
              <a:defRPr b="1" sz="3200">
                <a:latin typeface="IBM Plex Sans"/>
                <a:ea typeface="IBM Plex Sans"/>
                <a:cs typeface="IBM Plex Sans"/>
                <a:sym typeface="IBM Plex Sans"/>
              </a:defRPr>
            </a:pPr>
            <a:r>
              <a:rPr b="0"/>
              <a:t>          </a:t>
            </a:r>
            <a:r>
              <a:rPr b="0" sz="2700"/>
              <a:t>- </a:t>
            </a:r>
            <a:r>
              <a:rPr b="0"/>
              <a:t>Benefits</a:t>
            </a:r>
            <a:br>
              <a:rPr b="0" sz="2700"/>
            </a:br>
            <a:r>
              <a:rPr b="0" sz="2700"/>
              <a:t>	- </a:t>
            </a:r>
            <a:r>
              <a:rPr b="0"/>
              <a:t>Partition keys</a:t>
            </a:r>
            <a:r>
              <a:t> </a:t>
            </a:r>
            <a:endParaRPr b="0" sz="1200">
              <a:latin typeface="Times Roman"/>
              <a:ea typeface="Times Roman"/>
              <a:cs typeface="Times Roman"/>
              <a:sym typeface="Times Roman"/>
            </a:endParaRPr>
          </a:p>
          <a:p>
            <a:pPr>
              <a:defRPr b="1" sz="3200">
                <a:latin typeface="IBM Plex Sans"/>
                <a:ea typeface="IBM Plex Sans"/>
                <a:cs typeface="IBM Plex Sans"/>
                <a:sym typeface="IBM Plex Sans"/>
              </a:defRPr>
            </a:pPr>
            <a:r>
              <a:rPr b="0" sz="2700"/>
              <a:t>	- </a:t>
            </a:r>
            <a:r>
              <a:rPr b="0"/>
              <a:t>Roll-in (attach)</a:t>
            </a:r>
            <a:endParaRPr b="0"/>
          </a:p>
          <a:p>
            <a:pPr>
              <a:defRPr b="1" sz="3200">
                <a:latin typeface="IBM Plex Sans"/>
                <a:ea typeface="IBM Plex Sans"/>
                <a:cs typeface="IBM Plex Sans"/>
                <a:sym typeface="IBM Plex Sans"/>
              </a:defRPr>
            </a:pPr>
            <a:r>
              <a:rPr b="0"/>
              <a:t>         - Roll-out (detach) </a:t>
            </a:r>
            <a:br>
              <a:rPr b="0" sz="2700"/>
            </a:br>
            <a:r>
              <a:rPr b="0" sz="2700"/>
              <a:t>	- </a:t>
            </a:r>
            <a:r>
              <a:rPr b="0"/>
              <a:t>Performance</a:t>
            </a:r>
            <a:endParaRPr b="0"/>
          </a:p>
          <a:p>
            <a:pPr>
              <a:defRPr b="1" sz="3200">
                <a:latin typeface="IBM Plex Sans"/>
                <a:ea typeface="IBM Plex Sans"/>
                <a:cs typeface="IBM Plex Sans"/>
                <a:sym typeface="IBM Plex Sans"/>
              </a:defRPr>
            </a:pPr>
            <a:endParaRPr b="0" sz="1200">
              <a:latin typeface="Times Roman"/>
              <a:ea typeface="Times Roman"/>
              <a:cs typeface="Times Roman"/>
              <a:sym typeface="Times Roman"/>
            </a:endParaRPr>
          </a:p>
          <a:p>
            <a:pPr>
              <a:defRPr b="1" sz="3200">
                <a:latin typeface="IBM Plex Sans"/>
                <a:ea typeface="IBM Plex Sans"/>
                <a:cs typeface="IBM Plex Sans"/>
                <a:sym typeface="IBM Plex Sans"/>
              </a:defRPr>
            </a:pPr>
            <a:r>
              <a:rPr b="0" sz="2700"/>
              <a:t>	</a:t>
            </a:r>
            <a:endParaRPr b="0"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2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Out </a:t>
            </a:r>
          </a:p>
        </p:txBody>
      </p:sp>
      <p:sp>
        <p:nvSpPr>
          <p:cNvPr id="424"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25" name="Rollout Overview…"/>
          <p:cNvSpPr txBox="1"/>
          <p:nvPr/>
        </p:nvSpPr>
        <p:spPr>
          <a:xfrm>
            <a:off x="263290" y="743928"/>
            <a:ext cx="11416650" cy="62362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defRPr b="1" sz="1200">
                <a:latin typeface="+mn-lt"/>
                <a:ea typeface="+mn-ea"/>
                <a:cs typeface="+mn-cs"/>
                <a:sym typeface="Helvetica"/>
              </a:defRPr>
            </a:pPr>
            <a:r>
              <a:t>Rollout Overview</a:t>
            </a:r>
          </a:p>
          <a:p>
            <a:pPr>
              <a:spcBef>
                <a:spcPts val="300"/>
              </a:spcBef>
              <a:defRPr sz="1400">
                <a:latin typeface="Helvetica Light"/>
                <a:ea typeface="Helvetica Light"/>
                <a:cs typeface="Helvetica Light"/>
                <a:sym typeface="Helvetica Light"/>
              </a:defRPr>
            </a:pP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Rolled-out data can be dropped, archived, moved to HSM</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Queries are drained and table locked by DETACH</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Dependent “refresh immediate” MQTs go offline and need to be refreshed via SET INTEGRITY</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Run RUNSTATS after the completion of the DETACH PARTITION operation on both the new detached table and the source table, because many of the statistics will not be carried over following the completion of the detach partition operation. </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Rolled-out data is available in a new, separate table</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Data disappears from view immediately upon DETACH</a:t>
            </a:r>
          </a:p>
          <a:p>
            <a:pPr marL="228600" indent="-228600">
              <a:spcBef>
                <a:spcPts val="400"/>
              </a:spcBef>
              <a:buClr>
                <a:srgbClr val="7889FB"/>
              </a:buClr>
              <a:buSzPct val="100000"/>
              <a:buChar char="▪"/>
              <a:defRPr sz="1400">
                <a:latin typeface="Helvetica Light"/>
                <a:ea typeface="Helvetica Light"/>
                <a:cs typeface="Helvetica Light"/>
                <a:sym typeface="Helvetica Light"/>
              </a:defRPr>
            </a:pPr>
            <a:r>
              <a:t>Delete triggers do not fire for DETACH</a:t>
            </a:r>
          </a:p>
          <a:p>
            <a:pPr>
              <a:spcBef>
                <a:spcPts val="400"/>
              </a:spcBef>
              <a:defRPr sz="1400">
                <a:latin typeface="Helvetica Light"/>
                <a:ea typeface="Helvetica Light"/>
                <a:cs typeface="Helvetica Light"/>
                <a:sym typeface="Helvetica Light"/>
              </a:defRPr>
            </a:pPr>
          </a:p>
          <a:p>
            <a:pPr>
              <a:spcBef>
                <a:spcPts val="400"/>
              </a:spcBef>
              <a:defRPr sz="1400">
                <a:latin typeface="Helvetica Light"/>
                <a:ea typeface="Helvetica Light"/>
                <a:cs typeface="Helvetica Light"/>
                <a:sym typeface="Helvetica Light"/>
              </a:defRPr>
            </a:pPr>
          </a:p>
          <a:p>
            <a:pPr>
              <a:spcBef>
                <a:spcPts val="400"/>
              </a:spcBef>
              <a:defRPr b="1" sz="1400">
                <a:latin typeface="+mn-lt"/>
                <a:ea typeface="+mn-ea"/>
                <a:cs typeface="+mn-cs"/>
                <a:sym typeface="Helvetica"/>
              </a:defRPr>
            </a:pPr>
            <a:r>
              <a:t>Asynchronous partition detach task</a:t>
            </a:r>
          </a:p>
          <a:p>
            <a:pPr>
              <a:spcBef>
                <a:spcPts val="400"/>
              </a:spcBef>
              <a:defRPr sz="1400">
                <a:latin typeface="Helvetica Light"/>
                <a:ea typeface="Helvetica Light"/>
                <a:cs typeface="Helvetica Light"/>
                <a:sym typeface="Helvetica Light"/>
              </a:defRPr>
            </a:pPr>
            <a:r>
              <a:t>After the DETACH operation commits and any detached dependent tables are refreshed, the asynchronous partition detach task converts the logically detached partition into the stand-alone table.</a:t>
            </a:r>
          </a:p>
          <a:p>
            <a:pPr>
              <a:spcBef>
                <a:spcPts val="400"/>
              </a:spcBef>
              <a:defRPr sz="1400">
                <a:latin typeface="Helvetica Light"/>
                <a:ea typeface="Helvetica Light"/>
                <a:cs typeface="Helvetica Light"/>
                <a:sym typeface="Helvetica Light"/>
              </a:defRPr>
            </a:pPr>
            <a:r>
              <a:t>The asynchronous partition detach task waits for the completion of all access on the partitioned table that started before phase 1 of the detach operation.</a:t>
            </a:r>
          </a:p>
          <a:p>
            <a:pPr>
              <a:spcBef>
                <a:spcPts val="400"/>
              </a:spcBef>
              <a:defRPr sz="1400">
                <a:latin typeface="Helvetica Light"/>
                <a:ea typeface="Helvetica Light"/>
                <a:cs typeface="Helvetica Light"/>
                <a:sym typeface="Helvetica Light"/>
              </a:defRPr>
            </a:pPr>
            <a:r>
              <a:t>If the partitioned table has nonpartitioned indexes, the asynchronous partition detach task creates the asynchronous index cleanup task for deferred indexed cleanup. </a:t>
            </a:r>
          </a:p>
          <a:p>
            <a:pPr>
              <a:spcBef>
                <a:spcPts val="400"/>
              </a:spcBef>
              <a:defRPr sz="1400">
                <a:latin typeface="Helvetica Light"/>
                <a:ea typeface="Helvetica Light"/>
                <a:cs typeface="Helvetica Light"/>
                <a:sym typeface="Helvetica Light"/>
              </a:defRPr>
            </a:pPr>
            <a:r>
              <a:t>After the access completes, the asynchronous partition detach task completes phase 2 of the detached operation, by converting the logically detached partition into a stand-alone table.</a:t>
            </a:r>
          </a:p>
          <a:p>
            <a:pPr>
              <a:spcBef>
                <a:spcPts val="400"/>
              </a:spcBef>
              <a:defRPr sz="1400">
                <a:latin typeface="Helvetica Light"/>
                <a:ea typeface="Helvetica Light"/>
                <a:cs typeface="Helvetica Light"/>
                <a:sym typeface="Helvetica Light"/>
              </a:defRPr>
            </a:pPr>
          </a:p>
          <a:p>
            <a:pPr>
              <a:spcBef>
                <a:spcPts val="400"/>
              </a:spcBef>
              <a:defRPr sz="1200">
                <a:latin typeface="+mn-lt"/>
                <a:ea typeface="+mn-ea"/>
                <a:cs typeface="+mn-cs"/>
                <a:sym typeface="Helvetica"/>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28" name="TextBox 1"/>
          <p:cNvSpPr txBox="1"/>
          <p:nvPr/>
        </p:nvSpPr>
        <p:spPr>
          <a:xfrm>
            <a:off x="321838" y="15261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Roll Out </a:t>
            </a:r>
          </a:p>
        </p:txBody>
      </p:sp>
      <p:sp>
        <p:nvSpPr>
          <p:cNvPr id="429"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30" name="Asynchronous Index Cleanup…"/>
          <p:cNvSpPr txBox="1"/>
          <p:nvPr/>
        </p:nvSpPr>
        <p:spPr>
          <a:xfrm>
            <a:off x="106754" y="753239"/>
            <a:ext cx="10667773" cy="2682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mn-lt"/>
                <a:ea typeface="+mn-ea"/>
                <a:cs typeface="+mn-cs"/>
                <a:sym typeface="Helvetica"/>
              </a:defRPr>
            </a:pPr>
            <a:r>
              <a:t>Asynchronous Index Cleanup</a:t>
            </a:r>
          </a:p>
          <a:p>
            <a:pPr defTabSz="457200">
              <a:defRPr sz="1400">
                <a:solidFill>
                  <a:srgbClr val="161616"/>
                </a:solidFill>
                <a:latin typeface="Helvetica Light"/>
                <a:ea typeface="Helvetica Light"/>
                <a:cs typeface="Helvetica Light"/>
                <a:sym typeface="Helvetica Light"/>
              </a:defRPr>
            </a:pPr>
            <a:r>
              <a:t>Asynchronous index cleanup (AIC) is the deferred cleanup of indexes following operations that invalidate index entries. </a:t>
            </a:r>
          </a:p>
          <a:p>
            <a:pPr defTabSz="457200">
              <a:defRPr sz="1400">
                <a:solidFill>
                  <a:srgbClr val="161616"/>
                </a:solidFill>
                <a:latin typeface="Helvetica Light"/>
                <a:ea typeface="Helvetica Light"/>
                <a:cs typeface="Helvetica Light"/>
                <a:sym typeface="Helvetica Light"/>
              </a:defRPr>
            </a:pPr>
            <a:r>
              <a:t>Invalid index entries are removed by index cleaners, which operate asynchronously in the background.</a:t>
            </a:r>
          </a:p>
          <a:p>
            <a:pPr>
              <a:defRPr sz="1400">
                <a:latin typeface="Helvetica Light"/>
                <a:ea typeface="Helvetica Light"/>
                <a:cs typeface="Helvetica Light"/>
                <a:sym typeface="Helvetica Light"/>
              </a:defRPr>
            </a:pPr>
            <a:r>
              <a:t>AIC is a new feature to cleanup indexes</a:t>
            </a:r>
          </a:p>
          <a:p>
            <a:pPr>
              <a:defRPr sz="1400">
                <a:latin typeface="Helvetica Light"/>
                <a:ea typeface="Helvetica Light"/>
                <a:cs typeface="Helvetica Light"/>
                <a:sym typeface="Helvetica Light"/>
              </a:defRPr>
            </a:pPr>
            <a:r>
              <a:t>Low priority background process</a:t>
            </a:r>
          </a:p>
          <a:p>
            <a:pPr>
              <a:defRPr sz="1400">
                <a:latin typeface="Helvetica Light"/>
                <a:ea typeface="Helvetica Light"/>
                <a:cs typeface="Helvetica Light"/>
                <a:sym typeface="Helvetica Light"/>
              </a:defRPr>
            </a:pPr>
            <a:r>
              <a:t>Reclaims space in index (keys corresponding to data rolled-out)</a:t>
            </a:r>
          </a:p>
          <a:p>
            <a:pPr>
              <a:defRPr sz="1400">
                <a:latin typeface="Helvetica Light"/>
                <a:ea typeface="Helvetica Light"/>
                <a:cs typeface="Helvetica Light"/>
                <a:sym typeface="Helvetica Light"/>
              </a:defRPr>
            </a:pPr>
            <a:r>
              <a:t>Automatically started when DETACH is committed</a:t>
            </a:r>
            <a:br/>
            <a:r>
              <a:t>(or after refresh of dependent MQTs)</a:t>
            </a:r>
          </a:p>
          <a:p>
            <a:pPr>
              <a:defRPr sz="1400">
                <a:latin typeface="Helvetica Light"/>
                <a:ea typeface="Helvetica Light"/>
                <a:cs typeface="Helvetica Light"/>
                <a:sym typeface="Helvetica Light"/>
              </a:defRPr>
            </a:pPr>
            <a:r>
              <a:t>Pauses if would have gotten lock conflict with user activity</a:t>
            </a:r>
          </a:p>
          <a:p>
            <a:pPr>
              <a:defRPr sz="1400">
                <a:latin typeface="Helvetica Light"/>
                <a:ea typeface="Helvetica Light"/>
                <a:cs typeface="Helvetica Light"/>
                <a:sym typeface="Helvetica Light"/>
              </a:defRPr>
            </a:pPr>
            <a:r>
              <a:t>Will NOT keep database active</a:t>
            </a:r>
          </a:p>
          <a:p>
            <a:pPr>
              <a:defRPr sz="1400">
                <a:latin typeface="Helvetica Light"/>
                <a:ea typeface="Helvetica Light"/>
                <a:cs typeface="Helvetica Light"/>
                <a:sym typeface="Helvetica Light"/>
              </a:defRPr>
            </a:pPr>
            <a:r>
              <a:t>Cannot ADD/ATTACH another partition with the same name until AIC has completed cleaning up indexes from the detached partition.</a:t>
            </a:r>
          </a:p>
        </p:txBody>
      </p:sp>
      <p:sp>
        <p:nvSpPr>
          <p:cNvPr id="431" name="$ db2 list utilities show detail…"/>
          <p:cNvSpPr txBox="1"/>
          <p:nvPr/>
        </p:nvSpPr>
        <p:spPr>
          <a:xfrm>
            <a:off x="314855" y="3807909"/>
            <a:ext cx="6277346" cy="25125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 db2 list utilities show detail</a:t>
            </a:r>
          </a:p>
          <a:p>
            <a:pPr marL="342900" indent="-342900">
              <a:lnSpc>
                <a:spcPct val="80000"/>
              </a:lnSpc>
              <a:spcBef>
                <a:spcPts val="500"/>
              </a:spcBef>
              <a:buClr>
                <a:srgbClr val="7889FB"/>
              </a:buClr>
              <a:buFont typeface="Wingdings"/>
              <a:defRPr sz="1000">
                <a:latin typeface="Courier New"/>
                <a:ea typeface="Courier New"/>
                <a:cs typeface="Courier New"/>
                <a:sym typeface="Courier New"/>
              </a:defRPr>
            </a:pP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ID                               = 11</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Type                             = ASYNCHRONOUS INDEX CLEANUP</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Database Name                    = TEST</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Partition Number                 = 0</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Description                      = Table: KBECK   .PART_TAB, Index: KBECK   .IX02</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Start Time                       = 05/10/2006 09:48:40.248723</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State                            = Executing</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Invocation Type                  = Automatic</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Throttling:</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   Priority                      = 50</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Progress Monitoring:</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      Total Work                 = 6669 pages</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      Completed Work             = 72 pages</a:t>
            </a:r>
          </a:p>
          <a:p>
            <a:pPr marL="342900" indent="-342900">
              <a:lnSpc>
                <a:spcPct val="80000"/>
              </a:lnSpc>
              <a:spcBef>
                <a:spcPts val="300"/>
              </a:spcBef>
              <a:buClr>
                <a:srgbClr val="7889FB"/>
              </a:buClr>
              <a:buFont typeface="Wingdings"/>
              <a:defRPr sz="1000">
                <a:latin typeface="Courier New"/>
                <a:ea typeface="Courier New"/>
                <a:cs typeface="Courier New"/>
                <a:sym typeface="Courier New"/>
              </a:defRPr>
            </a:pPr>
            <a:r>
              <a:t>      Start Time                 = 05/10/2006 09:48:40.264229</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Footer Placeholder 2"/>
          <p:cNvSpPr txBox="1"/>
          <p:nvPr/>
        </p:nvSpPr>
        <p:spPr>
          <a:xfrm>
            <a:off x="814455" y="3392082"/>
            <a:ext cx="9833661" cy="31390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solidFill>
                  <a:srgbClr val="888888"/>
                </a:solidFill>
              </a:defRPr>
            </a:pPr>
          </a:p>
          <a:p>
            <a:pPr algn="ctr">
              <a:defRPr sz="1000">
                <a:solidFill>
                  <a:srgbClr val="888888"/>
                </a:solidFill>
              </a:defRPr>
            </a:pPr>
            <a:r>
              <a:t>© Copyright IBM Corporation 2023</a:t>
            </a:r>
          </a:p>
        </p:txBody>
      </p:sp>
      <p:pic>
        <p:nvPicPr>
          <p:cNvPr id="434" name="Image" descr="Image"/>
          <p:cNvPicPr>
            <a:picLocks noChangeAspect="1"/>
          </p:cNvPicPr>
          <p:nvPr/>
        </p:nvPicPr>
        <p:blipFill>
          <a:blip r:embed="rId2">
            <a:extLst/>
          </a:blip>
          <a:stretch>
            <a:fillRect/>
          </a:stretch>
        </p:blipFill>
        <p:spPr>
          <a:xfrm>
            <a:off x="814455" y="3392082"/>
            <a:ext cx="6551200" cy="2850750"/>
          </a:xfrm>
          <a:prstGeom prst="rect">
            <a:avLst/>
          </a:prstGeom>
          <a:ln w="12700">
            <a:miter lim="400000"/>
          </a:ln>
        </p:spPr>
      </p:pic>
      <p:sp>
        <p:nvSpPr>
          <p:cNvPr id="435"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Index</a:t>
            </a:r>
          </a:p>
        </p:txBody>
      </p:sp>
      <p:sp>
        <p:nvSpPr>
          <p:cNvPr id="436" name="Text"/>
          <p:cNvSpPr txBox="1"/>
          <p:nvPr/>
        </p:nvSpPr>
        <p:spPr>
          <a:xfrm>
            <a:off x="318144" y="719867"/>
            <a:ext cx="12700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317500" defTabSz="457200">
              <a:buClr>
                <a:srgbClr val="161616"/>
              </a:buClr>
              <a:buSzPct val="100000"/>
              <a:buFont typeface="TimesNewRomanPSMT"/>
              <a:buChar char="•"/>
              <a:defRPr sz="1200">
                <a:solidFill>
                  <a:srgbClr val="161616"/>
                </a:solidFill>
                <a:latin typeface="+mn-lt"/>
                <a:ea typeface="+mn-ea"/>
                <a:cs typeface="+mn-cs"/>
                <a:sym typeface="Helvetica"/>
              </a:defRPr>
            </a:pPr>
          </a:p>
        </p:txBody>
      </p:sp>
      <p:sp>
        <p:nvSpPr>
          <p:cNvPr id="437" name="Nonpartitioned Index…"/>
          <p:cNvSpPr txBox="1"/>
          <p:nvPr/>
        </p:nvSpPr>
        <p:spPr>
          <a:xfrm>
            <a:off x="303754" y="775538"/>
            <a:ext cx="11435509" cy="2566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Nonpartitioned Index</a:t>
            </a:r>
          </a:p>
          <a:p>
            <a:pPr>
              <a:defRPr sz="1400"/>
            </a:pPr>
            <a:r>
              <a:t>A nonpartitioned index is a single index object that refers to all rows in a partitioned table</a:t>
            </a:r>
          </a:p>
          <a:p>
            <a:pPr>
              <a:defRPr sz="1400">
                <a:solidFill>
                  <a:srgbClr val="7A81FF"/>
                </a:solidFill>
              </a:defRPr>
            </a:pPr>
            <a:r>
              <a:t>CREATE INDEX Order_shipment ON ORDERS(order_shipment) NOT PARTITIONED;</a:t>
            </a:r>
          </a:p>
          <a:p>
            <a:pPr>
              <a:defRPr sz="1400"/>
            </a:pPr>
            <a:r>
              <a:t>There are some types of indexes that cannot be partitioned:</a:t>
            </a:r>
          </a:p>
          <a:p>
            <a:pPr>
              <a:defRPr sz="1400"/>
            </a:pPr>
            <a:r>
              <a:t>	Indexes over nonpartitioned data</a:t>
            </a:r>
          </a:p>
          <a:p>
            <a:pPr>
              <a:defRPr sz="1400"/>
            </a:pPr>
            <a:r>
              <a:t>	Indexes over spatial data</a:t>
            </a:r>
          </a:p>
          <a:p>
            <a:pPr>
              <a:defRPr sz="1400"/>
            </a:pPr>
            <a:r>
              <a:t>	XML column path indexes (system generated)</a:t>
            </a:r>
          </a:p>
          <a:p>
            <a:pPr>
              <a:defRPr sz="1400"/>
            </a:pPr>
            <a:r>
              <a:t>– Each index contains entries of every row in the range-partitioned table </a:t>
            </a:r>
          </a:p>
          <a:p>
            <a:pPr>
              <a:defRPr sz="1400"/>
            </a:pPr>
            <a:r>
              <a:t>– Each index is managed as a separate storage object</a:t>
            </a:r>
          </a:p>
          <a:p>
            <a:pPr>
              <a:defRPr sz="1400"/>
            </a:pPr>
            <a:r>
              <a:t>– CREATE INDEX IN tsname can be used to override location for new indexes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Index</a:t>
            </a:r>
          </a:p>
        </p:txBody>
      </p:sp>
      <p:sp>
        <p:nvSpPr>
          <p:cNvPr id="440" name="Text"/>
          <p:cNvSpPr txBox="1"/>
          <p:nvPr/>
        </p:nvSpPr>
        <p:spPr>
          <a:xfrm>
            <a:off x="318144" y="719867"/>
            <a:ext cx="12700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317500" defTabSz="457200">
              <a:buClr>
                <a:srgbClr val="161616"/>
              </a:buClr>
              <a:buSzPct val="100000"/>
              <a:buFont typeface="TimesNewRomanPSMT"/>
              <a:buChar char="•"/>
              <a:defRPr sz="1200">
                <a:solidFill>
                  <a:srgbClr val="161616"/>
                </a:solidFill>
                <a:latin typeface="+mn-lt"/>
                <a:ea typeface="+mn-ea"/>
                <a:cs typeface="+mn-cs"/>
                <a:sym typeface="Helvetica"/>
              </a:defRPr>
            </a:pPr>
          </a:p>
        </p:txBody>
      </p:sp>
      <p:sp>
        <p:nvSpPr>
          <p:cNvPr id="441" name="Partitioned indexes:…"/>
          <p:cNvSpPr txBox="1"/>
          <p:nvPr/>
        </p:nvSpPr>
        <p:spPr>
          <a:xfrm>
            <a:off x="303754" y="775538"/>
            <a:ext cx="11435509" cy="32520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b="1" sz="1200">
                <a:latin typeface="Arial"/>
                <a:ea typeface="Arial"/>
                <a:cs typeface="Arial"/>
                <a:sym typeface="Arial"/>
              </a:defRPr>
            </a:pPr>
            <a:r>
              <a:t>Partitioned indexes: </a:t>
            </a:r>
            <a:endParaRPr>
              <a:latin typeface="Times Roman"/>
              <a:ea typeface="Times Roman"/>
              <a:cs typeface="Times Roman"/>
              <a:sym typeface="Times Roman"/>
            </a:endParaRPr>
          </a:p>
          <a:p>
            <a:pPr defTabSz="457200">
              <a:spcBef>
                <a:spcPts val="1200"/>
              </a:spcBef>
              <a:defRPr sz="1200">
                <a:latin typeface="Arial"/>
                <a:ea typeface="Arial"/>
                <a:cs typeface="Arial"/>
                <a:sym typeface="Arial"/>
              </a:defRPr>
            </a:pPr>
            <a:r>
              <a:rPr>
                <a:solidFill>
                  <a:srgbClr val="0000FF"/>
                </a:solidFill>
              </a:rPr>
              <a:t>	–  </a:t>
            </a:r>
            <a:r>
              <a:t>A unique partitioned index must contain the columns used in the PARTITION BY RANGE clause </a:t>
            </a:r>
            <a:endParaRPr>
              <a:latin typeface="Times Roman"/>
              <a:ea typeface="Times Roman"/>
              <a:cs typeface="Times Roman"/>
              <a:sym typeface="Times Roman"/>
            </a:endParaRPr>
          </a:p>
          <a:p>
            <a:pPr defTabSz="457200">
              <a:spcBef>
                <a:spcPts val="1200"/>
              </a:spcBef>
              <a:defRPr sz="1200">
                <a:latin typeface="Arial"/>
                <a:ea typeface="Arial"/>
                <a:cs typeface="Arial"/>
                <a:sym typeface="Arial"/>
              </a:defRPr>
            </a:pPr>
            <a:r>
              <a:rPr>
                <a:solidFill>
                  <a:srgbClr val="0000FF"/>
                </a:solidFill>
              </a:rPr>
              <a:t>	–  </a:t>
            </a:r>
            <a:r>
              <a:t>Each index contains one index partition for each data range in the range-partitioned table </a:t>
            </a:r>
            <a:endParaRPr>
              <a:latin typeface="Times Roman"/>
              <a:ea typeface="Times Roman"/>
              <a:cs typeface="Times Roman"/>
              <a:sym typeface="Times Roman"/>
            </a:endParaRPr>
          </a:p>
          <a:p>
            <a:pPr defTabSz="457200">
              <a:spcBef>
                <a:spcPts val="1200"/>
              </a:spcBef>
              <a:defRPr sz="1200">
                <a:latin typeface="Arial"/>
                <a:ea typeface="Arial"/>
                <a:cs typeface="Arial"/>
                <a:sym typeface="Arial"/>
              </a:defRPr>
            </a:pPr>
            <a:r>
              <a:rPr>
                <a:solidFill>
                  <a:srgbClr val="0000FF"/>
                </a:solidFill>
              </a:rPr>
              <a:t>	–  </a:t>
            </a:r>
            <a:r>
              <a:t>All partitioned indexes are managed as a single storage object per data range </a:t>
            </a:r>
            <a:endParaRPr>
              <a:latin typeface="Times Roman"/>
              <a:ea typeface="Times Roman"/>
              <a:cs typeface="Times Roman"/>
              <a:sym typeface="Times Roman"/>
            </a:endParaRPr>
          </a:p>
          <a:p>
            <a:pPr defTabSz="457200">
              <a:spcBef>
                <a:spcPts val="1200"/>
              </a:spcBef>
              <a:defRPr sz="1200">
                <a:latin typeface="Arial"/>
                <a:ea typeface="Arial"/>
                <a:cs typeface="Arial"/>
                <a:sym typeface="Arial"/>
              </a:defRPr>
            </a:pPr>
            <a:r>
              <a:rPr>
                <a:solidFill>
                  <a:srgbClr val="0000FF"/>
                </a:solidFill>
              </a:rPr>
              <a:t>	–  </a:t>
            </a:r>
            <a:r>
              <a:t>CREATE INDEX IN </a:t>
            </a:r>
            <a:r>
              <a:rPr i="1"/>
              <a:t>tsname </a:t>
            </a:r>
            <a:r>
              <a:t>can NOT be used to override the index location </a:t>
            </a:r>
            <a:endParaRPr>
              <a:latin typeface="Times Roman"/>
              <a:ea typeface="Times Roman"/>
              <a:cs typeface="Times Roman"/>
              <a:sym typeface="Times Roman"/>
            </a:endParaRPr>
          </a:p>
          <a:p>
            <a:pPr defTabSz="457200">
              <a:spcBef>
                <a:spcPts val="1200"/>
              </a:spcBef>
              <a:defRPr sz="1200">
                <a:latin typeface="Arial"/>
                <a:ea typeface="Arial"/>
                <a:cs typeface="Arial"/>
                <a:sym typeface="Arial"/>
              </a:defRPr>
            </a:pPr>
            <a:r>
              <a:rPr>
                <a:solidFill>
                  <a:srgbClr val="0000FF"/>
                </a:solidFill>
              </a:rPr>
              <a:t>	–  </a:t>
            </a:r>
            <a:r>
              <a:t>The INDEX IN clause of CREATE TABLE can be specified for a single data range </a:t>
            </a:r>
            <a:endParaRPr>
              <a:latin typeface="Times Roman"/>
              <a:ea typeface="Times Roman"/>
              <a:cs typeface="Times Roman"/>
              <a:sym typeface="Times Roman"/>
            </a:endParaRPr>
          </a:p>
          <a:p>
            <a:pPr defTabSz="457200">
              <a:spcBef>
                <a:spcPts val="1200"/>
              </a:spcBef>
              <a:defRPr sz="1600">
                <a:latin typeface="Arial"/>
                <a:ea typeface="Arial"/>
                <a:cs typeface="Arial"/>
                <a:sym typeface="Arial"/>
              </a:defRPr>
            </a:pPr>
            <a:r>
              <a:rPr>
                <a:latin typeface="Times Roman"/>
                <a:ea typeface="Times Roman"/>
                <a:cs typeface="Times Roman"/>
                <a:sym typeface="Times Roman"/>
              </a:rPr>
              <a:t>         </a:t>
            </a:r>
            <a:r>
              <a:rPr sz="1200">
                <a:solidFill>
                  <a:srgbClr val="0000FF"/>
                </a:solidFill>
              </a:rPr>
              <a:t>–  </a:t>
            </a:r>
            <a:r>
              <a:rPr sz="1200"/>
              <a:t>INDEX IN clause can be specified for ALTER TABLE ADD PARTITION </a:t>
            </a:r>
            <a:br>
              <a:rPr sz="1200">
                <a:latin typeface="Times Roman"/>
                <a:ea typeface="Times Roman"/>
                <a:cs typeface="Times Roman"/>
                <a:sym typeface="Times Roman"/>
              </a:rPr>
            </a:br>
            <a:endParaRPr sz="1200">
              <a:latin typeface="Times Roman"/>
              <a:ea typeface="Times Roman"/>
              <a:cs typeface="Times Roman"/>
              <a:sym typeface="Times Roman"/>
            </a:endParaRPr>
          </a:p>
          <a:p>
            <a:pPr marL="457200" indent="-457200" defTabSz="457200">
              <a:spcBef>
                <a:spcPts val="1200"/>
              </a:spcBef>
              <a:tabLst>
                <a:tab pos="139700" algn="l"/>
                <a:tab pos="457200" algn="l"/>
              </a:tabLst>
              <a:defRPr sz="1600">
                <a:latin typeface="Arial"/>
                <a:ea typeface="Arial"/>
                <a:cs typeface="Arial"/>
                <a:sym typeface="Arial"/>
              </a:defRPr>
            </a:pPr>
          </a:p>
        </p:txBody>
      </p:sp>
      <p:pic>
        <p:nvPicPr>
          <p:cNvPr id="442" name="Image" descr="Image"/>
          <p:cNvPicPr>
            <a:picLocks noChangeAspect="1"/>
          </p:cNvPicPr>
          <p:nvPr/>
        </p:nvPicPr>
        <p:blipFill>
          <a:blip r:embed="rId2">
            <a:extLst/>
          </a:blip>
          <a:stretch>
            <a:fillRect/>
          </a:stretch>
        </p:blipFill>
        <p:spPr>
          <a:xfrm>
            <a:off x="1283296" y="3727258"/>
            <a:ext cx="8333567" cy="283008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45"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Performance</a:t>
            </a:r>
          </a:p>
        </p:txBody>
      </p:sp>
      <p:sp>
        <p:nvSpPr>
          <p:cNvPr id="446"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47" name="Partition Elimination (Table Scan)"/>
          <p:cNvSpPr txBox="1"/>
          <p:nvPr/>
        </p:nvSpPr>
        <p:spPr>
          <a:xfrm>
            <a:off x="235401" y="920379"/>
            <a:ext cx="11045914" cy="8599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tabLst>
                <a:tab pos="228600" algn="l"/>
                <a:tab pos="736600" algn="l"/>
                <a:tab pos="1143000" algn="l"/>
                <a:tab pos="1600200" algn="l"/>
                <a:tab pos="2057400" algn="l"/>
              </a:tabLst>
              <a:defRPr b="1" sz="1600">
                <a:latin typeface="Arial"/>
                <a:ea typeface="Arial"/>
                <a:cs typeface="Arial"/>
                <a:sym typeface="Arial"/>
              </a:defRPr>
            </a:pPr>
            <a:r>
              <a:t>Partition Elimination (Table Scan)</a:t>
            </a:r>
          </a:p>
          <a:p>
            <a:pPr>
              <a:spcBef>
                <a:spcPts val="400"/>
              </a:spcBef>
              <a:tabLst>
                <a:tab pos="228600" algn="l"/>
                <a:tab pos="736600" algn="l"/>
                <a:tab pos="1143000" algn="l"/>
                <a:tab pos="1600200" algn="l"/>
                <a:tab pos="2057400" algn="l"/>
              </a:tabLst>
              <a:defRPr b="1" sz="1500">
                <a:latin typeface="Arial"/>
                <a:ea typeface="Arial"/>
                <a:cs typeface="Arial"/>
                <a:sym typeface="Arial"/>
              </a:defRPr>
            </a:pPr>
          </a:p>
        </p:txBody>
      </p:sp>
      <p:sp>
        <p:nvSpPr>
          <p:cNvPr id="448" name="select * from tab1 where a&gt;32 and a&lt;54"/>
          <p:cNvSpPr txBox="1"/>
          <p:nvPr/>
        </p:nvSpPr>
        <p:spPr>
          <a:xfrm>
            <a:off x="4202158" y="1370648"/>
            <a:ext cx="4622687"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latin typeface="Arial"/>
                <a:ea typeface="Arial"/>
                <a:cs typeface="Arial"/>
                <a:sym typeface="Arial"/>
              </a:defRPr>
            </a:lvl1pPr>
          </a:lstStyle>
          <a:p>
            <a:pPr/>
            <a:r>
              <a:t>select * from tab1 where a&gt;32 and a&lt;54</a:t>
            </a:r>
          </a:p>
        </p:txBody>
      </p:sp>
      <p:sp>
        <p:nvSpPr>
          <p:cNvPr id="449" name="Rectangle"/>
          <p:cNvSpPr/>
          <p:nvPr/>
        </p:nvSpPr>
        <p:spPr>
          <a:xfrm>
            <a:off x="4163595" y="3738446"/>
            <a:ext cx="914401" cy="2168526"/>
          </a:xfrm>
          <a:prstGeom prst="rect">
            <a:avLst/>
          </a:prstGeom>
          <a:ln>
            <a:solidFill>
              <a:srgbClr val="000000"/>
            </a:solidFill>
          </a:ln>
        </p:spPr>
        <p:txBody>
          <a:bodyPr lIns="45719" rIns="45719" anchor="ctr"/>
          <a:lstStyle/>
          <a:p>
            <a:pPr>
              <a:defRPr>
                <a:latin typeface="Arial"/>
                <a:ea typeface="Arial"/>
                <a:cs typeface="Arial"/>
                <a:sym typeface="Arial"/>
              </a:defRPr>
            </a:pPr>
          </a:p>
        </p:txBody>
      </p:sp>
      <p:sp>
        <p:nvSpPr>
          <p:cNvPr id="450" name="Rectangle"/>
          <p:cNvSpPr/>
          <p:nvPr/>
        </p:nvSpPr>
        <p:spPr>
          <a:xfrm>
            <a:off x="6297195" y="3738446"/>
            <a:ext cx="914401" cy="2168526"/>
          </a:xfrm>
          <a:prstGeom prst="rect">
            <a:avLst/>
          </a:prstGeom>
          <a:solidFill>
            <a:srgbClr val="FFFFCC"/>
          </a:solidFill>
          <a:ln>
            <a:solidFill>
              <a:srgbClr val="000000"/>
            </a:solidFill>
          </a:ln>
        </p:spPr>
        <p:txBody>
          <a:bodyPr lIns="45719" rIns="45719" anchor="ctr"/>
          <a:lstStyle/>
          <a:p>
            <a:pPr>
              <a:defRPr>
                <a:latin typeface="Arial"/>
                <a:ea typeface="Arial"/>
                <a:cs typeface="Arial"/>
                <a:sym typeface="Arial"/>
              </a:defRPr>
            </a:pPr>
          </a:p>
        </p:txBody>
      </p:sp>
      <p:sp>
        <p:nvSpPr>
          <p:cNvPr id="451" name="Rectangle"/>
          <p:cNvSpPr/>
          <p:nvPr/>
        </p:nvSpPr>
        <p:spPr>
          <a:xfrm>
            <a:off x="5230395" y="3738446"/>
            <a:ext cx="914401" cy="2168526"/>
          </a:xfrm>
          <a:prstGeom prst="rect">
            <a:avLst/>
          </a:prstGeom>
          <a:solidFill>
            <a:srgbClr val="FFFFCC"/>
          </a:solidFill>
          <a:ln>
            <a:solidFill>
              <a:srgbClr val="000000"/>
            </a:solidFill>
          </a:ln>
        </p:spPr>
        <p:txBody>
          <a:bodyPr lIns="45719" rIns="45719" anchor="ctr"/>
          <a:lstStyle/>
          <a:p>
            <a:pPr>
              <a:defRPr>
                <a:latin typeface="Arial"/>
                <a:ea typeface="Arial"/>
                <a:cs typeface="Arial"/>
                <a:sym typeface="Arial"/>
              </a:defRPr>
            </a:pPr>
          </a:p>
        </p:txBody>
      </p:sp>
      <p:sp>
        <p:nvSpPr>
          <p:cNvPr id="452" name="Rectangle"/>
          <p:cNvSpPr/>
          <p:nvPr/>
        </p:nvSpPr>
        <p:spPr>
          <a:xfrm>
            <a:off x="7363995" y="3738446"/>
            <a:ext cx="914401" cy="2168526"/>
          </a:xfrm>
          <a:prstGeom prst="rect">
            <a:avLst/>
          </a:prstGeom>
          <a:ln>
            <a:solidFill>
              <a:srgbClr val="000000"/>
            </a:solidFill>
          </a:ln>
        </p:spPr>
        <p:txBody>
          <a:bodyPr lIns="45719" rIns="45719" anchor="ctr"/>
          <a:lstStyle/>
          <a:p>
            <a:pPr>
              <a:defRPr>
                <a:latin typeface="Arial"/>
                <a:ea typeface="Arial"/>
                <a:cs typeface="Arial"/>
                <a:sym typeface="Arial"/>
              </a:defRPr>
            </a:pPr>
          </a:p>
        </p:txBody>
      </p:sp>
      <p:sp>
        <p:nvSpPr>
          <p:cNvPr id="453" name="a &gt;= 0…"/>
          <p:cNvSpPr txBox="1"/>
          <p:nvPr/>
        </p:nvSpPr>
        <p:spPr>
          <a:xfrm>
            <a:off x="4209315" y="2949459"/>
            <a:ext cx="757373" cy="6648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latin typeface="Times New Roman"/>
                <a:ea typeface="Times New Roman"/>
                <a:cs typeface="Times New Roman"/>
                <a:sym typeface="Times New Roman"/>
              </a:defRPr>
            </a:pPr>
            <a:r>
              <a:t>a &gt;= 0</a:t>
            </a:r>
          </a:p>
          <a:p>
            <a:pPr>
              <a:defRPr sz="2000">
                <a:latin typeface="Times New Roman"/>
                <a:ea typeface="Times New Roman"/>
                <a:cs typeface="Times New Roman"/>
                <a:sym typeface="Times New Roman"/>
              </a:defRPr>
            </a:pPr>
            <a:r>
              <a:t>a &lt; 20</a:t>
            </a:r>
          </a:p>
        </p:txBody>
      </p:sp>
      <p:sp>
        <p:nvSpPr>
          <p:cNvPr id="454" name="a &gt;= 21…"/>
          <p:cNvSpPr txBox="1"/>
          <p:nvPr/>
        </p:nvSpPr>
        <p:spPr>
          <a:xfrm>
            <a:off x="5260240" y="2900246"/>
            <a:ext cx="975361"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Times New Roman"/>
                <a:ea typeface="Times New Roman"/>
                <a:cs typeface="Times New Roman"/>
                <a:sym typeface="Times New Roman"/>
              </a:defRPr>
            </a:pPr>
            <a:r>
              <a:t>a &gt;= 21</a:t>
            </a:r>
          </a:p>
          <a:p>
            <a:pPr>
              <a:defRPr sz="2000">
                <a:latin typeface="Times New Roman"/>
                <a:ea typeface="Times New Roman"/>
                <a:cs typeface="Times New Roman"/>
                <a:sym typeface="Times New Roman"/>
              </a:defRPr>
            </a:pPr>
            <a:r>
              <a:t>a &lt; 40</a:t>
            </a:r>
          </a:p>
        </p:txBody>
      </p:sp>
      <p:sp>
        <p:nvSpPr>
          <p:cNvPr id="455" name="a &gt;= 41…"/>
          <p:cNvSpPr txBox="1"/>
          <p:nvPr/>
        </p:nvSpPr>
        <p:spPr>
          <a:xfrm>
            <a:off x="6327040" y="2949459"/>
            <a:ext cx="991236"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Times New Roman"/>
                <a:ea typeface="Times New Roman"/>
                <a:cs typeface="Times New Roman"/>
                <a:sym typeface="Times New Roman"/>
              </a:defRPr>
            </a:pPr>
            <a:r>
              <a:t>a &gt;= 41</a:t>
            </a:r>
          </a:p>
          <a:p>
            <a:pPr>
              <a:defRPr sz="2000">
                <a:latin typeface="Times New Roman"/>
                <a:ea typeface="Times New Roman"/>
                <a:cs typeface="Times New Roman"/>
                <a:sym typeface="Times New Roman"/>
              </a:defRPr>
            </a:pPr>
            <a:r>
              <a:t>a &lt; 60</a:t>
            </a:r>
          </a:p>
        </p:txBody>
      </p:sp>
      <p:sp>
        <p:nvSpPr>
          <p:cNvPr id="456" name="a &gt;= 61…"/>
          <p:cNvSpPr txBox="1"/>
          <p:nvPr/>
        </p:nvSpPr>
        <p:spPr>
          <a:xfrm>
            <a:off x="7409715" y="2949459"/>
            <a:ext cx="959486"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Times New Roman"/>
                <a:ea typeface="Times New Roman"/>
                <a:cs typeface="Times New Roman"/>
                <a:sym typeface="Times New Roman"/>
              </a:defRPr>
            </a:pPr>
            <a:r>
              <a:t>a &gt;= 61</a:t>
            </a:r>
          </a:p>
          <a:p>
            <a:pPr>
              <a:defRPr sz="2000">
                <a:latin typeface="Times New Roman"/>
                <a:ea typeface="Times New Roman"/>
                <a:cs typeface="Times New Roman"/>
                <a:sym typeface="Times New Roman"/>
              </a:defRPr>
            </a:pPr>
            <a:r>
              <a:t>a &lt; 80</a:t>
            </a:r>
          </a:p>
        </p:txBody>
      </p:sp>
      <p:sp>
        <p:nvSpPr>
          <p:cNvPr id="457" name="scan"/>
          <p:cNvSpPr txBox="1"/>
          <p:nvPr/>
        </p:nvSpPr>
        <p:spPr>
          <a:xfrm>
            <a:off x="5928895" y="1985846"/>
            <a:ext cx="655252" cy="430918"/>
          </a:xfrm>
          <a:prstGeom prst="rect">
            <a:avLst/>
          </a:prstGeom>
          <a:ln>
            <a:solidFill>
              <a:srgbClr val="FFFFFF"/>
            </a:solidFill>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pPr/>
            <a:r>
              <a:t>scan</a:t>
            </a:r>
          </a:p>
        </p:txBody>
      </p:sp>
      <p:sp>
        <p:nvSpPr>
          <p:cNvPr id="458" name="Oval"/>
          <p:cNvSpPr/>
          <p:nvPr/>
        </p:nvSpPr>
        <p:spPr>
          <a:xfrm>
            <a:off x="5763795" y="1985846"/>
            <a:ext cx="1066801" cy="533401"/>
          </a:xfrm>
          <a:prstGeom prst="ellipse">
            <a:avLst/>
          </a:prstGeom>
          <a:ln>
            <a:solidFill>
              <a:srgbClr val="000000"/>
            </a:solidFill>
          </a:ln>
        </p:spPr>
        <p:txBody>
          <a:bodyPr lIns="45719" rIns="45719" anchor="ctr"/>
          <a:lstStyle/>
          <a:p>
            <a:pPr>
              <a:defRPr>
                <a:latin typeface="Arial"/>
                <a:ea typeface="Arial"/>
                <a:cs typeface="Arial"/>
                <a:sym typeface="Arial"/>
              </a:defRPr>
            </a:pPr>
          </a:p>
        </p:txBody>
      </p:sp>
      <p:sp>
        <p:nvSpPr>
          <p:cNvPr id="459" name="Line"/>
          <p:cNvSpPr/>
          <p:nvPr/>
        </p:nvSpPr>
        <p:spPr>
          <a:xfrm flipV="1">
            <a:off x="5763795" y="2452571"/>
            <a:ext cx="165101" cy="447676"/>
          </a:xfrm>
          <a:prstGeom prst="line">
            <a:avLst/>
          </a:prstGeom>
          <a:ln>
            <a:solidFill>
              <a:srgbClr val="000000"/>
            </a:solidFill>
            <a:tailEnd type="triangle"/>
          </a:ln>
        </p:spPr>
        <p:txBody>
          <a:bodyPr lIns="45719" rIns="45719"/>
          <a:lstStyle/>
          <a:p>
            <a:pPr>
              <a:defRPr>
                <a:latin typeface="Arial"/>
                <a:ea typeface="Arial"/>
                <a:cs typeface="Arial"/>
                <a:sym typeface="Arial"/>
              </a:defRPr>
            </a:pPr>
          </a:p>
        </p:txBody>
      </p:sp>
      <p:sp>
        <p:nvSpPr>
          <p:cNvPr id="460" name="Line"/>
          <p:cNvSpPr/>
          <p:nvPr/>
        </p:nvSpPr>
        <p:spPr>
          <a:xfrm flipH="1" flipV="1">
            <a:off x="6601995" y="2452571"/>
            <a:ext cx="228601" cy="447676"/>
          </a:xfrm>
          <a:prstGeom prst="line">
            <a:avLst/>
          </a:prstGeom>
          <a:ln>
            <a:solidFill>
              <a:srgbClr val="000000"/>
            </a:solidFill>
            <a:tailEnd type="triangle"/>
          </a:ln>
        </p:spPr>
        <p:txBody>
          <a:bodyPr lIns="45719" rIns="45719"/>
          <a:lstStyle/>
          <a:p>
            <a:pPr>
              <a:defRPr>
                <a:latin typeface="Arial"/>
                <a:ea typeface="Arial"/>
                <a:cs typeface="Arial"/>
                <a:sym typeface="Aria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46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Performance</a:t>
            </a:r>
          </a:p>
        </p:txBody>
      </p:sp>
      <p:sp>
        <p:nvSpPr>
          <p:cNvPr id="464" name="Slide Number"/>
          <p:cNvSpPr txBox="1"/>
          <p:nvPr>
            <p:ph type="sldNum" sz="quarter" idx="4294967295"/>
          </p:nvPr>
        </p:nvSpPr>
        <p:spPr>
          <a:xfrm>
            <a:off x="8833941" y="6529387"/>
            <a:ext cx="167184" cy="156866"/>
          </a:xfrm>
          <a:prstGeom prst="rect">
            <a:avLst/>
          </a:prstGeom>
          <a:extLst>
            <a:ext uri="{C572A759-6A51-4108-AA02-DFA0A04FC94B}">
              <ma14:wrappingTextBoxFlag xmlns:ma14="http://schemas.microsoft.com/office/mac/drawingml/2011/main" val="1"/>
            </a:ext>
          </a:extLst>
        </p:spPr>
        <p:txBody>
          <a:bodyPr lIns="0" tIns="0" rIns="0" bIns="0" anchor="t"/>
          <a:lstStyle/>
          <a:p>
            <a:pPr/>
            <a:fld id="{86CB4B4D-7CA3-9044-876B-883B54F8677D}" type="slidenum"/>
          </a:p>
        </p:txBody>
      </p:sp>
      <p:sp>
        <p:nvSpPr>
          <p:cNvPr id="465" name="Utility support for partitioned tables"/>
          <p:cNvSpPr txBox="1"/>
          <p:nvPr/>
        </p:nvSpPr>
        <p:spPr>
          <a:xfrm>
            <a:off x="376882" y="744938"/>
            <a:ext cx="11045914" cy="8599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tabLst>
                <a:tab pos="228600" algn="l"/>
                <a:tab pos="736600" algn="l"/>
                <a:tab pos="1143000" algn="l"/>
                <a:tab pos="1600200" algn="l"/>
                <a:tab pos="2057400" algn="l"/>
              </a:tabLst>
              <a:defRPr b="1" sz="1600">
                <a:latin typeface="Arial"/>
                <a:ea typeface="Arial"/>
                <a:cs typeface="Arial"/>
                <a:sym typeface="Arial"/>
              </a:defRPr>
            </a:pPr>
            <a:r>
              <a:t>Utility support for partitioned tables</a:t>
            </a:r>
          </a:p>
          <a:p>
            <a:pPr>
              <a:spcBef>
                <a:spcPts val="400"/>
              </a:spcBef>
              <a:tabLst>
                <a:tab pos="228600" algn="l"/>
                <a:tab pos="736600" algn="l"/>
                <a:tab pos="1143000" algn="l"/>
                <a:tab pos="1600200" algn="l"/>
                <a:tab pos="2057400" algn="l"/>
              </a:tabLst>
              <a:defRPr b="1" sz="1500">
                <a:latin typeface="Arial"/>
                <a:ea typeface="Arial"/>
                <a:cs typeface="Arial"/>
                <a:sym typeface="Arial"/>
              </a:defRPr>
            </a:pPr>
          </a:p>
        </p:txBody>
      </p:sp>
      <p:sp>
        <p:nvSpPr>
          <p:cNvPr id="466" name="• REORG TABLE:…"/>
          <p:cNvSpPr txBox="1"/>
          <p:nvPr/>
        </p:nvSpPr>
        <p:spPr>
          <a:xfrm>
            <a:off x="359259" y="1194516"/>
            <a:ext cx="11473482" cy="5235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t>
            </a:r>
            <a:r>
              <a:rPr sz="1400">
                <a:latin typeface="Helvetica Light"/>
                <a:ea typeface="Helvetica Light"/>
                <a:cs typeface="Helvetica Light"/>
                <a:sym typeface="Helvetica Light"/>
              </a:rPr>
              <a:t> REORG TABLE:</a:t>
            </a:r>
            <a:endParaRPr sz="1400">
              <a:latin typeface="Helvetica Light"/>
              <a:ea typeface="Helvetica Light"/>
              <a:cs typeface="Helvetica Light"/>
              <a:sym typeface="Helvetica Light"/>
            </a:endParaRPr>
          </a:p>
          <a:p>
            <a:pPr lvl="1">
              <a:defRPr sz="1400">
                <a:latin typeface="Helvetica Light"/>
                <a:ea typeface="Helvetica Light"/>
                <a:cs typeface="Helvetica Light"/>
                <a:sym typeface="Helvetica Light"/>
              </a:defRPr>
            </a:pPr>
            <a:r>
              <a:t>– By default All Partitions reorganized serially</a:t>
            </a:r>
          </a:p>
          <a:p>
            <a:pPr lvl="1">
              <a:defRPr sz="1400">
                <a:latin typeface="Helvetica Light"/>
                <a:ea typeface="Helvetica Light"/>
                <a:cs typeface="Helvetica Light"/>
                <a:sym typeface="Helvetica Light"/>
              </a:defRPr>
            </a:pPr>
            <a:r>
              <a:t>– No INPLACE reorgs, OFFLINE reorg with ALLOW READ ACCESS allowed</a:t>
            </a:r>
          </a:p>
          <a:p>
            <a:pPr lvl="1">
              <a:defRPr sz="1400">
                <a:latin typeface="Helvetica Light"/>
                <a:ea typeface="Helvetica Light"/>
                <a:cs typeface="Helvetica Light"/>
                <a:sym typeface="Helvetica Light"/>
              </a:defRPr>
            </a:pPr>
            <a:r>
              <a:t>– The ON DATAPARTITION clause can be used to reorg one data partition</a:t>
            </a:r>
          </a:p>
          <a:p>
            <a:pPr lvl="1">
              <a:defRPr sz="1400">
                <a:latin typeface="Helvetica Light"/>
                <a:ea typeface="Helvetica Light"/>
                <a:cs typeface="Helvetica Light"/>
                <a:sym typeface="Helvetica Light"/>
              </a:defRPr>
            </a:pPr>
          </a:p>
          <a:p>
            <a:pPr>
              <a:defRPr sz="1400">
                <a:latin typeface="Helvetica Light"/>
                <a:ea typeface="Helvetica Light"/>
                <a:cs typeface="Helvetica Light"/>
                <a:sym typeface="Helvetica Light"/>
              </a:defRPr>
            </a:pPr>
            <a:r>
              <a:t>• If only Partitioned indexes are defined other partitions may have full read/write</a:t>
            </a:r>
          </a:p>
          <a:p>
            <a:pPr marL="140368" indent="-140368">
              <a:buSzPct val="100000"/>
              <a:buChar char="•"/>
              <a:defRPr sz="1400">
                <a:latin typeface="Helvetica Light"/>
                <a:ea typeface="Helvetica Light"/>
                <a:cs typeface="Helvetica Light"/>
                <a:sym typeface="Helvetica Light"/>
              </a:defRPr>
            </a:pPr>
            <a:r>
              <a:t>Multiple concurrent partition level reorgs are allowed</a:t>
            </a:r>
          </a:p>
          <a:p>
            <a:pPr>
              <a:defRPr sz="1400">
                <a:latin typeface="Helvetica Light"/>
                <a:ea typeface="Helvetica Light"/>
                <a:cs typeface="Helvetica Light"/>
                <a:sym typeface="Helvetica Light"/>
              </a:defRPr>
            </a:pPr>
          </a:p>
          <a:p>
            <a:pPr>
              <a:defRPr sz="1400">
                <a:latin typeface="Helvetica Light"/>
                <a:ea typeface="Helvetica Light"/>
                <a:cs typeface="Helvetica Light"/>
                <a:sym typeface="Helvetica Light"/>
              </a:defRPr>
            </a:pPr>
            <a:r>
              <a:t>• REORG INDEX:</a:t>
            </a:r>
          </a:p>
          <a:p>
            <a:pPr lvl="1">
              <a:defRPr sz="1400">
                <a:latin typeface="Helvetica Light"/>
                <a:ea typeface="Helvetica Light"/>
                <a:cs typeface="Helvetica Light"/>
                <a:sym typeface="Helvetica Light"/>
              </a:defRPr>
            </a:pPr>
            <a:r>
              <a:t>– Individual Non-partitioned Indexes can be reorganized</a:t>
            </a:r>
          </a:p>
          <a:p>
            <a:pPr lvl="1">
              <a:defRPr sz="1400">
                <a:latin typeface="Helvetica Light"/>
                <a:ea typeface="Helvetica Light"/>
                <a:cs typeface="Helvetica Light"/>
                <a:sym typeface="Helvetica Light"/>
              </a:defRPr>
            </a:pPr>
            <a:r>
              <a:t>– No ALLOW WRITE ACCESS allowed</a:t>
            </a:r>
          </a:p>
          <a:p>
            <a:pPr lvl="1">
              <a:defRPr sz="1400">
                <a:latin typeface="Helvetica Light"/>
                <a:ea typeface="Helvetica Light"/>
                <a:cs typeface="Helvetica Light"/>
                <a:sym typeface="Helvetica Light"/>
              </a:defRPr>
            </a:pPr>
            <a:r>
              <a:t>– The ON DATAPARTITION clause can be used to reorg the partitioned indexes for one data partition</a:t>
            </a:r>
          </a:p>
          <a:p>
            <a:pPr>
              <a:defRPr sz="1400">
                <a:latin typeface="Helvetica Light"/>
                <a:ea typeface="Helvetica Light"/>
                <a:cs typeface="Helvetica Light"/>
                <a:sym typeface="Helvetica Light"/>
              </a:defRPr>
            </a:pPr>
            <a:r>
              <a:t>• RUNSTATS:</a:t>
            </a:r>
          </a:p>
          <a:p>
            <a:pPr lvl="1">
              <a:defRPr sz="1400">
                <a:latin typeface="Helvetica Light"/>
                <a:ea typeface="Helvetica Light"/>
                <a:cs typeface="Helvetica Light"/>
                <a:sym typeface="Helvetica Light"/>
              </a:defRPr>
            </a:pPr>
            <a:r>
              <a:t>– Statistics are collected forALL partitions</a:t>
            </a:r>
          </a:p>
          <a:p>
            <a:pPr lvl="1">
              <a:defRPr sz="1400">
                <a:latin typeface="Helvetica Light"/>
                <a:ea typeface="Helvetica Light"/>
                <a:cs typeface="Helvetica Light"/>
                <a:sym typeface="Helvetica Light"/>
              </a:defRPr>
            </a:pPr>
            <a:r>
              <a:t>– Can use TABLESAMPLE to reduce I/O and CPU costs</a:t>
            </a:r>
          </a:p>
          <a:p>
            <a:pPr>
              <a:defRPr sz="1400">
                <a:latin typeface="Helvetica Light"/>
                <a:ea typeface="Helvetica Light"/>
                <a:cs typeface="Helvetica Light"/>
                <a:sym typeface="Helvetica Light"/>
              </a:defRPr>
            </a:pPr>
            <a:r>
              <a:t>• ROLLFORWARD to Point In Time</a:t>
            </a:r>
          </a:p>
          <a:p>
            <a:pPr lvl="1">
              <a:defRPr sz="1400">
                <a:latin typeface="Helvetica Light"/>
                <a:ea typeface="Helvetica Light"/>
                <a:cs typeface="Helvetica Light"/>
                <a:sym typeface="Helvetica Light"/>
              </a:defRPr>
            </a:pPr>
            <a:r>
              <a:t>– Requires that all table spaces sharing pieces of a table be rolledforward together</a:t>
            </a:r>
          </a:p>
          <a:p>
            <a:pPr>
              <a:defRPr sz="1400">
                <a:latin typeface="Helvetica Light"/>
                <a:ea typeface="Helvetica Light"/>
                <a:cs typeface="Helvetica Light"/>
                <a:sym typeface="Helvetica Light"/>
              </a:defRPr>
            </a:pPr>
            <a:r>
              <a:t>• LOAD:</a:t>
            </a:r>
          </a:p>
          <a:p>
            <a:pPr lvl="1">
              <a:defRPr sz="1400">
                <a:latin typeface="Helvetica Light"/>
                <a:ea typeface="Helvetica Light"/>
                <a:cs typeface="Helvetica Light"/>
                <a:sym typeface="Helvetica Light"/>
              </a:defRPr>
            </a:pPr>
            <a:r>
              <a:t>– Supports Partitioned table as target</a:t>
            </a:r>
          </a:p>
          <a:p>
            <a:pPr lvl="1">
              <a:defRPr sz="1400">
                <a:latin typeface="Helvetica Light"/>
                <a:ea typeface="Helvetica Light"/>
                <a:cs typeface="Helvetica Light"/>
                <a:sym typeface="Helvetica Light"/>
              </a:defRPr>
            </a:pPr>
            <a:r>
              <a:t>– Can not limit Load to selected partition(s), limited access during load</a:t>
            </a:r>
          </a:p>
          <a:p>
            <a:pPr lvl="1">
              <a:defRPr sz="1400">
                <a:latin typeface="Helvetica Light"/>
                <a:ea typeface="Helvetica Light"/>
                <a:cs typeface="Helvetica Light"/>
                <a:sym typeface="Helvetica Light"/>
              </a:defRPr>
            </a:pPr>
            <a:r>
              <a:t>– Supports all INDEXING modes :REBUILD,INCREMENTAL,DEFERRED</a:t>
            </a:r>
          </a:p>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a:t>
            </a:r>
          </a:p>
        </p:txBody>
      </p:sp>
      <p:sp>
        <p:nvSpPr>
          <p:cNvPr id="469" name="Title 4"/>
          <p:cNvSpPr txBox="1"/>
          <p:nvPr>
            <p:ph type="title"/>
          </p:nvPr>
        </p:nvSpPr>
        <p:spPr>
          <a:xfrm>
            <a:off x="348291" y="676940"/>
            <a:ext cx="8467726" cy="476251"/>
          </a:xfrm>
          <a:prstGeom prst="rect">
            <a:avLst/>
          </a:prstGeom>
        </p:spPr>
        <p:txBody>
          <a:bodyPr lIns="45719" tIns="45719" rIns="45719" bIns="45719"/>
          <a:lstStyle>
            <a:lvl1pPr>
              <a:defRPr sz="1800">
                <a:solidFill>
                  <a:srgbClr val="000000"/>
                </a:solidFill>
                <a:latin typeface="Arial"/>
                <a:ea typeface="Arial"/>
                <a:cs typeface="Arial"/>
                <a:sym typeface="Arial"/>
              </a:defRPr>
            </a:lvl1pPr>
          </a:lstStyle>
          <a:p>
            <a:pPr/>
            <a:r>
              <a:t>Advantages </a:t>
            </a:r>
          </a:p>
        </p:txBody>
      </p:sp>
      <p:sp>
        <p:nvSpPr>
          <p:cNvPr id="470" name="Advantages of table partitioning for roll-in…"/>
          <p:cNvSpPr txBox="1"/>
          <p:nvPr/>
        </p:nvSpPr>
        <p:spPr>
          <a:xfrm>
            <a:off x="296651" y="1159455"/>
            <a:ext cx="11356330" cy="2478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spcBef>
                <a:spcPts val="500"/>
              </a:spcBef>
              <a:buClr>
                <a:srgbClr val="7889FB"/>
              </a:buClr>
              <a:buSzPct val="100000"/>
              <a:buChar char="▪"/>
              <a:tabLst>
                <a:tab pos="228600" algn="l"/>
                <a:tab pos="736600" algn="l"/>
                <a:tab pos="1143000" algn="l"/>
                <a:tab pos="1600200" algn="l"/>
                <a:tab pos="2057400" algn="l"/>
              </a:tabLst>
              <a:defRPr>
                <a:latin typeface="Arial"/>
                <a:ea typeface="Arial"/>
                <a:cs typeface="Arial"/>
                <a:sym typeface="Arial"/>
              </a:defRPr>
            </a:pPr>
            <a:r>
              <a:t>Advantages of table partitioning for roll-in</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Minimal disruption</a:t>
            </a:r>
            <a:br/>
            <a:r>
              <a:t>Table is offline for only a few seconds during ATTACH</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Data appears all at once</a:t>
            </a:r>
            <a:br/>
            <a:r>
              <a:t>In contrast to IMPORT, where data trickles in</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Works well with MQTs, constraints, generated columns</a:t>
            </a:r>
          </a:p>
          <a:p>
            <a:pPr marL="228600" indent="-228600">
              <a:spcBef>
                <a:spcPts val="500"/>
              </a:spcBef>
              <a:buClr>
                <a:srgbClr val="7889FB"/>
              </a:buClr>
              <a:buSzPct val="100000"/>
              <a:buChar char="▪"/>
              <a:tabLst>
                <a:tab pos="228600" algn="l"/>
                <a:tab pos="736600" algn="l"/>
                <a:tab pos="1143000" algn="l"/>
                <a:tab pos="1600200" algn="l"/>
                <a:tab pos="2057400" algn="l"/>
              </a:tabLst>
              <a:defRPr>
                <a:latin typeface="Arial"/>
                <a:ea typeface="Arial"/>
                <a:cs typeface="Arial"/>
                <a:sym typeface="Arial"/>
              </a:defRPr>
            </a:pPr>
            <a:r>
              <a:t>Disadvantages</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Total time for roll-in much longer than Union All Views</a:t>
            </a:r>
          </a:p>
          <a:p>
            <a:pPr lvl="1" marL="750887" indent="-285750">
              <a:spcBef>
                <a:spcPts val="2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ATTACH is only useful if roll-in granularity matches range boundaries</a:t>
            </a:r>
          </a:p>
        </p:txBody>
      </p:sp>
      <p:sp>
        <p:nvSpPr>
          <p:cNvPr id="471"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a:t>
            </a:r>
          </a:p>
        </p:txBody>
      </p:sp>
      <p:sp>
        <p:nvSpPr>
          <p:cNvPr id="474" name="Title 4"/>
          <p:cNvSpPr txBox="1"/>
          <p:nvPr>
            <p:ph type="title"/>
          </p:nvPr>
        </p:nvSpPr>
        <p:spPr>
          <a:xfrm>
            <a:off x="395111" y="809620"/>
            <a:ext cx="8467726" cy="476251"/>
          </a:xfrm>
          <a:prstGeom prst="rect">
            <a:avLst/>
          </a:prstGeom>
        </p:spPr>
        <p:txBody>
          <a:bodyPr lIns="45719" tIns="45719" rIns="45719" bIns="45719"/>
          <a:lstStyle>
            <a:lvl1pPr>
              <a:defRPr sz="1800">
                <a:solidFill>
                  <a:srgbClr val="000000"/>
                </a:solidFill>
                <a:latin typeface="Arial"/>
                <a:ea typeface="Arial"/>
                <a:cs typeface="Arial"/>
                <a:sym typeface="Arial"/>
              </a:defRPr>
            </a:lvl1pPr>
          </a:lstStyle>
          <a:p>
            <a:pPr/>
            <a:r>
              <a:t>Useful Queries Related to SET INTEGRITY  </a:t>
            </a:r>
          </a:p>
        </p:txBody>
      </p:sp>
      <p:sp>
        <p:nvSpPr>
          <p:cNvPr id="475" name="All tables in the database that are in SET INTEGRITY PENDING (SIP) state…"/>
          <p:cNvSpPr txBox="1"/>
          <p:nvPr/>
        </p:nvSpPr>
        <p:spPr>
          <a:xfrm>
            <a:off x="506793" y="1369696"/>
            <a:ext cx="7133142" cy="1665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15152" indent="-215152">
              <a:spcBef>
                <a:spcPts val="5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All tables in the database that are in SET INTEGRITY PENDING (SIP) state</a:t>
            </a:r>
          </a:p>
          <a:p>
            <a:pPr lvl="1" marL="728906" indent="-263769">
              <a:spcBef>
                <a:spcPts val="200"/>
              </a:spcBef>
              <a:buClr>
                <a:srgbClr val="7889FB"/>
              </a:buClr>
              <a:buSzPct val="100000"/>
              <a:buChar char=""/>
              <a:tabLst>
                <a:tab pos="228600" algn="l"/>
                <a:tab pos="736600" algn="l"/>
                <a:tab pos="1143000" algn="l"/>
                <a:tab pos="1600200" algn="l"/>
                <a:tab pos="2057400" algn="l"/>
              </a:tabLst>
              <a:defRPr sz="1200">
                <a:latin typeface="Courier New"/>
                <a:ea typeface="Courier New"/>
                <a:cs typeface="Courier New"/>
                <a:sym typeface="Courier New"/>
              </a:defRPr>
            </a:pPr>
            <a:r>
              <a:t>SELECT TABLES.TABSCHEMA, TABLES.TABNAME</a:t>
            </a:r>
            <a:br/>
            <a:r>
              <a:t>FROM SYSCAT.TABLES TABLES WHERE STATUS='C';</a:t>
            </a:r>
          </a:p>
          <a:p>
            <a:pPr marL="215152" indent="-215152">
              <a:spcBef>
                <a:spcPts val="500"/>
              </a:spcBef>
              <a:buClr>
                <a:srgbClr val="7889FB"/>
              </a:buClr>
              <a:buSzPct val="100000"/>
              <a:buChar char="▪"/>
              <a:tabLst>
                <a:tab pos="228600" algn="l"/>
                <a:tab pos="736600" algn="l"/>
                <a:tab pos="1143000" algn="l"/>
                <a:tab pos="1600200" algn="l"/>
                <a:tab pos="2057400" algn="l"/>
              </a:tabLst>
              <a:defRPr sz="1600">
                <a:latin typeface="Arial"/>
                <a:ea typeface="Arial"/>
                <a:cs typeface="Arial"/>
                <a:sym typeface="Arial"/>
              </a:defRPr>
            </a:pPr>
            <a:r>
              <a:t>Tables with detached attribute set</a:t>
            </a:r>
          </a:p>
          <a:p>
            <a:pPr lvl="1" marL="731837" indent="-266700">
              <a:spcBef>
                <a:spcPts val="200"/>
              </a:spcBef>
              <a:buClr>
                <a:srgbClr val="7889FB"/>
              </a:buClr>
              <a:buSzPct val="100000"/>
              <a:buChar char=""/>
              <a:tabLst>
                <a:tab pos="228600" algn="l"/>
                <a:tab pos="736600" algn="l"/>
                <a:tab pos="1143000" algn="l"/>
                <a:tab pos="1600200" algn="l"/>
                <a:tab pos="2057400" algn="l"/>
              </a:tabLst>
              <a:defRPr sz="1400">
                <a:latin typeface="Arial"/>
                <a:ea typeface="Arial"/>
                <a:cs typeface="Arial"/>
                <a:sym typeface="Arial"/>
              </a:defRPr>
            </a:pPr>
            <a:r>
              <a:t>After DETACH, target table is inaccessible until MQTs are refreshed</a:t>
            </a:r>
          </a:p>
          <a:p>
            <a:pPr lvl="1" marL="731837" indent="-266700">
              <a:spcBef>
                <a:spcPts val="200"/>
              </a:spcBef>
              <a:buClr>
                <a:srgbClr val="7889FB"/>
              </a:buClr>
              <a:buSzPct val="100000"/>
              <a:buChar char=""/>
              <a:tabLst>
                <a:tab pos="228600" algn="l"/>
                <a:tab pos="736600" algn="l"/>
                <a:tab pos="1143000" algn="l"/>
                <a:tab pos="1600200" algn="l"/>
                <a:tab pos="2057400" algn="l"/>
              </a:tabLst>
              <a:defRPr sz="1400">
                <a:latin typeface="Arial"/>
                <a:ea typeface="Arial"/>
                <a:cs typeface="Arial"/>
                <a:sym typeface="Arial"/>
              </a:defRPr>
            </a:pPr>
            <a:r>
              <a:t>There is a new catalog view for this</a:t>
            </a:r>
            <a:br/>
            <a:r>
              <a:rPr sz="1200">
                <a:latin typeface="Courier New"/>
                <a:ea typeface="Courier New"/>
                <a:cs typeface="Courier New"/>
                <a:sym typeface="Courier New"/>
              </a:rPr>
              <a:t>SYSCAT.TABDETACHEDDEP</a:t>
            </a:r>
          </a:p>
        </p:txBody>
      </p:sp>
      <p:sp>
        <p:nvSpPr>
          <p:cNvPr id="476" name="After ATTACH or DETACH, you need to run SET INTEGRITY on all dependent REFRESH IMMEDIATE MQTs  WITH DEP_CNT(TOTAL_DEP) AS (SELECT COUNT(*) FROM SYSCAT.TABDEP), DEP_TAB(SCHEMA, NAME, TYPE, REFRESH, LEVEL) AS   (SELECT TABLES.TABSCHEMA, TABLES.TABNAME, TAB"/>
          <p:cNvSpPr txBox="1"/>
          <p:nvPr/>
        </p:nvSpPr>
        <p:spPr>
          <a:xfrm>
            <a:off x="528857" y="3073842"/>
            <a:ext cx="10741964" cy="33539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360" indent="-213360">
              <a:lnSpc>
                <a:spcPct val="90000"/>
              </a:lnSpc>
              <a:spcBef>
                <a:spcPts val="400"/>
              </a:spcBef>
              <a:buClr>
                <a:srgbClr val="7889FB"/>
              </a:buClr>
              <a:buSzPct val="100000"/>
              <a:buChar char="▪"/>
              <a:tabLst>
                <a:tab pos="228600" algn="l"/>
                <a:tab pos="736600" algn="l"/>
                <a:tab pos="1143000" algn="l"/>
                <a:tab pos="1600200" algn="l"/>
                <a:tab pos="2057400" algn="l"/>
              </a:tabLst>
              <a:defRPr sz="1400">
                <a:latin typeface="Arial"/>
                <a:ea typeface="Arial"/>
                <a:cs typeface="Arial"/>
                <a:sym typeface="Arial"/>
              </a:defRPr>
            </a:pPr>
            <a:r>
              <a:t>After ATTACH or DETACH, you need to run SET INTEGRITY on all dependent REFRESH IMMEDIATE MQTs</a:t>
            </a:r>
            <a:br/>
            <a:br/>
            <a:r>
              <a:rPr sz="1100">
                <a:latin typeface="Courier New"/>
                <a:ea typeface="Courier New"/>
                <a:cs typeface="Courier New"/>
                <a:sym typeface="Courier New"/>
              </a:rPr>
              <a:t>WITH</a:t>
            </a:r>
            <a:br>
              <a:rPr sz="1100">
                <a:latin typeface="Courier New"/>
                <a:ea typeface="Courier New"/>
                <a:cs typeface="Courier New"/>
                <a:sym typeface="Courier New"/>
              </a:rPr>
            </a:br>
            <a:r>
              <a:rPr sz="1100">
                <a:latin typeface="Courier New"/>
                <a:ea typeface="Courier New"/>
                <a:cs typeface="Courier New"/>
                <a:sym typeface="Courier New"/>
              </a:rPr>
              <a:t>DEP_CNT(TOTAL_DEP) AS (SELECT COUNT(*) FROM SYSCAT.TABDEP),</a:t>
            </a:r>
            <a:br>
              <a:rPr sz="1100">
                <a:latin typeface="Courier New"/>
                <a:ea typeface="Courier New"/>
                <a:cs typeface="Courier New"/>
                <a:sym typeface="Courier New"/>
              </a:rPr>
            </a:br>
            <a:r>
              <a:rPr sz="1100">
                <a:latin typeface="Courier New"/>
                <a:ea typeface="Courier New"/>
                <a:cs typeface="Courier New"/>
                <a:sym typeface="Courier New"/>
              </a:rPr>
              <a:t>DEP_TAB(SCHEMA, NAME, TYPE, REFRESH, LEVEL) AS</a:t>
            </a:r>
            <a:br>
              <a:rPr sz="1100">
                <a:latin typeface="Courier New"/>
                <a:ea typeface="Courier New"/>
                <a:cs typeface="Courier New"/>
                <a:sym typeface="Courier New"/>
              </a:rPr>
            </a:br>
            <a:r>
              <a:rPr sz="1100">
                <a:latin typeface="Courier New"/>
                <a:ea typeface="Courier New"/>
                <a:cs typeface="Courier New"/>
                <a:sym typeface="Courier New"/>
              </a:rPr>
              <a:t>  (SELECT TABLES.TABSCHEMA, TABLES.TABNAME, TABLES.TYPE, </a:t>
            </a:r>
            <a:br>
              <a:rPr sz="1100">
                <a:latin typeface="Courier New"/>
                <a:ea typeface="Courier New"/>
                <a:cs typeface="Courier New"/>
                <a:sym typeface="Courier New"/>
              </a:rPr>
            </a:br>
            <a:r>
              <a:rPr sz="1100">
                <a:latin typeface="Courier New"/>
                <a:ea typeface="Courier New"/>
                <a:cs typeface="Courier New"/>
                <a:sym typeface="Courier New"/>
              </a:rPr>
              <a:t>          TABLES.REFRESH, 0</a:t>
            </a:r>
            <a:br>
              <a:rPr sz="1100">
                <a:latin typeface="Courier New"/>
                <a:ea typeface="Courier New"/>
                <a:cs typeface="Courier New"/>
                <a:sym typeface="Courier New"/>
              </a:rPr>
            </a:br>
            <a:r>
              <a:rPr sz="1100">
                <a:latin typeface="Courier New"/>
                <a:ea typeface="Courier New"/>
                <a:cs typeface="Courier New"/>
                <a:sym typeface="Courier New"/>
              </a:rPr>
              <a:t>   FROM SYSCAT.TABLES TABLES</a:t>
            </a:r>
            <a:br>
              <a:rPr sz="1100">
                <a:latin typeface="Courier New"/>
                <a:ea typeface="Courier New"/>
                <a:cs typeface="Courier New"/>
                <a:sym typeface="Courier New"/>
              </a:rPr>
            </a:br>
            <a:r>
              <a:rPr sz="1100">
                <a:latin typeface="Courier New"/>
                <a:ea typeface="Courier New"/>
                <a:cs typeface="Courier New"/>
                <a:sym typeface="Courier New"/>
              </a:rPr>
              <a:t>   WHERE TABLES.TABSCHEMA='&lt;schema name&gt;' AND TABLES.TABNAME='&lt;table name&gt;‘</a:t>
            </a:r>
            <a:br>
              <a:rPr sz="1100">
                <a:latin typeface="Courier New"/>
                <a:ea typeface="Courier New"/>
                <a:cs typeface="Courier New"/>
                <a:sym typeface="Courier New"/>
              </a:rPr>
            </a:br>
            <a:r>
              <a:rPr sz="1100">
                <a:latin typeface="Courier New"/>
                <a:ea typeface="Courier New"/>
                <a:cs typeface="Courier New"/>
                <a:sym typeface="Courier New"/>
              </a:rPr>
              <a:t>     UNION ALL</a:t>
            </a:r>
            <a:br>
              <a:rPr sz="1100">
                <a:latin typeface="Courier New"/>
                <a:ea typeface="Courier New"/>
                <a:cs typeface="Courier New"/>
                <a:sym typeface="Courier New"/>
              </a:rPr>
            </a:br>
            <a:r>
              <a:rPr sz="1100">
                <a:latin typeface="Courier New"/>
                <a:ea typeface="Courier New"/>
                <a:cs typeface="Courier New"/>
                <a:sym typeface="Courier New"/>
              </a:rPr>
              <a:t>   SELECT TABDEP.TABSCHEMA, TABDEP.TABNAME, TABDEP.DTYPE, </a:t>
            </a:r>
            <a:br>
              <a:rPr sz="1100">
                <a:latin typeface="Courier New"/>
                <a:ea typeface="Courier New"/>
                <a:cs typeface="Courier New"/>
                <a:sym typeface="Courier New"/>
              </a:rPr>
            </a:br>
            <a:r>
              <a:rPr sz="1100">
                <a:latin typeface="Courier New"/>
                <a:ea typeface="Courier New"/>
                <a:cs typeface="Courier New"/>
                <a:sym typeface="Courier New"/>
              </a:rPr>
              <a:t>          TABLES.REFRESH, DEP_TAB.LEVEL + 1</a:t>
            </a:r>
            <a:br>
              <a:rPr sz="1100">
                <a:latin typeface="Courier New"/>
                <a:ea typeface="Courier New"/>
                <a:cs typeface="Courier New"/>
                <a:sym typeface="Courier New"/>
              </a:rPr>
            </a:br>
            <a:r>
              <a:rPr sz="1100">
                <a:latin typeface="Courier New"/>
                <a:ea typeface="Courier New"/>
                <a:cs typeface="Courier New"/>
                <a:sym typeface="Courier New"/>
              </a:rPr>
              <a:t>   FROM SYSCAT.TABDEP TABDEP, DEP_TAB, SYSCAT.TABLES TABLES</a:t>
            </a:r>
            <a:br>
              <a:rPr sz="1100">
                <a:latin typeface="Courier New"/>
                <a:ea typeface="Courier New"/>
                <a:cs typeface="Courier New"/>
                <a:sym typeface="Courier New"/>
              </a:rPr>
            </a:br>
            <a:r>
              <a:rPr sz="1100">
                <a:latin typeface="Courier New"/>
                <a:ea typeface="Courier New"/>
                <a:cs typeface="Courier New"/>
                <a:sym typeface="Courier New"/>
              </a:rPr>
              <a:t>   WHERE TABDEP.DTYPE IN ('S', 'V', 'W', 'T') AND</a:t>
            </a:r>
            <a:br>
              <a:rPr sz="1100">
                <a:latin typeface="Courier New"/>
                <a:ea typeface="Courier New"/>
                <a:cs typeface="Courier New"/>
                <a:sym typeface="Courier New"/>
              </a:rPr>
            </a:br>
            <a:r>
              <a:rPr sz="1100">
                <a:latin typeface="Courier New"/>
                <a:ea typeface="Courier New"/>
                <a:cs typeface="Courier New"/>
                <a:sym typeface="Courier New"/>
              </a:rPr>
              <a:t>         TABDEP.BSCHEMA = DEP_TAB.SCHEMA AND</a:t>
            </a:r>
            <a:br>
              <a:rPr sz="1100">
                <a:latin typeface="Courier New"/>
                <a:ea typeface="Courier New"/>
                <a:cs typeface="Courier New"/>
                <a:sym typeface="Courier New"/>
              </a:rPr>
            </a:br>
            <a:r>
              <a:rPr sz="1100">
                <a:latin typeface="Courier New"/>
                <a:ea typeface="Courier New"/>
                <a:cs typeface="Courier New"/>
                <a:sym typeface="Courier New"/>
              </a:rPr>
              <a:t>         TABDEP.BNAME = DEP_TAB.NAME AND</a:t>
            </a:r>
            <a:br>
              <a:rPr sz="1100">
                <a:latin typeface="Courier New"/>
                <a:ea typeface="Courier New"/>
                <a:cs typeface="Courier New"/>
                <a:sym typeface="Courier New"/>
              </a:rPr>
            </a:br>
            <a:r>
              <a:rPr sz="1100">
                <a:latin typeface="Courier New"/>
                <a:ea typeface="Courier New"/>
                <a:cs typeface="Courier New"/>
                <a:sym typeface="Courier New"/>
              </a:rPr>
              <a:t>         TABLES.TABSCHEMA = TABDEP.TABSCHEMA AND</a:t>
            </a:r>
            <a:br>
              <a:rPr sz="1100">
                <a:latin typeface="Courier New"/>
                <a:ea typeface="Courier New"/>
                <a:cs typeface="Courier New"/>
                <a:sym typeface="Courier New"/>
              </a:rPr>
            </a:br>
            <a:r>
              <a:rPr sz="1100">
                <a:latin typeface="Courier New"/>
                <a:ea typeface="Courier New"/>
                <a:cs typeface="Courier New"/>
                <a:sym typeface="Courier New"/>
              </a:rPr>
              <a:t>         TABLES.TABNAME = TABDEP.TABNAME AND</a:t>
            </a:r>
            <a:br>
              <a:rPr sz="1100">
                <a:latin typeface="Courier New"/>
                <a:ea typeface="Courier New"/>
                <a:cs typeface="Courier New"/>
                <a:sym typeface="Courier New"/>
              </a:rPr>
            </a:br>
            <a:r>
              <a:rPr sz="1100">
                <a:latin typeface="Courier New"/>
                <a:ea typeface="Courier New"/>
                <a:cs typeface="Courier New"/>
                <a:sym typeface="Courier New"/>
              </a:rPr>
              <a:t>         DEP_TAB.LEVEL &lt; (SELECT DEP_CNT.TOTAL_DEP FROM DEP_CNT))</a:t>
            </a:r>
            <a:br>
              <a:rPr sz="1100">
                <a:latin typeface="Courier New"/>
                <a:ea typeface="Courier New"/>
                <a:cs typeface="Courier New"/>
                <a:sym typeface="Courier New"/>
              </a:rPr>
            </a:br>
            <a:r>
              <a:rPr sz="1100">
                <a:latin typeface="Courier New"/>
                <a:ea typeface="Courier New"/>
                <a:cs typeface="Courier New"/>
                <a:sym typeface="Courier New"/>
              </a:rPr>
              <a:t>SELECT DISTINCT * FROM</a:t>
            </a:r>
            <a:br>
              <a:rPr sz="1100">
                <a:latin typeface="Courier New"/>
                <a:ea typeface="Courier New"/>
                <a:cs typeface="Courier New"/>
                <a:sym typeface="Courier New"/>
              </a:rPr>
            </a:br>
            <a:r>
              <a:rPr sz="1100">
                <a:latin typeface="Courier New"/>
                <a:ea typeface="Courier New"/>
                <a:cs typeface="Courier New"/>
                <a:sym typeface="Courier New"/>
              </a:rPr>
              <a:t>(SELECT DEP_TAB.SCHEMA, DEP_TAB.NAME </a:t>
            </a:r>
            <a:br>
              <a:rPr sz="1100">
                <a:latin typeface="Courier New"/>
                <a:ea typeface="Courier New"/>
                <a:cs typeface="Courier New"/>
                <a:sym typeface="Courier New"/>
              </a:rPr>
            </a:br>
            <a:r>
              <a:rPr sz="1100">
                <a:latin typeface="Courier New"/>
                <a:ea typeface="Courier New"/>
                <a:cs typeface="Courier New"/>
                <a:sym typeface="Courier New"/>
              </a:rPr>
              <a:t> FROM DEP_TAB</a:t>
            </a:r>
            <a:br>
              <a:rPr sz="1100">
                <a:latin typeface="Courier New"/>
                <a:ea typeface="Courier New"/>
                <a:cs typeface="Courier New"/>
                <a:sym typeface="Courier New"/>
              </a:rPr>
            </a:br>
            <a:r>
              <a:rPr sz="1100">
                <a:latin typeface="Courier New"/>
                <a:ea typeface="Courier New"/>
                <a:cs typeface="Courier New"/>
                <a:sym typeface="Courier New"/>
              </a:rPr>
              <a:t> WHERE DEP_TAB.TYPE = 'S' AND DEP_TAB.REFRESH = 'I‘</a:t>
            </a:r>
          </a:p>
        </p:txBody>
      </p:sp>
      <p:sp>
        <p:nvSpPr>
          <p:cNvPr id="47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a:t>
            </a:r>
          </a:p>
        </p:txBody>
      </p:sp>
      <p:sp>
        <p:nvSpPr>
          <p:cNvPr id="480" name="Q &amp; A"/>
          <p:cNvSpPr txBox="1"/>
          <p:nvPr/>
        </p:nvSpPr>
        <p:spPr>
          <a:xfrm>
            <a:off x="4450514" y="2718023"/>
            <a:ext cx="2451012" cy="915353"/>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lIns="45719" rIns="45719">
            <a:spAutoFit/>
          </a:bodyPr>
          <a:lstStyle>
            <a:lvl1pPr>
              <a:defRPr sz="6400">
                <a:solidFill>
                  <a:srgbClr val="FFFFFF"/>
                </a:solidFill>
              </a:defRPr>
            </a:lvl1pPr>
          </a:lstStyle>
          <a:p>
            <a:pPr/>
            <a:r>
              <a:t>Q &amp; A</a:t>
            </a:r>
          </a:p>
        </p:txBody>
      </p:sp>
      <p:sp>
        <p:nvSpPr>
          <p:cNvPr id="481"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ooter Placeholder 2"/>
          <p:cNvSpPr txBox="1"/>
          <p:nvPr/>
        </p:nvSpPr>
        <p:spPr>
          <a:xfrm>
            <a:off x="45720" y="6466727"/>
            <a:ext cx="12104795" cy="2285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180" name="Title 4"/>
          <p:cNvSpPr txBox="1"/>
          <p:nvPr>
            <p:ph type="title"/>
          </p:nvPr>
        </p:nvSpPr>
        <p:spPr>
          <a:xfrm>
            <a:off x="402343" y="832999"/>
            <a:ext cx="11144816" cy="5364473"/>
          </a:xfrm>
          <a:prstGeom prst="rect">
            <a:avLst/>
          </a:prstGeom>
        </p:spPr>
        <p:txBody>
          <a:bodyPr/>
          <a:lstStyle/>
          <a:p>
            <a:pPr defTabSz="457200">
              <a:lnSpc>
                <a:spcPct val="100000"/>
              </a:lnSpc>
              <a:spcBef>
                <a:spcPts val="1200"/>
              </a:spcBef>
              <a:defRPr sz="1600">
                <a:solidFill>
                  <a:srgbClr val="161616"/>
                </a:solidFill>
                <a:latin typeface="+mn-lt"/>
                <a:ea typeface="+mn-ea"/>
                <a:cs typeface="+mn-cs"/>
                <a:sym typeface="Helvetica"/>
              </a:defRPr>
            </a:pPr>
            <a:r>
              <a:t>Partitioned tables use a data organisation scheme in which table data is divided across multiple storage objects, called data partitions or ranges, according to values in one or more table partitioning key columns of the table.</a:t>
            </a:r>
          </a:p>
          <a:p>
            <a:pPr defTabSz="457200">
              <a:lnSpc>
                <a:spcPct val="100000"/>
              </a:lnSpc>
              <a:spcBef>
                <a:spcPts val="1200"/>
              </a:spcBef>
              <a:defRPr sz="1600">
                <a:solidFill>
                  <a:srgbClr val="161616"/>
                </a:solidFill>
                <a:latin typeface="+mn-lt"/>
                <a:ea typeface="+mn-ea"/>
                <a:cs typeface="+mn-cs"/>
                <a:sym typeface="Helvetica"/>
              </a:defRPr>
            </a:pPr>
            <a:r>
              <a:t>A data partition or range is part of a table, containing a subset of rows of a table, and stored separately from other sets of rows. Data from a given table is partitioned into multiple data partitions or ranges based on the specifications provided in the PARTITION BY clause of the CREATE TABLE statement. These data partitions or ranges can be in different table spaces, in the same table space, or a combination of both. If a table is created using the PARTITION BY clause, the table is partitioned.</a:t>
            </a:r>
          </a:p>
          <a:p>
            <a:pPr defTabSz="457200">
              <a:lnSpc>
                <a:spcPct val="100000"/>
              </a:lnSpc>
              <a:spcBef>
                <a:spcPts val="1200"/>
              </a:spcBef>
              <a:defRPr sz="1600">
                <a:solidFill>
                  <a:srgbClr val="161616"/>
                </a:solidFill>
                <a:latin typeface="+mn-lt"/>
                <a:ea typeface="+mn-ea"/>
                <a:cs typeface="+mn-cs"/>
                <a:sym typeface="Helvetica"/>
              </a:defRPr>
            </a:pPr>
            <a:r>
              <a:t>All of the table spaces specified must have the same page size, extent size, storage mechanism (DMS or SMS), and type (REGULAR or LARGE), and all of the table spaces must be in the same database partition group.</a:t>
            </a:r>
          </a:p>
          <a:p>
            <a:pPr defTabSz="457200">
              <a:lnSpc>
                <a:spcPct val="100000"/>
              </a:lnSpc>
              <a:spcBef>
                <a:spcPts val="1200"/>
              </a:spcBef>
              <a:defRPr sz="1600">
                <a:solidFill>
                  <a:srgbClr val="161616"/>
                </a:solidFill>
                <a:latin typeface="+mn-lt"/>
                <a:ea typeface="+mn-ea"/>
                <a:cs typeface="+mn-cs"/>
                <a:sym typeface="Helvetica"/>
              </a:defRPr>
            </a:pPr>
            <a:r>
              <a:t>A partitioned table simplifies the rolling in and rolling out of table data and a partitioned table can contain vastly more data than an ordinary table. You can create a partitioned table with a maximum of 32,767 data partitions. Data partitions can be added to, attached to, and detached from a partitioned table, and you can store multiple data partition ranges from a table in one table space.</a:t>
            </a:r>
          </a:p>
          <a:p>
            <a:pPr defTabSz="457200">
              <a:lnSpc>
                <a:spcPct val="100000"/>
              </a:lnSpc>
              <a:spcBef>
                <a:spcPts val="1200"/>
              </a:spcBef>
              <a:defRPr sz="1600">
                <a:solidFill>
                  <a:srgbClr val="161616"/>
                </a:solidFill>
                <a:latin typeface="+mn-lt"/>
                <a:ea typeface="+mn-ea"/>
                <a:cs typeface="+mn-cs"/>
                <a:sym typeface="Helvetica"/>
              </a:defRPr>
            </a:pPr>
            <a:r>
              <a:t>Indexes on a partitioned table can be partitioned or non-partitioned. Both non-partitioned and partitioned indexes can exist together on a single partitioned table.</a:t>
            </a:r>
          </a:p>
          <a:p>
            <a:pPr defTabSz="457200">
              <a:lnSpc>
                <a:spcPct val="100000"/>
              </a:lnSpc>
              <a:defRPr sz="1600">
                <a:solidFill>
                  <a:srgbClr val="161616"/>
                </a:solidFill>
                <a:latin typeface="+mn-lt"/>
                <a:ea typeface="+mn-ea"/>
                <a:cs typeface="+mn-cs"/>
                <a:sym typeface="Helvetica"/>
              </a:defRPr>
            </a:pPr>
            <a:r>
              <a:t>Restrictions</a:t>
            </a:r>
          </a:p>
          <a:p>
            <a:pPr defTabSz="457200">
              <a:lnSpc>
                <a:spcPct val="100000"/>
              </a:lnSpc>
              <a:spcBef>
                <a:spcPts val="1200"/>
              </a:spcBef>
              <a:defRPr sz="1600">
                <a:solidFill>
                  <a:srgbClr val="161616"/>
                </a:solidFill>
                <a:latin typeface="+mn-lt"/>
                <a:ea typeface="+mn-ea"/>
                <a:cs typeface="+mn-cs"/>
                <a:sym typeface="Helvetica"/>
              </a:defRPr>
            </a:pPr>
            <a:r>
              <a:t>Partitioned hierarchical or temporary tables, range-clustered tables, and partitioned views are not supported for use in partitioned tables.</a:t>
            </a:r>
          </a:p>
        </p:txBody>
      </p:sp>
      <p:sp>
        <p:nvSpPr>
          <p:cNvPr id="181" name="TextBox 1"/>
          <p:cNvSpPr txBox="1"/>
          <p:nvPr/>
        </p:nvSpPr>
        <p:spPr>
          <a:xfrm>
            <a:off x="409832"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184" name="Title 4"/>
          <p:cNvSpPr txBox="1"/>
          <p:nvPr>
            <p:ph type="title"/>
          </p:nvPr>
        </p:nvSpPr>
        <p:spPr>
          <a:xfrm>
            <a:off x="327431" y="876568"/>
            <a:ext cx="11144816" cy="5364473"/>
          </a:xfrm>
          <a:prstGeom prst="rect">
            <a:avLst/>
          </a:prstGeom>
        </p:spPr>
        <p:txBody>
          <a:bodyPr/>
          <a:lstStyle/>
          <a:p>
            <a:pPr defTabSz="352043">
              <a:lnSpc>
                <a:spcPct val="100000"/>
              </a:lnSpc>
              <a:spcBef>
                <a:spcPts val="900"/>
              </a:spcBef>
              <a:defRPr sz="1232">
                <a:solidFill>
                  <a:srgbClr val="000000"/>
                </a:solidFill>
                <a:latin typeface="+mn-lt"/>
                <a:ea typeface="+mn-ea"/>
                <a:cs typeface="+mn-cs"/>
                <a:sym typeface="Helvetica"/>
              </a:defRPr>
            </a:pPr>
            <a:r>
              <a:t>Database Administrators and Applications Developers are confronted with increasingly demanding systems with: </a:t>
            </a:r>
            <a:endParaRPr>
              <a:latin typeface="Times Roman"/>
              <a:ea typeface="Times Roman"/>
              <a:cs typeface="Times Roman"/>
              <a:sym typeface="Times Roman"/>
            </a:endParaRPr>
          </a:p>
          <a:p>
            <a:pPr marL="352043" indent="-244475" defTabSz="352043">
              <a:lnSpc>
                <a:spcPct val="100000"/>
              </a:lnSpc>
              <a:spcBef>
                <a:spcPts val="1200"/>
              </a:spcBef>
              <a:buClr>
                <a:srgbClr val="000000"/>
              </a:buClr>
              <a:buSzPct val="100000"/>
              <a:buFont typeface="Helvetica"/>
              <a:defRPr sz="1232">
                <a:solidFill>
                  <a:srgbClr val="000000"/>
                </a:solidFill>
                <a:latin typeface="+mn-lt"/>
                <a:ea typeface="+mn-ea"/>
                <a:cs typeface="+mn-cs"/>
                <a:sym typeface="Helvetica"/>
              </a:defRPr>
            </a:pPr>
            <a:r>
              <a:t>VeryLargeTables–As the price of disk storage continues to decrease, the demand to store more information has increased. </a:t>
            </a:r>
            <a:br/>
          </a:p>
          <a:p>
            <a:pPr marL="352043" indent="-244475" defTabSz="352043">
              <a:lnSpc>
                <a:spcPct val="100000"/>
              </a:lnSpc>
              <a:spcBef>
                <a:spcPts val="1200"/>
              </a:spcBef>
              <a:buClr>
                <a:srgbClr val="000000"/>
              </a:buClr>
              <a:buSzPct val="100000"/>
              <a:buFont typeface="Helvetica"/>
              <a:defRPr sz="1232">
                <a:solidFill>
                  <a:srgbClr val="000000"/>
                </a:solidFill>
                <a:latin typeface="+mn-lt"/>
                <a:ea typeface="+mn-ea"/>
                <a:cs typeface="+mn-cs"/>
                <a:sym typeface="Helvetica"/>
              </a:defRPr>
            </a:pPr>
            <a:r>
              <a:t>High Availability – Many systems provide 24 x 7 access to data and are required to planned outages and scheduled maintenance as short as possible. </a:t>
            </a:r>
            <a:br/>
          </a:p>
          <a:p>
            <a:pPr marL="352043" indent="-244475" defTabSz="352043">
              <a:lnSpc>
                <a:spcPct val="100000"/>
              </a:lnSpc>
              <a:spcBef>
                <a:spcPts val="1200"/>
              </a:spcBef>
              <a:buClr>
                <a:srgbClr val="000000"/>
              </a:buClr>
              <a:buSzPct val="100000"/>
              <a:buFont typeface="Helvetica"/>
              <a:defRPr sz="1232">
                <a:solidFill>
                  <a:srgbClr val="000000"/>
                </a:solidFill>
                <a:latin typeface="+mn-lt"/>
                <a:ea typeface="+mn-ea"/>
                <a:cs typeface="+mn-cs"/>
                <a:sym typeface="Helvetica"/>
              </a:defRPr>
            </a:pPr>
            <a:r>
              <a:t>Scalability – Databases need to be handle growth in a way that system resources can be added to maintain performance in a cost effective manner. </a:t>
            </a:r>
            <a:br/>
          </a:p>
          <a:p>
            <a:pPr marL="352043" indent="-244475" defTabSz="352043">
              <a:lnSpc>
                <a:spcPct val="100000"/>
              </a:lnSpc>
              <a:spcBef>
                <a:spcPts val="1200"/>
              </a:spcBef>
              <a:buClr>
                <a:srgbClr val="000000"/>
              </a:buClr>
              <a:buSzPct val="100000"/>
              <a:buFont typeface="Helvetica"/>
              <a:defRPr sz="1232">
                <a:solidFill>
                  <a:srgbClr val="000000"/>
                </a:solidFill>
                <a:latin typeface="+mn-lt"/>
                <a:ea typeface="+mn-ea"/>
                <a:cs typeface="+mn-cs"/>
                <a:sym typeface="Helvetica"/>
              </a:defRPr>
            </a:pPr>
            <a:r>
              <a:t>Efficient access plans for complex queries – Application users expect to be able to perform analysis on large portions of very large tables with high performance characteristics. </a:t>
            </a:r>
            <a:br/>
          </a:p>
          <a:p>
            <a:pPr marL="352043" indent="-244475" defTabSz="352043">
              <a:lnSpc>
                <a:spcPct val="100000"/>
              </a:lnSpc>
              <a:spcBef>
                <a:spcPts val="1200"/>
              </a:spcBef>
              <a:buClr>
                <a:srgbClr val="000000"/>
              </a:buClr>
              <a:buSzPct val="100000"/>
              <a:buFont typeface="Helvetica"/>
              <a:defRPr b="1" sz="1232">
                <a:solidFill>
                  <a:srgbClr val="000000"/>
                </a:solidFill>
                <a:latin typeface="+mn-lt"/>
                <a:ea typeface="+mn-ea"/>
                <a:cs typeface="+mn-cs"/>
                <a:sym typeface="Helvetica"/>
              </a:defRPr>
            </a:pPr>
            <a:r>
              <a:rPr b="0"/>
              <a:t>Efficient Load (Roll-in and Roll-out) – Many applications need to add and remove large amounts of data on a periodic basis, possibly weekly or monthly, adding to existing tables in a manner that minimizes the time required to add the data and also minimises any loss of application access to the data. </a:t>
            </a:r>
            <a:endParaRPr>
              <a:latin typeface="Times Roman"/>
              <a:ea typeface="Times Roman"/>
              <a:cs typeface="Times Roman"/>
              <a:sym typeface="Times Roman"/>
            </a:endParaRPr>
          </a:p>
          <a:p>
            <a:pPr defTabSz="352043">
              <a:lnSpc>
                <a:spcPct val="100000"/>
              </a:lnSpc>
              <a:spcBef>
                <a:spcPts val="900"/>
              </a:spcBef>
              <a:defRPr sz="1232">
                <a:solidFill>
                  <a:srgbClr val="000000"/>
                </a:solidFill>
                <a:latin typeface="+mn-lt"/>
                <a:ea typeface="+mn-ea"/>
                <a:cs typeface="+mn-cs"/>
                <a:sym typeface="Helvetica"/>
              </a:defRPr>
            </a:pPr>
            <a:r>
              <a:t>Database Administrators have a number of tools and techniques available to address these requirements including: </a:t>
            </a:r>
            <a:endParaRPr>
              <a:latin typeface="Times Roman"/>
              <a:ea typeface="Times Roman"/>
              <a:cs typeface="Times Roman"/>
              <a:sym typeface="Times Roman"/>
            </a:endParaRPr>
          </a:p>
          <a:p>
            <a:pPr defTabSz="352043">
              <a:lnSpc>
                <a:spcPct val="100000"/>
              </a:lnSpc>
              <a:spcBef>
                <a:spcPts val="900"/>
              </a:spcBef>
              <a:defRPr sz="1232">
                <a:solidFill>
                  <a:srgbClr val="000000"/>
                </a:solidFill>
                <a:latin typeface="+mn-lt"/>
                <a:ea typeface="+mn-ea"/>
                <a:cs typeface="+mn-cs"/>
                <a:sym typeface="Helvetica"/>
              </a:defRPr>
            </a:pPr>
            <a:r>
              <a:rPr b="1"/>
              <a:t>• </a:t>
            </a:r>
            <a:r>
              <a:t>Database Partitioning</a:t>
            </a:r>
          </a:p>
          <a:p>
            <a:pPr defTabSz="352043">
              <a:lnSpc>
                <a:spcPct val="100000"/>
              </a:lnSpc>
              <a:spcBef>
                <a:spcPts val="900"/>
              </a:spcBef>
              <a:defRPr sz="1232">
                <a:solidFill>
                  <a:srgbClr val="000000"/>
                </a:solidFill>
                <a:latin typeface="+mn-lt"/>
                <a:ea typeface="+mn-ea"/>
                <a:cs typeface="+mn-cs"/>
                <a:sym typeface="Helvetica"/>
              </a:defRPr>
            </a:pPr>
            <a:r>
              <a:rPr b="1"/>
              <a:t>• </a:t>
            </a:r>
            <a:r>
              <a:t>Multi-Dimensional Clustering (MDC) tables </a:t>
            </a:r>
          </a:p>
          <a:p>
            <a:pPr defTabSz="352043">
              <a:lnSpc>
                <a:spcPct val="100000"/>
              </a:lnSpc>
              <a:spcBef>
                <a:spcPts val="900"/>
              </a:spcBef>
              <a:defRPr sz="1232">
                <a:solidFill>
                  <a:srgbClr val="000000"/>
                </a:solidFill>
                <a:latin typeface="+mn-lt"/>
                <a:ea typeface="+mn-ea"/>
                <a:cs typeface="+mn-cs"/>
                <a:sym typeface="Helvetica"/>
              </a:defRPr>
            </a:pPr>
            <a:r>
              <a:rPr b="1"/>
              <a:t>• </a:t>
            </a:r>
            <a:r>
              <a:t>UNION ALL views </a:t>
            </a:r>
            <a:endParaRPr>
              <a:latin typeface="Times Roman"/>
              <a:ea typeface="Times Roman"/>
              <a:cs typeface="Times Roman"/>
              <a:sym typeface="Times Roman"/>
            </a:endParaRPr>
          </a:p>
          <a:p>
            <a:pPr defTabSz="352043">
              <a:lnSpc>
                <a:spcPct val="100000"/>
              </a:lnSpc>
              <a:spcBef>
                <a:spcPts val="900"/>
              </a:spcBef>
              <a:defRPr sz="1232">
                <a:solidFill>
                  <a:srgbClr val="000000"/>
                </a:solidFill>
                <a:latin typeface="+mn-lt"/>
                <a:ea typeface="+mn-ea"/>
                <a:cs typeface="+mn-cs"/>
                <a:sym typeface="Helvetica"/>
              </a:defRPr>
            </a:pPr>
            <a:r>
              <a:t>From DB2 9 for Linux, UNIX and Windows, range-based table partitioning provides a significant new tool to this list. </a:t>
            </a:r>
            <a:br/>
          </a:p>
        </p:txBody>
      </p:sp>
      <p:sp>
        <p:nvSpPr>
          <p:cNvPr id="185"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Why Table Partitioning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18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Terminology </a:t>
            </a:r>
          </a:p>
        </p:txBody>
      </p:sp>
      <p:sp>
        <p:nvSpPr>
          <p:cNvPr id="189" name="Three ways to spread data, and you can mix and match!…"/>
          <p:cNvSpPr txBox="1"/>
          <p:nvPr/>
        </p:nvSpPr>
        <p:spPr>
          <a:xfrm>
            <a:off x="631523" y="1196674"/>
            <a:ext cx="11129838" cy="13984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tabLst>
                <a:tab pos="228600" algn="l"/>
                <a:tab pos="736600" algn="l"/>
                <a:tab pos="1143000" algn="l"/>
                <a:tab pos="1600200" algn="l"/>
                <a:tab pos="2057400" algn="l"/>
              </a:tabLst>
              <a:defRPr sz="1600">
                <a:latin typeface="Arial"/>
                <a:ea typeface="Arial"/>
                <a:cs typeface="Arial"/>
                <a:sym typeface="Arial"/>
              </a:defRPr>
            </a:pPr>
            <a:r>
              <a:t>Three ways to spread data, and you can mix and match!</a:t>
            </a:r>
          </a:p>
          <a:p>
            <a:pPr>
              <a:spcBef>
                <a:spcPts val="400"/>
              </a:spcBef>
              <a:tabLst>
                <a:tab pos="228600" algn="l"/>
                <a:tab pos="736600" algn="l"/>
                <a:tab pos="1143000" algn="l"/>
                <a:tab pos="1600200" algn="l"/>
                <a:tab pos="2057400" algn="l"/>
              </a:tabLst>
              <a:defRPr sz="1600">
                <a:latin typeface="Arial"/>
                <a:ea typeface="Arial"/>
                <a:cs typeface="Arial"/>
                <a:sym typeface="Arial"/>
              </a:defRPr>
            </a:pPr>
          </a:p>
          <a:p>
            <a:pPr lvl="1" marL="541421" indent="-160421">
              <a:spcBef>
                <a:spcPts val="200"/>
              </a:spcBef>
              <a:buSzPct val="100000"/>
              <a:buChar char="•"/>
              <a:tabLst>
                <a:tab pos="228600" algn="l"/>
                <a:tab pos="736600" algn="l"/>
                <a:tab pos="1143000" algn="l"/>
                <a:tab pos="1600200" algn="l"/>
                <a:tab pos="2057400" algn="l"/>
              </a:tabLst>
              <a:defRPr sz="1600">
                <a:latin typeface="Arial"/>
                <a:ea typeface="Arial"/>
                <a:cs typeface="Arial"/>
                <a:sym typeface="Arial"/>
              </a:defRPr>
            </a:pPr>
            <a:r>
              <a:t>DISTRIBUTE BY HASH  - currently in EEE/DPF          	</a:t>
            </a:r>
          </a:p>
          <a:p>
            <a:pPr lvl="1" marL="541421" indent="-160421">
              <a:spcBef>
                <a:spcPts val="200"/>
              </a:spcBef>
              <a:buSzPct val="100000"/>
              <a:buChar char="•"/>
              <a:tabLst>
                <a:tab pos="228600" algn="l"/>
                <a:tab pos="736600" algn="l"/>
                <a:tab pos="1143000" algn="l"/>
                <a:tab pos="1600200" algn="l"/>
                <a:tab pos="2057400" algn="l"/>
              </a:tabLst>
              <a:defRPr sz="1600">
                <a:latin typeface="Arial"/>
                <a:ea typeface="Arial"/>
                <a:cs typeface="Arial"/>
                <a:sym typeface="Arial"/>
              </a:defRPr>
            </a:pPr>
            <a:r>
              <a:t>PARTITION BY RANGE – aka table partitioning	</a:t>
            </a:r>
          </a:p>
          <a:p>
            <a:pPr lvl="1" marL="541421" indent="-160421">
              <a:spcBef>
                <a:spcPts val="200"/>
              </a:spcBef>
              <a:buSzPct val="100000"/>
              <a:buChar char="•"/>
              <a:tabLst>
                <a:tab pos="228600" algn="l"/>
                <a:tab pos="736600" algn="l"/>
                <a:tab pos="1143000" algn="l"/>
                <a:tab pos="1600200" algn="l"/>
                <a:tab pos="2057400" algn="l"/>
              </a:tabLst>
              <a:defRPr sz="1600">
                <a:latin typeface="Arial"/>
                <a:ea typeface="Arial"/>
                <a:cs typeface="Arial"/>
                <a:sym typeface="Arial"/>
              </a:defRPr>
            </a:pPr>
            <a:r>
              <a:t>ORGANIZE BY DIMENSIONS – aka MDC</a:t>
            </a:r>
          </a:p>
        </p:txBody>
      </p:sp>
      <p:sp>
        <p:nvSpPr>
          <p:cNvPr id="329" name="Connection Line"/>
          <p:cNvSpPr/>
          <p:nvPr/>
        </p:nvSpPr>
        <p:spPr>
          <a:xfrm>
            <a:off x="2439670" y="3394710"/>
            <a:ext cx="1352551"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6608"/>
                </a:lnTo>
                <a:lnTo>
                  <a:pt x="21600" y="6608"/>
                </a:lnTo>
                <a:lnTo>
                  <a:pt x="21600" y="0"/>
                </a:lnTo>
                <a:lnTo>
                  <a:pt x="17544" y="0"/>
                </a:lnTo>
              </a:path>
            </a:pathLst>
          </a:custGeom>
          <a:ln w="28575">
            <a:solidFill>
              <a:srgbClr val="808080"/>
            </a:solidFill>
          </a:ln>
        </p:spPr>
        <p:txBody>
          <a:bodyPr/>
          <a:lstStyle/>
          <a:p>
            <a:pPr/>
          </a:p>
        </p:txBody>
      </p:sp>
      <p:sp>
        <p:nvSpPr>
          <p:cNvPr id="330" name="Connection Line"/>
          <p:cNvSpPr/>
          <p:nvPr/>
        </p:nvSpPr>
        <p:spPr>
          <a:xfrm>
            <a:off x="2359660" y="3394710"/>
            <a:ext cx="1352550" cy="109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56" y="0"/>
                </a:moveTo>
                <a:lnTo>
                  <a:pt x="0" y="0"/>
                </a:lnTo>
                <a:lnTo>
                  <a:pt x="0" y="6592"/>
                </a:lnTo>
                <a:lnTo>
                  <a:pt x="21600" y="6592"/>
                </a:lnTo>
                <a:lnTo>
                  <a:pt x="21600" y="21600"/>
                </a:lnTo>
              </a:path>
            </a:pathLst>
          </a:custGeom>
          <a:ln w="28575">
            <a:solidFill>
              <a:srgbClr val="808080"/>
            </a:solidFill>
          </a:ln>
        </p:spPr>
        <p:txBody>
          <a:bodyPr/>
          <a:lstStyle/>
          <a:p>
            <a:pPr/>
          </a:p>
        </p:txBody>
      </p:sp>
      <p:sp>
        <p:nvSpPr>
          <p:cNvPr id="331" name="Connection Line"/>
          <p:cNvSpPr/>
          <p:nvPr/>
        </p:nvSpPr>
        <p:spPr>
          <a:xfrm>
            <a:off x="5243830" y="3394710"/>
            <a:ext cx="1350011" cy="111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36" y="0"/>
                </a:moveTo>
                <a:lnTo>
                  <a:pt x="21600" y="0"/>
                </a:lnTo>
                <a:lnTo>
                  <a:pt x="21600" y="6652"/>
                </a:lnTo>
                <a:lnTo>
                  <a:pt x="0" y="6652"/>
                </a:lnTo>
                <a:lnTo>
                  <a:pt x="0" y="21600"/>
                </a:lnTo>
              </a:path>
            </a:pathLst>
          </a:custGeom>
          <a:ln w="28575">
            <a:solidFill>
              <a:srgbClr val="808080"/>
            </a:solidFill>
          </a:ln>
        </p:spPr>
        <p:txBody>
          <a:bodyPr/>
          <a:lstStyle/>
          <a:p>
            <a:pPr/>
          </a:p>
        </p:txBody>
      </p:sp>
      <p:sp>
        <p:nvSpPr>
          <p:cNvPr id="332" name="Connection Line"/>
          <p:cNvSpPr/>
          <p:nvPr/>
        </p:nvSpPr>
        <p:spPr>
          <a:xfrm>
            <a:off x="5161280" y="3394710"/>
            <a:ext cx="1350011" cy="111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64" y="0"/>
                </a:moveTo>
                <a:lnTo>
                  <a:pt x="0" y="0"/>
                </a:lnTo>
                <a:lnTo>
                  <a:pt x="0" y="6693"/>
                </a:lnTo>
                <a:lnTo>
                  <a:pt x="21600" y="6693"/>
                </a:lnTo>
                <a:lnTo>
                  <a:pt x="21600" y="21600"/>
                </a:lnTo>
              </a:path>
            </a:pathLst>
          </a:custGeom>
          <a:ln w="28575">
            <a:solidFill>
              <a:srgbClr val="808080"/>
            </a:solidFill>
          </a:ln>
        </p:spPr>
        <p:txBody>
          <a:bodyPr/>
          <a:lstStyle/>
          <a:p>
            <a:pPr/>
          </a:p>
        </p:txBody>
      </p:sp>
      <p:sp>
        <p:nvSpPr>
          <p:cNvPr id="333" name="Connection Line"/>
          <p:cNvSpPr/>
          <p:nvPr/>
        </p:nvSpPr>
        <p:spPr>
          <a:xfrm>
            <a:off x="8014970" y="3402330"/>
            <a:ext cx="1329690" cy="1090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74" y="0"/>
                </a:moveTo>
                <a:lnTo>
                  <a:pt x="21600" y="0"/>
                </a:lnTo>
                <a:lnTo>
                  <a:pt x="21600" y="6588"/>
                </a:lnTo>
                <a:lnTo>
                  <a:pt x="0" y="6588"/>
                </a:lnTo>
                <a:lnTo>
                  <a:pt x="0" y="21600"/>
                </a:lnTo>
              </a:path>
            </a:pathLst>
          </a:custGeom>
          <a:ln w="28575">
            <a:solidFill>
              <a:srgbClr val="808080"/>
            </a:solidFill>
          </a:ln>
        </p:spPr>
        <p:txBody>
          <a:bodyPr/>
          <a:lstStyle/>
          <a:p>
            <a:pPr/>
          </a:p>
        </p:txBody>
      </p:sp>
      <p:sp>
        <p:nvSpPr>
          <p:cNvPr id="334" name="Connection Line"/>
          <p:cNvSpPr/>
          <p:nvPr/>
        </p:nvSpPr>
        <p:spPr>
          <a:xfrm>
            <a:off x="7913370" y="3402329"/>
            <a:ext cx="1329690" cy="1088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26" y="0"/>
                </a:moveTo>
                <a:lnTo>
                  <a:pt x="0" y="0"/>
                </a:lnTo>
                <a:lnTo>
                  <a:pt x="0" y="6578"/>
                </a:lnTo>
                <a:lnTo>
                  <a:pt x="21600" y="6578"/>
                </a:lnTo>
                <a:lnTo>
                  <a:pt x="21600" y="21600"/>
                </a:lnTo>
              </a:path>
            </a:pathLst>
          </a:custGeom>
          <a:ln w="28575">
            <a:solidFill>
              <a:srgbClr val="808080"/>
            </a:solidFill>
          </a:ln>
        </p:spPr>
        <p:txBody>
          <a:bodyPr/>
          <a:lstStyle/>
          <a:p>
            <a:pPr/>
          </a:p>
        </p:txBody>
      </p:sp>
      <p:grpSp>
        <p:nvGrpSpPr>
          <p:cNvPr id="268" name="Group"/>
          <p:cNvGrpSpPr/>
          <p:nvPr/>
        </p:nvGrpSpPr>
        <p:grpSpPr>
          <a:xfrm>
            <a:off x="1809116" y="5511639"/>
            <a:ext cx="7851588" cy="904876"/>
            <a:chOff x="0" y="0"/>
            <a:chExt cx="7851586" cy="904875"/>
          </a:xfrm>
        </p:grpSpPr>
        <p:grpSp>
          <p:nvGrpSpPr>
            <p:cNvPr id="198" name="Group"/>
            <p:cNvGrpSpPr/>
            <p:nvPr/>
          </p:nvGrpSpPr>
          <p:grpSpPr>
            <a:xfrm>
              <a:off x="38477" y="461962"/>
              <a:ext cx="461963" cy="422276"/>
              <a:chOff x="0" y="0"/>
              <a:chExt cx="461962" cy="422275"/>
            </a:xfrm>
          </p:grpSpPr>
          <p:sp>
            <p:nvSpPr>
              <p:cNvPr id="196"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197"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01" name="Group"/>
            <p:cNvGrpSpPr/>
            <p:nvPr/>
          </p:nvGrpSpPr>
          <p:grpSpPr>
            <a:xfrm>
              <a:off x="514970" y="461962"/>
              <a:ext cx="505927" cy="422276"/>
              <a:chOff x="0" y="0"/>
              <a:chExt cx="505926" cy="422275"/>
            </a:xfrm>
          </p:grpSpPr>
          <p:sp>
            <p:nvSpPr>
              <p:cNvPr id="199"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00"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04" name="Group"/>
            <p:cNvGrpSpPr/>
            <p:nvPr/>
          </p:nvGrpSpPr>
          <p:grpSpPr>
            <a:xfrm>
              <a:off x="1305302" y="461962"/>
              <a:ext cx="461963" cy="422276"/>
              <a:chOff x="0" y="0"/>
              <a:chExt cx="461962" cy="422275"/>
            </a:xfrm>
          </p:grpSpPr>
          <p:sp>
            <p:nvSpPr>
              <p:cNvPr id="202"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03"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07" name="Group"/>
            <p:cNvGrpSpPr/>
            <p:nvPr/>
          </p:nvGrpSpPr>
          <p:grpSpPr>
            <a:xfrm>
              <a:off x="1781795" y="461962"/>
              <a:ext cx="505927" cy="422276"/>
              <a:chOff x="0" y="0"/>
              <a:chExt cx="505926" cy="422275"/>
            </a:xfrm>
          </p:grpSpPr>
          <p:sp>
            <p:nvSpPr>
              <p:cNvPr id="205"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06"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10" name="Group"/>
            <p:cNvGrpSpPr/>
            <p:nvPr/>
          </p:nvGrpSpPr>
          <p:grpSpPr>
            <a:xfrm>
              <a:off x="2842002" y="482600"/>
              <a:ext cx="461963" cy="422275"/>
              <a:chOff x="0" y="0"/>
              <a:chExt cx="461962" cy="422275"/>
            </a:xfrm>
          </p:grpSpPr>
          <p:sp>
            <p:nvSpPr>
              <p:cNvPr id="208"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09"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13" name="Group"/>
            <p:cNvGrpSpPr/>
            <p:nvPr/>
          </p:nvGrpSpPr>
          <p:grpSpPr>
            <a:xfrm>
              <a:off x="3318495" y="482600"/>
              <a:ext cx="505927" cy="422275"/>
              <a:chOff x="0" y="0"/>
              <a:chExt cx="505926" cy="422275"/>
            </a:xfrm>
          </p:grpSpPr>
          <p:sp>
            <p:nvSpPr>
              <p:cNvPr id="211"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12"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16" name="Group"/>
            <p:cNvGrpSpPr/>
            <p:nvPr/>
          </p:nvGrpSpPr>
          <p:grpSpPr>
            <a:xfrm>
              <a:off x="4110414" y="482600"/>
              <a:ext cx="461964" cy="422275"/>
              <a:chOff x="0" y="0"/>
              <a:chExt cx="461962" cy="422275"/>
            </a:xfrm>
          </p:grpSpPr>
          <p:sp>
            <p:nvSpPr>
              <p:cNvPr id="214"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15"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19" name="Group"/>
            <p:cNvGrpSpPr/>
            <p:nvPr/>
          </p:nvGrpSpPr>
          <p:grpSpPr>
            <a:xfrm>
              <a:off x="4586907" y="482600"/>
              <a:ext cx="505927" cy="422275"/>
              <a:chOff x="0" y="0"/>
              <a:chExt cx="505926" cy="422275"/>
            </a:xfrm>
          </p:grpSpPr>
          <p:sp>
            <p:nvSpPr>
              <p:cNvPr id="217"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18"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22" name="Group"/>
            <p:cNvGrpSpPr/>
            <p:nvPr/>
          </p:nvGrpSpPr>
          <p:grpSpPr>
            <a:xfrm>
              <a:off x="5607427" y="461962"/>
              <a:ext cx="461963" cy="422276"/>
              <a:chOff x="0" y="0"/>
              <a:chExt cx="461962" cy="422275"/>
            </a:xfrm>
          </p:grpSpPr>
          <p:sp>
            <p:nvSpPr>
              <p:cNvPr id="220"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21"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25" name="Group"/>
            <p:cNvGrpSpPr/>
            <p:nvPr/>
          </p:nvGrpSpPr>
          <p:grpSpPr>
            <a:xfrm>
              <a:off x="6083920" y="461962"/>
              <a:ext cx="505927" cy="422276"/>
              <a:chOff x="0" y="0"/>
              <a:chExt cx="505926" cy="422275"/>
            </a:xfrm>
          </p:grpSpPr>
          <p:sp>
            <p:nvSpPr>
              <p:cNvPr id="223"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24"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28" name="Group"/>
            <p:cNvGrpSpPr/>
            <p:nvPr/>
          </p:nvGrpSpPr>
          <p:grpSpPr>
            <a:xfrm>
              <a:off x="6837739" y="461962"/>
              <a:ext cx="461963" cy="422276"/>
              <a:chOff x="0" y="0"/>
              <a:chExt cx="461962" cy="422275"/>
            </a:xfrm>
          </p:grpSpPr>
          <p:sp>
            <p:nvSpPr>
              <p:cNvPr id="226" name="Rectangle"/>
              <p:cNvSpPr/>
              <p:nvPr/>
            </p:nvSpPr>
            <p:spPr>
              <a:xfrm>
                <a:off x="0"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27" name="East"/>
              <p:cNvSpPr txBox="1"/>
              <p:nvPr/>
            </p:nvSpPr>
            <p:spPr>
              <a:xfrm>
                <a:off x="1024" y="66725"/>
                <a:ext cx="45991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East</a:t>
                </a:r>
              </a:p>
            </p:txBody>
          </p:sp>
        </p:grpSp>
        <p:grpSp>
          <p:nvGrpSpPr>
            <p:cNvPr id="231" name="Group"/>
            <p:cNvGrpSpPr/>
            <p:nvPr/>
          </p:nvGrpSpPr>
          <p:grpSpPr>
            <a:xfrm>
              <a:off x="7314232" y="461962"/>
              <a:ext cx="505927" cy="422276"/>
              <a:chOff x="0" y="0"/>
              <a:chExt cx="505926" cy="422275"/>
            </a:xfrm>
          </p:grpSpPr>
          <p:sp>
            <p:nvSpPr>
              <p:cNvPr id="229" name="Rectangle"/>
              <p:cNvSpPr/>
              <p:nvPr/>
            </p:nvSpPr>
            <p:spPr>
              <a:xfrm>
                <a:off x="21981" y="0"/>
                <a:ext cx="461964"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30" name="West"/>
              <p:cNvSpPr txBox="1"/>
              <p:nvPr/>
            </p:nvSpPr>
            <p:spPr>
              <a:xfrm>
                <a:off x="0" y="66725"/>
                <a:ext cx="50592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West</a:t>
                </a:r>
              </a:p>
            </p:txBody>
          </p:sp>
        </p:grpSp>
        <p:grpSp>
          <p:nvGrpSpPr>
            <p:cNvPr id="234" name="Group"/>
            <p:cNvGrpSpPr/>
            <p:nvPr/>
          </p:nvGrpSpPr>
          <p:grpSpPr>
            <a:xfrm>
              <a:off x="0" y="0"/>
              <a:ext cx="538917" cy="422275"/>
              <a:chOff x="0" y="0"/>
              <a:chExt cx="538916" cy="422275"/>
            </a:xfrm>
          </p:grpSpPr>
          <p:sp>
            <p:nvSpPr>
              <p:cNvPr id="232"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33"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37" name="Group"/>
            <p:cNvGrpSpPr/>
            <p:nvPr/>
          </p:nvGrpSpPr>
          <p:grpSpPr>
            <a:xfrm>
              <a:off x="483542" y="0"/>
              <a:ext cx="568782" cy="422275"/>
              <a:chOff x="0" y="0"/>
              <a:chExt cx="568781" cy="422275"/>
            </a:xfrm>
          </p:grpSpPr>
          <p:sp>
            <p:nvSpPr>
              <p:cNvPr id="235"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36"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nvGrpSpPr>
            <p:cNvPr id="240" name="Group"/>
            <p:cNvGrpSpPr/>
            <p:nvPr/>
          </p:nvGrpSpPr>
          <p:grpSpPr>
            <a:xfrm>
              <a:off x="1266825" y="0"/>
              <a:ext cx="538917" cy="422275"/>
              <a:chOff x="0" y="0"/>
              <a:chExt cx="538916" cy="422275"/>
            </a:xfrm>
          </p:grpSpPr>
          <p:sp>
            <p:nvSpPr>
              <p:cNvPr id="238"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39"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43" name="Group"/>
            <p:cNvGrpSpPr/>
            <p:nvPr/>
          </p:nvGrpSpPr>
          <p:grpSpPr>
            <a:xfrm>
              <a:off x="1750367" y="0"/>
              <a:ext cx="568782" cy="422275"/>
              <a:chOff x="0" y="0"/>
              <a:chExt cx="568781" cy="422275"/>
            </a:xfrm>
          </p:grpSpPr>
          <p:sp>
            <p:nvSpPr>
              <p:cNvPr id="241"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42"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nvGrpSpPr>
            <p:cNvPr id="246" name="Group"/>
            <p:cNvGrpSpPr/>
            <p:nvPr/>
          </p:nvGrpSpPr>
          <p:grpSpPr>
            <a:xfrm>
              <a:off x="2803525" y="20637"/>
              <a:ext cx="538917" cy="422276"/>
              <a:chOff x="0" y="0"/>
              <a:chExt cx="538916" cy="422275"/>
            </a:xfrm>
          </p:grpSpPr>
          <p:sp>
            <p:nvSpPr>
              <p:cNvPr id="244"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45"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49" name="Group"/>
            <p:cNvGrpSpPr/>
            <p:nvPr/>
          </p:nvGrpSpPr>
          <p:grpSpPr>
            <a:xfrm>
              <a:off x="3287067" y="20637"/>
              <a:ext cx="568782" cy="422276"/>
              <a:chOff x="0" y="0"/>
              <a:chExt cx="568781" cy="422275"/>
            </a:xfrm>
          </p:grpSpPr>
          <p:sp>
            <p:nvSpPr>
              <p:cNvPr id="247"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48"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nvGrpSpPr>
            <p:cNvPr id="252" name="Group"/>
            <p:cNvGrpSpPr/>
            <p:nvPr/>
          </p:nvGrpSpPr>
          <p:grpSpPr>
            <a:xfrm>
              <a:off x="4071937" y="20637"/>
              <a:ext cx="538918" cy="422276"/>
              <a:chOff x="0" y="0"/>
              <a:chExt cx="538916" cy="422275"/>
            </a:xfrm>
          </p:grpSpPr>
          <p:sp>
            <p:nvSpPr>
              <p:cNvPr id="250"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51"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55" name="Group"/>
            <p:cNvGrpSpPr/>
            <p:nvPr/>
          </p:nvGrpSpPr>
          <p:grpSpPr>
            <a:xfrm>
              <a:off x="4555480" y="20637"/>
              <a:ext cx="568782" cy="422276"/>
              <a:chOff x="0" y="0"/>
              <a:chExt cx="568781" cy="422275"/>
            </a:xfrm>
          </p:grpSpPr>
          <p:sp>
            <p:nvSpPr>
              <p:cNvPr id="253"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54"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nvGrpSpPr>
            <p:cNvPr id="258" name="Group"/>
            <p:cNvGrpSpPr/>
            <p:nvPr/>
          </p:nvGrpSpPr>
          <p:grpSpPr>
            <a:xfrm>
              <a:off x="5568950" y="0"/>
              <a:ext cx="538917" cy="422275"/>
              <a:chOff x="0" y="0"/>
              <a:chExt cx="538916" cy="422275"/>
            </a:xfrm>
          </p:grpSpPr>
          <p:sp>
            <p:nvSpPr>
              <p:cNvPr id="256"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57"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61" name="Group"/>
            <p:cNvGrpSpPr/>
            <p:nvPr/>
          </p:nvGrpSpPr>
          <p:grpSpPr>
            <a:xfrm>
              <a:off x="6052492" y="0"/>
              <a:ext cx="568782" cy="422275"/>
              <a:chOff x="0" y="0"/>
              <a:chExt cx="568781" cy="422275"/>
            </a:xfrm>
          </p:grpSpPr>
          <p:sp>
            <p:nvSpPr>
              <p:cNvPr id="259"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60"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nvGrpSpPr>
            <p:cNvPr id="264" name="Group"/>
            <p:cNvGrpSpPr/>
            <p:nvPr/>
          </p:nvGrpSpPr>
          <p:grpSpPr>
            <a:xfrm>
              <a:off x="6799262" y="0"/>
              <a:ext cx="538918" cy="422275"/>
              <a:chOff x="0" y="0"/>
              <a:chExt cx="538916" cy="422275"/>
            </a:xfrm>
          </p:grpSpPr>
          <p:sp>
            <p:nvSpPr>
              <p:cNvPr id="262" name="Rectangle"/>
              <p:cNvSpPr/>
              <p:nvPr/>
            </p:nvSpPr>
            <p:spPr>
              <a:xfrm>
                <a:off x="38477"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63" name="North"/>
              <p:cNvSpPr txBox="1"/>
              <p:nvPr/>
            </p:nvSpPr>
            <p:spPr>
              <a:xfrm>
                <a:off x="0" y="66725"/>
                <a:ext cx="53891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North</a:t>
                </a:r>
              </a:p>
            </p:txBody>
          </p:sp>
        </p:grpSp>
        <p:grpSp>
          <p:nvGrpSpPr>
            <p:cNvPr id="267" name="Group"/>
            <p:cNvGrpSpPr/>
            <p:nvPr/>
          </p:nvGrpSpPr>
          <p:grpSpPr>
            <a:xfrm>
              <a:off x="7282805" y="0"/>
              <a:ext cx="568782" cy="422275"/>
              <a:chOff x="0" y="0"/>
              <a:chExt cx="568781" cy="422275"/>
            </a:xfrm>
          </p:grpSpPr>
          <p:sp>
            <p:nvSpPr>
              <p:cNvPr id="265" name="Rectangle"/>
              <p:cNvSpPr/>
              <p:nvPr/>
            </p:nvSpPr>
            <p:spPr>
              <a:xfrm>
                <a:off x="53409" y="0"/>
                <a:ext cx="461963" cy="422275"/>
              </a:xfrm>
              <a:prstGeom prst="rect">
                <a:avLst/>
              </a:prstGeom>
              <a:solidFill>
                <a:srgbClr val="374EF9"/>
              </a:solidFill>
              <a:ln w="9525" cap="flat">
                <a:solidFill>
                  <a:srgbClr val="000000"/>
                </a:solidFill>
                <a:prstDash val="solid"/>
                <a:round/>
              </a:ln>
              <a:effectLst/>
            </p:spPr>
            <p:txBody>
              <a:bodyPr wrap="square" lIns="45719" tIns="45719" rIns="45719" bIns="45719" numCol="1" anchor="ctr">
                <a:noAutofit/>
              </a:bodyPr>
              <a:lstStyle/>
              <a:p>
                <a:pPr algn="ctr">
                  <a:defRPr sz="1400">
                    <a:solidFill>
                      <a:srgbClr val="FFFFFF"/>
                    </a:solidFill>
                    <a:latin typeface="Arial"/>
                    <a:ea typeface="Arial"/>
                    <a:cs typeface="Arial"/>
                    <a:sym typeface="Arial"/>
                  </a:defRPr>
                </a:pPr>
              </a:p>
            </p:txBody>
          </p:sp>
          <p:sp>
            <p:nvSpPr>
              <p:cNvPr id="266" name="South"/>
              <p:cNvSpPr txBox="1"/>
              <p:nvPr/>
            </p:nvSpPr>
            <p:spPr>
              <a:xfrm>
                <a:off x="0" y="66725"/>
                <a:ext cx="5687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sz="1400">
                    <a:solidFill>
                      <a:srgbClr val="FFFFFF"/>
                    </a:solidFill>
                    <a:latin typeface="Arial"/>
                    <a:ea typeface="Arial"/>
                    <a:cs typeface="Arial"/>
                    <a:sym typeface="Arial"/>
                  </a:defRPr>
                </a:lvl1pPr>
              </a:lstStyle>
              <a:p>
                <a:pPr/>
                <a:r>
                  <a:t>South</a:t>
                </a:r>
              </a:p>
            </p:txBody>
          </p:sp>
        </p:grpSp>
      </p:grpSp>
      <p:grpSp>
        <p:nvGrpSpPr>
          <p:cNvPr id="271" name="Group"/>
          <p:cNvGrpSpPr/>
          <p:nvPr/>
        </p:nvGrpSpPr>
        <p:grpSpPr>
          <a:xfrm>
            <a:off x="2619118" y="2938301"/>
            <a:ext cx="914401" cy="914401"/>
            <a:chOff x="0" y="0"/>
            <a:chExt cx="914400" cy="914400"/>
          </a:xfrm>
        </p:grpSpPr>
        <p:sp>
          <p:nvSpPr>
            <p:cNvPr id="269" name="Square"/>
            <p:cNvSpPr/>
            <p:nvPr/>
          </p:nvSpPr>
          <p:spPr>
            <a:xfrm>
              <a:off x="0" y="0"/>
              <a:ext cx="914400" cy="914400"/>
            </a:xfrm>
            <a:prstGeom prst="rect">
              <a:avLst/>
            </a:prstGeom>
            <a:solidFill>
              <a:srgbClr val="D18213"/>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70" name="Node 1"/>
            <p:cNvSpPr txBox="1"/>
            <p:nvPr/>
          </p:nvSpPr>
          <p:spPr>
            <a:xfrm>
              <a:off x="36557" y="281869"/>
              <a:ext cx="84128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Node 1</a:t>
              </a:r>
            </a:p>
          </p:txBody>
        </p:sp>
      </p:grpSp>
      <p:grpSp>
        <p:nvGrpSpPr>
          <p:cNvPr id="274" name="Group"/>
          <p:cNvGrpSpPr/>
          <p:nvPr/>
        </p:nvGrpSpPr>
        <p:grpSpPr>
          <a:xfrm>
            <a:off x="5421056" y="2938301"/>
            <a:ext cx="914401" cy="914401"/>
            <a:chOff x="0" y="0"/>
            <a:chExt cx="914400" cy="914400"/>
          </a:xfrm>
        </p:grpSpPr>
        <p:sp>
          <p:nvSpPr>
            <p:cNvPr id="272" name="Square"/>
            <p:cNvSpPr/>
            <p:nvPr/>
          </p:nvSpPr>
          <p:spPr>
            <a:xfrm>
              <a:off x="0" y="0"/>
              <a:ext cx="914400" cy="914400"/>
            </a:xfrm>
            <a:prstGeom prst="rect">
              <a:avLst/>
            </a:prstGeom>
            <a:solidFill>
              <a:srgbClr val="D18213"/>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73" name="Node 2"/>
            <p:cNvSpPr txBox="1"/>
            <p:nvPr/>
          </p:nvSpPr>
          <p:spPr>
            <a:xfrm>
              <a:off x="36557" y="281869"/>
              <a:ext cx="84128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Node 2</a:t>
              </a:r>
            </a:p>
          </p:txBody>
        </p:sp>
      </p:grpSp>
      <p:grpSp>
        <p:nvGrpSpPr>
          <p:cNvPr id="277" name="Group"/>
          <p:cNvGrpSpPr/>
          <p:nvPr/>
        </p:nvGrpSpPr>
        <p:grpSpPr>
          <a:xfrm>
            <a:off x="8172193" y="2946239"/>
            <a:ext cx="914401" cy="914401"/>
            <a:chOff x="0" y="0"/>
            <a:chExt cx="914400" cy="914400"/>
          </a:xfrm>
        </p:grpSpPr>
        <p:sp>
          <p:nvSpPr>
            <p:cNvPr id="275" name="Square"/>
            <p:cNvSpPr/>
            <p:nvPr/>
          </p:nvSpPr>
          <p:spPr>
            <a:xfrm>
              <a:off x="0" y="0"/>
              <a:ext cx="914400" cy="914400"/>
            </a:xfrm>
            <a:prstGeom prst="rect">
              <a:avLst/>
            </a:prstGeom>
            <a:solidFill>
              <a:srgbClr val="D18213"/>
            </a:solidFill>
            <a:ln w="9525" cap="flat">
              <a:solidFill>
                <a:srgbClr val="000000"/>
              </a:solidFill>
              <a:prstDash val="dash"/>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76" name="Node 3"/>
            <p:cNvSpPr txBox="1"/>
            <p:nvPr/>
          </p:nvSpPr>
          <p:spPr>
            <a:xfrm>
              <a:off x="36557" y="281869"/>
              <a:ext cx="84128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Node 3</a:t>
              </a:r>
            </a:p>
          </p:txBody>
        </p:sp>
      </p:grpSp>
      <p:grpSp>
        <p:nvGrpSpPr>
          <p:cNvPr id="280" name="Group"/>
          <p:cNvGrpSpPr/>
          <p:nvPr/>
        </p:nvGrpSpPr>
        <p:grpSpPr>
          <a:xfrm>
            <a:off x="1919031" y="4491758"/>
            <a:ext cx="1041401" cy="350662"/>
            <a:chOff x="0" y="0"/>
            <a:chExt cx="1041400" cy="350661"/>
          </a:xfrm>
        </p:grpSpPr>
        <p:sp>
          <p:nvSpPr>
            <p:cNvPr id="278"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79" name="TS1"/>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TS1</a:t>
              </a:r>
            </a:p>
          </p:txBody>
        </p:sp>
      </p:grpSp>
      <p:grpSp>
        <p:nvGrpSpPr>
          <p:cNvPr id="283" name="Group"/>
          <p:cNvGrpSpPr/>
          <p:nvPr/>
        </p:nvGrpSpPr>
        <p:grpSpPr>
          <a:xfrm>
            <a:off x="3192206" y="4493345"/>
            <a:ext cx="1041401" cy="350663"/>
            <a:chOff x="0" y="0"/>
            <a:chExt cx="1041400" cy="350661"/>
          </a:xfrm>
        </p:grpSpPr>
        <p:sp>
          <p:nvSpPr>
            <p:cNvPr id="281"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82" name="TS2"/>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TS2</a:t>
              </a:r>
            </a:p>
          </p:txBody>
        </p:sp>
      </p:grpSp>
      <p:grpSp>
        <p:nvGrpSpPr>
          <p:cNvPr id="286" name="Group"/>
          <p:cNvGrpSpPr/>
          <p:nvPr/>
        </p:nvGrpSpPr>
        <p:grpSpPr>
          <a:xfrm>
            <a:off x="4724143" y="4512395"/>
            <a:ext cx="1041401" cy="350663"/>
            <a:chOff x="0" y="0"/>
            <a:chExt cx="1041400" cy="350661"/>
          </a:xfrm>
        </p:grpSpPr>
        <p:sp>
          <p:nvSpPr>
            <p:cNvPr id="284"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85" name="TS1"/>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TS1</a:t>
              </a:r>
            </a:p>
          </p:txBody>
        </p:sp>
      </p:grpSp>
      <p:grpSp>
        <p:nvGrpSpPr>
          <p:cNvPr id="289" name="Group"/>
          <p:cNvGrpSpPr/>
          <p:nvPr/>
        </p:nvGrpSpPr>
        <p:grpSpPr>
          <a:xfrm>
            <a:off x="5990968" y="4513983"/>
            <a:ext cx="1041401" cy="350662"/>
            <a:chOff x="0" y="0"/>
            <a:chExt cx="1041400" cy="350661"/>
          </a:xfrm>
        </p:grpSpPr>
        <p:sp>
          <p:nvSpPr>
            <p:cNvPr id="287"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88" name="TS2"/>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TS2</a:t>
              </a:r>
            </a:p>
          </p:txBody>
        </p:sp>
      </p:grpSp>
      <p:grpSp>
        <p:nvGrpSpPr>
          <p:cNvPr id="292" name="Group"/>
          <p:cNvGrpSpPr/>
          <p:nvPr/>
        </p:nvGrpSpPr>
        <p:grpSpPr>
          <a:xfrm>
            <a:off x="7494331" y="4493345"/>
            <a:ext cx="1041401" cy="350663"/>
            <a:chOff x="0" y="0"/>
            <a:chExt cx="1041400" cy="350661"/>
          </a:xfrm>
        </p:grpSpPr>
        <p:sp>
          <p:nvSpPr>
            <p:cNvPr id="290"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91" name="TS1"/>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TS1</a:t>
              </a:r>
            </a:p>
          </p:txBody>
        </p:sp>
      </p:grpSp>
      <p:grpSp>
        <p:nvGrpSpPr>
          <p:cNvPr id="295" name="Group"/>
          <p:cNvGrpSpPr/>
          <p:nvPr/>
        </p:nvGrpSpPr>
        <p:grpSpPr>
          <a:xfrm>
            <a:off x="8723056" y="4491758"/>
            <a:ext cx="1041401" cy="350662"/>
            <a:chOff x="0" y="0"/>
            <a:chExt cx="1041400" cy="350661"/>
          </a:xfrm>
        </p:grpSpPr>
        <p:sp>
          <p:nvSpPr>
            <p:cNvPr id="293" name="Oval"/>
            <p:cNvSpPr/>
            <p:nvPr/>
          </p:nvSpPr>
          <p:spPr>
            <a:xfrm>
              <a:off x="0" y="40393"/>
              <a:ext cx="1041400" cy="269876"/>
            </a:xfrm>
            <a:prstGeom prst="ellipse">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94" name="TS2"/>
            <p:cNvSpPr txBox="1"/>
            <p:nvPr/>
          </p:nvSpPr>
          <p:spPr>
            <a:xfrm>
              <a:off x="259005" y="0"/>
              <a:ext cx="52339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TS2</a:t>
              </a:r>
            </a:p>
          </p:txBody>
        </p:sp>
      </p:grpSp>
      <p:grpSp>
        <p:nvGrpSpPr>
          <p:cNvPr id="298" name="Group"/>
          <p:cNvGrpSpPr/>
          <p:nvPr/>
        </p:nvGrpSpPr>
        <p:grpSpPr>
          <a:xfrm>
            <a:off x="1919031" y="3970176"/>
            <a:ext cx="7688263" cy="363539"/>
            <a:chOff x="0" y="0"/>
            <a:chExt cx="7688262" cy="363537"/>
          </a:xfrm>
        </p:grpSpPr>
        <p:sp>
          <p:nvSpPr>
            <p:cNvPr id="296" name="Rectangle"/>
            <p:cNvSpPr/>
            <p:nvPr/>
          </p:nvSpPr>
          <p:spPr>
            <a:xfrm>
              <a:off x="0" y="0"/>
              <a:ext cx="7688263"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297" name="T1 Distributed across 3 database partitions"/>
            <p:cNvSpPr txBox="1"/>
            <p:nvPr/>
          </p:nvSpPr>
          <p:spPr>
            <a:xfrm>
              <a:off x="1619244" y="6438"/>
              <a:ext cx="444977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T1 Distributed across 3 database partitions</a:t>
              </a:r>
            </a:p>
          </p:txBody>
        </p:sp>
      </p:grpSp>
      <p:grpSp>
        <p:nvGrpSpPr>
          <p:cNvPr id="317" name="Group"/>
          <p:cNvGrpSpPr/>
          <p:nvPr/>
        </p:nvGrpSpPr>
        <p:grpSpPr>
          <a:xfrm>
            <a:off x="1919031" y="4879814"/>
            <a:ext cx="7840663" cy="384176"/>
            <a:chOff x="0" y="0"/>
            <a:chExt cx="7840662" cy="384175"/>
          </a:xfrm>
        </p:grpSpPr>
        <p:grpSp>
          <p:nvGrpSpPr>
            <p:cNvPr id="301" name="Group"/>
            <p:cNvGrpSpPr/>
            <p:nvPr/>
          </p:nvGrpSpPr>
          <p:grpSpPr>
            <a:xfrm>
              <a:off x="0" y="0"/>
              <a:ext cx="1041400" cy="363538"/>
              <a:chOff x="0" y="0"/>
              <a:chExt cx="1041400" cy="363537"/>
            </a:xfrm>
          </p:grpSpPr>
          <p:sp>
            <p:nvSpPr>
              <p:cNvPr id="299"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00" name="Jan"/>
              <p:cNvSpPr txBox="1"/>
              <p:nvPr/>
            </p:nvSpPr>
            <p:spPr>
              <a:xfrm>
                <a:off x="284343" y="6438"/>
                <a:ext cx="4727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Jan</a:t>
                </a:r>
              </a:p>
            </p:txBody>
          </p:sp>
        </p:grpSp>
        <p:grpSp>
          <p:nvGrpSpPr>
            <p:cNvPr id="304" name="Group"/>
            <p:cNvGrpSpPr/>
            <p:nvPr/>
          </p:nvGrpSpPr>
          <p:grpSpPr>
            <a:xfrm>
              <a:off x="1268412" y="0"/>
              <a:ext cx="1041401" cy="363538"/>
              <a:chOff x="0" y="0"/>
              <a:chExt cx="1041400" cy="363537"/>
            </a:xfrm>
          </p:grpSpPr>
          <p:sp>
            <p:nvSpPr>
              <p:cNvPr id="302"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03" name="Feb"/>
              <p:cNvSpPr txBox="1"/>
              <p:nvPr/>
            </p:nvSpPr>
            <p:spPr>
              <a:xfrm>
                <a:off x="271674" y="6438"/>
                <a:ext cx="49805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Feb</a:t>
                </a:r>
              </a:p>
            </p:txBody>
          </p:sp>
        </p:grpSp>
        <p:grpSp>
          <p:nvGrpSpPr>
            <p:cNvPr id="307" name="Group"/>
            <p:cNvGrpSpPr/>
            <p:nvPr/>
          </p:nvGrpSpPr>
          <p:grpSpPr>
            <a:xfrm>
              <a:off x="2805112" y="20637"/>
              <a:ext cx="1041401" cy="363538"/>
              <a:chOff x="0" y="0"/>
              <a:chExt cx="1041400" cy="363537"/>
            </a:xfrm>
          </p:grpSpPr>
          <p:sp>
            <p:nvSpPr>
              <p:cNvPr id="305"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06" name="Jan"/>
              <p:cNvSpPr txBox="1"/>
              <p:nvPr/>
            </p:nvSpPr>
            <p:spPr>
              <a:xfrm>
                <a:off x="284343" y="6438"/>
                <a:ext cx="4727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Jan</a:t>
                </a:r>
              </a:p>
            </p:txBody>
          </p:sp>
        </p:grpSp>
        <p:grpSp>
          <p:nvGrpSpPr>
            <p:cNvPr id="310" name="Group"/>
            <p:cNvGrpSpPr/>
            <p:nvPr/>
          </p:nvGrpSpPr>
          <p:grpSpPr>
            <a:xfrm>
              <a:off x="4071937" y="20637"/>
              <a:ext cx="1041401" cy="363538"/>
              <a:chOff x="0" y="0"/>
              <a:chExt cx="1041400" cy="363537"/>
            </a:xfrm>
          </p:grpSpPr>
          <p:sp>
            <p:nvSpPr>
              <p:cNvPr id="308"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09" name="Feb"/>
              <p:cNvSpPr txBox="1"/>
              <p:nvPr/>
            </p:nvSpPr>
            <p:spPr>
              <a:xfrm>
                <a:off x="271674" y="6438"/>
                <a:ext cx="49805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Feb</a:t>
                </a:r>
              </a:p>
            </p:txBody>
          </p:sp>
        </p:grpSp>
        <p:grpSp>
          <p:nvGrpSpPr>
            <p:cNvPr id="313" name="Group"/>
            <p:cNvGrpSpPr/>
            <p:nvPr/>
          </p:nvGrpSpPr>
          <p:grpSpPr>
            <a:xfrm>
              <a:off x="5575300" y="0"/>
              <a:ext cx="1041400" cy="363538"/>
              <a:chOff x="0" y="0"/>
              <a:chExt cx="1041400" cy="363537"/>
            </a:xfrm>
          </p:grpSpPr>
          <p:sp>
            <p:nvSpPr>
              <p:cNvPr id="311"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12" name="Jan"/>
              <p:cNvSpPr txBox="1"/>
              <p:nvPr/>
            </p:nvSpPr>
            <p:spPr>
              <a:xfrm>
                <a:off x="284343" y="6438"/>
                <a:ext cx="4727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Jan</a:t>
                </a:r>
              </a:p>
            </p:txBody>
          </p:sp>
        </p:grpSp>
        <p:grpSp>
          <p:nvGrpSpPr>
            <p:cNvPr id="316" name="Group"/>
            <p:cNvGrpSpPr/>
            <p:nvPr/>
          </p:nvGrpSpPr>
          <p:grpSpPr>
            <a:xfrm>
              <a:off x="6799262" y="0"/>
              <a:ext cx="1041401" cy="363538"/>
              <a:chOff x="0" y="0"/>
              <a:chExt cx="1041400" cy="363537"/>
            </a:xfrm>
          </p:grpSpPr>
          <p:sp>
            <p:nvSpPr>
              <p:cNvPr id="314" name="Rectangle"/>
              <p:cNvSpPr/>
              <p:nvPr/>
            </p:nvSpPr>
            <p:spPr>
              <a:xfrm>
                <a:off x="0" y="0"/>
                <a:ext cx="1041400" cy="363538"/>
              </a:xfrm>
              <a:prstGeom prst="rect">
                <a:avLst/>
              </a:prstGeom>
              <a:solidFill>
                <a:srgbClr val="7889FB"/>
              </a:solid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p>
            </p:txBody>
          </p:sp>
          <p:sp>
            <p:nvSpPr>
              <p:cNvPr id="315" name="Feb"/>
              <p:cNvSpPr txBox="1"/>
              <p:nvPr/>
            </p:nvSpPr>
            <p:spPr>
              <a:xfrm>
                <a:off x="271674" y="6438"/>
                <a:ext cx="49805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a:defRPr>
                    <a:solidFill>
                      <a:srgbClr val="FFFFFF"/>
                    </a:solidFill>
                    <a:latin typeface="Arial"/>
                    <a:ea typeface="Arial"/>
                    <a:cs typeface="Arial"/>
                    <a:sym typeface="Arial"/>
                  </a:defRPr>
                </a:lvl1pPr>
              </a:lstStyle>
              <a:p>
                <a:pPr/>
                <a:r>
                  <a:t>Feb</a:t>
                </a:r>
              </a:p>
            </p:txBody>
          </p:sp>
        </p:grpSp>
      </p:grpSp>
      <p:sp>
        <p:nvSpPr>
          <p:cNvPr id="318" name="Line"/>
          <p:cNvSpPr/>
          <p:nvPr/>
        </p:nvSpPr>
        <p:spPr>
          <a:xfrm flipV="1">
            <a:off x="4436806" y="2938301"/>
            <a:ext cx="1" cy="3457576"/>
          </a:xfrm>
          <a:prstGeom prst="line">
            <a:avLst/>
          </a:prstGeom>
          <a:ln w="28575">
            <a:solidFill>
              <a:srgbClr val="000000"/>
            </a:solidFill>
            <a:prstDash val="dash"/>
          </a:ln>
        </p:spPr>
        <p:txBody>
          <a:bodyPr lIns="45719" rIns="45719"/>
          <a:lstStyle/>
          <a:p>
            <a:pPr>
              <a:defRPr>
                <a:latin typeface="Arial"/>
                <a:ea typeface="Arial"/>
                <a:cs typeface="Arial"/>
                <a:sym typeface="Arial"/>
              </a:defRPr>
            </a:pPr>
          </a:p>
        </p:txBody>
      </p:sp>
      <p:sp>
        <p:nvSpPr>
          <p:cNvPr id="319" name="Line"/>
          <p:cNvSpPr/>
          <p:nvPr/>
        </p:nvSpPr>
        <p:spPr>
          <a:xfrm flipV="1">
            <a:off x="7256206" y="2955764"/>
            <a:ext cx="1" cy="3457576"/>
          </a:xfrm>
          <a:prstGeom prst="line">
            <a:avLst/>
          </a:prstGeom>
          <a:ln w="28575">
            <a:solidFill>
              <a:srgbClr val="000000"/>
            </a:solidFill>
            <a:prstDash val="dash"/>
          </a:ln>
        </p:spPr>
        <p:txBody>
          <a:bodyPr lIns="45719" rIns="45719"/>
          <a:lstStyle/>
          <a:p>
            <a:pPr>
              <a:defRPr>
                <a:latin typeface="Arial"/>
                <a:ea typeface="Arial"/>
                <a:cs typeface="Arial"/>
                <a:sym typeface="Arial"/>
              </a:defRPr>
            </a:pPr>
          </a:p>
        </p:txBody>
      </p:sp>
      <p:grpSp>
        <p:nvGrpSpPr>
          <p:cNvPr id="322" name="Group"/>
          <p:cNvGrpSpPr/>
          <p:nvPr/>
        </p:nvGrpSpPr>
        <p:grpSpPr>
          <a:xfrm>
            <a:off x="9607293" y="3362164"/>
            <a:ext cx="1230314" cy="842970"/>
            <a:chOff x="0" y="0"/>
            <a:chExt cx="1230312" cy="842969"/>
          </a:xfrm>
        </p:grpSpPr>
        <p:sp>
          <p:nvSpPr>
            <p:cNvPr id="320" name="Shape"/>
            <p:cNvSpPr/>
            <p:nvPr/>
          </p:nvSpPr>
          <p:spPr>
            <a:xfrm>
              <a:off x="0" y="0"/>
              <a:ext cx="1230313" cy="842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7" y="0"/>
                  </a:moveTo>
                  <a:cubicBezTo>
                    <a:pt x="3030" y="0"/>
                    <a:pt x="1533" y="1166"/>
                    <a:pt x="1533" y="2603"/>
                  </a:cubicBezTo>
                  <a:lnTo>
                    <a:pt x="1533" y="13017"/>
                  </a:lnTo>
                  <a:cubicBezTo>
                    <a:pt x="1533" y="14455"/>
                    <a:pt x="3030" y="15620"/>
                    <a:pt x="4877" y="15620"/>
                  </a:cubicBezTo>
                  <a:lnTo>
                    <a:pt x="0" y="21600"/>
                  </a:lnTo>
                  <a:lnTo>
                    <a:pt x="9894" y="15620"/>
                  </a:lnTo>
                  <a:lnTo>
                    <a:pt x="18255" y="15620"/>
                  </a:lnTo>
                  <a:cubicBezTo>
                    <a:pt x="20103" y="15620"/>
                    <a:pt x="21600" y="14455"/>
                    <a:pt x="21600" y="13017"/>
                  </a:cubicBezTo>
                  <a:lnTo>
                    <a:pt x="21600" y="2603"/>
                  </a:lnTo>
                  <a:cubicBezTo>
                    <a:pt x="21600" y="1166"/>
                    <a:pt x="20103" y="0"/>
                    <a:pt x="18255" y="0"/>
                  </a:cubicBezTo>
                  <a:lnTo>
                    <a:pt x="4877" y="0"/>
                  </a:lnTo>
                  <a:close/>
                </a:path>
              </a:pathLst>
            </a:custGeom>
            <a:solidFill>
              <a:srgbClr val="FFFF00"/>
            </a:solidFill>
            <a:ln w="9525" cap="flat">
              <a:solidFill>
                <a:srgbClr val="000000"/>
              </a:solidFill>
              <a:prstDash val="solid"/>
              <a:round/>
            </a:ln>
            <a:effectLst/>
          </p:spPr>
          <p:txBody>
            <a:bodyPr wrap="square" lIns="45719" tIns="45719" rIns="45719" bIns="45719" numCol="1" anchor="t">
              <a:noAutofit/>
            </a:bodyPr>
            <a:lstStyle/>
            <a:p>
              <a:pPr algn="ctr">
                <a:spcBef>
                  <a:spcPts val="1000"/>
                </a:spcBef>
                <a:defRPr sz="1600">
                  <a:effectLst>
                    <a:outerShdw sx="100000" sy="100000" kx="0" ky="0" algn="b" rotWithShape="0" blurRad="12700" dist="25400" dir="2700000">
                      <a:srgbClr val="FFFFFF"/>
                    </a:outerShdw>
                  </a:effectLst>
                  <a:latin typeface="Arial"/>
                  <a:ea typeface="Arial"/>
                  <a:cs typeface="Arial"/>
                  <a:sym typeface="Arial"/>
                </a:defRPr>
              </a:pPr>
            </a:p>
          </p:txBody>
        </p:sp>
        <p:sp>
          <p:nvSpPr>
            <p:cNvPr id="321" name="Distribute"/>
            <p:cNvSpPr txBox="1"/>
            <p:nvPr/>
          </p:nvSpPr>
          <p:spPr>
            <a:xfrm>
              <a:off x="179652" y="27086"/>
              <a:ext cx="958322"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900"/>
                </a:spcBef>
                <a:defRPr sz="1600">
                  <a:effectLst>
                    <a:outerShdw sx="100000" sy="100000" kx="0" ky="0" algn="b" rotWithShape="0" blurRad="12700" dist="25400" dir="2700000">
                      <a:srgbClr val="FFFFFF"/>
                    </a:outerShdw>
                  </a:effectLst>
                  <a:latin typeface="Arial"/>
                  <a:ea typeface="Arial"/>
                  <a:cs typeface="Arial"/>
                  <a:sym typeface="Arial"/>
                </a:defRPr>
              </a:lvl1pPr>
            </a:lstStyle>
            <a:p>
              <a:pPr/>
              <a:r>
                <a:t>Distribute</a:t>
              </a:r>
            </a:p>
          </p:txBody>
        </p:sp>
      </p:grpSp>
      <p:grpSp>
        <p:nvGrpSpPr>
          <p:cNvPr id="325" name="Group"/>
          <p:cNvGrpSpPr/>
          <p:nvPr/>
        </p:nvGrpSpPr>
        <p:grpSpPr>
          <a:xfrm>
            <a:off x="9694606" y="4352764"/>
            <a:ext cx="1143001" cy="833431"/>
            <a:chOff x="0" y="0"/>
            <a:chExt cx="1143000" cy="833430"/>
          </a:xfrm>
        </p:grpSpPr>
        <p:sp>
          <p:nvSpPr>
            <p:cNvPr id="323" name="Shape"/>
            <p:cNvSpPr/>
            <p:nvPr/>
          </p:nvSpPr>
          <p:spPr>
            <a:xfrm>
              <a:off x="0" y="0"/>
              <a:ext cx="1143001" cy="83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cubicBezTo>
                    <a:pt x="1612" y="0"/>
                    <a:pt x="0" y="1179"/>
                    <a:pt x="0" y="2633"/>
                  </a:cubicBezTo>
                  <a:lnTo>
                    <a:pt x="0" y="13166"/>
                  </a:lnTo>
                  <a:cubicBezTo>
                    <a:pt x="0" y="14620"/>
                    <a:pt x="1612" y="15799"/>
                    <a:pt x="3600" y="15799"/>
                  </a:cubicBezTo>
                  <a:lnTo>
                    <a:pt x="600" y="21600"/>
                  </a:lnTo>
                  <a:lnTo>
                    <a:pt x="9000" y="15799"/>
                  </a:lnTo>
                  <a:lnTo>
                    <a:pt x="18000" y="15799"/>
                  </a:lnTo>
                  <a:cubicBezTo>
                    <a:pt x="19988" y="15799"/>
                    <a:pt x="21600" y="14620"/>
                    <a:pt x="21600" y="13166"/>
                  </a:cubicBezTo>
                  <a:lnTo>
                    <a:pt x="21600" y="2633"/>
                  </a:lnTo>
                  <a:cubicBezTo>
                    <a:pt x="21600" y="1179"/>
                    <a:pt x="19988" y="0"/>
                    <a:pt x="18000" y="0"/>
                  </a:cubicBezTo>
                  <a:lnTo>
                    <a:pt x="3600" y="0"/>
                  </a:lnTo>
                  <a:close/>
                </a:path>
              </a:pathLst>
            </a:custGeom>
            <a:solidFill>
              <a:srgbClr val="FFFF00"/>
            </a:solidFill>
            <a:ln w="9525" cap="flat">
              <a:solidFill>
                <a:srgbClr val="000000"/>
              </a:solidFill>
              <a:prstDash val="solid"/>
              <a:round/>
            </a:ln>
            <a:effectLst/>
          </p:spPr>
          <p:txBody>
            <a:bodyPr wrap="square" lIns="45719" tIns="45719" rIns="45719" bIns="45719" numCol="1" anchor="t">
              <a:noAutofit/>
            </a:bodyPr>
            <a:lstStyle/>
            <a:p>
              <a:pPr algn="ctr">
                <a:spcBef>
                  <a:spcPts val="1000"/>
                </a:spcBef>
                <a:defRPr sz="1600">
                  <a:effectLst>
                    <a:outerShdw sx="100000" sy="100000" kx="0" ky="0" algn="b" rotWithShape="0" blurRad="12700" dist="25400" dir="2700000">
                      <a:srgbClr val="FFFFFF"/>
                    </a:outerShdw>
                  </a:effectLst>
                  <a:latin typeface="Arial"/>
                  <a:ea typeface="Arial"/>
                  <a:cs typeface="Arial"/>
                  <a:sym typeface="Arial"/>
                </a:defRPr>
              </a:pPr>
            </a:p>
          </p:txBody>
        </p:sp>
        <p:sp>
          <p:nvSpPr>
            <p:cNvPr id="324" name="Partition"/>
            <p:cNvSpPr txBox="1"/>
            <p:nvPr/>
          </p:nvSpPr>
          <p:spPr>
            <a:xfrm>
              <a:off x="92339" y="27086"/>
              <a:ext cx="958322"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900"/>
                </a:spcBef>
                <a:defRPr sz="1600">
                  <a:effectLst>
                    <a:outerShdw sx="100000" sy="100000" kx="0" ky="0" algn="b" rotWithShape="0" blurRad="12700" dist="25400" dir="2700000">
                      <a:srgbClr val="FFFFFF"/>
                    </a:outerShdw>
                  </a:effectLst>
                  <a:latin typeface="Arial"/>
                  <a:ea typeface="Arial"/>
                  <a:cs typeface="Arial"/>
                  <a:sym typeface="Arial"/>
                </a:defRPr>
              </a:lvl1pPr>
            </a:lstStyle>
            <a:p>
              <a:pPr/>
              <a:r>
                <a:t>Partition</a:t>
              </a:r>
            </a:p>
          </p:txBody>
        </p:sp>
      </p:grpSp>
      <p:grpSp>
        <p:nvGrpSpPr>
          <p:cNvPr id="328" name="Group"/>
          <p:cNvGrpSpPr/>
          <p:nvPr/>
        </p:nvGrpSpPr>
        <p:grpSpPr>
          <a:xfrm>
            <a:off x="9573956" y="5419564"/>
            <a:ext cx="1263651" cy="833431"/>
            <a:chOff x="0" y="0"/>
            <a:chExt cx="1263650" cy="833430"/>
          </a:xfrm>
        </p:grpSpPr>
        <p:sp>
          <p:nvSpPr>
            <p:cNvPr id="326" name="Shape"/>
            <p:cNvSpPr/>
            <p:nvPr/>
          </p:nvSpPr>
          <p:spPr>
            <a:xfrm>
              <a:off x="0" y="0"/>
              <a:ext cx="1263651" cy="83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19" y="0"/>
                  </a:moveTo>
                  <a:cubicBezTo>
                    <a:pt x="3520" y="0"/>
                    <a:pt x="2062" y="1179"/>
                    <a:pt x="2062" y="2633"/>
                  </a:cubicBezTo>
                  <a:lnTo>
                    <a:pt x="2062" y="13166"/>
                  </a:lnTo>
                  <a:cubicBezTo>
                    <a:pt x="2062" y="14620"/>
                    <a:pt x="3520" y="15799"/>
                    <a:pt x="5319" y="15799"/>
                  </a:cubicBezTo>
                  <a:lnTo>
                    <a:pt x="0" y="21600"/>
                  </a:lnTo>
                  <a:lnTo>
                    <a:pt x="10203" y="15799"/>
                  </a:lnTo>
                  <a:lnTo>
                    <a:pt x="18344" y="15799"/>
                  </a:lnTo>
                  <a:cubicBezTo>
                    <a:pt x="20142" y="15799"/>
                    <a:pt x="21600" y="14620"/>
                    <a:pt x="21600" y="13166"/>
                  </a:cubicBezTo>
                  <a:lnTo>
                    <a:pt x="21600" y="2633"/>
                  </a:lnTo>
                  <a:cubicBezTo>
                    <a:pt x="21600" y="1179"/>
                    <a:pt x="20142" y="0"/>
                    <a:pt x="18344" y="0"/>
                  </a:cubicBezTo>
                  <a:lnTo>
                    <a:pt x="5319" y="0"/>
                  </a:lnTo>
                  <a:close/>
                </a:path>
              </a:pathLst>
            </a:custGeom>
            <a:solidFill>
              <a:srgbClr val="FFFF00"/>
            </a:solidFill>
            <a:ln w="9525" cap="flat">
              <a:solidFill>
                <a:srgbClr val="000000"/>
              </a:solidFill>
              <a:prstDash val="solid"/>
              <a:round/>
            </a:ln>
            <a:effectLst/>
          </p:spPr>
          <p:txBody>
            <a:bodyPr wrap="square" lIns="45719" tIns="45719" rIns="45719" bIns="45719" numCol="1" anchor="t">
              <a:noAutofit/>
            </a:bodyPr>
            <a:lstStyle/>
            <a:p>
              <a:pPr algn="ctr">
                <a:spcBef>
                  <a:spcPts val="1000"/>
                </a:spcBef>
                <a:defRPr sz="1600">
                  <a:effectLst>
                    <a:outerShdw sx="100000" sy="100000" kx="0" ky="0" algn="b" rotWithShape="0" blurRad="12700" dist="25400" dir="2700000">
                      <a:srgbClr val="FFFFFF"/>
                    </a:outerShdw>
                  </a:effectLst>
                  <a:latin typeface="Arial"/>
                  <a:ea typeface="Arial"/>
                  <a:cs typeface="Arial"/>
                  <a:sym typeface="Arial"/>
                </a:defRPr>
              </a:pPr>
            </a:p>
          </p:txBody>
        </p:sp>
        <p:sp>
          <p:nvSpPr>
            <p:cNvPr id="327" name="Organize"/>
            <p:cNvSpPr txBox="1"/>
            <p:nvPr/>
          </p:nvSpPr>
          <p:spPr>
            <a:xfrm>
              <a:off x="212989" y="27086"/>
              <a:ext cx="958322"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900"/>
                </a:spcBef>
                <a:defRPr sz="1600">
                  <a:effectLst>
                    <a:outerShdw sx="100000" sy="100000" kx="0" ky="0" algn="b" rotWithShape="0" blurRad="12700" dist="25400" dir="2700000">
                      <a:srgbClr val="FFFFFF"/>
                    </a:outerShdw>
                  </a:effectLst>
                  <a:latin typeface="Arial"/>
                  <a:ea typeface="Arial"/>
                  <a:cs typeface="Arial"/>
                  <a:sym typeface="Arial"/>
                </a:defRPr>
              </a:lvl1pPr>
            </a:lstStyle>
            <a:p>
              <a:pPr/>
              <a:r>
                <a:t>Organize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98"/>
                                        </p:tgtEl>
                                        <p:attrNameLst>
                                          <p:attrName>style.visibility</p:attrName>
                                        </p:attrNameLst>
                                      </p:cBhvr>
                                      <p:to>
                                        <p:strVal val="visible"/>
                                      </p:to>
                                    </p:set>
                                    <p:animEffect filter="fade" transition="in">
                                      <p:cBhvr>
                                        <p:cTn id="7" dur="500"/>
                                        <p:tgtEl>
                                          <p:spTgt spid="298"/>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322"/>
                                        </p:tgtEl>
                                        <p:attrNameLst>
                                          <p:attrName>style.visibility</p:attrName>
                                        </p:attrNameLst>
                                      </p:cBhvr>
                                      <p:to>
                                        <p:strVal val="visible"/>
                                      </p:to>
                                    </p:set>
                                    <p:animEffect filter="fade" transition="in">
                                      <p:cBhvr>
                                        <p:cTn id="11" dur="500"/>
                                        <p:tgtEl>
                                          <p:spTgt spid="322"/>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3" fill="hold">
                                  <p:stCondLst>
                                    <p:cond delay="0"/>
                                  </p:stCondLst>
                                  <p:iterate type="el" backwards="0">
                                    <p:tmAbs val="0"/>
                                  </p:iterate>
                                  <p:childTnLst>
                                    <p:set>
                                      <p:cBhvr>
                                        <p:cTn id="15" fill="hold"/>
                                        <p:tgtEl>
                                          <p:spTgt spid="317"/>
                                        </p:tgtEl>
                                        <p:attrNameLst>
                                          <p:attrName>style.visibility</p:attrName>
                                        </p:attrNameLst>
                                      </p:cBhvr>
                                      <p:to>
                                        <p:strVal val="visible"/>
                                      </p:to>
                                    </p:set>
                                    <p:animEffect filter="fade" transition="in">
                                      <p:cBhvr>
                                        <p:cTn id="16" dur="500"/>
                                        <p:tgtEl>
                                          <p:spTgt spid="317"/>
                                        </p:tgtEl>
                                      </p:cBhvr>
                                    </p:animEffect>
                                  </p:childTnLst>
                                </p:cTn>
                              </p:par>
                            </p:childTnLst>
                          </p:cTn>
                        </p:par>
                        <p:par>
                          <p:cTn id="17" fill="hold">
                            <p:stCondLst>
                              <p:cond delay="500"/>
                            </p:stCondLst>
                            <p:childTnLst>
                              <p:par>
                                <p:cTn id="18" presetClass="entr" nodeType="afterEffect" presetID="10" grpId="4" fill="hold">
                                  <p:stCondLst>
                                    <p:cond delay="0"/>
                                  </p:stCondLst>
                                  <p:iterate type="el" backwards="0">
                                    <p:tmAbs val="0"/>
                                  </p:iterate>
                                  <p:childTnLst>
                                    <p:set>
                                      <p:cBhvr>
                                        <p:cTn id="19" fill="hold"/>
                                        <p:tgtEl>
                                          <p:spTgt spid="325"/>
                                        </p:tgtEl>
                                        <p:attrNameLst>
                                          <p:attrName>style.visibility</p:attrName>
                                        </p:attrNameLst>
                                      </p:cBhvr>
                                      <p:to>
                                        <p:strVal val="visible"/>
                                      </p:to>
                                    </p:set>
                                    <p:animEffect filter="fade" transition="in">
                                      <p:cBhvr>
                                        <p:cTn id="20" dur="500"/>
                                        <p:tgtEl>
                                          <p:spTgt spid="325"/>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5" fill="hold">
                                  <p:stCondLst>
                                    <p:cond delay="0"/>
                                  </p:stCondLst>
                                  <p:iterate type="el" backwards="0">
                                    <p:tmAbs val="0"/>
                                  </p:iterate>
                                  <p:childTnLst>
                                    <p:set>
                                      <p:cBhvr>
                                        <p:cTn id="24" fill="hold"/>
                                        <p:tgtEl>
                                          <p:spTgt spid="268"/>
                                        </p:tgtEl>
                                        <p:attrNameLst>
                                          <p:attrName>style.visibility</p:attrName>
                                        </p:attrNameLst>
                                      </p:cBhvr>
                                      <p:to>
                                        <p:strVal val="visible"/>
                                      </p:to>
                                    </p:set>
                                    <p:animEffect filter="fade" transition="in">
                                      <p:cBhvr>
                                        <p:cTn id="25" dur="500"/>
                                        <p:tgtEl>
                                          <p:spTgt spid="268"/>
                                        </p:tgtEl>
                                      </p:cBhvr>
                                    </p:animEffect>
                                  </p:childTnLst>
                                </p:cTn>
                              </p:par>
                            </p:childTnLst>
                          </p:cTn>
                        </p:par>
                        <p:par>
                          <p:cTn id="26" fill="hold">
                            <p:stCondLst>
                              <p:cond delay="500"/>
                            </p:stCondLst>
                            <p:childTnLst>
                              <p:par>
                                <p:cTn id="27" presetClass="entr" nodeType="afterEffect" presetID="10" grpId="6" fill="hold">
                                  <p:stCondLst>
                                    <p:cond delay="0"/>
                                  </p:stCondLst>
                                  <p:iterate type="el" backwards="0">
                                    <p:tmAbs val="0"/>
                                  </p:iterate>
                                  <p:childTnLst>
                                    <p:set>
                                      <p:cBhvr>
                                        <p:cTn id="28" fill="hold"/>
                                        <p:tgtEl>
                                          <p:spTgt spid="328"/>
                                        </p:tgtEl>
                                        <p:attrNameLst>
                                          <p:attrName>style.visibility</p:attrName>
                                        </p:attrNameLst>
                                      </p:cBhvr>
                                      <p:to>
                                        <p:strVal val="visible"/>
                                      </p:to>
                                    </p:set>
                                    <p:animEffect filter="fade" transition="in">
                                      <p:cBhvr>
                                        <p:cTn id="29"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3"/>
      <p:bldP build="whole" bldLvl="1" animBg="1" rev="0" advAuto="0" spid="325" grpId="4"/>
      <p:bldP build="whole" bldLvl="1" animBg="1" rev="0" advAuto="0" spid="268" grpId="5"/>
      <p:bldP build="whole" bldLvl="1" animBg="1" rev="0" advAuto="0" spid="298" grpId="1"/>
      <p:bldP build="whole" bldLvl="1" animBg="1" rev="0" advAuto="0" spid="322" grpId="2"/>
      <p:bldP build="whole" bldLvl="1" animBg="1" rev="0" advAuto="0" spid="328" grpId="6"/>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ooter Placeholder 2"/>
          <p:cNvSpPr txBox="1"/>
          <p:nvPr/>
        </p:nvSpPr>
        <p:spPr>
          <a:xfrm>
            <a:off x="-1154996" y="6419907"/>
            <a:ext cx="12104794" cy="2285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37" name="Title 4"/>
          <p:cNvSpPr txBox="1"/>
          <p:nvPr>
            <p:ph type="title"/>
          </p:nvPr>
        </p:nvSpPr>
        <p:spPr>
          <a:xfrm>
            <a:off x="449163" y="651430"/>
            <a:ext cx="8700579" cy="2669125"/>
          </a:xfrm>
          <a:prstGeom prst="rect">
            <a:avLst/>
          </a:prstGeom>
        </p:spPr>
        <p:txBody>
          <a:bodyPr/>
          <a:lstStyle/>
          <a:p>
            <a:pPr defTabSz="393192">
              <a:lnSpc>
                <a:spcPct val="100000"/>
              </a:lnSpc>
              <a:spcBef>
                <a:spcPts val="1000"/>
              </a:spcBef>
              <a:defRPr sz="1605">
                <a:solidFill>
                  <a:srgbClr val="000000"/>
                </a:solidFill>
                <a:latin typeface="Arial"/>
                <a:ea typeface="Arial"/>
                <a:cs typeface="Arial"/>
                <a:sym typeface="Arial"/>
              </a:defRPr>
            </a:pPr>
            <a:r>
              <a:rPr>
                <a:solidFill>
                  <a:srgbClr val="0000FF"/>
                </a:solidFill>
              </a:rPr>
              <a:t>• </a:t>
            </a:r>
            <a:r>
              <a:t>Allows a single logical table to be broken up into multiple separate physical storage objects: </a:t>
            </a:r>
            <a:endParaRPr sz="1032">
              <a:latin typeface="Times Roman"/>
              <a:ea typeface="Times Roman"/>
              <a:cs typeface="Times Roman"/>
              <a:sym typeface="Times Roman"/>
            </a:endParaRPr>
          </a:p>
          <a:p>
            <a:pPr defTabSz="393192">
              <a:lnSpc>
                <a:spcPct val="100000"/>
              </a:lnSpc>
              <a:spcBef>
                <a:spcPts val="1000"/>
              </a:spcBef>
              <a:defRPr sz="1605">
                <a:solidFill>
                  <a:srgbClr val="000000"/>
                </a:solidFill>
                <a:latin typeface="Arial"/>
                <a:ea typeface="Arial"/>
                <a:cs typeface="Arial"/>
                <a:sym typeface="Arial"/>
              </a:defRPr>
            </a:pPr>
            <a:r>
              <a:rPr>
                <a:solidFill>
                  <a:srgbClr val="0000FF"/>
                </a:solidFill>
              </a:rPr>
              <a:t>	– </a:t>
            </a:r>
            <a:r>
              <a:rPr sz="1376">
                <a:solidFill>
                  <a:srgbClr val="0000FF"/>
                </a:solidFill>
              </a:rPr>
              <a:t> </a:t>
            </a:r>
            <a:r>
              <a:rPr sz="1376"/>
              <a:t>Each corresponds to a </a:t>
            </a:r>
            <a:r>
              <a:rPr i="1" sz="1376"/>
              <a:t>partition </a:t>
            </a:r>
            <a:r>
              <a:rPr sz="1376"/>
              <a:t>of the table </a:t>
            </a:r>
            <a:br>
              <a:rPr sz="1376">
                <a:latin typeface="Times Roman"/>
                <a:ea typeface="Times Roman"/>
                <a:cs typeface="Times Roman"/>
                <a:sym typeface="Times Roman"/>
              </a:rPr>
            </a:br>
            <a:r>
              <a:rPr sz="1376">
                <a:solidFill>
                  <a:srgbClr val="0000FF"/>
                </a:solidFill>
              </a:rPr>
              <a:t>	–  </a:t>
            </a:r>
            <a:r>
              <a:rPr sz="1376"/>
              <a:t>Partition boundaries correspond to specified value ranges in a specified partition key</a:t>
            </a:r>
          </a:p>
          <a:p>
            <a:pPr marL="438706" indent="-318564" defTabSz="393192">
              <a:lnSpc>
                <a:spcPct val="100000"/>
              </a:lnSpc>
              <a:spcBef>
                <a:spcPts val="1000"/>
              </a:spcBef>
              <a:buClr>
                <a:srgbClr val="0000FF"/>
              </a:buClr>
              <a:buSzPct val="100000"/>
              <a:buFont typeface="Arial"/>
              <a:defRPr sz="1376">
                <a:solidFill>
                  <a:srgbClr val="000000"/>
                </a:solidFill>
                <a:latin typeface="Arial"/>
                <a:ea typeface="Arial"/>
                <a:cs typeface="Arial"/>
                <a:sym typeface="Arial"/>
              </a:defRPr>
            </a:pPr>
            <a:r>
              <a:rPr sz="1605"/>
              <a:t>Main Benefits: </a:t>
            </a:r>
            <a:br>
              <a:rPr sz="1032">
                <a:latin typeface="Times Roman"/>
                <a:ea typeface="Times Roman"/>
                <a:cs typeface="Times Roman"/>
                <a:sym typeface="Times Roman"/>
              </a:rPr>
            </a:br>
            <a:r>
              <a:rPr>
                <a:solidFill>
                  <a:srgbClr val="0000FF"/>
                </a:solidFill>
              </a:rPr>
              <a:t>	–  </a:t>
            </a:r>
            <a:r>
              <a:t>Allows for partition elimination during SQL processing </a:t>
            </a:r>
            <a:br>
              <a:rPr sz="1032">
                <a:latin typeface="Times Roman"/>
                <a:ea typeface="Times Roman"/>
                <a:cs typeface="Times Roman"/>
                <a:sym typeface="Times Roman"/>
              </a:rPr>
            </a:br>
            <a:r>
              <a:rPr>
                <a:solidFill>
                  <a:srgbClr val="0000FF"/>
                </a:solidFill>
              </a:rPr>
              <a:t>	–  </a:t>
            </a:r>
            <a:r>
              <a:t>Allows for optimized roll-in / roll-out processing (for example, minimized logging) </a:t>
            </a:r>
            <a:br>
              <a:rPr sz="1032">
                <a:latin typeface="Times Roman"/>
                <a:ea typeface="Times Roman"/>
                <a:cs typeface="Times Roman"/>
                <a:sym typeface="Times Roman"/>
              </a:rPr>
            </a:br>
            <a:r>
              <a:rPr>
                <a:solidFill>
                  <a:srgbClr val="0000FF"/>
                </a:solidFill>
              </a:rPr>
              <a:t>	–  </a:t>
            </a:r>
            <a:r>
              <a:t>Allows for </a:t>
            </a:r>
            <a:r>
              <a:rPr i="1"/>
              <a:t>divide and conquer </a:t>
            </a:r>
            <a:r>
              <a:t>management of huge tables </a:t>
            </a:r>
            <a:br>
              <a:rPr sz="1032">
                <a:latin typeface="Times Roman"/>
                <a:ea typeface="Times Roman"/>
                <a:cs typeface="Times Roman"/>
                <a:sym typeface="Times Roman"/>
              </a:rPr>
            </a:br>
            <a:endParaRPr sz="1032">
              <a:latin typeface="Times Roman"/>
              <a:ea typeface="Times Roman"/>
              <a:cs typeface="Times Roman"/>
              <a:sym typeface="Times Roman"/>
            </a:endParaRPr>
          </a:p>
          <a:p>
            <a:pPr marL="393192" indent="-393192" defTabSz="393192">
              <a:lnSpc>
                <a:spcPct val="100000"/>
              </a:lnSpc>
              <a:spcBef>
                <a:spcPts val="1000"/>
              </a:spcBef>
              <a:tabLst>
                <a:tab pos="114300" algn="l"/>
                <a:tab pos="381000" algn="l"/>
              </a:tabLst>
              <a:defRPr sz="1376">
                <a:solidFill>
                  <a:srgbClr val="000000"/>
                </a:solidFill>
                <a:latin typeface="Arial"/>
                <a:ea typeface="Arial"/>
                <a:cs typeface="Arial"/>
                <a:sym typeface="Arial"/>
              </a:defRPr>
            </a:pPr>
          </a:p>
        </p:txBody>
      </p:sp>
      <p:sp>
        <p:nvSpPr>
          <p:cNvPr id="33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What is it and Why use it?</a:t>
            </a:r>
          </a:p>
        </p:txBody>
      </p:sp>
      <p:sp>
        <p:nvSpPr>
          <p:cNvPr id="339" name="2022 - SALES DATA"/>
          <p:cNvSpPr/>
          <p:nvPr/>
        </p:nvSpPr>
        <p:spPr>
          <a:xfrm>
            <a:off x="2718447" y="3343007"/>
            <a:ext cx="7820068" cy="877864"/>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2022 - SALES DATA </a:t>
            </a:r>
          </a:p>
        </p:txBody>
      </p:sp>
      <p:sp>
        <p:nvSpPr>
          <p:cNvPr id="340" name="Without Partitioning"/>
          <p:cNvSpPr txBox="1"/>
          <p:nvPr/>
        </p:nvSpPr>
        <p:spPr>
          <a:xfrm>
            <a:off x="5324117" y="2855240"/>
            <a:ext cx="2140498" cy="345788"/>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Without Partitioning</a:t>
            </a:r>
          </a:p>
        </p:txBody>
      </p:sp>
      <p:sp>
        <p:nvSpPr>
          <p:cNvPr id="341" name="01-2022…"/>
          <p:cNvSpPr/>
          <p:nvPr/>
        </p:nvSpPr>
        <p:spPr>
          <a:xfrm>
            <a:off x="2729812" y="4801313"/>
            <a:ext cx="1083072"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01-2022</a:t>
            </a:r>
          </a:p>
          <a:p>
            <a:pPr algn="ctr">
              <a:defRPr sz="1500">
                <a:solidFill>
                  <a:srgbClr val="FFFFFF"/>
                </a:solidFill>
              </a:defRPr>
            </a:pPr>
            <a:r>
              <a:t>SALES DATA </a:t>
            </a:r>
          </a:p>
        </p:txBody>
      </p:sp>
      <p:sp>
        <p:nvSpPr>
          <p:cNvPr id="342" name="02-2022…"/>
          <p:cNvSpPr/>
          <p:nvPr/>
        </p:nvSpPr>
        <p:spPr>
          <a:xfrm>
            <a:off x="3939322" y="4801313"/>
            <a:ext cx="1083072"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02-2022</a:t>
            </a:r>
          </a:p>
          <a:p>
            <a:pPr algn="ctr">
              <a:defRPr sz="1500">
                <a:solidFill>
                  <a:srgbClr val="FFFFFF"/>
                </a:solidFill>
              </a:defRPr>
            </a:pPr>
            <a:r>
              <a:t>SALES DATA </a:t>
            </a:r>
          </a:p>
        </p:txBody>
      </p:sp>
      <p:sp>
        <p:nvSpPr>
          <p:cNvPr id="343" name="03-2022…"/>
          <p:cNvSpPr/>
          <p:nvPr/>
        </p:nvSpPr>
        <p:spPr>
          <a:xfrm>
            <a:off x="5148832" y="4801313"/>
            <a:ext cx="1177934"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03-2022</a:t>
            </a:r>
          </a:p>
          <a:p>
            <a:pPr algn="ctr">
              <a:defRPr sz="1500">
                <a:solidFill>
                  <a:srgbClr val="FFFFFF"/>
                </a:solidFill>
              </a:defRPr>
            </a:pPr>
            <a:r>
              <a:t>SALES DATA </a:t>
            </a:r>
          </a:p>
        </p:txBody>
      </p:sp>
      <p:sp>
        <p:nvSpPr>
          <p:cNvPr id="344" name="04-2022…"/>
          <p:cNvSpPr/>
          <p:nvPr/>
        </p:nvSpPr>
        <p:spPr>
          <a:xfrm>
            <a:off x="6453204" y="4801313"/>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04-2022</a:t>
            </a:r>
          </a:p>
          <a:p>
            <a:pPr algn="ctr">
              <a:defRPr sz="1500">
                <a:solidFill>
                  <a:srgbClr val="FFFFFF"/>
                </a:solidFill>
              </a:defRPr>
            </a:pPr>
            <a:r>
              <a:t>SALES DATA  </a:t>
            </a:r>
          </a:p>
        </p:txBody>
      </p:sp>
      <p:sp>
        <p:nvSpPr>
          <p:cNvPr id="345" name="05-2022…"/>
          <p:cNvSpPr/>
          <p:nvPr/>
        </p:nvSpPr>
        <p:spPr>
          <a:xfrm>
            <a:off x="7757577" y="4801313"/>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05-2022</a:t>
            </a:r>
          </a:p>
          <a:p>
            <a:pPr algn="ctr">
              <a:defRPr sz="1500">
                <a:solidFill>
                  <a:srgbClr val="FFFFFF"/>
                </a:solidFill>
              </a:defRPr>
            </a:pPr>
            <a:r>
              <a:t>SALES DATA </a:t>
            </a:r>
          </a:p>
        </p:txBody>
      </p:sp>
      <p:sp>
        <p:nvSpPr>
          <p:cNvPr id="346" name="06-2022…"/>
          <p:cNvSpPr/>
          <p:nvPr/>
        </p:nvSpPr>
        <p:spPr>
          <a:xfrm>
            <a:off x="9061950" y="4801313"/>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06-2022</a:t>
            </a:r>
          </a:p>
          <a:p>
            <a:pPr algn="ctr">
              <a:defRPr sz="1500">
                <a:solidFill>
                  <a:srgbClr val="FFFFFF"/>
                </a:solidFill>
              </a:defRPr>
            </a:pPr>
            <a:r>
              <a:t>SALES DATA </a:t>
            </a:r>
          </a:p>
        </p:txBody>
      </p:sp>
      <p:sp>
        <p:nvSpPr>
          <p:cNvPr id="347" name="07-2022…"/>
          <p:cNvSpPr/>
          <p:nvPr/>
        </p:nvSpPr>
        <p:spPr>
          <a:xfrm>
            <a:off x="2725996" y="5575742"/>
            <a:ext cx="1083072"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07-2022</a:t>
            </a:r>
          </a:p>
          <a:p>
            <a:pPr algn="ctr">
              <a:defRPr sz="1500">
                <a:solidFill>
                  <a:srgbClr val="FFFFFF"/>
                </a:solidFill>
              </a:defRPr>
            </a:pPr>
            <a:r>
              <a:t>SALES DATA </a:t>
            </a:r>
          </a:p>
        </p:txBody>
      </p:sp>
      <p:sp>
        <p:nvSpPr>
          <p:cNvPr id="348" name="08-2022…"/>
          <p:cNvSpPr/>
          <p:nvPr/>
        </p:nvSpPr>
        <p:spPr>
          <a:xfrm>
            <a:off x="3935506" y="5575742"/>
            <a:ext cx="1083072"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08-2022</a:t>
            </a:r>
          </a:p>
          <a:p>
            <a:pPr algn="ctr">
              <a:defRPr sz="1500">
                <a:solidFill>
                  <a:srgbClr val="FFFFFF"/>
                </a:solidFill>
              </a:defRPr>
            </a:pPr>
            <a:r>
              <a:t>SALES DATA  </a:t>
            </a:r>
          </a:p>
        </p:txBody>
      </p:sp>
      <p:sp>
        <p:nvSpPr>
          <p:cNvPr id="349" name="09-2022…"/>
          <p:cNvSpPr/>
          <p:nvPr/>
        </p:nvSpPr>
        <p:spPr>
          <a:xfrm>
            <a:off x="5145016" y="5575742"/>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09-2022</a:t>
            </a:r>
          </a:p>
          <a:p>
            <a:pPr algn="ctr">
              <a:defRPr sz="1500">
                <a:solidFill>
                  <a:srgbClr val="FFFFFF"/>
                </a:solidFill>
              </a:defRPr>
            </a:pPr>
            <a:r>
              <a:t>SALES DATA </a:t>
            </a:r>
          </a:p>
        </p:txBody>
      </p:sp>
      <p:sp>
        <p:nvSpPr>
          <p:cNvPr id="350" name="10-2022…"/>
          <p:cNvSpPr/>
          <p:nvPr/>
        </p:nvSpPr>
        <p:spPr>
          <a:xfrm>
            <a:off x="6449389" y="5575742"/>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10-2022</a:t>
            </a:r>
          </a:p>
          <a:p>
            <a:pPr algn="ctr">
              <a:defRPr sz="1500">
                <a:solidFill>
                  <a:srgbClr val="FFFFFF"/>
                </a:solidFill>
              </a:defRPr>
            </a:pPr>
            <a:r>
              <a:t>SALES DATA </a:t>
            </a:r>
          </a:p>
        </p:txBody>
      </p:sp>
      <p:sp>
        <p:nvSpPr>
          <p:cNvPr id="351" name="11-2022…"/>
          <p:cNvSpPr/>
          <p:nvPr/>
        </p:nvSpPr>
        <p:spPr>
          <a:xfrm>
            <a:off x="7753762" y="5575742"/>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11-2022</a:t>
            </a:r>
          </a:p>
          <a:p>
            <a:pPr algn="ctr">
              <a:defRPr sz="1500">
                <a:solidFill>
                  <a:srgbClr val="FFFFFF"/>
                </a:solidFill>
              </a:defRPr>
            </a:pPr>
            <a:r>
              <a:t>SALES DATA </a:t>
            </a:r>
          </a:p>
        </p:txBody>
      </p:sp>
      <p:sp>
        <p:nvSpPr>
          <p:cNvPr id="352" name="12-2022…"/>
          <p:cNvSpPr/>
          <p:nvPr/>
        </p:nvSpPr>
        <p:spPr>
          <a:xfrm>
            <a:off x="9058134" y="5575742"/>
            <a:ext cx="1177935" cy="612141"/>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ma14="http://schemas.microsoft.com/office/mac/drawingml/2011/main" val="1"/>
            </a:ext>
          </a:extLst>
        </p:spPr>
        <p:txBody>
          <a:bodyPr lIns="45719" rIns="45719" anchor="ctr"/>
          <a:lstStyle/>
          <a:p>
            <a:pPr algn="ctr">
              <a:defRPr sz="1500">
                <a:solidFill>
                  <a:srgbClr val="FFFFFF"/>
                </a:solidFill>
              </a:defRPr>
            </a:pPr>
            <a:r>
              <a:t>12-2022</a:t>
            </a:r>
          </a:p>
          <a:p>
            <a:pPr algn="ctr">
              <a:defRPr sz="1500">
                <a:solidFill>
                  <a:srgbClr val="FFFFFF"/>
                </a:solidFill>
              </a:defRPr>
            </a:pPr>
            <a:r>
              <a:t>SALES DATA </a:t>
            </a:r>
          </a:p>
        </p:txBody>
      </p:sp>
      <p:sp>
        <p:nvSpPr>
          <p:cNvPr id="353" name="With Table Partitioning"/>
          <p:cNvSpPr txBox="1"/>
          <p:nvPr/>
        </p:nvSpPr>
        <p:spPr>
          <a:xfrm>
            <a:off x="5361273" y="4362850"/>
            <a:ext cx="2243335" cy="345788"/>
          </a:xfrm>
          <a:prstGeom prst="rect">
            <a:avLst/>
          </a:prstGeom>
          <a:solidFill>
            <a:schemeClr val="accent2"/>
          </a:solidFill>
          <a:ln w="12700">
            <a:solidFill>
              <a:srgbClr val="AD5B24"/>
            </a:solidFill>
            <a:miter/>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With Table Partitioning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56" name="Title 4"/>
          <p:cNvSpPr txBox="1"/>
          <p:nvPr>
            <p:ph type="title"/>
          </p:nvPr>
        </p:nvSpPr>
        <p:spPr>
          <a:xfrm>
            <a:off x="327431" y="876568"/>
            <a:ext cx="6845508" cy="5364473"/>
          </a:xfrm>
          <a:prstGeom prst="rect">
            <a:avLst/>
          </a:prstGeom>
        </p:spPr>
        <p:txBody>
          <a:bodyPr/>
          <a:lstStyle/>
          <a:p>
            <a:pPr defTabSz="457200">
              <a:lnSpc>
                <a:spcPct val="100000"/>
              </a:lnSpc>
              <a:spcBef>
                <a:spcPts val="1200"/>
              </a:spcBef>
              <a:defRPr sz="1600">
                <a:solidFill>
                  <a:srgbClr val="000000"/>
                </a:solidFill>
                <a:latin typeface="+mn-lt"/>
                <a:ea typeface="+mn-ea"/>
                <a:cs typeface="+mn-cs"/>
                <a:sym typeface="Helvetica"/>
              </a:defRPr>
            </a:pPr>
            <a:br/>
            <a:r>
              <a:rPr>
                <a:latin typeface="Helvetica Neue"/>
                <a:ea typeface="Helvetica Neue"/>
                <a:cs typeface="Helvetica Neue"/>
                <a:sym typeface="Helvetica Neue"/>
              </a:rPr>
              <a:t>Benefits: </a:t>
            </a:r>
            <a:endParaRPr sz="1200">
              <a:latin typeface="Helvetica Neue"/>
              <a:ea typeface="Helvetica Neue"/>
              <a:cs typeface="Helvetica Neue"/>
              <a:sym typeface="Helvetica Neue"/>
            </a:endParaRPr>
          </a:p>
          <a:p>
            <a:pPr marL="160421" indent="-160421" defTabSz="457200">
              <a:lnSpc>
                <a:spcPct val="100000"/>
              </a:lnSpc>
              <a:spcBef>
                <a:spcPts val="1200"/>
              </a:spcBef>
              <a:buSzPct val="100000"/>
              <a:defRPr sz="1600">
                <a:solidFill>
                  <a:srgbClr val="000000"/>
                </a:solidFill>
                <a:latin typeface="Helvetica Neue"/>
                <a:ea typeface="Helvetica Neue"/>
                <a:cs typeface="Helvetica Neue"/>
                <a:sym typeface="Helvetica Neue"/>
              </a:defRPr>
            </a:pPr>
            <a:r>
              <a:t>Can partition a single table across multiple table spaces (see diagram on the right) </a:t>
            </a:r>
          </a:p>
          <a:p>
            <a:pPr marL="160421" indent="-160421" defTabSz="457200">
              <a:lnSpc>
                <a:spcPct val="100000"/>
              </a:lnSpc>
              <a:spcBef>
                <a:spcPts val="1200"/>
              </a:spcBef>
              <a:buSzPct val="100000"/>
              <a:defRPr sz="1600">
                <a:solidFill>
                  <a:srgbClr val="000000"/>
                </a:solidFill>
                <a:latin typeface="Helvetica Neue"/>
                <a:ea typeface="Helvetica Neue"/>
                <a:cs typeface="Helvetica Neue"/>
                <a:sym typeface="Helvetica Neue"/>
              </a:defRPr>
            </a:pPr>
            <a:r>
              <a:t>SET INTEGRITY processing can be performed online </a:t>
            </a:r>
          </a:p>
          <a:p>
            <a:pPr marL="160421" indent="-160421" defTabSz="457200">
              <a:lnSpc>
                <a:spcPct val="100000"/>
              </a:lnSpc>
              <a:spcBef>
                <a:spcPts val="1200"/>
              </a:spcBef>
              <a:buSzPct val="100000"/>
              <a:defRPr sz="1600">
                <a:solidFill>
                  <a:srgbClr val="000000"/>
                </a:solidFill>
                <a:latin typeface="Helvetica Neue"/>
                <a:ea typeface="Helvetica Neue"/>
                <a:cs typeface="Helvetica Neue"/>
                <a:sym typeface="Helvetica Neue"/>
              </a:defRPr>
            </a:pPr>
            <a:r>
              <a:t>Flexible placement of large Indexes .</a:t>
            </a:r>
            <a:r>
              <a:rPr>
                <a:solidFill>
                  <a:srgbClr val="0000FF"/>
                </a:solidFill>
              </a:rPr>
              <a:t> </a:t>
            </a:r>
            <a:r>
              <a:t>May be defined using multiple table spaces</a:t>
            </a:r>
          </a:p>
          <a:p>
            <a:pPr marL="160421" indent="-160421" defTabSz="457200">
              <a:lnSpc>
                <a:spcPct val="100000"/>
              </a:lnSpc>
              <a:spcBef>
                <a:spcPts val="1200"/>
              </a:spcBef>
              <a:buSzPct val="100000"/>
              <a:defRPr sz="1600">
                <a:solidFill>
                  <a:srgbClr val="000000"/>
                </a:solidFill>
                <a:latin typeface="Helvetica Neue"/>
                <a:ea typeface="Helvetica Neue"/>
                <a:cs typeface="Helvetica Neue"/>
                <a:sym typeface="Helvetica Neue"/>
              </a:defRPr>
            </a:pPr>
            <a:r>
              <a:t>You have a data warehouse that would benefit from easier roll-in and roll-out of table data.</a:t>
            </a:r>
          </a:p>
          <a:p>
            <a:pPr marL="160421" indent="-160421" defTabSz="457200">
              <a:lnSpc>
                <a:spcPct val="100000"/>
              </a:lnSpc>
              <a:buSzPct val="100000"/>
              <a:defRPr sz="1600">
                <a:solidFill>
                  <a:srgbClr val="161616"/>
                </a:solidFill>
                <a:latin typeface="Helvetica Neue"/>
                <a:ea typeface="Helvetica Neue"/>
                <a:cs typeface="Helvetica Neue"/>
                <a:sym typeface="Helvetica Neue"/>
              </a:defRPr>
            </a:pPr>
            <a:r>
              <a:t>You have a data warehouse that includes large tables.</a:t>
            </a:r>
          </a:p>
          <a:p>
            <a:pPr marL="160421" indent="-160421" defTabSz="457200">
              <a:lnSpc>
                <a:spcPct val="100000"/>
              </a:lnSpc>
              <a:buSzPct val="100000"/>
              <a:defRPr sz="1600">
                <a:solidFill>
                  <a:srgbClr val="161616"/>
                </a:solidFill>
                <a:latin typeface="Helvetica Neue"/>
                <a:ea typeface="Helvetica Neue"/>
                <a:cs typeface="Helvetica Neue"/>
                <a:sym typeface="Helvetica Neue"/>
              </a:defRPr>
            </a:pPr>
            <a:r>
              <a:t>You want to use hierarchical storage management (HSM) solutions more effectively.</a:t>
            </a:r>
          </a:p>
          <a:p>
            <a:pPr defTabSz="457200">
              <a:lnSpc>
                <a:spcPct val="100000"/>
              </a:lnSpc>
              <a:spcBef>
                <a:spcPts val="1200"/>
              </a:spcBef>
              <a:defRPr sz="1600">
                <a:solidFill>
                  <a:srgbClr val="000000"/>
                </a:solidFill>
                <a:latin typeface="Helvetica Neue"/>
                <a:ea typeface="Helvetica Neue"/>
                <a:cs typeface="Helvetica Neue"/>
                <a:sym typeface="Helvetica Neue"/>
              </a:defRPr>
            </a:pPr>
            <a:br>
              <a:rPr sz="1200"/>
            </a:br>
            <a:endParaRPr sz="1200">
              <a:latin typeface="Times Roman"/>
              <a:ea typeface="Times Roman"/>
              <a:cs typeface="Times Roman"/>
              <a:sym typeface="Times Roman"/>
            </a:endParaRPr>
          </a:p>
          <a:p>
            <a:pPr defTabSz="457200">
              <a:lnSpc>
                <a:spcPct val="100000"/>
              </a:lnSpc>
              <a:spcBef>
                <a:spcPts val="1200"/>
              </a:spcBef>
              <a:defRPr sz="1600">
                <a:solidFill>
                  <a:srgbClr val="000000"/>
                </a:solidFill>
                <a:latin typeface="+mn-lt"/>
                <a:ea typeface="+mn-ea"/>
                <a:cs typeface="+mn-cs"/>
                <a:sym typeface="Helvetica"/>
              </a:defRPr>
            </a:pPr>
          </a:p>
        </p:txBody>
      </p:sp>
      <p:sp>
        <p:nvSpPr>
          <p:cNvPr id="357"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Benefits</a:t>
            </a:r>
          </a:p>
        </p:txBody>
      </p:sp>
      <p:pic>
        <p:nvPicPr>
          <p:cNvPr id="358" name="Image" descr="Image"/>
          <p:cNvPicPr>
            <a:picLocks noChangeAspect="1"/>
          </p:cNvPicPr>
          <p:nvPr/>
        </p:nvPicPr>
        <p:blipFill>
          <a:blip r:embed="rId2">
            <a:extLst/>
          </a:blip>
          <a:stretch>
            <a:fillRect/>
          </a:stretch>
        </p:blipFill>
        <p:spPr>
          <a:xfrm>
            <a:off x="7694138" y="355614"/>
            <a:ext cx="4107688" cy="492922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61" name="Title 4"/>
          <p:cNvSpPr txBox="1"/>
          <p:nvPr>
            <p:ph type="title"/>
          </p:nvPr>
        </p:nvSpPr>
        <p:spPr>
          <a:xfrm>
            <a:off x="130786" y="746763"/>
            <a:ext cx="5052437" cy="5364474"/>
          </a:xfrm>
          <a:prstGeom prst="rect">
            <a:avLst/>
          </a:prstGeom>
          <a:gradFill>
            <a:gsLst>
              <a:gs pos="0">
                <a:srgbClr val="70A6DB"/>
              </a:gs>
              <a:gs pos="50000">
                <a:srgbClr val="559BDB"/>
              </a:gs>
              <a:gs pos="100000">
                <a:srgbClr val="448AC9"/>
              </a:gs>
            </a:gsLst>
            <a:lin ang="5400000"/>
          </a:gradFill>
          <a:ln w="6350">
            <a:solidFill>
              <a:schemeClr val="accent5"/>
            </a:solidFill>
            <a:miter lim="800000"/>
          </a:ln>
        </p:spPr>
        <p:txBody>
          <a:bodyPr/>
          <a:lstStyle/>
          <a:p>
            <a:pPr defTabSz="777240">
              <a:lnSpc>
                <a:spcPct val="100000"/>
              </a:lnSpc>
              <a:defRPr sz="1530">
                <a:solidFill>
                  <a:srgbClr val="FFFFFF"/>
                </a:solidFill>
                <a:latin typeface="+mj-lt"/>
                <a:ea typeface="+mj-ea"/>
                <a:cs typeface="+mj-cs"/>
                <a:sym typeface="Calibri"/>
              </a:defRPr>
            </a:pPr>
            <a:br/>
            <a:r>
              <a:t>A table partitioning key is an ordered set of one or more columns in a table. The values in the table partitioning key columns are used to determine in which data partition each table row belongs.</a:t>
            </a:r>
          </a:p>
          <a:p>
            <a:pPr defTabSz="777240">
              <a:lnSpc>
                <a:spcPct val="100000"/>
              </a:lnSpc>
              <a:defRPr sz="1530">
                <a:solidFill>
                  <a:srgbClr val="FFFFFF"/>
                </a:solidFill>
                <a:latin typeface="+mj-lt"/>
                <a:ea typeface="+mj-ea"/>
                <a:cs typeface="+mj-cs"/>
                <a:sym typeface="Calibri"/>
              </a:defRPr>
            </a:pPr>
          </a:p>
          <a:p>
            <a:pPr defTabSz="777240">
              <a:lnSpc>
                <a:spcPct val="100000"/>
              </a:lnSpc>
              <a:defRPr sz="1530">
                <a:solidFill>
                  <a:srgbClr val="FFFFFF"/>
                </a:solidFill>
                <a:latin typeface="+mj-lt"/>
                <a:ea typeface="+mj-ea"/>
                <a:cs typeface="+mj-cs"/>
                <a:sym typeface="Calibri"/>
              </a:defRPr>
            </a:pPr>
            <a:r>
              <a:t>To define the table partitioning key on a table use the CREATE TABLE statement with the PARTITION BY clause.</a:t>
            </a:r>
          </a:p>
          <a:p>
            <a:pPr defTabSz="777240">
              <a:lnSpc>
                <a:spcPct val="100000"/>
              </a:lnSpc>
              <a:defRPr sz="1530">
                <a:solidFill>
                  <a:srgbClr val="FFFFFF"/>
                </a:solidFill>
                <a:latin typeface="+mj-lt"/>
                <a:ea typeface="+mj-ea"/>
                <a:cs typeface="+mj-cs"/>
                <a:sym typeface="Calibri"/>
              </a:defRPr>
            </a:pPr>
            <a:r>
              <a:t>Choosing an effective table partitioning key column is essential to taking full advantage of the benefits of table partitioning. </a:t>
            </a:r>
          </a:p>
          <a:p>
            <a:pPr defTabSz="777240">
              <a:lnSpc>
                <a:spcPct val="100000"/>
              </a:lnSpc>
              <a:defRPr sz="1530">
                <a:solidFill>
                  <a:srgbClr val="FFFFFF"/>
                </a:solidFill>
                <a:latin typeface="+mj-lt"/>
                <a:ea typeface="+mj-ea"/>
                <a:cs typeface="+mj-cs"/>
                <a:sym typeface="Calibri"/>
              </a:defRPr>
            </a:pPr>
          </a:p>
          <a:p>
            <a:pPr defTabSz="777240">
              <a:lnSpc>
                <a:spcPct val="100000"/>
              </a:lnSpc>
              <a:defRPr sz="1530">
                <a:solidFill>
                  <a:srgbClr val="FFFFFF"/>
                </a:solidFill>
                <a:latin typeface="+mj-lt"/>
                <a:ea typeface="+mj-ea"/>
                <a:cs typeface="+mj-cs"/>
                <a:sym typeface="Calibri"/>
              </a:defRPr>
            </a:pPr>
            <a:r>
              <a:t>Guidelines to choose the most effective table partitioning key columns for your partitioned table.</a:t>
            </a:r>
          </a:p>
          <a:p>
            <a:pPr defTabSz="777240">
              <a:lnSpc>
                <a:spcPct val="100000"/>
              </a:lnSpc>
              <a:defRPr sz="1530">
                <a:solidFill>
                  <a:srgbClr val="FFFFFF"/>
                </a:solidFill>
                <a:latin typeface="+mj-lt"/>
                <a:ea typeface="+mj-ea"/>
                <a:cs typeface="+mj-cs"/>
                <a:sym typeface="Calibri"/>
              </a:defRPr>
            </a:pPr>
            <a:endParaRPr sz="1020"/>
          </a:p>
          <a:p>
            <a:pPr defTabSz="777240">
              <a:lnSpc>
                <a:spcPct val="100000"/>
              </a:lnSpc>
              <a:defRPr sz="1530">
                <a:solidFill>
                  <a:srgbClr val="FFFFFF"/>
                </a:solidFill>
                <a:latin typeface="+mj-lt"/>
                <a:ea typeface="+mj-ea"/>
                <a:cs typeface="+mj-cs"/>
                <a:sym typeface="Calibri"/>
              </a:defRPr>
            </a:pPr>
            <a:r>
              <a:t>Define range granularity to match data roll-out. It is most common to use week, month, or quarter.</a:t>
            </a:r>
          </a:p>
          <a:p>
            <a:pPr defTabSz="777240">
              <a:lnSpc>
                <a:spcPct val="100000"/>
              </a:lnSpc>
              <a:defRPr sz="1530">
                <a:solidFill>
                  <a:srgbClr val="FFFFFF"/>
                </a:solidFill>
                <a:latin typeface="+mj-lt"/>
                <a:ea typeface="+mj-ea"/>
                <a:cs typeface="+mj-cs"/>
                <a:sym typeface="Calibri"/>
              </a:defRPr>
            </a:pPr>
            <a:r>
              <a:t>Define ranges to match the data roll-in size. It is most common to partition data on a date or time column.</a:t>
            </a:r>
          </a:p>
          <a:p>
            <a:pPr defTabSz="777240">
              <a:lnSpc>
                <a:spcPct val="100000"/>
              </a:lnSpc>
              <a:defRPr sz="1530">
                <a:solidFill>
                  <a:srgbClr val="FFFFFF"/>
                </a:solidFill>
                <a:latin typeface="+mj-lt"/>
                <a:ea typeface="+mj-ea"/>
                <a:cs typeface="+mj-cs"/>
                <a:sym typeface="Calibri"/>
              </a:defRPr>
            </a:pPr>
            <a:r>
              <a:t>Partition on a column that provides advantages in partition elimination.</a:t>
            </a:r>
          </a:p>
          <a:p>
            <a:pPr defTabSz="777240">
              <a:lnSpc>
                <a:spcPct val="100000"/>
              </a:lnSpc>
              <a:defRPr sz="1530">
                <a:solidFill>
                  <a:srgbClr val="FFFFFF"/>
                </a:solidFill>
                <a:latin typeface="+mj-lt"/>
                <a:ea typeface="+mj-ea"/>
                <a:cs typeface="+mj-cs"/>
                <a:sym typeface="Calibri"/>
              </a:defRPr>
            </a:pPr>
            <a:br>
              <a:rPr sz="1020"/>
            </a:br>
            <a:endParaRPr sz="1020">
              <a:latin typeface="Times Roman"/>
              <a:ea typeface="Times Roman"/>
              <a:cs typeface="Times Roman"/>
              <a:sym typeface="Times Roman"/>
            </a:endParaRPr>
          </a:p>
          <a:p>
            <a:pPr defTabSz="777240">
              <a:lnSpc>
                <a:spcPct val="100000"/>
              </a:lnSpc>
              <a:defRPr sz="1530">
                <a:solidFill>
                  <a:srgbClr val="FFFFFF"/>
                </a:solidFill>
                <a:latin typeface="+mj-lt"/>
                <a:ea typeface="+mj-ea"/>
                <a:cs typeface="+mj-cs"/>
                <a:sym typeface="Calibri"/>
              </a:defRPr>
            </a:pPr>
          </a:p>
        </p:txBody>
      </p:sp>
      <p:sp>
        <p:nvSpPr>
          <p:cNvPr id="362"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Partitioning Keys</a:t>
            </a:r>
          </a:p>
        </p:txBody>
      </p:sp>
      <p:pic>
        <p:nvPicPr>
          <p:cNvPr id="363" name="Image" descr="Image"/>
          <p:cNvPicPr>
            <a:picLocks noChangeAspect="1"/>
          </p:cNvPicPr>
          <p:nvPr/>
        </p:nvPicPr>
        <p:blipFill>
          <a:blip r:embed="rId2">
            <a:extLst/>
          </a:blip>
          <a:stretch>
            <a:fillRect/>
          </a:stretch>
        </p:blipFill>
        <p:spPr>
          <a:xfrm>
            <a:off x="5401428" y="717755"/>
            <a:ext cx="3679277" cy="1658140"/>
          </a:xfrm>
          <a:prstGeom prst="rect">
            <a:avLst/>
          </a:prstGeom>
          <a:ln w="12700">
            <a:miter lim="400000"/>
          </a:ln>
        </p:spPr>
      </p:pic>
      <p:pic>
        <p:nvPicPr>
          <p:cNvPr id="364" name="Image" descr="Image"/>
          <p:cNvPicPr>
            <a:picLocks noChangeAspect="1"/>
          </p:cNvPicPr>
          <p:nvPr/>
        </p:nvPicPr>
        <p:blipFill>
          <a:blip r:embed="rId3">
            <a:extLst/>
          </a:blip>
          <a:stretch>
            <a:fillRect/>
          </a:stretch>
        </p:blipFill>
        <p:spPr>
          <a:xfrm>
            <a:off x="9289385" y="163678"/>
            <a:ext cx="2315671" cy="2560284"/>
          </a:xfrm>
          <a:prstGeom prst="rect">
            <a:avLst/>
          </a:prstGeom>
          <a:ln w="12700">
            <a:miter lim="400000"/>
          </a:ln>
        </p:spPr>
      </p:pic>
      <p:sp>
        <p:nvSpPr>
          <p:cNvPr id="365" name="Short form…"/>
          <p:cNvSpPr txBox="1"/>
          <p:nvPr/>
        </p:nvSpPr>
        <p:spPr>
          <a:xfrm>
            <a:off x="5401428" y="2858572"/>
            <a:ext cx="6569217" cy="3253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latin typeface="Helvetica Light"/>
                <a:ea typeface="Helvetica Light"/>
                <a:cs typeface="Helvetica Light"/>
                <a:sym typeface="Helvetica Light"/>
              </a:defRPr>
            </a:pPr>
            <a:r>
              <a:t>Short form</a:t>
            </a:r>
          </a:p>
          <a:p>
            <a:pPr>
              <a:defRPr sz="1400">
                <a:latin typeface="Helvetica Light"/>
                <a:ea typeface="Helvetica Light"/>
                <a:cs typeface="Helvetica Light"/>
                <a:sym typeface="Helvetica Light"/>
              </a:defRPr>
            </a:pPr>
          </a:p>
          <a:p>
            <a:pPr>
              <a:defRPr sz="1400">
                <a:latin typeface="Helvetica Light"/>
                <a:ea typeface="Helvetica Light"/>
                <a:cs typeface="Helvetica Light"/>
                <a:sym typeface="Helvetica Light"/>
              </a:defRPr>
            </a:pPr>
            <a:r>
              <a:t>db2 "create table payments (id int , paydate date) in tbsp1 , tbsp2  , tbsp3 partition by range (paydate) (starting '01/01/2023' ending '12/31/2023' every 3 months)"</a:t>
            </a:r>
          </a:p>
          <a:p>
            <a:pPr>
              <a:defRPr sz="1400">
                <a:latin typeface="Helvetica Light"/>
                <a:ea typeface="Helvetica Light"/>
                <a:cs typeface="Helvetica Light"/>
                <a:sym typeface="Helvetica Light"/>
              </a:defRPr>
            </a:pPr>
          </a:p>
          <a:p>
            <a:pPr>
              <a:defRPr sz="1400">
                <a:latin typeface="Helvetica Light"/>
                <a:ea typeface="Helvetica Light"/>
                <a:cs typeface="Helvetica Light"/>
                <a:sym typeface="Helvetica Light"/>
              </a:defRPr>
            </a:pPr>
            <a:r>
              <a:t>Long Form</a:t>
            </a:r>
          </a:p>
          <a:p>
            <a:pPr>
              <a:defRPr sz="1400">
                <a:latin typeface="Helvetica Light"/>
                <a:ea typeface="Helvetica Light"/>
                <a:cs typeface="Helvetica Light"/>
                <a:sym typeface="Helvetica Light"/>
              </a:defRPr>
            </a:pPr>
          </a:p>
          <a:p>
            <a:pPr>
              <a:defRPr sz="1400">
                <a:latin typeface="Helvetica Light"/>
                <a:ea typeface="Helvetica Light"/>
                <a:cs typeface="Helvetica Light"/>
                <a:sym typeface="Helvetica Light"/>
              </a:defRPr>
            </a:pPr>
            <a:r>
              <a:t>db2 "create table payments1 (id int , paydate date) partition by range (paydate) </a:t>
            </a:r>
          </a:p>
          <a:p>
            <a:pPr>
              <a:defRPr sz="1400">
                <a:latin typeface="Helvetica Light"/>
                <a:ea typeface="Helvetica Light"/>
                <a:cs typeface="Helvetica Light"/>
                <a:sym typeface="Helvetica Light"/>
              </a:defRPr>
            </a:pPr>
            <a:r>
              <a:t>(partition pay1_23 starting '01/01/2023' in tbsp1,</a:t>
            </a:r>
          </a:p>
          <a:p>
            <a:pPr>
              <a:defRPr sz="1400">
                <a:latin typeface="Helvetica Light"/>
                <a:ea typeface="Helvetica Light"/>
                <a:cs typeface="Helvetica Light"/>
                <a:sym typeface="Helvetica Light"/>
              </a:defRPr>
            </a:pPr>
            <a:r>
              <a:t>partition pay2_23 starting '4/01/2023' in tbsp2,</a:t>
            </a:r>
          </a:p>
          <a:p>
            <a:pPr>
              <a:defRPr sz="1400">
                <a:latin typeface="Helvetica Light"/>
                <a:ea typeface="Helvetica Light"/>
                <a:cs typeface="Helvetica Light"/>
                <a:sym typeface="Helvetica Light"/>
              </a:defRPr>
            </a:pPr>
            <a:r>
              <a:t>partition pay3_23 starting '7/01/2023'  in tbsp3,</a:t>
            </a:r>
          </a:p>
          <a:p>
            <a:pPr>
              <a:defRPr sz="1400">
                <a:latin typeface="Helvetica Light"/>
                <a:ea typeface="Helvetica Light"/>
                <a:cs typeface="Helvetica Light"/>
                <a:sym typeface="Helvetica Light"/>
              </a:defRPr>
            </a:pPr>
            <a:r>
              <a:t>partition pay4_23 starting '10/01/2023' ending '12/31/2023' in tbsp1)”</a:t>
            </a:r>
          </a:p>
          <a:p>
            <a:pPr>
              <a:defRPr sz="1200">
                <a:latin typeface="+mn-lt"/>
                <a:ea typeface="+mn-ea"/>
                <a:cs typeface="+mn-cs"/>
                <a:sym typeface="Helvetic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Footer Placeholder 2"/>
          <p:cNvSpPr txBox="1"/>
          <p:nvPr/>
        </p:nvSpPr>
        <p:spPr>
          <a:xfrm>
            <a:off x="45720" y="6466727"/>
            <a:ext cx="12104794" cy="2285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000">
                <a:solidFill>
                  <a:srgbClr val="888888"/>
                </a:solidFill>
              </a:defRPr>
            </a:lvl1pPr>
          </a:lstStyle>
          <a:p>
            <a:pPr/>
            <a:r>
              <a:t>© Copyright IBM Corporation 2009, 2020</a:t>
            </a:r>
          </a:p>
        </p:txBody>
      </p:sp>
      <p:sp>
        <p:nvSpPr>
          <p:cNvPr id="368" name="TextBox 1"/>
          <p:cNvSpPr txBox="1"/>
          <p:nvPr/>
        </p:nvSpPr>
        <p:spPr>
          <a:xfrm>
            <a:off x="334919" y="100953"/>
            <a:ext cx="1112983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0649D"/>
                </a:solidFill>
                <a:latin typeface="IBM Plex Sans"/>
                <a:ea typeface="IBM Plex Sans"/>
                <a:cs typeface="IBM Plex Sans"/>
                <a:sym typeface="IBM Plex Sans"/>
              </a:defRPr>
            </a:lvl1pPr>
          </a:lstStyle>
          <a:p>
            <a:pPr/>
            <a:r>
              <a:t>Table Partitioning - Creating Partition Table</a:t>
            </a:r>
          </a:p>
        </p:txBody>
      </p:sp>
      <p:sp>
        <p:nvSpPr>
          <p:cNvPr id="369" name="Considerations…"/>
          <p:cNvSpPr txBox="1"/>
          <p:nvPr/>
        </p:nvSpPr>
        <p:spPr>
          <a:xfrm>
            <a:off x="530205" y="869856"/>
            <a:ext cx="9568867" cy="28694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spcBef>
                <a:spcPts val="500"/>
              </a:spcBef>
              <a:buSzPct val="100000"/>
              <a:buChar char="•"/>
              <a:defRPr sz="1400">
                <a:latin typeface="Arial"/>
                <a:ea typeface="Arial"/>
                <a:cs typeface="Arial"/>
                <a:sym typeface="Arial"/>
              </a:defRPr>
            </a:pPr>
            <a:r>
              <a:t>Considerations</a:t>
            </a:r>
          </a:p>
          <a:p>
            <a:pPr marL="228600" indent="-228600">
              <a:spcBef>
                <a:spcPts val="500"/>
              </a:spcBef>
              <a:buClr>
                <a:srgbClr val="7889FB"/>
              </a:buClr>
              <a:buSzPct val="100000"/>
              <a:buChar char="▪"/>
              <a:defRPr sz="1400">
                <a:latin typeface="Arial"/>
                <a:ea typeface="Arial"/>
                <a:cs typeface="Arial"/>
                <a:sym typeface="Arial"/>
              </a:defRPr>
            </a:pPr>
            <a:r>
              <a:t>What tables benefit from being partitioned</a:t>
            </a:r>
          </a:p>
          <a:p>
            <a:pPr lvl="1" marL="512762" indent="-169862">
              <a:spcBef>
                <a:spcPts val="300"/>
              </a:spcBef>
              <a:buClr>
                <a:srgbClr val="7889FB"/>
              </a:buClr>
              <a:buSzPct val="100000"/>
              <a:buChar char=""/>
              <a:defRPr sz="1400">
                <a:latin typeface="Arial"/>
                <a:ea typeface="Arial"/>
                <a:cs typeface="Arial"/>
                <a:sym typeface="Arial"/>
              </a:defRPr>
            </a:pPr>
            <a:r>
              <a:t>Large tables</a:t>
            </a:r>
          </a:p>
          <a:p>
            <a:pPr lvl="1" marL="512762" indent="-169862">
              <a:spcBef>
                <a:spcPts val="300"/>
              </a:spcBef>
              <a:buClr>
                <a:srgbClr val="7889FB"/>
              </a:buClr>
              <a:buSzPct val="100000"/>
              <a:buChar char=""/>
              <a:defRPr sz="1400">
                <a:latin typeface="Arial"/>
                <a:ea typeface="Arial"/>
                <a:cs typeface="Arial"/>
                <a:sym typeface="Arial"/>
              </a:defRPr>
            </a:pPr>
            <a:r>
              <a:t>Roll-in/Roll-out</a:t>
            </a:r>
          </a:p>
          <a:p>
            <a:pPr lvl="1" marL="512762" indent="-169862">
              <a:spcBef>
                <a:spcPts val="300"/>
              </a:spcBef>
              <a:buClr>
                <a:srgbClr val="7889FB"/>
              </a:buClr>
              <a:buSzPct val="100000"/>
              <a:buChar char=""/>
              <a:defRPr sz="1400">
                <a:latin typeface="Arial"/>
                <a:ea typeface="Arial"/>
                <a:cs typeface="Arial"/>
                <a:sym typeface="Arial"/>
              </a:defRPr>
            </a:pPr>
            <a:r>
              <a:t>Business intelligence style queries</a:t>
            </a:r>
          </a:p>
          <a:p>
            <a:pPr marL="228600" indent="-228600">
              <a:spcBef>
                <a:spcPts val="500"/>
              </a:spcBef>
              <a:buClr>
                <a:srgbClr val="7889FB"/>
              </a:buClr>
              <a:buSzPct val="100000"/>
              <a:buChar char="▪"/>
              <a:defRPr sz="1400">
                <a:latin typeface="Arial"/>
                <a:ea typeface="Arial"/>
                <a:cs typeface="Arial"/>
                <a:sym typeface="Arial"/>
              </a:defRPr>
            </a:pPr>
            <a:r>
              <a:t>Which column(s) to partition on</a:t>
            </a:r>
          </a:p>
          <a:p>
            <a:pPr lvl="1" marL="512762" indent="-169862">
              <a:spcBef>
                <a:spcPts val="300"/>
              </a:spcBef>
              <a:buClr>
                <a:srgbClr val="7889FB"/>
              </a:buClr>
              <a:buSzPct val="100000"/>
              <a:buChar char=""/>
              <a:defRPr sz="1400">
                <a:latin typeface="Arial"/>
                <a:ea typeface="Arial"/>
                <a:cs typeface="Arial"/>
                <a:sym typeface="Arial"/>
              </a:defRPr>
            </a:pPr>
            <a:r>
              <a:t>Dates (roll-in)</a:t>
            </a:r>
          </a:p>
          <a:p>
            <a:pPr lvl="1" marL="512762" indent="-169862">
              <a:spcBef>
                <a:spcPts val="300"/>
              </a:spcBef>
              <a:buClr>
                <a:srgbClr val="7889FB"/>
              </a:buClr>
              <a:buSzPct val="100000"/>
              <a:buChar char=""/>
              <a:defRPr sz="1400">
                <a:latin typeface="Arial"/>
                <a:ea typeface="Arial"/>
                <a:cs typeface="Arial"/>
                <a:sym typeface="Arial"/>
              </a:defRPr>
            </a:pPr>
            <a:r>
              <a:t>Partition elimination</a:t>
            </a:r>
          </a:p>
          <a:p>
            <a:pPr marL="180473" indent="-180473">
              <a:spcBef>
                <a:spcPts val="500"/>
              </a:spcBef>
              <a:buSzPct val="60000"/>
              <a:buBlip>
                <a:blip r:embed="rId2"/>
              </a:buBlip>
              <a:defRPr sz="1400">
                <a:latin typeface="Arial"/>
                <a:ea typeface="Arial"/>
                <a:cs typeface="Arial"/>
                <a:sym typeface="Arial"/>
              </a:defRPr>
            </a:pPr>
            <a:r>
              <a:t>Granularity of ranges should match roll-in/roll-out</a:t>
            </a:r>
          </a:p>
          <a:p>
            <a:pPr marL="180473" indent="-180473">
              <a:spcBef>
                <a:spcPts val="500"/>
              </a:spcBef>
              <a:buSzPct val="60000"/>
              <a:buBlip>
                <a:blip r:embed="rId2"/>
              </a:buBlip>
              <a:defRPr sz="1400">
                <a:latin typeface="Arial"/>
                <a:ea typeface="Arial"/>
                <a:cs typeface="Arial"/>
                <a:sym typeface="Arial"/>
              </a:defRPr>
            </a:pPr>
            <a:r>
              <a:t>Consider placing different ranges in different tablespaces</a:t>
            </a:r>
          </a:p>
          <a:p>
            <a:pPr marL="180473" indent="-180473">
              <a:spcBef>
                <a:spcPts val="500"/>
              </a:spcBef>
              <a:buSzPct val="60000"/>
              <a:buBlip>
                <a:blip r:embed="rId2"/>
              </a:buBlip>
              <a:defRPr sz="1400">
                <a:latin typeface="Arial"/>
                <a:ea typeface="Arial"/>
                <a:cs typeface="Arial"/>
                <a:sym typeface="Arial"/>
              </a:defRPr>
            </a:pPr>
            <a:r>
              <a:t>Placement of indexes and LOBs</a:t>
            </a:r>
          </a:p>
        </p:txBody>
      </p:sp>
      <p:sp>
        <p:nvSpPr>
          <p:cNvPr id="370" name="Type…"/>
          <p:cNvSpPr txBox="1"/>
          <p:nvPr/>
        </p:nvSpPr>
        <p:spPr>
          <a:xfrm>
            <a:off x="429899" y="3875621"/>
            <a:ext cx="10939879" cy="2613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spcBef>
                <a:spcPts val="500"/>
              </a:spcBef>
              <a:buSzPct val="100000"/>
              <a:buChar char="•"/>
              <a:defRPr sz="1400">
                <a:latin typeface="Arial"/>
                <a:ea typeface="Arial"/>
                <a:cs typeface="Arial"/>
                <a:sym typeface="Arial"/>
              </a:defRPr>
            </a:pPr>
            <a:r>
              <a:t>Type</a:t>
            </a:r>
          </a:p>
          <a:p>
            <a:pPr lvl="1" marL="512762" indent="-169862">
              <a:spcBef>
                <a:spcPts val="200"/>
              </a:spcBef>
              <a:buClr>
                <a:srgbClr val="7889FB"/>
              </a:buClr>
              <a:buSzPct val="100000"/>
              <a:buChar char=""/>
              <a:defRPr sz="1400">
                <a:latin typeface="Arial"/>
                <a:ea typeface="Arial"/>
                <a:cs typeface="Arial"/>
                <a:sym typeface="Arial"/>
              </a:defRPr>
            </a:pPr>
            <a:r>
              <a:t>Generally partition by range on dates</a:t>
            </a:r>
          </a:p>
          <a:p>
            <a:pPr lvl="1" marL="512762" indent="-169862">
              <a:spcBef>
                <a:spcPts val="200"/>
              </a:spcBef>
              <a:buClr>
                <a:srgbClr val="7889FB"/>
              </a:buClr>
              <a:buSzPct val="100000"/>
              <a:buChar char=""/>
              <a:defRPr sz="1400">
                <a:latin typeface="Arial"/>
                <a:ea typeface="Arial"/>
                <a:cs typeface="Arial"/>
                <a:sym typeface="Arial"/>
              </a:defRPr>
            </a:pPr>
            <a:r>
              <a:t>Common to partition on proxy columns for date</a:t>
            </a:r>
          </a:p>
          <a:p>
            <a:pPr marL="228600" indent="-228600">
              <a:spcBef>
                <a:spcPts val="500"/>
              </a:spcBef>
              <a:buClr>
                <a:srgbClr val="7889FB"/>
              </a:buClr>
              <a:buSzPct val="100000"/>
              <a:buChar char="▪"/>
              <a:defRPr sz="1400">
                <a:latin typeface="Arial"/>
                <a:ea typeface="Arial"/>
                <a:cs typeface="Arial"/>
                <a:sym typeface="Arial"/>
              </a:defRPr>
            </a:pPr>
            <a:r>
              <a:t>Granularity</a:t>
            </a:r>
          </a:p>
          <a:p>
            <a:pPr lvl="1" marL="512762" indent="-169862">
              <a:spcBef>
                <a:spcPts val="200"/>
              </a:spcBef>
              <a:buClr>
                <a:srgbClr val="7889FB"/>
              </a:buClr>
              <a:buSzPct val="100000"/>
              <a:buChar char=""/>
              <a:defRPr sz="1400">
                <a:latin typeface="Arial"/>
                <a:ea typeface="Arial"/>
                <a:cs typeface="Arial"/>
                <a:sym typeface="Arial"/>
              </a:defRPr>
            </a:pPr>
            <a:r>
              <a:t>Ranges match size of roll-out</a:t>
            </a:r>
          </a:p>
          <a:p>
            <a:pPr lvl="2" marL="803275" indent="-176212">
              <a:buClr>
                <a:srgbClr val="7889FB"/>
              </a:buClr>
              <a:buSzPct val="100000"/>
              <a:buChar char="▪"/>
              <a:defRPr sz="1400">
                <a:latin typeface="Arial"/>
                <a:ea typeface="Arial"/>
                <a:cs typeface="Arial"/>
                <a:sym typeface="Arial"/>
              </a:defRPr>
            </a:pPr>
            <a:r>
              <a:t>Easy roll-out via DETACH</a:t>
            </a:r>
          </a:p>
          <a:p>
            <a:pPr lvl="2" marL="803275" indent="-176212">
              <a:buClr>
                <a:srgbClr val="7889FB"/>
              </a:buClr>
              <a:buSzPct val="100000"/>
              <a:buChar char="▪"/>
              <a:defRPr sz="1400">
                <a:latin typeface="Arial"/>
                <a:ea typeface="Arial"/>
                <a:cs typeface="Arial"/>
                <a:sym typeface="Arial"/>
              </a:defRPr>
            </a:pPr>
            <a:r>
              <a:t>Typical roll-out policies of one month or one quarter yield manageable number of ranges</a:t>
            </a:r>
          </a:p>
          <a:p>
            <a:pPr lvl="1" marL="512762" indent="-169862">
              <a:spcBef>
                <a:spcPts val="200"/>
              </a:spcBef>
              <a:buClr>
                <a:srgbClr val="7889FB"/>
              </a:buClr>
              <a:buSzPct val="100000"/>
              <a:buChar char=""/>
              <a:defRPr sz="1400">
                <a:latin typeface="Arial"/>
                <a:ea typeface="Arial"/>
                <a:cs typeface="Arial"/>
                <a:sym typeface="Arial"/>
              </a:defRPr>
            </a:pPr>
            <a:r>
              <a:t>Less common for ranges sized to match roll-in</a:t>
            </a:r>
          </a:p>
          <a:p>
            <a:pPr lvl="2" marL="803275" indent="-176212">
              <a:buClr>
                <a:srgbClr val="7889FB"/>
              </a:buClr>
              <a:buSzPct val="100000"/>
              <a:buChar char="▪"/>
              <a:defRPr sz="1400">
                <a:latin typeface="Arial"/>
                <a:ea typeface="Arial"/>
                <a:cs typeface="Arial"/>
                <a:sym typeface="Arial"/>
              </a:defRPr>
            </a:pPr>
            <a:r>
              <a:t>Many customers moving to very frequent roll-in</a:t>
            </a:r>
            <a:br/>
            <a:r>
              <a:t>(would be too many ranges to manage easily)</a:t>
            </a:r>
          </a:p>
          <a:p>
            <a:pPr marL="228600" indent="-228600">
              <a:spcBef>
                <a:spcPts val="500"/>
              </a:spcBef>
              <a:buClr>
                <a:srgbClr val="7889FB"/>
              </a:buClr>
              <a:buSzPct val="100000"/>
              <a:buChar char="▪"/>
              <a:defRPr sz="1400">
                <a:latin typeface="Arial"/>
                <a:ea typeface="Arial"/>
                <a:cs typeface="Arial"/>
                <a:sym typeface="Arial"/>
              </a:defRPr>
            </a:pPr>
            <a:r>
              <a:t>Normally partition on a single column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