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3" r:id="rId11"/>
    <p:sldId id="264" r:id="rId12"/>
    <p:sldId id="271" r:id="rId13"/>
    <p:sldId id="272" r:id="rId14"/>
    <p:sldId id="265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7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aditi30.10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6042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State-of-the-Art Question Answering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Leveraging the Quora Question Answer Dataset, we have developed a cutting-edge question-answering model that can understand and generate accurate, human-like responses to a wide range of user queries.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635948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609874"/>
            <a:ext cx="4039916" cy="14913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</a:t>
            </a:r>
            <a:r>
              <a:rPr lang="en-US" sz="2430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 Aditi Khandelwal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IN" sz="2430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hlinkClick r:id="rId6"/>
              </a:rPr>
              <a:t>Kaditi30.10@gmail.com</a:t>
            </a:r>
            <a:endParaRPr lang="en-IN" sz="2430" b="1" dirty="0" smtClean="0">
              <a:solidFill>
                <a:srgbClr val="C9C2C0"/>
              </a:solidFill>
              <a:latin typeface="Gelasio" pitchFamily="34" charset="0"/>
              <a:ea typeface="Gelasio" pitchFamily="34" charset="-122"/>
            </a:endParaRPr>
          </a:p>
          <a:p>
            <a:pPr marL="0" indent="0" algn="l">
              <a:lnSpc>
                <a:spcPts val="3402"/>
              </a:lnSpc>
              <a:buNone/>
            </a:pPr>
            <a:r>
              <a:rPr lang="en-IN" sz="2430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</a:rPr>
              <a:t>+91-8005848021</a:t>
            </a:r>
            <a:endParaRPr lang="en-US" sz="243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671" y="2225873"/>
            <a:ext cx="5036939" cy="37777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245" y="781883"/>
            <a:ext cx="4776549" cy="561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24"/>
              </a:lnSpc>
              <a:buNone/>
            </a:pPr>
            <a:r>
              <a:rPr lang="en-US" sz="3539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Results and Discussions</a:t>
            </a:r>
            <a:endParaRPr lang="en-US" sz="3539" dirty="0"/>
          </a:p>
        </p:txBody>
      </p:sp>
      <p:sp>
        <p:nvSpPr>
          <p:cNvPr id="7" name="Shape 3"/>
          <p:cNvSpPr/>
          <p:nvPr/>
        </p:nvSpPr>
        <p:spPr>
          <a:xfrm>
            <a:off x="629245" y="1613297"/>
            <a:ext cx="7885509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809030" y="1793081"/>
            <a:ext cx="2417088" cy="280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2"/>
              </a:lnSpc>
              <a:buNone/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 Improvements</a:t>
            </a:r>
            <a:endParaRPr lang="en-US" sz="1770" dirty="0"/>
          </a:p>
        </p:txBody>
      </p:sp>
      <p:sp>
        <p:nvSpPr>
          <p:cNvPr id="9" name="Text 5"/>
          <p:cNvSpPr/>
          <p:nvPr/>
        </p:nvSpPr>
        <p:spPr>
          <a:xfrm>
            <a:off x="809030" y="2181939"/>
            <a:ext cx="7525941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5"/>
              </a:lnSpc>
              <a:buNone/>
            </a:pPr>
            <a:r>
              <a:rPr lang="en-US" sz="14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model achieved a significant boost in accuracy compared to previous state-of-the-art approaches.</a:t>
            </a:r>
            <a:endParaRPr lang="en-US" sz="1416" dirty="0"/>
          </a:p>
        </p:txBody>
      </p:sp>
      <p:sp>
        <p:nvSpPr>
          <p:cNvPr id="10" name="Shape 6"/>
          <p:cNvSpPr/>
          <p:nvPr/>
        </p:nvSpPr>
        <p:spPr>
          <a:xfrm>
            <a:off x="629245" y="3116818"/>
            <a:ext cx="7885509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/>
        </p:spPr>
      </p:sp>
      <p:sp>
        <p:nvSpPr>
          <p:cNvPr id="11" name="Text 7"/>
          <p:cNvSpPr/>
          <p:nvPr/>
        </p:nvSpPr>
        <p:spPr>
          <a:xfrm>
            <a:off x="809030" y="3296603"/>
            <a:ext cx="2247424" cy="280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2"/>
              </a:lnSpc>
              <a:buNone/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Fluent Responses</a:t>
            </a:r>
            <a:endParaRPr lang="en-US" sz="1770" dirty="0"/>
          </a:p>
        </p:txBody>
      </p:sp>
      <p:sp>
        <p:nvSpPr>
          <p:cNvPr id="12" name="Text 8"/>
          <p:cNvSpPr/>
          <p:nvPr/>
        </p:nvSpPr>
        <p:spPr>
          <a:xfrm>
            <a:off x="809030" y="3685461"/>
            <a:ext cx="7525941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5"/>
              </a:lnSpc>
              <a:buNone/>
            </a:pPr>
            <a:r>
              <a:rPr lang="en-US" sz="14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generated responses are indistinguishable from human-written answers, showcasing our model's natural language understanding.</a:t>
            </a:r>
            <a:endParaRPr lang="en-US" sz="1416" dirty="0"/>
          </a:p>
        </p:txBody>
      </p:sp>
      <p:sp>
        <p:nvSpPr>
          <p:cNvPr id="13" name="Shape 9"/>
          <p:cNvSpPr/>
          <p:nvPr/>
        </p:nvSpPr>
        <p:spPr>
          <a:xfrm>
            <a:off x="629245" y="4620339"/>
            <a:ext cx="7885509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/>
        </p:spPr>
      </p:sp>
      <p:sp>
        <p:nvSpPr>
          <p:cNvPr id="14" name="Text 10"/>
          <p:cNvSpPr/>
          <p:nvPr/>
        </p:nvSpPr>
        <p:spPr>
          <a:xfrm>
            <a:off x="809030" y="4800124"/>
            <a:ext cx="2247424" cy="280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2"/>
              </a:lnSpc>
              <a:buNone/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Broad Applicability</a:t>
            </a:r>
            <a:endParaRPr lang="en-US" sz="1770" dirty="0"/>
          </a:p>
        </p:txBody>
      </p:sp>
      <p:sp>
        <p:nvSpPr>
          <p:cNvPr id="15" name="Text 11"/>
          <p:cNvSpPr/>
          <p:nvPr/>
        </p:nvSpPr>
        <p:spPr>
          <a:xfrm>
            <a:off x="809030" y="5188982"/>
            <a:ext cx="7525941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5"/>
              </a:lnSpc>
              <a:buNone/>
            </a:pPr>
            <a:r>
              <a:rPr lang="en-US" sz="14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 can handle a wide range of question types, from factual queries to open-ended discussions.</a:t>
            </a:r>
            <a:endParaRPr lang="en-US" sz="1416" dirty="0"/>
          </a:p>
        </p:txBody>
      </p:sp>
      <p:sp>
        <p:nvSpPr>
          <p:cNvPr id="16" name="Shape 12"/>
          <p:cNvSpPr/>
          <p:nvPr/>
        </p:nvSpPr>
        <p:spPr>
          <a:xfrm>
            <a:off x="629245" y="6123861"/>
            <a:ext cx="7885509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/>
        </p:spPr>
      </p:sp>
      <p:sp>
        <p:nvSpPr>
          <p:cNvPr id="17" name="Text 13"/>
          <p:cNvSpPr/>
          <p:nvPr/>
        </p:nvSpPr>
        <p:spPr>
          <a:xfrm>
            <a:off x="809030" y="6303645"/>
            <a:ext cx="2247424" cy="280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2"/>
              </a:lnSpc>
              <a:buNone/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Real-world Impact</a:t>
            </a:r>
            <a:endParaRPr lang="en-US" sz="1770" dirty="0"/>
          </a:p>
        </p:txBody>
      </p:sp>
      <p:sp>
        <p:nvSpPr>
          <p:cNvPr id="18" name="Text 14"/>
          <p:cNvSpPr/>
          <p:nvPr/>
        </p:nvSpPr>
        <p:spPr>
          <a:xfrm>
            <a:off x="809030" y="6692503"/>
            <a:ext cx="7525941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5"/>
              </a:lnSpc>
              <a:buNone/>
            </a:pPr>
            <a:r>
              <a:rPr lang="en-US" sz="14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system's performance and scalability make it well-suited for deployment in various customer service and knowledge-sharing applications.</a:t>
            </a:r>
            <a:endParaRPr lang="en-US" sz="141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52" y="2987635"/>
            <a:ext cx="5037296" cy="22542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412" y="1061799"/>
            <a:ext cx="5815846" cy="5610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 and Future Work</a:t>
            </a:r>
            <a:endParaRPr lang="en-US" sz="353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2" y="1892141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412" y="2520553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Knowledge Gaps</a:t>
            </a:r>
            <a:endParaRPr lang="en-US" sz="1767" dirty="0"/>
          </a:p>
        </p:txBody>
      </p:sp>
      <p:sp>
        <p:nvSpPr>
          <p:cNvPr id="9" name="Text 4"/>
          <p:cNvSpPr/>
          <p:nvPr/>
        </p:nvSpPr>
        <p:spPr>
          <a:xfrm>
            <a:off x="628412" y="2908697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model's performance may degrade on questions requiring specialized domain knowledge or reasoning abilities.</a:t>
            </a:r>
            <a:endParaRPr lang="en-US" sz="141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12" y="4021693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412" y="4650105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Bias Mitigation</a:t>
            </a:r>
            <a:endParaRPr lang="en-US" sz="1767" dirty="0"/>
          </a:p>
        </p:txBody>
      </p:sp>
      <p:sp>
        <p:nvSpPr>
          <p:cNvPr id="12" name="Text 6"/>
          <p:cNvSpPr/>
          <p:nvPr/>
        </p:nvSpPr>
        <p:spPr>
          <a:xfrm>
            <a:off x="628412" y="5038249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work to identify and address potential biases in the training data and model outputs.</a:t>
            </a:r>
            <a:endParaRPr lang="en-US" sz="141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12" y="5864066"/>
            <a:ext cx="448866" cy="4488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412" y="6492478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Scalability</a:t>
            </a:r>
            <a:endParaRPr lang="en-US" sz="1767" dirty="0"/>
          </a:p>
        </p:txBody>
      </p:sp>
      <p:sp>
        <p:nvSpPr>
          <p:cNvPr id="15" name="Text 8"/>
          <p:cNvSpPr/>
          <p:nvPr/>
        </p:nvSpPr>
        <p:spPr>
          <a:xfrm>
            <a:off x="628412" y="6880622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ways to further improve the model's efficiency and deployability at larger scales.</a:t>
            </a:r>
            <a:endParaRPr lang="en-US" sz="1414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88756"/>
            <a:ext cx="14630400" cy="8518356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4378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3973" y="17669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075"/>
              </a:lnSpc>
            </a:pPr>
            <a:r>
              <a:rPr lang="en-US" sz="486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Observability</a:t>
            </a: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6173973" y="3510546"/>
            <a:ext cx="7415927" cy="3277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incorporating </a:t>
            </a:r>
            <a:r>
              <a:rPr lang="en-US" sz="1944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observability</a:t>
            </a: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into your AI system, you ensure that the model remains reliable, </a:t>
            </a:r>
            <a:r>
              <a:rPr lang="en-US" sz="1944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performant</a:t>
            </a: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and responsive to changing conditions. Monitoring and analyzing various aspects of the system allows you to quickly detect and address issues, leading to a more robust and user-friendly question-answering model. This proactive approach helps in maintaining high standards of accuracy and efficiency, ultimately providing a better experience for users.</a:t>
            </a:r>
            <a:endParaRPr lang="en-US" sz="1944" dirty="0"/>
          </a:p>
        </p:txBody>
      </p:sp>
      <p:sp>
        <p:nvSpPr>
          <p:cNvPr id="8" name="TextBox 7"/>
          <p:cNvSpPr txBox="1"/>
          <p:nvPr/>
        </p:nvSpPr>
        <p:spPr>
          <a:xfrm>
            <a:off x="5903495" y="4684295"/>
            <a:ext cx="5614737" cy="46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7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4567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6" name="Text 2"/>
          <p:cNvSpPr/>
          <p:nvPr/>
        </p:nvSpPr>
        <p:spPr>
          <a:xfrm>
            <a:off x="629245" y="781883"/>
            <a:ext cx="8129744" cy="561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424"/>
              </a:lnSpc>
            </a:pPr>
            <a:r>
              <a:rPr lang="en-US" sz="3539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</a:t>
            </a:r>
            <a:r>
              <a:rPr lang="en-US" sz="3539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points to include about </a:t>
            </a:r>
            <a:r>
              <a:rPr lang="en-US" sz="3539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</a:t>
            </a:r>
            <a:r>
              <a:rPr lang="en-US" sz="3539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bservability</a:t>
            </a:r>
            <a:endParaRPr lang="en-US" sz="3539" dirty="0"/>
          </a:p>
        </p:txBody>
      </p:sp>
      <p:sp>
        <p:nvSpPr>
          <p:cNvPr id="7" name="Shape 3"/>
          <p:cNvSpPr/>
          <p:nvPr/>
        </p:nvSpPr>
        <p:spPr>
          <a:xfrm>
            <a:off x="629246" y="1613297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8" name="Text 4"/>
          <p:cNvSpPr/>
          <p:nvPr/>
        </p:nvSpPr>
        <p:spPr>
          <a:xfrm>
            <a:off x="1138989" y="1801029"/>
            <a:ext cx="3991021" cy="3023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Monitoring Model </a:t>
            </a:r>
            <a:r>
              <a:rPr lang="en-US" sz="2000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Performance</a:t>
            </a:r>
            <a:endParaRPr lang="en-US" sz="2000" b="1" dirty="0"/>
          </a:p>
        </p:txBody>
      </p:sp>
      <p:sp>
        <p:nvSpPr>
          <p:cNvPr id="19" name="Text 4"/>
          <p:cNvSpPr/>
          <p:nvPr/>
        </p:nvSpPr>
        <p:spPr>
          <a:xfrm>
            <a:off x="809030" y="2305287"/>
            <a:ext cx="2017842" cy="341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Metric </a:t>
            </a:r>
            <a:r>
              <a:rPr lang="en-US" sz="177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</a:t>
            </a:r>
            <a:endParaRPr lang="en-US" sz="1770" dirty="0"/>
          </a:p>
        </p:txBody>
      </p:sp>
      <p:sp>
        <p:nvSpPr>
          <p:cNvPr id="20" name="Text 4"/>
          <p:cNvSpPr/>
          <p:nvPr/>
        </p:nvSpPr>
        <p:spPr>
          <a:xfrm>
            <a:off x="2999873" y="2314693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Alerts and </a:t>
            </a:r>
            <a:r>
              <a:rPr lang="en-US" sz="177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Notifications</a:t>
            </a:r>
            <a:endParaRPr lang="en-US" sz="1770" dirty="0"/>
          </a:p>
        </p:txBody>
      </p:sp>
      <p:sp>
        <p:nvSpPr>
          <p:cNvPr id="21" name="Shape 3"/>
          <p:cNvSpPr/>
          <p:nvPr/>
        </p:nvSpPr>
        <p:spPr>
          <a:xfrm>
            <a:off x="8273379" y="1643418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22" name="Text 4"/>
          <p:cNvSpPr/>
          <p:nvPr/>
        </p:nvSpPr>
        <p:spPr>
          <a:xfrm>
            <a:off x="8758989" y="1801030"/>
            <a:ext cx="4015154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Error Analysis and Debugging</a:t>
            </a:r>
            <a:endParaRPr lang="en-US" sz="2000" b="1" dirty="0"/>
          </a:p>
        </p:txBody>
      </p:sp>
      <p:sp>
        <p:nvSpPr>
          <p:cNvPr id="23" name="Text 4"/>
          <p:cNvSpPr/>
          <p:nvPr/>
        </p:nvSpPr>
        <p:spPr>
          <a:xfrm>
            <a:off x="8453163" y="2335408"/>
            <a:ext cx="2017842" cy="341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 algn="ctr">
              <a:lnSpc>
                <a:spcPts val="2212"/>
              </a:lnSpc>
            </a:pPr>
            <a:r>
              <a:rPr lang="en-US" sz="177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Logging</a:t>
            </a:r>
            <a:endParaRPr lang="en-US" sz="1770" dirty="0"/>
          </a:p>
        </p:txBody>
      </p:sp>
      <p:sp>
        <p:nvSpPr>
          <p:cNvPr id="24" name="Text 4"/>
          <p:cNvSpPr/>
          <p:nvPr/>
        </p:nvSpPr>
        <p:spPr>
          <a:xfrm>
            <a:off x="10644006" y="2344814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Error Tracking</a:t>
            </a:r>
            <a:endParaRPr lang="en-US" sz="1770" dirty="0"/>
          </a:p>
        </p:txBody>
      </p:sp>
      <p:sp>
        <p:nvSpPr>
          <p:cNvPr id="25" name="Shape 3"/>
          <p:cNvSpPr/>
          <p:nvPr/>
        </p:nvSpPr>
        <p:spPr>
          <a:xfrm>
            <a:off x="629246" y="3206711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26" name="Text 4"/>
          <p:cNvSpPr/>
          <p:nvPr/>
        </p:nvSpPr>
        <p:spPr>
          <a:xfrm>
            <a:off x="809031" y="3348511"/>
            <a:ext cx="4549032" cy="3482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Drift and Model Drift Detection</a:t>
            </a:r>
            <a:endParaRPr lang="en-US" sz="2000" b="1" dirty="0"/>
          </a:p>
        </p:txBody>
      </p:sp>
      <p:sp>
        <p:nvSpPr>
          <p:cNvPr id="27" name="Text 4"/>
          <p:cNvSpPr/>
          <p:nvPr/>
        </p:nvSpPr>
        <p:spPr>
          <a:xfrm>
            <a:off x="809030" y="3898701"/>
            <a:ext cx="2017842" cy="341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</a:t>
            </a:r>
            <a:r>
              <a:rPr lang="en-US" sz="177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Drift	</a:t>
            </a:r>
            <a:endParaRPr lang="en-US" sz="1770" dirty="0"/>
          </a:p>
        </p:txBody>
      </p:sp>
      <p:sp>
        <p:nvSpPr>
          <p:cNvPr id="28" name="Text 4"/>
          <p:cNvSpPr/>
          <p:nvPr/>
        </p:nvSpPr>
        <p:spPr>
          <a:xfrm>
            <a:off x="2999873" y="3908107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Drift</a:t>
            </a:r>
            <a:endParaRPr lang="en-US" sz="1770" dirty="0"/>
          </a:p>
        </p:txBody>
      </p:sp>
      <p:sp>
        <p:nvSpPr>
          <p:cNvPr id="29" name="Shape 3"/>
          <p:cNvSpPr/>
          <p:nvPr/>
        </p:nvSpPr>
        <p:spPr>
          <a:xfrm>
            <a:off x="8273379" y="3358155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30" name="Text 4"/>
          <p:cNvSpPr/>
          <p:nvPr/>
        </p:nvSpPr>
        <p:spPr>
          <a:xfrm>
            <a:off x="9283889" y="3515767"/>
            <a:ext cx="3490254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Interaction Monitoring</a:t>
            </a:r>
            <a:endParaRPr lang="en-US" sz="2000" b="1" dirty="0"/>
          </a:p>
        </p:txBody>
      </p:sp>
      <p:sp>
        <p:nvSpPr>
          <p:cNvPr id="31" name="Text 4"/>
          <p:cNvSpPr/>
          <p:nvPr/>
        </p:nvSpPr>
        <p:spPr>
          <a:xfrm>
            <a:off x="8453163" y="4050145"/>
            <a:ext cx="2017842" cy="341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Feedback Loop</a:t>
            </a:r>
            <a:endParaRPr lang="en-US" sz="1770" dirty="0"/>
          </a:p>
        </p:txBody>
      </p:sp>
      <p:sp>
        <p:nvSpPr>
          <p:cNvPr id="32" name="Text 4"/>
          <p:cNvSpPr/>
          <p:nvPr/>
        </p:nvSpPr>
        <p:spPr>
          <a:xfrm>
            <a:off x="10644006" y="4059551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Behavior Analysis</a:t>
            </a:r>
            <a:endParaRPr lang="en-US" sz="1770" dirty="0"/>
          </a:p>
        </p:txBody>
      </p:sp>
      <p:sp>
        <p:nvSpPr>
          <p:cNvPr id="33" name="Shape 3"/>
          <p:cNvSpPr/>
          <p:nvPr/>
        </p:nvSpPr>
        <p:spPr>
          <a:xfrm>
            <a:off x="629245" y="5056286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34" name="Text 4"/>
          <p:cNvSpPr/>
          <p:nvPr/>
        </p:nvSpPr>
        <p:spPr>
          <a:xfrm>
            <a:off x="1639755" y="5213898"/>
            <a:ext cx="3490254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Health Monitoring</a:t>
            </a:r>
            <a:endParaRPr lang="en-US" sz="2000" b="1" dirty="0"/>
          </a:p>
        </p:txBody>
      </p:sp>
      <p:sp>
        <p:nvSpPr>
          <p:cNvPr id="35" name="Text 4"/>
          <p:cNvSpPr/>
          <p:nvPr/>
        </p:nvSpPr>
        <p:spPr>
          <a:xfrm>
            <a:off x="809028" y="5757682"/>
            <a:ext cx="2190844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 Utilization</a:t>
            </a:r>
            <a:endParaRPr lang="en-US" sz="1770" dirty="0"/>
          </a:p>
        </p:txBody>
      </p:sp>
      <p:sp>
        <p:nvSpPr>
          <p:cNvPr id="36" name="Text 4"/>
          <p:cNvSpPr/>
          <p:nvPr/>
        </p:nvSpPr>
        <p:spPr>
          <a:xfrm>
            <a:off x="3112166" y="5757682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Uptime and Reliability</a:t>
            </a:r>
            <a:endParaRPr lang="en-US" sz="1770" dirty="0"/>
          </a:p>
        </p:txBody>
      </p:sp>
      <p:sp>
        <p:nvSpPr>
          <p:cNvPr id="37" name="Shape 3"/>
          <p:cNvSpPr/>
          <p:nvPr/>
        </p:nvSpPr>
        <p:spPr>
          <a:xfrm>
            <a:off x="8273379" y="5042063"/>
            <a:ext cx="5258208" cy="1323737"/>
          </a:xfrm>
          <a:prstGeom prst="roundRect">
            <a:avLst>
              <a:gd name="adj" fmla="val 2445"/>
            </a:avLst>
          </a:prstGeom>
          <a:solidFill>
            <a:srgbClr val="373433"/>
          </a:solidFill>
          <a:ln>
            <a:solidFill>
              <a:schemeClr val="bg2">
                <a:lumMod val="75000"/>
              </a:schemeClr>
            </a:solidFill>
          </a:ln>
        </p:spPr>
      </p:sp>
      <p:sp>
        <p:nvSpPr>
          <p:cNvPr id="38" name="Text 4"/>
          <p:cNvSpPr/>
          <p:nvPr/>
        </p:nvSpPr>
        <p:spPr>
          <a:xfrm>
            <a:off x="9283889" y="5199675"/>
            <a:ext cx="3490254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 algn="ctr">
              <a:lnSpc>
                <a:spcPts val="2212"/>
              </a:lnSpc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Visualization Tools</a:t>
            </a:r>
            <a:endParaRPr lang="en-US" sz="2000" b="1" dirty="0"/>
          </a:p>
        </p:txBody>
      </p:sp>
      <p:sp>
        <p:nvSpPr>
          <p:cNvPr id="39" name="Text 4"/>
          <p:cNvSpPr/>
          <p:nvPr/>
        </p:nvSpPr>
        <p:spPr>
          <a:xfrm>
            <a:off x="8453163" y="5734053"/>
            <a:ext cx="2017842" cy="341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Dashboards</a:t>
            </a:r>
            <a:endParaRPr lang="en-US" sz="1770" dirty="0"/>
          </a:p>
        </p:txBody>
      </p:sp>
      <p:sp>
        <p:nvSpPr>
          <p:cNvPr id="40" name="Text 4"/>
          <p:cNvSpPr/>
          <p:nvPr/>
        </p:nvSpPr>
        <p:spPr>
          <a:xfrm>
            <a:off x="10644006" y="5743459"/>
            <a:ext cx="2598821" cy="3324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/>
          <a:lstStyle/>
          <a:p>
            <a:pPr>
              <a:lnSpc>
                <a:spcPts val="2212"/>
              </a:lnSpc>
            </a:pPr>
            <a:r>
              <a:rPr lang="en-US" sz="177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Interactive Visualizations</a:t>
            </a:r>
            <a:endParaRPr lang="en-US" sz="1770" dirty="0"/>
          </a:p>
        </p:txBody>
      </p:sp>
    </p:spTree>
    <p:extLst>
      <p:ext uri="{BB962C8B-B14F-4D97-AF65-F5344CB8AC3E}">
        <p14:creationId xmlns:p14="http://schemas.microsoft.com/office/powerpoint/2010/main" val="202868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35874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6350437" y="3500557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state-of-the-art question-answering model represents a significant advancement in natural language processing and AI-powered customer interactions. By leveraging the Quora Question Answer Dataset, we have created a robust and versatile system that can understand and respond to a wide range of user queries with human-like accuracy and fluency.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702475"/>
            <a:ext cx="4869061" cy="48245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69711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Executive Summary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211657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1062157" y="2209086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1666280" y="211657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Robust Model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1666280" y="265045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AI system is trained on a large, diverse dataset to handle complex questions with high accuracy.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64037" y="3965019"/>
            <a:ext cx="555427" cy="555427"/>
          </a:xfrm>
          <a:prstGeom prst="roundRect">
            <a:avLst>
              <a:gd name="adj" fmla="val 8001"/>
            </a:avLst>
          </a:prstGeom>
          <a:solidFill>
            <a:srgbClr val="373433"/>
          </a:solidFill>
          <a:ln/>
        </p:spPr>
      </p:sp>
      <p:sp>
        <p:nvSpPr>
          <p:cNvPr id="12" name="Text 8"/>
          <p:cNvSpPr/>
          <p:nvPr/>
        </p:nvSpPr>
        <p:spPr>
          <a:xfrm>
            <a:off x="1038225" y="4057531"/>
            <a:ext cx="20693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1666280" y="3965019"/>
            <a:ext cx="45695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Natural Language Understanding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1666280" y="4498896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 leverages state-of-the-art natural language processing techniques to comprehend user intent and context.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864037" y="620851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373433"/>
          </a:solidFill>
          <a:ln/>
        </p:spPr>
      </p:sp>
      <p:sp>
        <p:nvSpPr>
          <p:cNvPr id="16" name="Text 12"/>
          <p:cNvSpPr/>
          <p:nvPr/>
        </p:nvSpPr>
        <p:spPr>
          <a:xfrm>
            <a:off x="1039535" y="6301026"/>
            <a:ext cx="20431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1666280" y="620851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Scalable and Efficient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1666280" y="674239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architecture is designed for high-performance and can be easily deployed at scale.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17" y="2708791"/>
            <a:ext cx="4911566" cy="28118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0905" y="815340"/>
            <a:ext cx="5746433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Methodology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6377047" y="2136696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6561475" y="2222778"/>
            <a:ext cx="148114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715" dirty="0"/>
          </a:p>
        </p:txBody>
      </p:sp>
      <p:sp>
        <p:nvSpPr>
          <p:cNvPr id="9" name="Text 5"/>
          <p:cNvSpPr/>
          <p:nvPr/>
        </p:nvSpPr>
        <p:spPr>
          <a:xfrm>
            <a:off x="7899797" y="2108002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</a:t>
            </a:r>
            <a:endParaRPr lang="en-US" sz="2262" dirty="0"/>
          </a:p>
        </p:txBody>
      </p:sp>
      <p:sp>
        <p:nvSpPr>
          <p:cNvPr id="10" name="Text 6"/>
          <p:cNvSpPr/>
          <p:nvPr/>
        </p:nvSpPr>
        <p:spPr>
          <a:xfrm>
            <a:off x="7899797" y="2604968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Carefully curated the Quora Question Answer Dataset to ensure quality and diversity of queries.</a:t>
            </a:r>
            <a:endParaRPr lang="en-US" sz="1810" dirty="0"/>
          </a:p>
        </p:txBody>
      </p:sp>
      <p:sp>
        <p:nvSpPr>
          <p:cNvPr id="11" name="Shape 7"/>
          <p:cNvSpPr/>
          <p:nvPr/>
        </p:nvSpPr>
        <p:spPr>
          <a:xfrm>
            <a:off x="6377047" y="4058602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12" name="Text 8"/>
          <p:cNvSpPr/>
          <p:nvPr/>
        </p:nvSpPr>
        <p:spPr>
          <a:xfrm>
            <a:off x="6539210" y="4144685"/>
            <a:ext cx="192643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715" dirty="0"/>
          </a:p>
        </p:txBody>
      </p:sp>
      <p:sp>
        <p:nvSpPr>
          <p:cNvPr id="13" name="Text 9"/>
          <p:cNvSpPr/>
          <p:nvPr/>
        </p:nvSpPr>
        <p:spPr>
          <a:xfrm>
            <a:off x="7899797" y="4029908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Preprocessing</a:t>
            </a:r>
            <a:endParaRPr lang="en-US" sz="2262" dirty="0"/>
          </a:p>
        </p:txBody>
      </p:sp>
      <p:sp>
        <p:nvSpPr>
          <p:cNvPr id="14" name="Text 10"/>
          <p:cNvSpPr/>
          <p:nvPr/>
        </p:nvSpPr>
        <p:spPr>
          <a:xfrm>
            <a:off x="7899797" y="4526875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Implemented advanced text cleaning, normalization, and feature engineering techniques.</a:t>
            </a:r>
            <a:endParaRPr lang="en-US" sz="1810" dirty="0"/>
          </a:p>
        </p:txBody>
      </p:sp>
      <p:sp>
        <p:nvSpPr>
          <p:cNvPr id="15" name="Shape 11"/>
          <p:cNvSpPr/>
          <p:nvPr/>
        </p:nvSpPr>
        <p:spPr>
          <a:xfrm>
            <a:off x="6377047" y="5980509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16" name="Text 12"/>
          <p:cNvSpPr/>
          <p:nvPr/>
        </p:nvSpPr>
        <p:spPr>
          <a:xfrm>
            <a:off x="6540401" y="6066592"/>
            <a:ext cx="190262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715" dirty="0"/>
          </a:p>
        </p:txBody>
      </p:sp>
      <p:sp>
        <p:nvSpPr>
          <p:cNvPr id="17" name="Text 13"/>
          <p:cNvSpPr/>
          <p:nvPr/>
        </p:nvSpPr>
        <p:spPr>
          <a:xfrm>
            <a:off x="7899797" y="5951815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Training</a:t>
            </a:r>
            <a:endParaRPr lang="en-US" sz="2262" dirty="0"/>
          </a:p>
        </p:txBody>
      </p:sp>
      <p:sp>
        <p:nvSpPr>
          <p:cNvPr id="18" name="Text 14"/>
          <p:cNvSpPr/>
          <p:nvPr/>
        </p:nvSpPr>
        <p:spPr>
          <a:xfrm>
            <a:off x="7899797" y="6448782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Utilized the latest deep learning architectures and optimization algorithms for robust model performance.</a:t>
            </a:r>
            <a:endParaRPr lang="en-US" sz="18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724126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and Preprocessing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Highlights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Quora Question Answer Dataset contains over 400,000 real-world questions and high-quality answers.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Preprocessing Steps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Removed noise, standardized formatting, and extracted relevant features from the raw text data.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Quality Assurance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Implemented robust data validation techniques to ensure the integrity of the training and evaluation sets.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466" y="2145030"/>
            <a:ext cx="4883468" cy="39394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Architecture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Encoder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Transformers and attention mechanisms capture the semantics and structure of the input questions.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Query Matching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Sophisticated retrieval and ranking models identify the most relevant answers from the dataset.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Response Generation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Powerful language models generate human-like responses tailored to the user's query.</a:t>
            </a:r>
            <a:endParaRPr lang="en-US" sz="189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73938" y="2542117"/>
            <a:ext cx="4308281" cy="4577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IN" sz="486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Different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IN" sz="486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IN" sz="486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Architecture</a:t>
            </a:r>
            <a:endParaRPr lang="en-US" sz="4860" dirty="0" smtClean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" b="3663"/>
          <a:stretch/>
        </p:blipFill>
        <p:spPr>
          <a:xfrm>
            <a:off x="4628106" y="345059"/>
            <a:ext cx="974349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868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459664" y="2162554"/>
            <a:ext cx="4308281" cy="4577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Languages </a:t>
            </a:r>
            <a:endParaRPr lang="en-US" sz="5400" dirty="0" smtClean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Tools</a:t>
            </a:r>
            <a:endParaRPr lang="en-US" sz="5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7608" y="639228"/>
            <a:ext cx="87126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</a:t>
            </a: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Primary language for implementing and training the model.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Libraries: transformers, datasets, torch, </a:t>
            </a: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tensorflow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scikit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-learn</a:t>
            </a:r>
            <a:r>
              <a:rPr lang="en-US" sz="2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Jupyter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Notebook/Google </a:t>
            </a: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Colab</a:t>
            </a: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experimentation, prototyping, and data exploration</a:t>
            </a:r>
            <a:r>
              <a:rPr lang="en-US" sz="2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APIs and Web Frameworks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Flask/</a:t>
            </a: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FastAPI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For deploying the model as a web service.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Streamlit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For creating interactive web applications</a:t>
            </a:r>
            <a:r>
              <a:rPr lang="en-US" sz="2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Cloud Platforms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AWS/GCP/Azure: For scalable deployment and hosting of the model</a:t>
            </a:r>
            <a:r>
              <a:rPr lang="en-US" sz="240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D8B6A4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Version Control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</a:t>
            </a:r>
            <a:r>
              <a:rPr lang="en-US" sz="2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For managing code versions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0272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8" y="2272903"/>
            <a:ext cx="4911685" cy="36837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0905" y="815340"/>
            <a:ext cx="6782395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Training and Optimization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6377047" y="2136696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6561475" y="2222778"/>
            <a:ext cx="148114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715" dirty="0"/>
          </a:p>
        </p:txBody>
      </p:sp>
      <p:sp>
        <p:nvSpPr>
          <p:cNvPr id="9" name="Text 5"/>
          <p:cNvSpPr/>
          <p:nvPr/>
        </p:nvSpPr>
        <p:spPr>
          <a:xfrm>
            <a:off x="7899797" y="2108002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Transfer Learning</a:t>
            </a:r>
            <a:endParaRPr lang="en-US" sz="2262" dirty="0"/>
          </a:p>
        </p:txBody>
      </p:sp>
      <p:sp>
        <p:nvSpPr>
          <p:cNvPr id="10" name="Text 6"/>
          <p:cNvSpPr/>
          <p:nvPr/>
        </p:nvSpPr>
        <p:spPr>
          <a:xfrm>
            <a:off x="7899797" y="2604968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Leveraged pre-trained models to jumpstart the training process and improve generalization.</a:t>
            </a:r>
            <a:endParaRPr lang="en-US" sz="1810" dirty="0"/>
          </a:p>
        </p:txBody>
      </p:sp>
      <p:sp>
        <p:nvSpPr>
          <p:cNvPr id="11" name="Shape 7"/>
          <p:cNvSpPr/>
          <p:nvPr/>
        </p:nvSpPr>
        <p:spPr>
          <a:xfrm>
            <a:off x="6377047" y="4058602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12" name="Text 8"/>
          <p:cNvSpPr/>
          <p:nvPr/>
        </p:nvSpPr>
        <p:spPr>
          <a:xfrm>
            <a:off x="6539210" y="4144685"/>
            <a:ext cx="192643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715" dirty="0"/>
          </a:p>
        </p:txBody>
      </p:sp>
      <p:sp>
        <p:nvSpPr>
          <p:cNvPr id="13" name="Text 9"/>
          <p:cNvSpPr/>
          <p:nvPr/>
        </p:nvSpPr>
        <p:spPr>
          <a:xfrm>
            <a:off x="7899797" y="4029908"/>
            <a:ext cx="3096339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Hyperparameter Tuning</a:t>
            </a:r>
            <a:endParaRPr lang="en-US" sz="2262" dirty="0"/>
          </a:p>
        </p:txBody>
      </p:sp>
      <p:sp>
        <p:nvSpPr>
          <p:cNvPr id="14" name="Text 10"/>
          <p:cNvSpPr/>
          <p:nvPr/>
        </p:nvSpPr>
        <p:spPr>
          <a:xfrm>
            <a:off x="7899797" y="4526875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Extensively optimized model hyperparameters to achieve the best performance on the validation set.</a:t>
            </a:r>
            <a:endParaRPr lang="en-US" sz="1810" dirty="0"/>
          </a:p>
        </p:txBody>
      </p:sp>
      <p:sp>
        <p:nvSpPr>
          <p:cNvPr id="15" name="Shape 11"/>
          <p:cNvSpPr/>
          <p:nvPr/>
        </p:nvSpPr>
        <p:spPr>
          <a:xfrm>
            <a:off x="6377047" y="5980509"/>
            <a:ext cx="517088" cy="517088"/>
          </a:xfrm>
          <a:prstGeom prst="roundRect">
            <a:avLst>
              <a:gd name="adj" fmla="val 8002"/>
            </a:avLst>
          </a:prstGeom>
          <a:solidFill>
            <a:srgbClr val="373433"/>
          </a:solidFill>
          <a:ln/>
        </p:spPr>
      </p:sp>
      <p:sp>
        <p:nvSpPr>
          <p:cNvPr id="16" name="Text 12"/>
          <p:cNvSpPr/>
          <p:nvPr/>
        </p:nvSpPr>
        <p:spPr>
          <a:xfrm>
            <a:off x="6540401" y="6066592"/>
            <a:ext cx="190262" cy="3448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5"/>
              </a:lnSpc>
              <a:buNone/>
            </a:pPr>
            <a:r>
              <a:rPr lang="en-US" sz="2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715" dirty="0"/>
          </a:p>
        </p:txBody>
      </p:sp>
      <p:sp>
        <p:nvSpPr>
          <p:cNvPr id="17" name="Text 13"/>
          <p:cNvSpPr/>
          <p:nvPr/>
        </p:nvSpPr>
        <p:spPr>
          <a:xfrm>
            <a:off x="7899797" y="5951815"/>
            <a:ext cx="287321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226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Iterative Refinement</a:t>
            </a:r>
            <a:endParaRPr lang="en-US" sz="2262" dirty="0"/>
          </a:p>
        </p:txBody>
      </p:sp>
      <p:sp>
        <p:nvSpPr>
          <p:cNvPr id="18" name="Text 14"/>
          <p:cNvSpPr/>
          <p:nvPr/>
        </p:nvSpPr>
        <p:spPr>
          <a:xfrm>
            <a:off x="7899797" y="6448782"/>
            <a:ext cx="592609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96"/>
              </a:lnSpc>
              <a:buNone/>
            </a:pPr>
            <a:r>
              <a:rPr lang="en-US" sz="181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Continuously monitored the training and evaluated the model's performance to identify areas for improvement.</a:t>
            </a:r>
            <a:endParaRPr lang="en-US" sz="18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742688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Benchmark and Evaluation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Metrics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Utilized industry-standard metrics such as BLEU, ROUGE, and F1 score to assess the model's performance.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Benchmarking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Compared our model's performance against leading question-answering systems to validate its state-of-the-art capabilities.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Human Evaluation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Conducted extensive user studies to ensure the model's responses are natural, relevant, and engaging.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772</Words>
  <Application>Microsoft Office PowerPoint</Application>
  <PresentationFormat>Custom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10</cp:revision>
  <dcterms:created xsi:type="dcterms:W3CDTF">2024-07-30T04:50:21Z</dcterms:created>
  <dcterms:modified xsi:type="dcterms:W3CDTF">2024-07-30T08:00:53Z</dcterms:modified>
</cp:coreProperties>
</file>