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notesSlides/notesSlide43.xml" ContentType="application/vnd.openxmlformats-officedocument.presentationml.notesSlide+xml"/>
  <Override PartName="/ppt/tags/tag50.xml" ContentType="application/vnd.openxmlformats-officedocument.presentationml.tags+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6.xml" ContentType="application/vnd.openxmlformats-officedocument.presentationml.notesSlide+xml"/>
  <Override PartName="/ppt/tags/tag54.xml" ContentType="application/vnd.openxmlformats-officedocument.presentationml.tags+xml"/>
  <Override PartName="/ppt/notesSlides/notesSlide47.xml" ContentType="application/vnd.openxmlformats-officedocument.presentationml.notesSlide+xml"/>
  <Override PartName="/ppt/tags/tag55.xml" ContentType="application/vnd.openxmlformats-officedocument.presentationml.tags+xml"/>
  <Override PartName="/ppt/notesSlides/notesSlide4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9.xml" ContentType="application/vnd.openxmlformats-officedocument.presentationml.notesSlide+xml"/>
  <Override PartName="/ppt/tags/tag58.xml" ContentType="application/vnd.openxmlformats-officedocument.presentationml.tags+xml"/>
  <Override PartName="/ppt/notesSlides/notesSlide50.xml" ContentType="application/vnd.openxmlformats-officedocument.presentationml.notesSlide+xml"/>
  <Override PartName="/ppt/tags/tag59.xml" ContentType="application/vnd.openxmlformats-officedocument.presentationml.tags+xml"/>
  <Override PartName="/ppt/notesSlides/notesSlide51.xml" ContentType="application/vnd.openxmlformats-officedocument.presentationml.notesSlide+xml"/>
  <Override PartName="/ppt/tags/tag60.xml" ContentType="application/vnd.openxmlformats-officedocument.presentationml.tags+xml"/>
  <Override PartName="/ppt/notesSlides/notesSlide52.xml" ContentType="application/vnd.openxmlformats-officedocument.presentationml.notesSlide+xml"/>
  <Override PartName="/ppt/tags/tag61.xml" ContentType="application/vnd.openxmlformats-officedocument.presentationml.tags+xml"/>
  <Override PartName="/ppt/notesSlides/notesSlide53.xml" ContentType="application/vnd.openxmlformats-officedocument.presentationml.notesSlide+xml"/>
  <Override PartName="/ppt/tags/tag62.xml" ContentType="application/vnd.openxmlformats-officedocument.presentationml.tags+xml"/>
  <Override PartName="/ppt/notesSlides/notesSlide54.xml" ContentType="application/vnd.openxmlformats-officedocument.presentationml.notesSlide+xml"/>
  <Override PartName="/ppt/tags/tag63.xml" ContentType="application/vnd.openxmlformats-officedocument.presentationml.tags+xml"/>
  <Override PartName="/ppt/notesSlides/notesSlide55.xml" ContentType="application/vnd.openxmlformats-officedocument.presentationml.notesSlide+xml"/>
  <Override PartName="/ppt/tags/tag64.xml" ContentType="application/vnd.openxmlformats-officedocument.presentationml.tags+xml"/>
  <Override PartName="/ppt/notesSlides/notesSlide5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7.xml" ContentType="application/vnd.openxmlformats-officedocument.presentationml.notesSlide+xml"/>
  <Override PartName="/ppt/tags/tag67.xml" ContentType="application/vnd.openxmlformats-officedocument.presentationml.tags+xml"/>
  <Override PartName="/ppt/notesSlides/notesSlide58.xml" ContentType="application/vnd.openxmlformats-officedocument.presentationml.notesSlide+xml"/>
  <Override PartName="/ppt/tags/tag68.xml" ContentType="application/vnd.openxmlformats-officedocument.presentationml.tags+xml"/>
  <Override PartName="/ppt/notesSlides/notesSlide59.xml" ContentType="application/vnd.openxmlformats-officedocument.presentationml.notesSlide+xml"/>
  <Override PartName="/ppt/tags/tag69.xml" ContentType="application/vnd.openxmlformats-officedocument.presentationml.tags+xml"/>
  <Override PartName="/ppt/notesSlides/notesSlide60.xml" ContentType="application/vnd.openxmlformats-officedocument.presentationml.notesSlide+xml"/>
  <Override PartName="/ppt/tags/tag70.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1.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72.xml" ContentType="application/vnd.openxmlformats-officedocument.presentationml.tags+xml"/>
  <Override PartName="/ppt/notesSlides/notesSlide6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6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75.xml" ContentType="application/vnd.openxmlformats-officedocument.presentationml.tags+xml"/>
  <Override PartName="/ppt/notesSlides/notesSlide6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7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3"/>
  </p:notesMasterIdLst>
  <p:sldIdLst>
    <p:sldId id="1873" r:id="rId5"/>
    <p:sldId id="4642" r:id="rId6"/>
    <p:sldId id="1896" r:id="rId7"/>
    <p:sldId id="1891" r:id="rId8"/>
    <p:sldId id="1902" r:id="rId9"/>
    <p:sldId id="1945" r:id="rId10"/>
    <p:sldId id="1946" r:id="rId11"/>
    <p:sldId id="1947" r:id="rId12"/>
    <p:sldId id="4461" r:id="rId13"/>
    <p:sldId id="4468" r:id="rId14"/>
    <p:sldId id="1974" r:id="rId15"/>
    <p:sldId id="1906" r:id="rId16"/>
    <p:sldId id="4478" r:id="rId17"/>
    <p:sldId id="1913" r:id="rId18"/>
    <p:sldId id="4469" r:id="rId19"/>
    <p:sldId id="4462" r:id="rId20"/>
    <p:sldId id="4470" r:id="rId21"/>
    <p:sldId id="4395" r:id="rId22"/>
    <p:sldId id="4446" r:id="rId23"/>
    <p:sldId id="1937" r:id="rId24"/>
    <p:sldId id="4471" r:id="rId25"/>
    <p:sldId id="464" r:id="rId26"/>
    <p:sldId id="1908" r:id="rId27"/>
    <p:sldId id="4463" r:id="rId28"/>
    <p:sldId id="4644" r:id="rId29"/>
    <p:sldId id="4464" r:id="rId30"/>
    <p:sldId id="4455" r:id="rId31"/>
    <p:sldId id="4456" r:id="rId32"/>
    <p:sldId id="4459" r:id="rId33"/>
    <p:sldId id="4452" r:id="rId34"/>
    <p:sldId id="4457" r:id="rId35"/>
    <p:sldId id="4454" r:id="rId36"/>
    <p:sldId id="4458" r:id="rId37"/>
    <p:sldId id="4447" r:id="rId38"/>
    <p:sldId id="1899" r:id="rId39"/>
    <p:sldId id="1938" r:id="rId40"/>
    <p:sldId id="1921" r:id="rId41"/>
    <p:sldId id="1922" r:id="rId42"/>
    <p:sldId id="4466" r:id="rId43"/>
    <p:sldId id="1924" r:id="rId44"/>
    <p:sldId id="1904" r:id="rId45"/>
    <p:sldId id="4479" r:id="rId46"/>
    <p:sldId id="1926" r:id="rId47"/>
    <p:sldId id="4480" r:id="rId48"/>
    <p:sldId id="1898" r:id="rId49"/>
    <p:sldId id="4643" r:id="rId50"/>
    <p:sldId id="4476" r:id="rId51"/>
    <p:sldId id="4477" r:id="rId52"/>
    <p:sldId id="1966" r:id="rId53"/>
    <p:sldId id="4482" r:id="rId54"/>
    <p:sldId id="4483" r:id="rId55"/>
    <p:sldId id="4481" r:id="rId56"/>
    <p:sldId id="1919" r:id="rId57"/>
    <p:sldId id="1928" r:id="rId58"/>
    <p:sldId id="1920" r:id="rId59"/>
    <p:sldId id="4484" r:id="rId60"/>
    <p:sldId id="1900" r:id="rId61"/>
    <p:sldId id="1903" r:id="rId62"/>
    <p:sldId id="1970" r:id="rId63"/>
    <p:sldId id="1931" r:id="rId64"/>
    <p:sldId id="1916" r:id="rId65"/>
    <p:sldId id="1932" r:id="rId66"/>
    <p:sldId id="1933" r:id="rId67"/>
    <p:sldId id="1934" r:id="rId68"/>
    <p:sldId id="4485" r:id="rId69"/>
    <p:sldId id="4472" r:id="rId70"/>
    <p:sldId id="1971" r:id="rId71"/>
    <p:sldId id="4473" r:id="rId72"/>
    <p:sldId id="1901" r:id="rId73"/>
    <p:sldId id="4474" r:id="rId74"/>
    <p:sldId id="1972" r:id="rId75"/>
    <p:sldId id="1917" r:id="rId76"/>
    <p:sldId id="4475" r:id="rId77"/>
    <p:sldId id="1923" r:id="rId78"/>
    <p:sldId id="4486" r:id="rId79"/>
    <p:sldId id="4641" r:id="rId80"/>
    <p:sldId id="269" r:id="rId81"/>
    <p:sldId id="1872" r:id="rId82"/>
  </p:sldIdLst>
  <p:sldSz cx="1219200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2"/>
          </p14:sldIdLst>
        </p14:section>
        <p14:section name="Lesson 01: Provisioning VMs in Azure" id="{CFB03917-8FD1-4AAF-A64A-141F41822669}">
          <p14:sldIdLst>
            <p14:sldId id="1896"/>
            <p14:sldId id="1891"/>
            <p14:sldId id="1902"/>
            <p14:sldId id="1945"/>
            <p14:sldId id="1946"/>
            <p14:sldId id="1947"/>
            <p14:sldId id="4461"/>
            <p14:sldId id="4468"/>
            <p14:sldId id="1974"/>
            <p14:sldId id="1906"/>
            <p14:sldId id="4478"/>
            <p14:sldId id="1913"/>
            <p14:sldId id="4469"/>
            <p14:sldId id="4462"/>
            <p14:sldId id="4470"/>
            <p14:sldId id="4395"/>
            <p14:sldId id="4446"/>
            <p14:sldId id="1937"/>
            <p14:sldId id="4471"/>
            <p14:sldId id="464"/>
            <p14:sldId id="1908"/>
            <p14:sldId id="4463"/>
            <p14:sldId id="4644"/>
            <p14:sldId id="4464"/>
            <p14:sldId id="4455"/>
            <p14:sldId id="4456"/>
            <p14:sldId id="4459"/>
            <p14:sldId id="4452"/>
            <p14:sldId id="4457"/>
            <p14:sldId id="4454"/>
            <p14:sldId id="4458"/>
            <p14:sldId id="4447"/>
          </p14:sldIdLst>
        </p14:section>
        <p14:section name="Lesson 02: Create and deploy ARM templates" id="{2E3B6CAB-4F9F-45B6-A46B-DFB2091E62F7}">
          <p14:sldIdLst>
            <p14:sldId id="1899"/>
            <p14:sldId id="1938"/>
            <p14:sldId id="1921"/>
            <p14:sldId id="1922"/>
            <p14:sldId id="4466"/>
            <p14:sldId id="1924"/>
            <p14:sldId id="1904"/>
            <p14:sldId id="4479"/>
            <p14:sldId id="1926"/>
            <p14:sldId id="4480"/>
          </p14:sldIdLst>
        </p14:section>
        <p14:section name="Lesson 03: Create container images for solutions" id="{BD35998A-1C46-41D2-8998-A35DA602FCBC}">
          <p14:sldIdLst>
            <p14:sldId id="1898"/>
            <p14:sldId id="4643"/>
            <p14:sldId id="4476"/>
            <p14:sldId id="4477"/>
            <p14:sldId id="1966"/>
            <p14:sldId id="4482"/>
            <p14:sldId id="4483"/>
            <p14:sldId id="4481"/>
            <p14:sldId id="1919"/>
            <p14:sldId id="1928"/>
            <p14:sldId id="1920"/>
            <p14:sldId id="4484"/>
          </p14:sldIdLst>
        </p14:section>
        <p14:section name="Lesson 04: Publish a container image to Azure Container Registry" id="{051AA008-892C-495F-BAC2-769CA36A30CD}">
          <p14:sldIdLst>
            <p14:sldId id="1900"/>
            <p14:sldId id="1903"/>
            <p14:sldId id="1970"/>
            <p14:sldId id="1931"/>
            <p14:sldId id="1916"/>
            <p14:sldId id="1932"/>
            <p14:sldId id="1933"/>
            <p14:sldId id="1934"/>
            <p14:sldId id="4485"/>
            <p14:sldId id="4472"/>
            <p14:sldId id="1971"/>
            <p14:sldId id="4473"/>
          </p14:sldIdLst>
        </p14:section>
        <p14:section name="Lesson 05: Create and run container images in Azure Container Instances" id="{D95CBACE-CD0F-421E-AD32-79C0EAD3741C}">
          <p14:sldIdLst>
            <p14:sldId id="1901"/>
            <p14:sldId id="4474"/>
            <p14:sldId id="1972"/>
            <p14:sldId id="1917"/>
            <p14:sldId id="4475"/>
            <p14:sldId id="1923"/>
            <p14:sldId id="4486"/>
          </p14:sldIdLst>
        </p14:section>
        <p14:section name="Lab" id="{370C4DF6-7179-4E8F-8B7E-A9F89AA024DE}">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8D4"/>
    <a:srgbClr val="2C76BB"/>
    <a:srgbClr val="321C3C"/>
    <a:srgbClr val="804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EA263-DD9C-BF21-1B73-9E020268AEF2}" v="483" dt="2021-06-19T12:33:54.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58" autoAdjust="0"/>
    <p:restoredTop sz="95847" autoAdjust="0"/>
  </p:normalViewPr>
  <p:slideViewPr>
    <p:cSldViewPr snapToGrid="0">
      <p:cViewPr varScale="1">
        <p:scale>
          <a:sx n="86" d="100"/>
          <a:sy n="86" d="100"/>
        </p:scale>
        <p:origin x="139" y="67"/>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gs" Target="tags/tag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5/10/relationships/revisionInfo" Target="revisionInfo.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64593-A58E-4676-89FD-752ACC88F2B0}" type="doc">
      <dgm:prSet loTypeId="urn:microsoft.com/office/officeart/2005/8/layout/lProcess1" loCatId="process" qsTypeId="urn:microsoft.com/office/officeart/2005/8/quickstyle/simple1" qsCatId="simple" csTypeId="urn:microsoft.com/office/officeart/2005/8/colors/accent0_3" csCatId="mainScheme" phldr="1"/>
      <dgm:spPr/>
    </dgm:pt>
    <dgm:pt modelId="{57522C46-F738-4BE1-A86B-AAD913E9EADE}">
      <dgm:prSet phldrT="[Text]"/>
      <dgm:spPr>
        <a:solidFill>
          <a:schemeClr val="bg1">
            <a:alpha val="90000"/>
          </a:schemeClr>
        </a:solidFill>
        <a:ln>
          <a:solidFill>
            <a:srgbClr val="737373">
              <a:alpha val="90000"/>
            </a:srgbClr>
          </a:solidFill>
        </a:ln>
      </dgm:spPr>
      <dgm:t>
        <a:bodyPr/>
        <a:lstStyle/>
        <a:p>
          <a:r>
            <a:rPr lang="en-US" dirty="0"/>
            <a:t>MicrosoftWindowsServer</a:t>
          </a:r>
        </a:p>
      </dgm:t>
    </dgm:pt>
    <dgm:pt modelId="{9B8CD1FF-5AA7-4A7D-8F59-8FDD6D555BB0}" type="parTrans" cxnId="{A69B9AAB-6E4C-44AC-96D0-5A4CEF6F8F00}">
      <dgm:prSet/>
      <dgm:spPr/>
      <dgm:t>
        <a:bodyPr/>
        <a:lstStyle/>
        <a:p>
          <a:endParaRPr lang="en-US"/>
        </a:p>
      </dgm:t>
    </dgm:pt>
    <dgm:pt modelId="{659D1306-3810-462E-8EBE-A9E0ADF7C34C}" type="sibTrans" cxnId="{A69B9AAB-6E4C-44AC-96D0-5A4CEF6F8F00}">
      <dgm:prSet/>
      <dgm:spPr/>
      <dgm:t>
        <a:bodyPr/>
        <a:lstStyle/>
        <a:p>
          <a:endParaRPr lang="en-US"/>
        </a:p>
      </dgm:t>
    </dgm:pt>
    <dgm:pt modelId="{CF94F650-6117-4729-8EFF-BE7612541B40}">
      <dgm:prSet phldrT="[Text]"/>
      <dgm:spPr>
        <a:solidFill>
          <a:schemeClr val="bg1">
            <a:alpha val="90000"/>
          </a:schemeClr>
        </a:solidFill>
        <a:ln>
          <a:solidFill>
            <a:srgbClr val="737373">
              <a:alpha val="90000"/>
            </a:srgbClr>
          </a:solidFill>
        </a:ln>
      </dgm:spPr>
      <dgm:t>
        <a:bodyPr/>
        <a:lstStyle/>
        <a:p>
          <a:r>
            <a:rPr lang="en-US" dirty="0"/>
            <a:t>WindowsServer</a:t>
          </a:r>
        </a:p>
      </dgm:t>
    </dgm:pt>
    <dgm:pt modelId="{A1B4E3CB-BA15-4E00-85A7-700D483CF1AD}" type="parTrans" cxnId="{A5EF18D3-C834-40BC-9ED3-DCF4AF872DCF}">
      <dgm:prSet/>
      <dgm:spPr/>
      <dgm:t>
        <a:bodyPr/>
        <a:lstStyle/>
        <a:p>
          <a:endParaRPr lang="en-US"/>
        </a:p>
      </dgm:t>
    </dgm:pt>
    <dgm:pt modelId="{473E9AA9-C789-49FC-807B-AF2BF513ABE2}" type="sibTrans" cxnId="{A5EF18D3-C834-40BC-9ED3-DCF4AF872DCF}">
      <dgm:prSet/>
      <dgm:spPr/>
      <dgm:t>
        <a:bodyPr/>
        <a:lstStyle/>
        <a:p>
          <a:endParaRPr lang="en-US"/>
        </a:p>
      </dgm:t>
    </dgm:pt>
    <dgm:pt modelId="{5A01648D-A6D4-4EEE-B7EE-4C22C4EFD02A}">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gm:t>
    </dgm:pt>
    <dgm:pt modelId="{C0E667C1-95B5-4238-81E0-D317FC8AEBC8}" type="parTrans" cxnId="{82A3120D-FC9E-4C67-8FBF-8C969BA06BC2}">
      <dgm:prSet/>
      <dgm:spPr/>
      <dgm:t>
        <a:bodyPr/>
        <a:lstStyle/>
        <a:p>
          <a:endParaRPr lang="en-US"/>
        </a:p>
      </dgm:t>
    </dgm:pt>
    <dgm:pt modelId="{1A47F6BE-497C-4B94-966D-5D309255FC40}" type="sibTrans" cxnId="{82A3120D-FC9E-4C67-8FBF-8C969BA06BC2}">
      <dgm:prSet/>
      <dgm:spPr/>
      <dgm:t>
        <a:bodyPr/>
        <a:lstStyle/>
        <a:p>
          <a:endParaRPr lang="en-US"/>
        </a:p>
      </dgm:t>
    </dgm:pt>
    <dgm:pt modelId="{D2FBB6C4-C04D-4DE1-BA87-DFCDA23CC6BD}">
      <dgm:prSet phldrT="[Text]" custT="1"/>
      <dgm:spPr>
        <a:solidFill>
          <a:srgbClr val="01BCF3"/>
        </a:solidFill>
      </dgm:spPr>
      <dgm:t>
        <a:bodyPr/>
        <a:lstStyle/>
        <a:p>
          <a:r>
            <a:rPr lang="en-US" sz="2400" dirty="0">
              <a:solidFill>
                <a:schemeClr val="tx1"/>
              </a:solidFill>
              <a:latin typeface="+mj-lt"/>
            </a:rPr>
            <a:t>Version</a:t>
          </a:r>
        </a:p>
      </dgm:t>
    </dgm:pt>
    <dgm:pt modelId="{1D809D49-3C15-431A-823B-7DF77AE67AFA}" type="parTrans" cxnId="{C5ED8B05-D32C-4919-97A3-BB04A3DCBCEF}">
      <dgm:prSet/>
      <dgm:spPr/>
      <dgm:t>
        <a:bodyPr/>
        <a:lstStyle/>
        <a:p>
          <a:endParaRPr lang="en-US"/>
        </a:p>
      </dgm:t>
    </dgm:pt>
    <dgm:pt modelId="{F2C4BD95-0830-4E78-830B-F0AFB3137FF3}" type="sibTrans" cxnId="{C5ED8B05-D32C-4919-97A3-BB04A3DCBCEF}">
      <dgm:prSet/>
      <dgm:spPr/>
      <dgm:t>
        <a:bodyPr/>
        <a:lstStyle/>
        <a:p>
          <a:endParaRPr lang="en-US"/>
        </a:p>
      </dgm:t>
    </dgm:pt>
    <dgm:pt modelId="{16F2772C-8F4F-4A56-BBA8-4F4C1FDE097C}">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gm:t>
    </dgm:pt>
    <dgm:pt modelId="{E6BDB771-4F85-48BD-BD83-694DA0D92F74}" type="parTrans" cxnId="{4D8468D2-C27F-489A-9F88-76679EA268C7}">
      <dgm:prSet/>
      <dgm:spPr/>
      <dgm:t>
        <a:bodyPr/>
        <a:lstStyle/>
        <a:p>
          <a:endParaRPr lang="en-US"/>
        </a:p>
      </dgm:t>
    </dgm:pt>
    <dgm:pt modelId="{C21B8DE0-C6A6-4C38-97C7-A2900605B824}" type="sibTrans" cxnId="{4D8468D2-C27F-489A-9F88-76679EA268C7}">
      <dgm:prSet/>
      <dgm:spPr/>
      <dgm:t>
        <a:bodyPr/>
        <a:lstStyle/>
        <a:p>
          <a:endParaRPr lang="en-US"/>
        </a:p>
      </dgm:t>
    </dgm:pt>
    <dgm:pt modelId="{3FB93C6C-86C6-4444-99E8-90AE57791E75}">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gm:t>
    </dgm:pt>
    <dgm:pt modelId="{3A5362C7-20FD-477F-87C1-96CD9F80EEBD}" type="parTrans" cxnId="{120FC17D-2342-4B5E-B80F-E6DD1183FB61}">
      <dgm:prSet/>
      <dgm:spPr/>
      <dgm:t>
        <a:bodyPr/>
        <a:lstStyle/>
        <a:p>
          <a:endParaRPr lang="en-US"/>
        </a:p>
      </dgm:t>
    </dgm:pt>
    <dgm:pt modelId="{0DF0E6A9-4314-4099-B0B9-AA338E8F932B}" type="sibTrans" cxnId="{120FC17D-2342-4B5E-B80F-E6DD1183FB61}">
      <dgm:prSet/>
      <dgm:spPr/>
      <dgm:t>
        <a:bodyPr/>
        <a:lstStyle/>
        <a:p>
          <a:endParaRPr lang="en-US"/>
        </a:p>
      </dgm:t>
    </dgm:pt>
    <dgm:pt modelId="{454DE588-5DD2-49B2-AFDB-CCA235C3A4EE}">
      <dgm:prSet phldrT="[Text]"/>
      <dgm:spPr>
        <a:solidFill>
          <a:schemeClr val="bg1">
            <a:alpha val="90000"/>
          </a:schemeClr>
        </a:solidFill>
        <a:ln>
          <a:solidFill>
            <a:srgbClr val="737373">
              <a:alpha val="90000"/>
            </a:srgbClr>
          </a:solidFill>
        </a:ln>
      </dgm:spPr>
      <dgm:t>
        <a:bodyPr/>
        <a:lstStyle/>
        <a:p>
          <a:r>
            <a:rPr lang="en-US" dirty="0"/>
            <a:t>2019-Datacenter</a:t>
          </a:r>
        </a:p>
      </dgm:t>
    </dgm:pt>
    <dgm:pt modelId="{CA3637C2-6676-4031-BE2C-752A40E19A07}" type="parTrans" cxnId="{B24DDC01-8D12-4E03-86CE-A9DC7BE17A9B}">
      <dgm:prSet/>
      <dgm:spPr/>
      <dgm:t>
        <a:bodyPr/>
        <a:lstStyle/>
        <a:p>
          <a:endParaRPr lang="en-US"/>
        </a:p>
      </dgm:t>
    </dgm:pt>
    <dgm:pt modelId="{BA9A7214-19B5-4B62-9E63-92E30F678453}" type="sibTrans" cxnId="{B24DDC01-8D12-4E03-86CE-A9DC7BE17A9B}">
      <dgm:prSet/>
      <dgm:spPr/>
      <dgm:t>
        <a:bodyPr/>
        <a:lstStyle/>
        <a:p>
          <a:endParaRPr lang="en-US"/>
        </a:p>
      </dgm:t>
    </dgm:pt>
    <dgm:pt modelId="{3EA201E1-B592-4703-BE0C-1DDFC75C2EB9}">
      <dgm:prSet phldrT="[Text]"/>
      <dgm:spPr>
        <a:solidFill>
          <a:schemeClr val="bg1">
            <a:alpha val="90000"/>
          </a:schemeClr>
        </a:solidFill>
        <a:ln>
          <a:solidFill>
            <a:srgbClr val="737373">
              <a:alpha val="90000"/>
            </a:srgbClr>
          </a:solidFill>
        </a:ln>
      </dgm:spPr>
      <dgm:t>
        <a:bodyPr/>
        <a:lstStyle/>
        <a:p>
          <a:r>
            <a:rPr lang="en-US" dirty="0"/>
            <a:t>2019.0.20190603</a:t>
          </a:r>
        </a:p>
      </dgm:t>
    </dgm:pt>
    <dgm:pt modelId="{96B1C1D3-581F-4EA4-AC41-B398DABA372E}" type="parTrans" cxnId="{8898DF87-3812-4ADD-B65D-E3EC7B663E76}">
      <dgm:prSet/>
      <dgm:spPr/>
      <dgm:t>
        <a:bodyPr/>
        <a:lstStyle/>
        <a:p>
          <a:endParaRPr lang="en-US"/>
        </a:p>
      </dgm:t>
    </dgm:pt>
    <dgm:pt modelId="{49FF96DB-04F5-4973-AE92-7A19FAB54706}" type="sibTrans" cxnId="{8898DF87-3812-4ADD-B65D-E3EC7B663E76}">
      <dgm:prSet/>
      <dgm:spPr/>
      <dgm:t>
        <a:bodyPr/>
        <a:lstStyle/>
        <a:p>
          <a:endParaRPr lang="en-US"/>
        </a:p>
      </dgm:t>
    </dgm:pt>
    <dgm:pt modelId="{849A5152-9895-474F-AE44-745F4FB95FD2}">
      <dgm:prSet phldrT="[Text]"/>
      <dgm:spPr>
        <a:solidFill>
          <a:schemeClr val="bg1">
            <a:alpha val="90000"/>
          </a:schemeClr>
        </a:solidFill>
        <a:ln>
          <a:solidFill>
            <a:srgbClr val="737373">
              <a:alpha val="90000"/>
            </a:srgbClr>
          </a:solidFill>
        </a:ln>
      </dgm:spPr>
      <dgm:t>
        <a:bodyPr/>
        <a:lstStyle/>
        <a:p>
          <a:r>
            <a:rPr lang="en-US" dirty="0"/>
            <a:t>Canonical</a:t>
          </a:r>
        </a:p>
      </dgm:t>
    </dgm:pt>
    <dgm:pt modelId="{1ED97990-E37C-41C6-A7A5-AEA234DF44E3}" type="parTrans" cxnId="{DC47AFF1-AF14-46E9-9731-E1C686115CFB}">
      <dgm:prSet/>
      <dgm:spPr/>
      <dgm:t>
        <a:bodyPr/>
        <a:lstStyle/>
        <a:p>
          <a:endParaRPr lang="en-US"/>
        </a:p>
      </dgm:t>
    </dgm:pt>
    <dgm:pt modelId="{C01B4271-F049-4D1A-933D-DB11399351B3}" type="sibTrans" cxnId="{DC47AFF1-AF14-46E9-9731-E1C686115CFB}">
      <dgm:prSet/>
      <dgm:spPr/>
      <dgm:t>
        <a:bodyPr/>
        <a:lstStyle/>
        <a:p>
          <a:endParaRPr lang="en-US"/>
        </a:p>
      </dgm:t>
    </dgm:pt>
    <dgm:pt modelId="{BA193662-6E7F-4139-82EB-99B61860588D}">
      <dgm:prSet phldrT="[Text]"/>
      <dgm:spPr>
        <a:solidFill>
          <a:schemeClr val="bg1">
            <a:alpha val="90000"/>
          </a:schemeClr>
        </a:solidFill>
        <a:ln>
          <a:solidFill>
            <a:srgbClr val="737373">
              <a:alpha val="90000"/>
            </a:srgbClr>
          </a:solidFill>
        </a:ln>
      </dgm:spPr>
      <dgm:t>
        <a:bodyPr/>
        <a:lstStyle/>
        <a:p>
          <a:r>
            <a:rPr lang="en-US" dirty="0"/>
            <a:t>UbuntuServer</a:t>
          </a:r>
        </a:p>
      </dgm:t>
    </dgm:pt>
    <dgm:pt modelId="{76F0D984-FFDA-48DD-8340-FAFF15FDE580}" type="parTrans" cxnId="{4DE674AA-665B-4889-8FEB-3431F63BDEF3}">
      <dgm:prSet/>
      <dgm:spPr/>
      <dgm:t>
        <a:bodyPr/>
        <a:lstStyle/>
        <a:p>
          <a:endParaRPr lang="en-US"/>
        </a:p>
      </dgm:t>
    </dgm:pt>
    <dgm:pt modelId="{228EC9ED-0295-4A38-856C-09CB64CD59AD}" type="sibTrans" cxnId="{4DE674AA-665B-4889-8FEB-3431F63BDEF3}">
      <dgm:prSet/>
      <dgm:spPr/>
      <dgm:t>
        <a:bodyPr/>
        <a:lstStyle/>
        <a:p>
          <a:endParaRPr lang="en-US"/>
        </a:p>
      </dgm:t>
    </dgm:pt>
    <dgm:pt modelId="{BC27D7A4-4398-448E-B499-AADA2346A8FB}">
      <dgm:prSet phldrT="[Text]"/>
      <dgm:spPr>
        <a:solidFill>
          <a:schemeClr val="bg1">
            <a:alpha val="90000"/>
          </a:schemeClr>
        </a:solidFill>
        <a:ln>
          <a:solidFill>
            <a:srgbClr val="737373">
              <a:alpha val="90000"/>
            </a:srgbClr>
          </a:solidFill>
        </a:ln>
      </dgm:spPr>
      <dgm:t>
        <a:bodyPr/>
        <a:lstStyle/>
        <a:p>
          <a:r>
            <a:rPr lang="en-US" dirty="0"/>
            <a:t>19.10-DAILY</a:t>
          </a:r>
        </a:p>
      </dgm:t>
    </dgm:pt>
    <dgm:pt modelId="{06767915-AAB5-4AE2-A311-9C990A1ADBE3}" type="parTrans" cxnId="{97F22232-8830-4759-96C4-347DC1213C06}">
      <dgm:prSet/>
      <dgm:spPr/>
      <dgm:t>
        <a:bodyPr/>
        <a:lstStyle/>
        <a:p>
          <a:endParaRPr lang="en-US"/>
        </a:p>
      </dgm:t>
    </dgm:pt>
    <dgm:pt modelId="{A180E35B-5376-4021-85BA-E8458121660E}" type="sibTrans" cxnId="{97F22232-8830-4759-96C4-347DC1213C06}">
      <dgm:prSet/>
      <dgm:spPr/>
      <dgm:t>
        <a:bodyPr/>
        <a:lstStyle/>
        <a:p>
          <a:endParaRPr lang="en-US"/>
        </a:p>
      </dgm:t>
    </dgm:pt>
    <dgm:pt modelId="{EDB25BBA-81CA-469F-968F-055D9BAA0B04}">
      <dgm:prSet phldrT="[Text]"/>
      <dgm:spPr>
        <a:solidFill>
          <a:schemeClr val="bg1">
            <a:alpha val="90000"/>
          </a:schemeClr>
        </a:solidFill>
        <a:ln>
          <a:solidFill>
            <a:srgbClr val="737373">
              <a:alpha val="90000"/>
            </a:srgbClr>
          </a:solidFill>
        </a:ln>
      </dgm:spPr>
      <dgm:t>
        <a:bodyPr/>
        <a:lstStyle/>
        <a:p>
          <a:pPr>
            <a:buNone/>
          </a:pPr>
          <a:r>
            <a:rPr lang="en-US" dirty="0"/>
            <a:t>19.10.201906230</a:t>
          </a:r>
        </a:p>
      </dgm:t>
    </dgm:pt>
    <dgm:pt modelId="{B4AA2FE1-27DC-4595-808C-AB6965987F62}" type="parTrans" cxnId="{5652027D-B257-4B2A-B938-5707D4A4E943}">
      <dgm:prSet/>
      <dgm:spPr/>
      <dgm:t>
        <a:bodyPr/>
        <a:lstStyle/>
        <a:p>
          <a:endParaRPr lang="en-US"/>
        </a:p>
      </dgm:t>
    </dgm:pt>
    <dgm:pt modelId="{0687AE36-C902-4AB5-9C45-2D790F1D0DD5}" type="sibTrans" cxnId="{5652027D-B257-4B2A-B938-5707D4A4E943}">
      <dgm:prSet/>
      <dgm:spPr/>
      <dgm:t>
        <a:bodyPr/>
        <a:lstStyle/>
        <a:p>
          <a:endParaRPr lang="en-US"/>
        </a:p>
      </dgm:t>
    </dgm:pt>
    <dgm:pt modelId="{19E4E35D-29EC-4B36-AA6E-860FA4701A79}" type="pres">
      <dgm:prSet presAssocID="{7DA64593-A58E-4676-89FD-752ACC88F2B0}" presName="Name0" presStyleCnt="0">
        <dgm:presLayoutVars>
          <dgm:dir/>
          <dgm:animLvl val="lvl"/>
          <dgm:resizeHandles val="exact"/>
        </dgm:presLayoutVars>
      </dgm:prSet>
      <dgm:spPr/>
    </dgm:pt>
    <dgm:pt modelId="{1DABC9CF-3618-4E47-8322-E92DE9BE0ED6}" type="pres">
      <dgm:prSet presAssocID="{3FB93C6C-86C6-4444-99E8-90AE57791E75}" presName="vertFlow" presStyleCnt="0"/>
      <dgm:spPr/>
    </dgm:pt>
    <dgm:pt modelId="{92DC910E-6710-46BF-AC1F-38DA7605D278}" type="pres">
      <dgm:prSet presAssocID="{3FB93C6C-86C6-4444-99E8-90AE57791E75}" presName="header" presStyleLbl="node1" presStyleIdx="0" presStyleCnt="4"/>
      <dgm:spPr/>
    </dgm:pt>
    <dgm:pt modelId="{E9BB3CD0-70D0-4E96-A9C2-8C6BBCB7D224}" type="pres">
      <dgm:prSet presAssocID="{9B8CD1FF-5AA7-4A7D-8F59-8FDD6D555BB0}" presName="parTrans" presStyleLbl="sibTrans2D1" presStyleIdx="0" presStyleCnt="8"/>
      <dgm:spPr/>
    </dgm:pt>
    <dgm:pt modelId="{E0EDB49F-9C42-418F-9888-6A5D75281AA4}" type="pres">
      <dgm:prSet presAssocID="{57522C46-F738-4BE1-A86B-AAD913E9EADE}" presName="child" presStyleLbl="alignAccFollowNode1" presStyleIdx="0" presStyleCnt="8">
        <dgm:presLayoutVars>
          <dgm:chMax val="0"/>
          <dgm:bulletEnabled val="1"/>
        </dgm:presLayoutVars>
      </dgm:prSet>
      <dgm:spPr/>
    </dgm:pt>
    <dgm:pt modelId="{42511377-0F99-4BE9-A3A1-02E5EE28E636}" type="pres">
      <dgm:prSet presAssocID="{659D1306-3810-462E-8EBE-A9E0ADF7C34C}" presName="sibTrans" presStyleLbl="sibTrans2D1" presStyleIdx="1" presStyleCnt="8"/>
      <dgm:spPr/>
    </dgm:pt>
    <dgm:pt modelId="{59679667-D3B4-4866-BAE3-668A7B16BB18}" type="pres">
      <dgm:prSet presAssocID="{849A5152-9895-474F-AE44-745F4FB95FD2}" presName="child" presStyleLbl="alignAccFollowNode1" presStyleIdx="1" presStyleCnt="8">
        <dgm:presLayoutVars>
          <dgm:chMax val="0"/>
          <dgm:bulletEnabled val="1"/>
        </dgm:presLayoutVars>
      </dgm:prSet>
      <dgm:spPr/>
    </dgm:pt>
    <dgm:pt modelId="{6A8C64E0-01FE-42B8-8640-7F447831A419}" type="pres">
      <dgm:prSet presAssocID="{3FB93C6C-86C6-4444-99E8-90AE57791E75}" presName="hSp" presStyleCnt="0"/>
      <dgm:spPr/>
    </dgm:pt>
    <dgm:pt modelId="{5113C303-42A5-4C9B-92D0-F4333A615A2E}" type="pres">
      <dgm:prSet presAssocID="{16F2772C-8F4F-4A56-BBA8-4F4C1FDE097C}" presName="vertFlow" presStyleCnt="0"/>
      <dgm:spPr/>
    </dgm:pt>
    <dgm:pt modelId="{B429D860-0210-42DF-BC20-EE55329BA63E}" type="pres">
      <dgm:prSet presAssocID="{16F2772C-8F4F-4A56-BBA8-4F4C1FDE097C}" presName="header" presStyleLbl="node1" presStyleIdx="1" presStyleCnt="4"/>
      <dgm:spPr/>
    </dgm:pt>
    <dgm:pt modelId="{05CFDE66-A138-48E8-A9B3-E1D6852282F2}" type="pres">
      <dgm:prSet presAssocID="{A1B4E3CB-BA15-4E00-85A7-700D483CF1AD}" presName="parTrans" presStyleLbl="sibTrans2D1" presStyleIdx="2" presStyleCnt="8"/>
      <dgm:spPr/>
    </dgm:pt>
    <dgm:pt modelId="{BF23867B-B9F5-4BB2-B4D0-BB273AF32F0B}" type="pres">
      <dgm:prSet presAssocID="{CF94F650-6117-4729-8EFF-BE7612541B40}" presName="child" presStyleLbl="alignAccFollowNode1" presStyleIdx="2" presStyleCnt="8">
        <dgm:presLayoutVars>
          <dgm:chMax val="0"/>
          <dgm:bulletEnabled val="1"/>
        </dgm:presLayoutVars>
      </dgm:prSet>
      <dgm:spPr/>
    </dgm:pt>
    <dgm:pt modelId="{18341916-0655-441B-9561-053DB2F26B25}" type="pres">
      <dgm:prSet presAssocID="{473E9AA9-C789-49FC-807B-AF2BF513ABE2}" presName="sibTrans" presStyleLbl="sibTrans2D1" presStyleIdx="3" presStyleCnt="8"/>
      <dgm:spPr/>
    </dgm:pt>
    <dgm:pt modelId="{3E85DE33-EAB7-4119-B2A7-D9287588F7A5}" type="pres">
      <dgm:prSet presAssocID="{BA193662-6E7F-4139-82EB-99B61860588D}" presName="child" presStyleLbl="alignAccFollowNode1" presStyleIdx="3" presStyleCnt="8">
        <dgm:presLayoutVars>
          <dgm:chMax val="0"/>
          <dgm:bulletEnabled val="1"/>
        </dgm:presLayoutVars>
      </dgm:prSet>
      <dgm:spPr/>
    </dgm:pt>
    <dgm:pt modelId="{0769129A-6EF8-4B00-BA97-6F2F7C7F4048}" type="pres">
      <dgm:prSet presAssocID="{16F2772C-8F4F-4A56-BBA8-4F4C1FDE097C}" presName="hSp" presStyleCnt="0"/>
      <dgm:spPr/>
    </dgm:pt>
    <dgm:pt modelId="{B43718B7-8EB3-49C9-BE8D-CD01737DC250}" type="pres">
      <dgm:prSet presAssocID="{5A01648D-A6D4-4EEE-B7EE-4C22C4EFD02A}" presName="vertFlow" presStyleCnt="0"/>
      <dgm:spPr/>
    </dgm:pt>
    <dgm:pt modelId="{EBD20358-BCDF-4E2C-B614-897FB74F22A9}" type="pres">
      <dgm:prSet presAssocID="{5A01648D-A6D4-4EEE-B7EE-4C22C4EFD02A}" presName="header" presStyleLbl="node1" presStyleIdx="2" presStyleCnt="4"/>
      <dgm:spPr/>
    </dgm:pt>
    <dgm:pt modelId="{70CCC331-976C-4A90-B19E-0449DC23F4D0}" type="pres">
      <dgm:prSet presAssocID="{CA3637C2-6676-4031-BE2C-752A40E19A07}" presName="parTrans" presStyleLbl="sibTrans2D1" presStyleIdx="4" presStyleCnt="8"/>
      <dgm:spPr/>
    </dgm:pt>
    <dgm:pt modelId="{9438E6B8-C268-49C1-B88F-84947D2BD26C}" type="pres">
      <dgm:prSet presAssocID="{454DE588-5DD2-49B2-AFDB-CCA235C3A4EE}" presName="child" presStyleLbl="alignAccFollowNode1" presStyleIdx="4" presStyleCnt="8">
        <dgm:presLayoutVars>
          <dgm:chMax val="0"/>
          <dgm:bulletEnabled val="1"/>
        </dgm:presLayoutVars>
      </dgm:prSet>
      <dgm:spPr/>
    </dgm:pt>
    <dgm:pt modelId="{5295E97E-D119-4E96-BD06-33C2DD67394C}" type="pres">
      <dgm:prSet presAssocID="{BA9A7214-19B5-4B62-9E63-92E30F678453}" presName="sibTrans" presStyleLbl="sibTrans2D1" presStyleIdx="5" presStyleCnt="8"/>
      <dgm:spPr/>
    </dgm:pt>
    <dgm:pt modelId="{7A1F39DD-4248-437D-9B38-1554CB6801F0}" type="pres">
      <dgm:prSet presAssocID="{BC27D7A4-4398-448E-B499-AADA2346A8FB}" presName="child" presStyleLbl="alignAccFollowNode1" presStyleIdx="5" presStyleCnt="8">
        <dgm:presLayoutVars>
          <dgm:chMax val="0"/>
          <dgm:bulletEnabled val="1"/>
        </dgm:presLayoutVars>
      </dgm:prSet>
      <dgm:spPr/>
    </dgm:pt>
    <dgm:pt modelId="{21897149-6430-4E57-BD8B-2D4E2D2FD7F5}" type="pres">
      <dgm:prSet presAssocID="{5A01648D-A6D4-4EEE-B7EE-4C22C4EFD02A}" presName="hSp" presStyleCnt="0"/>
      <dgm:spPr/>
    </dgm:pt>
    <dgm:pt modelId="{4BE88CBA-AA99-44C7-AE8F-3533F33151E0}" type="pres">
      <dgm:prSet presAssocID="{D2FBB6C4-C04D-4DE1-BA87-DFCDA23CC6BD}" presName="vertFlow" presStyleCnt="0"/>
      <dgm:spPr/>
    </dgm:pt>
    <dgm:pt modelId="{6ADCB3A1-BDA4-4E1D-BC75-F5EE48174170}" type="pres">
      <dgm:prSet presAssocID="{D2FBB6C4-C04D-4DE1-BA87-DFCDA23CC6BD}" presName="header" presStyleLbl="node1" presStyleIdx="3" presStyleCnt="4"/>
      <dgm:spPr/>
    </dgm:pt>
    <dgm:pt modelId="{A98A83CF-F442-4E37-93B3-6CA0D19F85F4}" type="pres">
      <dgm:prSet presAssocID="{96B1C1D3-581F-4EA4-AC41-B398DABA372E}" presName="parTrans" presStyleLbl="sibTrans2D1" presStyleIdx="6" presStyleCnt="8"/>
      <dgm:spPr/>
    </dgm:pt>
    <dgm:pt modelId="{15830196-4DCC-48AF-BAFA-0F2C8551C3BC}" type="pres">
      <dgm:prSet presAssocID="{3EA201E1-B592-4703-BE0C-1DDFC75C2EB9}" presName="child" presStyleLbl="alignAccFollowNode1" presStyleIdx="6" presStyleCnt="8">
        <dgm:presLayoutVars>
          <dgm:chMax val="0"/>
          <dgm:bulletEnabled val="1"/>
        </dgm:presLayoutVars>
      </dgm:prSet>
      <dgm:spPr/>
    </dgm:pt>
    <dgm:pt modelId="{4C841A51-6FE5-4B99-9B6B-6B9754EF2F78}" type="pres">
      <dgm:prSet presAssocID="{49FF96DB-04F5-4973-AE92-7A19FAB54706}" presName="sibTrans" presStyleLbl="sibTrans2D1" presStyleIdx="7" presStyleCnt="8"/>
      <dgm:spPr/>
    </dgm:pt>
    <dgm:pt modelId="{AF4FC23F-AE1D-4472-9899-AC99FF8B1943}" type="pres">
      <dgm:prSet presAssocID="{EDB25BBA-81CA-469F-968F-055D9BAA0B04}" presName="child" presStyleLbl="alignAccFollowNode1" presStyleIdx="7" presStyleCnt="8">
        <dgm:presLayoutVars>
          <dgm:chMax val="0"/>
          <dgm:bulletEnabled val="1"/>
        </dgm:presLayoutVars>
      </dgm:prSet>
      <dgm:spPr/>
    </dgm:pt>
  </dgm:ptLst>
  <dgm:cxnLst>
    <dgm:cxn modelId="{B24DDC01-8D12-4E03-86CE-A9DC7BE17A9B}" srcId="{5A01648D-A6D4-4EEE-B7EE-4C22C4EFD02A}" destId="{454DE588-5DD2-49B2-AFDB-CCA235C3A4EE}" srcOrd="0" destOrd="0" parTransId="{CA3637C2-6676-4031-BE2C-752A40E19A07}" sibTransId="{BA9A7214-19B5-4B62-9E63-92E30F678453}"/>
    <dgm:cxn modelId="{0C77F002-885A-49DC-9140-3E4B9518E805}" type="presOf" srcId="{454DE588-5DD2-49B2-AFDB-CCA235C3A4EE}" destId="{9438E6B8-C268-49C1-B88F-84947D2BD26C}" srcOrd="0" destOrd="0" presId="urn:microsoft.com/office/officeart/2005/8/layout/lProcess1"/>
    <dgm:cxn modelId="{C5ED8B05-D32C-4919-97A3-BB04A3DCBCEF}" srcId="{7DA64593-A58E-4676-89FD-752ACC88F2B0}" destId="{D2FBB6C4-C04D-4DE1-BA87-DFCDA23CC6BD}" srcOrd="3" destOrd="0" parTransId="{1D809D49-3C15-431A-823B-7DF77AE67AFA}" sibTransId="{F2C4BD95-0830-4E78-830B-F0AFB3137FF3}"/>
    <dgm:cxn modelId="{28FE030D-EFE2-432E-A93B-0BB746EC0E4F}" type="presOf" srcId="{D2FBB6C4-C04D-4DE1-BA87-DFCDA23CC6BD}" destId="{6ADCB3A1-BDA4-4E1D-BC75-F5EE48174170}" srcOrd="0" destOrd="0" presId="urn:microsoft.com/office/officeart/2005/8/layout/lProcess1"/>
    <dgm:cxn modelId="{82A3120D-FC9E-4C67-8FBF-8C969BA06BC2}" srcId="{7DA64593-A58E-4676-89FD-752ACC88F2B0}" destId="{5A01648D-A6D4-4EEE-B7EE-4C22C4EFD02A}" srcOrd="2" destOrd="0" parTransId="{C0E667C1-95B5-4238-81E0-D317FC8AEBC8}" sibTransId="{1A47F6BE-497C-4B94-966D-5D309255FC40}"/>
    <dgm:cxn modelId="{693F6A15-7854-4704-A5BB-CE4DBEA8B6BA}" type="presOf" srcId="{CF94F650-6117-4729-8EFF-BE7612541B40}" destId="{BF23867B-B9F5-4BB2-B4D0-BB273AF32F0B}" srcOrd="0" destOrd="0" presId="urn:microsoft.com/office/officeart/2005/8/layout/lProcess1"/>
    <dgm:cxn modelId="{81AEA015-43E9-4E84-87DF-035E2399421F}" type="presOf" srcId="{659D1306-3810-462E-8EBE-A9E0ADF7C34C}" destId="{42511377-0F99-4BE9-A3A1-02E5EE28E636}" srcOrd="0" destOrd="0" presId="urn:microsoft.com/office/officeart/2005/8/layout/lProcess1"/>
    <dgm:cxn modelId="{4F179F1D-3D9C-43AF-8FA5-790C56EB9904}" type="presOf" srcId="{49FF96DB-04F5-4973-AE92-7A19FAB54706}" destId="{4C841A51-6FE5-4B99-9B6B-6B9754EF2F78}" srcOrd="0" destOrd="0" presId="urn:microsoft.com/office/officeart/2005/8/layout/lProcess1"/>
    <dgm:cxn modelId="{E3D4BD2A-84C0-42E2-96CF-1E171206ED0F}" type="presOf" srcId="{473E9AA9-C789-49FC-807B-AF2BF513ABE2}" destId="{18341916-0655-441B-9561-053DB2F26B25}" srcOrd="0" destOrd="0" presId="urn:microsoft.com/office/officeart/2005/8/layout/lProcess1"/>
    <dgm:cxn modelId="{04B10B2E-3222-45DD-B8EC-41074370085C}" type="presOf" srcId="{5A01648D-A6D4-4EEE-B7EE-4C22C4EFD02A}" destId="{EBD20358-BCDF-4E2C-B614-897FB74F22A9}" srcOrd="0" destOrd="0" presId="urn:microsoft.com/office/officeart/2005/8/layout/lProcess1"/>
    <dgm:cxn modelId="{97F22232-8830-4759-96C4-347DC1213C06}" srcId="{5A01648D-A6D4-4EEE-B7EE-4C22C4EFD02A}" destId="{BC27D7A4-4398-448E-B499-AADA2346A8FB}" srcOrd="1" destOrd="0" parTransId="{06767915-AAB5-4AE2-A311-9C990A1ADBE3}" sibTransId="{A180E35B-5376-4021-85BA-E8458121660E}"/>
    <dgm:cxn modelId="{B566A439-3402-44C3-8604-62FF2BFC7AC4}" type="presOf" srcId="{3EA201E1-B592-4703-BE0C-1DDFC75C2EB9}" destId="{15830196-4DCC-48AF-BAFA-0F2C8551C3BC}" srcOrd="0" destOrd="0" presId="urn:microsoft.com/office/officeart/2005/8/layout/lProcess1"/>
    <dgm:cxn modelId="{D504823A-2839-41F0-9864-8FAFA5D0BDA5}" type="presOf" srcId="{EDB25BBA-81CA-469F-968F-055D9BAA0B04}" destId="{AF4FC23F-AE1D-4472-9899-AC99FF8B1943}" srcOrd="0" destOrd="0" presId="urn:microsoft.com/office/officeart/2005/8/layout/lProcess1"/>
    <dgm:cxn modelId="{77BEC85E-6DCE-4136-879D-7C6352155D20}" type="presOf" srcId="{96B1C1D3-581F-4EA4-AC41-B398DABA372E}" destId="{A98A83CF-F442-4E37-93B3-6CA0D19F85F4}" srcOrd="0" destOrd="0" presId="urn:microsoft.com/office/officeart/2005/8/layout/lProcess1"/>
    <dgm:cxn modelId="{7C23EE64-2E09-4E80-B540-7AEC478972EE}" type="presOf" srcId="{BA193662-6E7F-4139-82EB-99B61860588D}" destId="{3E85DE33-EAB7-4119-B2A7-D9287588F7A5}" srcOrd="0" destOrd="0" presId="urn:microsoft.com/office/officeart/2005/8/layout/lProcess1"/>
    <dgm:cxn modelId="{8FF9E06E-FBD8-4907-A3FB-0B4C6A13267D}" type="presOf" srcId="{7DA64593-A58E-4676-89FD-752ACC88F2B0}" destId="{19E4E35D-29EC-4B36-AA6E-860FA4701A79}" srcOrd="0" destOrd="0" presId="urn:microsoft.com/office/officeart/2005/8/layout/lProcess1"/>
    <dgm:cxn modelId="{18DDE976-36E1-4C04-B1C6-9957D9BEF744}" type="presOf" srcId="{BC27D7A4-4398-448E-B499-AADA2346A8FB}" destId="{7A1F39DD-4248-437D-9B38-1554CB6801F0}" srcOrd="0" destOrd="0" presId="urn:microsoft.com/office/officeart/2005/8/layout/lProcess1"/>
    <dgm:cxn modelId="{5652027D-B257-4B2A-B938-5707D4A4E943}" srcId="{D2FBB6C4-C04D-4DE1-BA87-DFCDA23CC6BD}" destId="{EDB25BBA-81CA-469F-968F-055D9BAA0B04}" srcOrd="1" destOrd="0" parTransId="{B4AA2FE1-27DC-4595-808C-AB6965987F62}" sibTransId="{0687AE36-C902-4AB5-9C45-2D790F1D0DD5}"/>
    <dgm:cxn modelId="{120FC17D-2342-4B5E-B80F-E6DD1183FB61}" srcId="{7DA64593-A58E-4676-89FD-752ACC88F2B0}" destId="{3FB93C6C-86C6-4444-99E8-90AE57791E75}" srcOrd="0" destOrd="0" parTransId="{3A5362C7-20FD-477F-87C1-96CD9F80EEBD}" sibTransId="{0DF0E6A9-4314-4099-B0B9-AA338E8F932B}"/>
    <dgm:cxn modelId="{8898DF87-3812-4ADD-B65D-E3EC7B663E76}" srcId="{D2FBB6C4-C04D-4DE1-BA87-DFCDA23CC6BD}" destId="{3EA201E1-B592-4703-BE0C-1DDFC75C2EB9}" srcOrd="0" destOrd="0" parTransId="{96B1C1D3-581F-4EA4-AC41-B398DABA372E}" sibTransId="{49FF96DB-04F5-4973-AE92-7A19FAB54706}"/>
    <dgm:cxn modelId="{D11EED8F-131A-4760-8EFF-4A7B9CE8AA1A}" type="presOf" srcId="{57522C46-F738-4BE1-A86B-AAD913E9EADE}" destId="{E0EDB49F-9C42-418F-9888-6A5D75281AA4}" srcOrd="0" destOrd="0" presId="urn:microsoft.com/office/officeart/2005/8/layout/lProcess1"/>
    <dgm:cxn modelId="{4DE674AA-665B-4889-8FEB-3431F63BDEF3}" srcId="{16F2772C-8F4F-4A56-BBA8-4F4C1FDE097C}" destId="{BA193662-6E7F-4139-82EB-99B61860588D}" srcOrd="1" destOrd="0" parTransId="{76F0D984-FFDA-48DD-8340-FAFF15FDE580}" sibTransId="{228EC9ED-0295-4A38-856C-09CB64CD59AD}"/>
    <dgm:cxn modelId="{0AC67EAB-1D86-4798-B2ED-5293E1899DCF}" type="presOf" srcId="{CA3637C2-6676-4031-BE2C-752A40E19A07}" destId="{70CCC331-976C-4A90-B19E-0449DC23F4D0}" srcOrd="0" destOrd="0" presId="urn:microsoft.com/office/officeart/2005/8/layout/lProcess1"/>
    <dgm:cxn modelId="{A69B9AAB-6E4C-44AC-96D0-5A4CEF6F8F00}" srcId="{3FB93C6C-86C6-4444-99E8-90AE57791E75}" destId="{57522C46-F738-4BE1-A86B-AAD913E9EADE}" srcOrd="0" destOrd="0" parTransId="{9B8CD1FF-5AA7-4A7D-8F59-8FDD6D555BB0}" sibTransId="{659D1306-3810-462E-8EBE-A9E0ADF7C34C}"/>
    <dgm:cxn modelId="{1CD2A9B9-E1B4-4060-8C3A-C62FBC5EA3F6}" type="presOf" srcId="{9B8CD1FF-5AA7-4A7D-8F59-8FDD6D555BB0}" destId="{E9BB3CD0-70D0-4E96-A9C2-8C6BBCB7D224}" srcOrd="0" destOrd="0" presId="urn:microsoft.com/office/officeart/2005/8/layout/lProcess1"/>
    <dgm:cxn modelId="{7FA3F3CA-1777-4022-AD37-136B7E3A4BC7}" type="presOf" srcId="{A1B4E3CB-BA15-4E00-85A7-700D483CF1AD}" destId="{05CFDE66-A138-48E8-A9B3-E1D6852282F2}" srcOrd="0" destOrd="0" presId="urn:microsoft.com/office/officeart/2005/8/layout/lProcess1"/>
    <dgm:cxn modelId="{4D8468D2-C27F-489A-9F88-76679EA268C7}" srcId="{7DA64593-A58E-4676-89FD-752ACC88F2B0}" destId="{16F2772C-8F4F-4A56-BBA8-4F4C1FDE097C}" srcOrd="1" destOrd="0" parTransId="{E6BDB771-4F85-48BD-BD83-694DA0D92F74}" sibTransId="{C21B8DE0-C6A6-4C38-97C7-A2900605B824}"/>
    <dgm:cxn modelId="{A5EF18D3-C834-40BC-9ED3-DCF4AF872DCF}" srcId="{16F2772C-8F4F-4A56-BBA8-4F4C1FDE097C}" destId="{CF94F650-6117-4729-8EFF-BE7612541B40}" srcOrd="0" destOrd="0" parTransId="{A1B4E3CB-BA15-4E00-85A7-700D483CF1AD}" sibTransId="{473E9AA9-C789-49FC-807B-AF2BF513ABE2}"/>
    <dgm:cxn modelId="{D2DA0ED7-9587-4033-A3FB-F479BC2371B9}" type="presOf" srcId="{849A5152-9895-474F-AE44-745F4FB95FD2}" destId="{59679667-D3B4-4866-BAE3-668A7B16BB18}" srcOrd="0" destOrd="0" presId="urn:microsoft.com/office/officeart/2005/8/layout/lProcess1"/>
    <dgm:cxn modelId="{C10F6FDC-5B39-4278-83EE-8D6271AFAE8D}" type="presOf" srcId="{3FB93C6C-86C6-4444-99E8-90AE57791E75}" destId="{92DC910E-6710-46BF-AC1F-38DA7605D278}" srcOrd="0" destOrd="0" presId="urn:microsoft.com/office/officeart/2005/8/layout/lProcess1"/>
    <dgm:cxn modelId="{ADB0B1DC-F256-4D3F-ADB5-45C117488AED}" type="presOf" srcId="{16F2772C-8F4F-4A56-BBA8-4F4C1FDE097C}" destId="{B429D860-0210-42DF-BC20-EE55329BA63E}" srcOrd="0" destOrd="0" presId="urn:microsoft.com/office/officeart/2005/8/layout/lProcess1"/>
    <dgm:cxn modelId="{237206E8-87B0-4715-A8CD-E8C3153D9C1A}" type="presOf" srcId="{BA9A7214-19B5-4B62-9E63-92E30F678453}" destId="{5295E97E-D119-4E96-BD06-33C2DD67394C}" srcOrd="0" destOrd="0" presId="urn:microsoft.com/office/officeart/2005/8/layout/lProcess1"/>
    <dgm:cxn modelId="{DC47AFF1-AF14-46E9-9731-E1C686115CFB}" srcId="{3FB93C6C-86C6-4444-99E8-90AE57791E75}" destId="{849A5152-9895-474F-AE44-745F4FB95FD2}" srcOrd="1" destOrd="0" parTransId="{1ED97990-E37C-41C6-A7A5-AEA234DF44E3}" sibTransId="{C01B4271-F049-4D1A-933D-DB11399351B3}"/>
    <dgm:cxn modelId="{70FF17E7-4DB1-4F3F-9BFD-0BBF5AFF68B5}" type="presParOf" srcId="{19E4E35D-29EC-4B36-AA6E-860FA4701A79}" destId="{1DABC9CF-3618-4E47-8322-E92DE9BE0ED6}" srcOrd="0" destOrd="0" presId="urn:microsoft.com/office/officeart/2005/8/layout/lProcess1"/>
    <dgm:cxn modelId="{2F6215A7-7D87-4515-BB1F-F6F0B1A63170}" type="presParOf" srcId="{1DABC9CF-3618-4E47-8322-E92DE9BE0ED6}" destId="{92DC910E-6710-46BF-AC1F-38DA7605D278}" srcOrd="0" destOrd="0" presId="urn:microsoft.com/office/officeart/2005/8/layout/lProcess1"/>
    <dgm:cxn modelId="{B6ACEF27-075E-44C8-B4B1-D147F4E86DC8}" type="presParOf" srcId="{1DABC9CF-3618-4E47-8322-E92DE9BE0ED6}" destId="{E9BB3CD0-70D0-4E96-A9C2-8C6BBCB7D224}" srcOrd="1" destOrd="0" presId="urn:microsoft.com/office/officeart/2005/8/layout/lProcess1"/>
    <dgm:cxn modelId="{8C6C118A-A0B3-4550-86BA-D7FBB285AB05}" type="presParOf" srcId="{1DABC9CF-3618-4E47-8322-E92DE9BE0ED6}" destId="{E0EDB49F-9C42-418F-9888-6A5D75281AA4}" srcOrd="2" destOrd="0" presId="urn:microsoft.com/office/officeart/2005/8/layout/lProcess1"/>
    <dgm:cxn modelId="{68CB0FAF-7C93-443C-B519-DB60B20EFC66}" type="presParOf" srcId="{1DABC9CF-3618-4E47-8322-E92DE9BE0ED6}" destId="{42511377-0F99-4BE9-A3A1-02E5EE28E636}" srcOrd="3" destOrd="0" presId="urn:microsoft.com/office/officeart/2005/8/layout/lProcess1"/>
    <dgm:cxn modelId="{B701CF0C-2155-4767-B042-6A0C67BE03AA}" type="presParOf" srcId="{1DABC9CF-3618-4E47-8322-E92DE9BE0ED6}" destId="{59679667-D3B4-4866-BAE3-668A7B16BB18}" srcOrd="4" destOrd="0" presId="urn:microsoft.com/office/officeart/2005/8/layout/lProcess1"/>
    <dgm:cxn modelId="{302A2728-8AA6-4A12-94E9-EF6841D97E02}" type="presParOf" srcId="{19E4E35D-29EC-4B36-AA6E-860FA4701A79}" destId="{6A8C64E0-01FE-42B8-8640-7F447831A419}" srcOrd="1" destOrd="0" presId="urn:microsoft.com/office/officeart/2005/8/layout/lProcess1"/>
    <dgm:cxn modelId="{86C485B2-5D12-4E45-AF17-EBA7E122B9CF}" type="presParOf" srcId="{19E4E35D-29EC-4B36-AA6E-860FA4701A79}" destId="{5113C303-42A5-4C9B-92D0-F4333A615A2E}" srcOrd="2" destOrd="0" presId="urn:microsoft.com/office/officeart/2005/8/layout/lProcess1"/>
    <dgm:cxn modelId="{CCC2D183-A75F-43A6-9D0A-29878EBB996C}" type="presParOf" srcId="{5113C303-42A5-4C9B-92D0-F4333A615A2E}" destId="{B429D860-0210-42DF-BC20-EE55329BA63E}" srcOrd="0" destOrd="0" presId="urn:microsoft.com/office/officeart/2005/8/layout/lProcess1"/>
    <dgm:cxn modelId="{99FF1FB0-455A-4AFC-B044-C8589E1958BD}" type="presParOf" srcId="{5113C303-42A5-4C9B-92D0-F4333A615A2E}" destId="{05CFDE66-A138-48E8-A9B3-E1D6852282F2}" srcOrd="1" destOrd="0" presId="urn:microsoft.com/office/officeart/2005/8/layout/lProcess1"/>
    <dgm:cxn modelId="{B05E6FBD-AD19-433F-A328-6AE608CB49E0}" type="presParOf" srcId="{5113C303-42A5-4C9B-92D0-F4333A615A2E}" destId="{BF23867B-B9F5-4BB2-B4D0-BB273AF32F0B}" srcOrd="2" destOrd="0" presId="urn:microsoft.com/office/officeart/2005/8/layout/lProcess1"/>
    <dgm:cxn modelId="{C58D2FFF-9F92-4A49-A044-FA61F1538B10}" type="presParOf" srcId="{5113C303-42A5-4C9B-92D0-F4333A615A2E}" destId="{18341916-0655-441B-9561-053DB2F26B25}" srcOrd="3" destOrd="0" presId="urn:microsoft.com/office/officeart/2005/8/layout/lProcess1"/>
    <dgm:cxn modelId="{1A459B99-4452-4FBF-BAB2-ED81EB2707AB}" type="presParOf" srcId="{5113C303-42A5-4C9B-92D0-F4333A615A2E}" destId="{3E85DE33-EAB7-4119-B2A7-D9287588F7A5}" srcOrd="4" destOrd="0" presId="urn:microsoft.com/office/officeart/2005/8/layout/lProcess1"/>
    <dgm:cxn modelId="{A7FF002B-003F-49EA-A8E5-5F0165AF16B0}" type="presParOf" srcId="{19E4E35D-29EC-4B36-AA6E-860FA4701A79}" destId="{0769129A-6EF8-4B00-BA97-6F2F7C7F4048}" srcOrd="3" destOrd="0" presId="urn:microsoft.com/office/officeart/2005/8/layout/lProcess1"/>
    <dgm:cxn modelId="{8BFB2B65-AA98-4BE2-B1C6-A65015A61AB1}" type="presParOf" srcId="{19E4E35D-29EC-4B36-AA6E-860FA4701A79}" destId="{B43718B7-8EB3-49C9-BE8D-CD01737DC250}" srcOrd="4" destOrd="0" presId="urn:microsoft.com/office/officeart/2005/8/layout/lProcess1"/>
    <dgm:cxn modelId="{EF63BFAB-5F1E-4243-B7FE-A989381E7D97}" type="presParOf" srcId="{B43718B7-8EB3-49C9-BE8D-CD01737DC250}" destId="{EBD20358-BCDF-4E2C-B614-897FB74F22A9}" srcOrd="0" destOrd="0" presId="urn:microsoft.com/office/officeart/2005/8/layout/lProcess1"/>
    <dgm:cxn modelId="{9F21FC40-344F-4506-B5A7-E3BC00F85694}" type="presParOf" srcId="{B43718B7-8EB3-49C9-BE8D-CD01737DC250}" destId="{70CCC331-976C-4A90-B19E-0449DC23F4D0}" srcOrd="1" destOrd="0" presId="urn:microsoft.com/office/officeart/2005/8/layout/lProcess1"/>
    <dgm:cxn modelId="{767A1E15-F624-47BF-B9B0-2C705D118D09}" type="presParOf" srcId="{B43718B7-8EB3-49C9-BE8D-CD01737DC250}" destId="{9438E6B8-C268-49C1-B88F-84947D2BD26C}" srcOrd="2" destOrd="0" presId="urn:microsoft.com/office/officeart/2005/8/layout/lProcess1"/>
    <dgm:cxn modelId="{D0AE9259-BC0E-4644-93EB-6CE1722DF595}" type="presParOf" srcId="{B43718B7-8EB3-49C9-BE8D-CD01737DC250}" destId="{5295E97E-D119-4E96-BD06-33C2DD67394C}" srcOrd="3" destOrd="0" presId="urn:microsoft.com/office/officeart/2005/8/layout/lProcess1"/>
    <dgm:cxn modelId="{44266A89-771F-4ECB-8F71-4C7FB8EFAA04}" type="presParOf" srcId="{B43718B7-8EB3-49C9-BE8D-CD01737DC250}" destId="{7A1F39DD-4248-437D-9B38-1554CB6801F0}" srcOrd="4" destOrd="0" presId="urn:microsoft.com/office/officeart/2005/8/layout/lProcess1"/>
    <dgm:cxn modelId="{99AFEBCB-173C-435E-8E82-356F136C77BC}" type="presParOf" srcId="{19E4E35D-29EC-4B36-AA6E-860FA4701A79}" destId="{21897149-6430-4E57-BD8B-2D4E2D2FD7F5}" srcOrd="5" destOrd="0" presId="urn:microsoft.com/office/officeart/2005/8/layout/lProcess1"/>
    <dgm:cxn modelId="{0739E597-F168-40C5-84AC-B8F49821F6DD}" type="presParOf" srcId="{19E4E35D-29EC-4B36-AA6E-860FA4701A79}" destId="{4BE88CBA-AA99-44C7-AE8F-3533F33151E0}" srcOrd="6" destOrd="0" presId="urn:microsoft.com/office/officeart/2005/8/layout/lProcess1"/>
    <dgm:cxn modelId="{FD5700E2-06F7-4297-BFE7-3B9B41488329}" type="presParOf" srcId="{4BE88CBA-AA99-44C7-AE8F-3533F33151E0}" destId="{6ADCB3A1-BDA4-4E1D-BC75-F5EE48174170}" srcOrd="0" destOrd="0" presId="urn:microsoft.com/office/officeart/2005/8/layout/lProcess1"/>
    <dgm:cxn modelId="{6C4C17A5-8ECF-40EE-85ED-F0B30696EF8B}" type="presParOf" srcId="{4BE88CBA-AA99-44C7-AE8F-3533F33151E0}" destId="{A98A83CF-F442-4E37-93B3-6CA0D19F85F4}" srcOrd="1" destOrd="0" presId="urn:microsoft.com/office/officeart/2005/8/layout/lProcess1"/>
    <dgm:cxn modelId="{99FF487D-FD7F-43B5-8D6A-F6392741F206}" type="presParOf" srcId="{4BE88CBA-AA99-44C7-AE8F-3533F33151E0}" destId="{15830196-4DCC-48AF-BAFA-0F2C8551C3BC}" srcOrd="2" destOrd="0" presId="urn:microsoft.com/office/officeart/2005/8/layout/lProcess1"/>
    <dgm:cxn modelId="{0988D7B3-67A2-43A0-87FA-5001AD59FD29}" type="presParOf" srcId="{4BE88CBA-AA99-44C7-AE8F-3533F33151E0}" destId="{4C841A51-6FE5-4B99-9B6B-6B9754EF2F78}" srcOrd="3" destOrd="0" presId="urn:microsoft.com/office/officeart/2005/8/layout/lProcess1"/>
    <dgm:cxn modelId="{2B25B3A4-6E6B-4123-988E-015B3BAEF2A7}" type="presParOf" srcId="{4BE88CBA-AA99-44C7-AE8F-3533F33151E0}" destId="{AF4FC23F-AE1D-4472-9899-AC99FF8B1943}" srcOrd="4"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C910E-6710-46BF-AC1F-38DA7605D278}">
      <dsp:nvSpPr>
        <dsp:cNvPr id="0" name=""/>
        <dsp:cNvSpPr/>
      </dsp:nvSpPr>
      <dsp:spPr>
        <a:xfrm>
          <a:off x="1158"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sp:txBody>
      <dsp:txXfrm>
        <a:off x="16328" y="585410"/>
        <a:ext cx="2041361" cy="487585"/>
      </dsp:txXfrm>
    </dsp:sp>
    <dsp:sp modelId="{E9BB3CD0-70D0-4E96-A9C2-8C6BBCB7D224}">
      <dsp:nvSpPr>
        <dsp:cNvPr id="0" name=""/>
        <dsp:cNvSpPr/>
      </dsp:nvSpPr>
      <dsp:spPr>
        <a:xfrm rot="5400000">
          <a:off x="99169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EDB49F-9C42-418F-9888-6A5D75281AA4}">
      <dsp:nvSpPr>
        <dsp:cNvPr id="0" name=""/>
        <dsp:cNvSpPr/>
      </dsp:nvSpPr>
      <dsp:spPr>
        <a:xfrm>
          <a:off x="1158"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MicrosoftWindowsServer</a:t>
          </a:r>
        </a:p>
      </dsp:txBody>
      <dsp:txXfrm>
        <a:off x="16328" y="1284609"/>
        <a:ext cx="2041361" cy="487585"/>
      </dsp:txXfrm>
    </dsp:sp>
    <dsp:sp modelId="{42511377-0F99-4BE9-A3A1-02E5EE28E636}">
      <dsp:nvSpPr>
        <dsp:cNvPr id="0" name=""/>
        <dsp:cNvSpPr/>
      </dsp:nvSpPr>
      <dsp:spPr>
        <a:xfrm rot="5400000">
          <a:off x="99169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679667-D3B4-4866-BAE3-668A7B16BB18}">
      <dsp:nvSpPr>
        <dsp:cNvPr id="0" name=""/>
        <dsp:cNvSpPr/>
      </dsp:nvSpPr>
      <dsp:spPr>
        <a:xfrm>
          <a:off x="1158"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Canonical</a:t>
          </a:r>
        </a:p>
      </dsp:txBody>
      <dsp:txXfrm>
        <a:off x="16328" y="1983809"/>
        <a:ext cx="2041361" cy="487585"/>
      </dsp:txXfrm>
    </dsp:sp>
    <dsp:sp modelId="{B429D860-0210-42DF-BC20-EE55329BA63E}">
      <dsp:nvSpPr>
        <dsp:cNvPr id="0" name=""/>
        <dsp:cNvSpPr/>
      </dsp:nvSpPr>
      <dsp:spPr>
        <a:xfrm>
          <a:off x="236289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sp:txBody>
      <dsp:txXfrm>
        <a:off x="2378069" y="585410"/>
        <a:ext cx="2041361" cy="487585"/>
      </dsp:txXfrm>
    </dsp:sp>
    <dsp:sp modelId="{05CFDE66-A138-48E8-A9B3-E1D6852282F2}">
      <dsp:nvSpPr>
        <dsp:cNvPr id="0" name=""/>
        <dsp:cNvSpPr/>
      </dsp:nvSpPr>
      <dsp:spPr>
        <a:xfrm rot="5400000">
          <a:off x="335343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23867B-B9F5-4BB2-B4D0-BB273AF32F0B}">
      <dsp:nvSpPr>
        <dsp:cNvPr id="0" name=""/>
        <dsp:cNvSpPr/>
      </dsp:nvSpPr>
      <dsp:spPr>
        <a:xfrm>
          <a:off x="236289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WindowsServer</a:t>
          </a:r>
        </a:p>
      </dsp:txBody>
      <dsp:txXfrm>
        <a:off x="2378069" y="1284609"/>
        <a:ext cx="2041361" cy="487585"/>
      </dsp:txXfrm>
    </dsp:sp>
    <dsp:sp modelId="{18341916-0655-441B-9561-053DB2F26B25}">
      <dsp:nvSpPr>
        <dsp:cNvPr id="0" name=""/>
        <dsp:cNvSpPr/>
      </dsp:nvSpPr>
      <dsp:spPr>
        <a:xfrm rot="5400000">
          <a:off x="335343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85DE33-EAB7-4119-B2A7-D9287588F7A5}">
      <dsp:nvSpPr>
        <dsp:cNvPr id="0" name=""/>
        <dsp:cNvSpPr/>
      </dsp:nvSpPr>
      <dsp:spPr>
        <a:xfrm>
          <a:off x="236289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UbuntuServer</a:t>
          </a:r>
        </a:p>
      </dsp:txBody>
      <dsp:txXfrm>
        <a:off x="2378069" y="1983809"/>
        <a:ext cx="2041361" cy="487585"/>
      </dsp:txXfrm>
    </dsp:sp>
    <dsp:sp modelId="{EBD20358-BCDF-4E2C-B614-897FB74F22A9}">
      <dsp:nvSpPr>
        <dsp:cNvPr id="0" name=""/>
        <dsp:cNvSpPr/>
      </dsp:nvSpPr>
      <dsp:spPr>
        <a:xfrm>
          <a:off x="472463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sp:txBody>
      <dsp:txXfrm>
        <a:off x="4739809" y="585410"/>
        <a:ext cx="2041361" cy="487585"/>
      </dsp:txXfrm>
    </dsp:sp>
    <dsp:sp modelId="{70CCC331-976C-4A90-B19E-0449DC23F4D0}">
      <dsp:nvSpPr>
        <dsp:cNvPr id="0" name=""/>
        <dsp:cNvSpPr/>
      </dsp:nvSpPr>
      <dsp:spPr>
        <a:xfrm rot="5400000">
          <a:off x="571517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38E6B8-C268-49C1-B88F-84947D2BD26C}">
      <dsp:nvSpPr>
        <dsp:cNvPr id="0" name=""/>
        <dsp:cNvSpPr/>
      </dsp:nvSpPr>
      <dsp:spPr>
        <a:xfrm>
          <a:off x="472463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2019-Datacenter</a:t>
          </a:r>
        </a:p>
      </dsp:txBody>
      <dsp:txXfrm>
        <a:off x="4739809" y="1284609"/>
        <a:ext cx="2041361" cy="487585"/>
      </dsp:txXfrm>
    </dsp:sp>
    <dsp:sp modelId="{5295E97E-D119-4E96-BD06-33C2DD67394C}">
      <dsp:nvSpPr>
        <dsp:cNvPr id="0" name=""/>
        <dsp:cNvSpPr/>
      </dsp:nvSpPr>
      <dsp:spPr>
        <a:xfrm rot="5400000">
          <a:off x="571517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F39DD-4248-437D-9B38-1554CB6801F0}">
      <dsp:nvSpPr>
        <dsp:cNvPr id="0" name=""/>
        <dsp:cNvSpPr/>
      </dsp:nvSpPr>
      <dsp:spPr>
        <a:xfrm>
          <a:off x="472463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19.10-DAILY</a:t>
          </a:r>
        </a:p>
      </dsp:txBody>
      <dsp:txXfrm>
        <a:off x="4739809" y="1983809"/>
        <a:ext cx="2041361" cy="487585"/>
      </dsp:txXfrm>
    </dsp:sp>
    <dsp:sp modelId="{6ADCB3A1-BDA4-4E1D-BC75-F5EE48174170}">
      <dsp:nvSpPr>
        <dsp:cNvPr id="0" name=""/>
        <dsp:cNvSpPr/>
      </dsp:nvSpPr>
      <dsp:spPr>
        <a:xfrm>
          <a:off x="708637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mj-lt"/>
            </a:rPr>
            <a:t>Version</a:t>
          </a:r>
        </a:p>
      </dsp:txBody>
      <dsp:txXfrm>
        <a:off x="7101549" y="585410"/>
        <a:ext cx="2041361" cy="487585"/>
      </dsp:txXfrm>
    </dsp:sp>
    <dsp:sp modelId="{A98A83CF-F442-4E37-93B3-6CA0D19F85F4}">
      <dsp:nvSpPr>
        <dsp:cNvPr id="0" name=""/>
        <dsp:cNvSpPr/>
      </dsp:nvSpPr>
      <dsp:spPr>
        <a:xfrm rot="5400000">
          <a:off x="807691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830196-4DCC-48AF-BAFA-0F2C8551C3BC}">
      <dsp:nvSpPr>
        <dsp:cNvPr id="0" name=""/>
        <dsp:cNvSpPr/>
      </dsp:nvSpPr>
      <dsp:spPr>
        <a:xfrm>
          <a:off x="708637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2019.0.20190603</a:t>
          </a:r>
        </a:p>
      </dsp:txBody>
      <dsp:txXfrm>
        <a:off x="7101549" y="1284609"/>
        <a:ext cx="2041361" cy="487585"/>
      </dsp:txXfrm>
    </dsp:sp>
    <dsp:sp modelId="{4C841A51-6FE5-4B99-9B6B-6B9754EF2F78}">
      <dsp:nvSpPr>
        <dsp:cNvPr id="0" name=""/>
        <dsp:cNvSpPr/>
      </dsp:nvSpPr>
      <dsp:spPr>
        <a:xfrm rot="5400000">
          <a:off x="807691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4FC23F-AE1D-4472-9899-AC99FF8B1943}">
      <dsp:nvSpPr>
        <dsp:cNvPr id="0" name=""/>
        <dsp:cNvSpPr/>
      </dsp:nvSpPr>
      <dsp:spPr>
        <a:xfrm>
          <a:off x="708637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19.10.201906230</a:t>
          </a:r>
        </a:p>
      </dsp:txBody>
      <dsp:txXfrm>
        <a:off x="7101549" y="1983809"/>
        <a:ext cx="2041361" cy="48758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quotas"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dirty="0"/>
              <a:t>Connect to virtual machine</a:t>
            </a:r>
          </a:p>
          <a:p>
            <a:pPr marL="384432" lvl="1" indent="-171450">
              <a:buFont typeface="Arial" panose="020B0604020202020204" pitchFamily="34" charset="0"/>
              <a:buChar char="•"/>
            </a:pPr>
            <a:r>
              <a:rPr lang="en-US" dirty="0"/>
              <a:t>After the deployment has completed, RDP to the VM. To e</a:t>
            </a:r>
            <a:r>
              <a:rPr lang="en-US" strike="noStrike" dirty="0"/>
              <a:t>xamine </a:t>
            </a:r>
            <a:r>
              <a:rPr lang="en-US" dirty="0"/>
              <a:t>the public IP address of the VM, use the </a:t>
            </a:r>
            <a:r>
              <a:rPr lang="en-US" sz="1200" b="1" i="0" kern="1200" dirty="0">
                <a:solidFill>
                  <a:schemeClr val="tx1"/>
                </a:solidFill>
                <a:effectLst/>
                <a:latin typeface="+mn-lt"/>
                <a:ea typeface="+mn-ea"/>
                <a:cs typeface="+mn-cs"/>
              </a:rPr>
              <a:t>Get-AzPublicIpAddress</a:t>
            </a:r>
            <a:r>
              <a:rPr lang="en-US" dirty="0"/>
              <a:t> cmdlet. Create a remote desktop session from your local computer. Replace the IP address with the public IP address of your VM.</a:t>
            </a:r>
          </a:p>
          <a:p>
            <a:pPr marL="171450" indent="-171450">
              <a:buFont typeface="Arial" panose="020B0604020202020204" pitchFamily="34" charset="0"/>
              <a:buChar char="•"/>
            </a:pPr>
            <a:r>
              <a:rPr lang="en-US" dirty="0"/>
              <a:t>Install web server</a:t>
            </a:r>
          </a:p>
          <a:p>
            <a:pPr marL="384432" lvl="1" indent="-171450">
              <a:buFont typeface="Arial" panose="020B0604020202020204" pitchFamily="34" charset="0"/>
              <a:buChar char="•"/>
            </a:pPr>
            <a:r>
              <a:rPr lang="en-US" dirty="0"/>
              <a:t>To examine your VM in action, install the IIS web server using PowerShell.</a:t>
            </a:r>
            <a:endParaRPr lang="en-US" b="0" dirty="0"/>
          </a:p>
          <a:p>
            <a:pPr marL="0" lv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16821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performance diagnostics tool helps you troubleshoot performance issues that can affect a Windows VM. Supported troubleshooting scenarios include quick checks on known issues and best practices, and complex problems that involve slow VM performance or high usage of CPU, disk space, or memory. You can run performance diagnostics directly from the Azure portal, where you can also review insights and a report on various logs, rich configuration, and diagnostics data. Performance diagnostics installs a VM extension that runs a diagnostics tool that is named PerfInsights.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7332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an Azure VM is inaccessible, it may be necessary to attach the operating system (OS) disk to another Azure VM to perform the recovery steps.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perform a recovery, you must: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Stop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Take a snapshot of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Create a new temporary VM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Attach the failed VM's OS disk as a data disk on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Connect to the rescue VM to investigate and mitigate issues with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Detach the failed VM's OS disk from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Perform a disk swap to swap the failed VM's OS disk from the rescue VM back to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Remove the resources that were created for the rescue VM.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99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6486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The size of the VM that you use is determined by the workload that you want to run. The size that you choose then determines factors such as processing power, memory, and storage capacity. Azure offers a wide variety of sizes to support many types of uses.</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Each size provides a range of configuration options to support various workloads that may possibly run in Azure.</a:t>
            </a:r>
            <a:endParaRPr lang="en-US" sz="900" b="1"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6/20/2021 4:51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815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6/20/2021 4:51 PM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20F451A-269C-497E-9F1F-EF1B09268CB8}"/>
              </a:ext>
            </a:extLst>
          </p:cNvPr>
          <p:cNvSpPr>
            <a:spLocks noGrp="1"/>
          </p:cNvSpPr>
          <p:nvPr>
            <p:ph type="body" idx="1"/>
          </p:nvPr>
        </p:nvSpPr>
        <p:spPr/>
        <p:txBody>
          <a:bodyPr/>
          <a:lstStyle/>
          <a:p>
            <a:pPr lvl="0"/>
            <a:r>
              <a:rPr lang="en-US" sz="800" b="0" kern="1200" dirty="0">
                <a:solidFill>
                  <a:schemeClr val="tx1"/>
                </a:solidFill>
                <a:effectLst/>
                <a:latin typeface="Segoe UI Light" pitchFamily="34" charset="0"/>
                <a:ea typeface="+mn-ea"/>
                <a:cs typeface="+mn-cs"/>
              </a:rPr>
              <a:t>You can design Azure Virtual Machines for a wide variety of workloads, starting from economical entry-level virtual machines to high-performance virtual machines for specialized workloads.</a:t>
            </a:r>
          </a:p>
          <a:p>
            <a:pPr lvl="0"/>
            <a:endParaRPr lang="en-US" sz="800" b="0" kern="1200" dirty="0">
              <a:solidFill>
                <a:schemeClr val="tx1"/>
              </a:solidFill>
              <a:effectLst/>
              <a:latin typeface="Segoe UI Light" pitchFamily="34" charset="0"/>
              <a:ea typeface="+mn-ea"/>
              <a:cs typeface="+mn-cs"/>
            </a:endParaRPr>
          </a:p>
          <a:p>
            <a:pPr lvl="0"/>
            <a:r>
              <a:rPr lang="en-US" sz="800" b="0" kern="1200" dirty="0">
                <a:solidFill>
                  <a:schemeClr val="tx1"/>
                </a:solidFill>
                <a:effectLst/>
                <a:latin typeface="Segoe UI Light" pitchFamily="34" charset="0"/>
                <a:ea typeface="+mn-ea"/>
                <a:cs typeface="+mn-cs"/>
              </a:rPr>
              <a:t>There are multiple categories listed here including:</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Entry level. Economical, low-cost virtual machines for workloads that normally don't use a lot of CPU, but occasionally need to burst to handle higher workloads.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Burstable. Designed for workloads that will run for a long time by using a small fraction of the allocated CPU performance and then spike to the full power of the CPU due to incoming traffic or required work.</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General purpose. Balanced CPU-to-memory ratio. Ideal for testing and development, small to medium databases, and low to medium traffic web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Compute intensive. High CPU-to-memory ratio. Good for medium traffic web servers, network appliances, batch processes, and application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Memory optimized. High memory-to-CPU ratio. Great for relational database servers, medium to large caches, and in-memory analytics.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GPU accelerated. Specialized virtual machines targeted for heavy graphic rendering and video editing as well as model training and inferencing (ND) with deep learning. </a:t>
            </a:r>
            <a:r>
              <a:rPr lang="en-US" sz="882" b="0" i="0" kern="1200" dirty="0">
                <a:solidFill>
                  <a:schemeClr val="tx1"/>
                </a:solidFill>
                <a:effectLst/>
                <a:latin typeface="Segoe UI Light" pitchFamily="34" charset="0"/>
                <a:ea typeface="+mn-ea"/>
                <a:cs typeface="+mn-cs"/>
              </a:rPr>
              <a:t>Available with single or multiple GPUs.</a:t>
            </a:r>
            <a:endParaRPr lang="en-US" sz="8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High performance computing. Fastest and most powerful CPU virtual machines with optional high-throughput network interfaces (RDMA).</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Storage optimized. High disk throughput and IO ideal for Big Data, SQL, NoSQL databases, data warehousing, and large transactional databases.</a:t>
            </a:r>
            <a:endParaRPr lang="en-US" dirty="0"/>
          </a:p>
        </p:txBody>
      </p:sp>
    </p:spTree>
    <p:extLst>
      <p:ext uri="{BB962C8B-B14F-4D97-AF65-F5344CB8AC3E}">
        <p14:creationId xmlns:p14="http://schemas.microsoft.com/office/powerpoint/2010/main" val="52564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23299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availability?</a:t>
            </a:r>
          </a:p>
          <a:p>
            <a:r>
              <a:rPr lang="en-US" dirty="0"/>
              <a:t>Availability is the percentage of time a service is available for use. Let's assume you have a website and you want your customers to be able to access information at all times. Your expectation is 100% availability of concerning website access.</a:t>
            </a:r>
          </a:p>
          <a:p>
            <a:endParaRPr lang="en-US" dirty="0"/>
          </a:p>
          <a:p>
            <a:r>
              <a:rPr lang="en-US" dirty="0"/>
              <a:t>Azure VMs run on physical servers hosted within the Azure datacenter. As with most physical devices, there's a chance that there could be a failure. If the physical server fails, the virtual machines hosted on that server will also fail. If this happens, Azure will move the VM to a healthy host server automatically. However, this self-healing migration could take several minutes, during which the application(s) hosted on that VM will not be available.</a:t>
            </a:r>
          </a:p>
          <a:p>
            <a:endParaRPr lang="en-US" dirty="0"/>
          </a:p>
          <a:p>
            <a:r>
              <a:rPr lang="en-US" dirty="0"/>
              <a:t>Maintenance events range from software updates to hardware upgrades and are required to improve platform reliability and performance. These events usually are performed without impacting any guest VMs, but sometimes the virtual machines will be rebooted to complete an update or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43104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6/20/2021 4:51 PM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D9DFA88-9F47-4D28-8FF6-53A7308A7830}"/>
              </a:ext>
            </a:extLst>
          </p:cNvPr>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An availability set is a logical grouping of VMs within a datacenter that allows Azure to understand how your application is built to provide for redundancy and availability. Two or more VMs should be created within an availability set to provide for a highly available application and to meet the 99.95% Azure SLA. An availability set is composed of two additional groupings that protect against hardware failures and allow updates to safely apply—fault domains (FDs) and update domains (UDs). </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Availability zones are alternatives to availability sets and expand the level of control you have over maintaining the availability of the applications and data on your VMs. An availability zone is a physically separate zone within an Azure region. There are three availability zones per supported Azure region. Each availability zone has a distinct power source, network, and cooling. By architecting your solutions to use replicated VMs in zones, you can protect your apps and data from the loss of a datacenter. If one zone is compromised, then replicated apps and data are instantly available in another zone.</a:t>
            </a:r>
          </a:p>
          <a:p>
            <a:pPr lvl="0"/>
            <a:endParaRPr lang="en-US" sz="900" b="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Each Azure region is paired with another region within the same geography </a:t>
            </a:r>
            <a:r>
              <a:rPr lang="en-US" sz="800" b="0" kern="1200" dirty="0">
                <a:solidFill>
                  <a:schemeClr val="tx1"/>
                </a:solidFill>
                <a:effectLst/>
                <a:latin typeface="Segoe UI Light" pitchFamily="34" charset="0"/>
                <a:ea typeface="+mn-ea"/>
                <a:cs typeface="+mn-cs"/>
              </a:rPr>
              <a:t>(such as US, Europe, or Asia)</a:t>
            </a:r>
            <a:r>
              <a:rPr lang="en-US" sz="882" b="0" i="0" kern="1200" dirty="0">
                <a:solidFill>
                  <a:schemeClr val="tx1"/>
                </a:solidFill>
                <a:effectLst/>
                <a:latin typeface="Segoe UI Light" pitchFamily="34" charset="0"/>
                <a:ea typeface="+mn-ea"/>
                <a:cs typeface="+mn-cs"/>
              </a:rPr>
              <a:t>, together making a region pair. </a:t>
            </a:r>
            <a:r>
              <a:rPr lang="en-US" sz="900" b="0" kern="1200" dirty="0">
                <a:solidFill>
                  <a:schemeClr val="tx1"/>
                </a:solidFill>
                <a:effectLst/>
                <a:latin typeface="Segoe UI Light" pitchFamily="34" charset="0"/>
                <a:ea typeface="+mn-ea"/>
                <a:cs typeface="+mn-cs"/>
              </a:rPr>
              <a:t>This approach allows for the replication of resources, such as VM storage, across a geography. This should reduce the likelihood of natural disasters, civil unrest, power outages, or physical network outages affecting availability.</a:t>
            </a:r>
          </a:p>
        </p:txBody>
      </p:sp>
    </p:spTree>
    <p:extLst>
      <p:ext uri="{BB962C8B-B14F-4D97-AF65-F5344CB8AC3E}">
        <p14:creationId xmlns:p14="http://schemas.microsoft.com/office/powerpoint/2010/main" val="3274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an availability set?</a:t>
            </a:r>
          </a:p>
          <a:p>
            <a:r>
              <a:rPr lang="en-US" sz="882" b="0" i="0" kern="1200" dirty="0">
                <a:solidFill>
                  <a:schemeClr val="tx1"/>
                </a:solidFill>
                <a:effectLst/>
                <a:latin typeface="Segoe UI Light" pitchFamily="34" charset="0"/>
                <a:ea typeface="+mn-ea"/>
                <a:cs typeface="+mn-cs"/>
              </a:rPr>
              <a:t>An availability set is a logical feature used to ensure that a group of related VMs are deployed so that they aren't all subject to a single point of failure and not all upgraded at the same time during a host operating system upgrade in the datacenter. VMs placed in an availability set should perform an identical set of functionalities and have the same software installed.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What is an update domain?</a:t>
            </a:r>
          </a:p>
          <a:p>
            <a:r>
              <a:rPr lang="en-US" sz="882" b="0" i="0" kern="1200" dirty="0">
                <a:solidFill>
                  <a:schemeClr val="tx1"/>
                </a:solidFill>
                <a:effectLst/>
                <a:latin typeface="Segoe UI Light" pitchFamily="34" charset="0"/>
                <a:ea typeface="+mn-ea"/>
                <a:cs typeface="+mn-cs"/>
              </a:rPr>
              <a:t>An update domain is a logical group of hardware that can undergo maintenance or be rebooted at the same time. Azure will automatically place availability sets into update domains to minimize the impact when the Azure platform introduces host operating system changes. Azure then processes each update domain one at a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0856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Provisioning </a:t>
            </a:r>
            <a:r>
              <a:rPr lang="en-US" sz="900" dirty="0">
                <a:latin typeface="+mn-lt"/>
              </a:rPr>
              <a:t>virtual machines (</a:t>
            </a:r>
            <a:r>
              <a:rPr lang="en-US" sz="882" b="0" i="0" kern="1200" dirty="0">
                <a:solidFill>
                  <a:schemeClr val="tx1"/>
                </a:solidFill>
                <a:effectLst/>
                <a:latin typeface="Segoe UI Light" pitchFamily="34" charset="0"/>
                <a:ea typeface="+mn-ea"/>
                <a:cs typeface="+mn-cs"/>
              </a:rPr>
              <a:t>VMs) to Microsoft Azure requires planning. The items listed above only provides a subset of the things one should consider before creating a VM.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750051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Each virtual machine in your availability set is assigned an </a:t>
            </a:r>
            <a:r>
              <a:rPr lang="en-US" b="1" i="0" dirty="0">
                <a:solidFill>
                  <a:srgbClr val="E3E3E3"/>
                </a:solidFill>
                <a:effectLst/>
                <a:latin typeface="Segoe UI" panose="020B0502040204020203" pitchFamily="34" charset="0"/>
              </a:rPr>
              <a:t>update domain</a:t>
            </a:r>
            <a:r>
              <a:rPr lang="en-US" b="0" i="0" dirty="0">
                <a:solidFill>
                  <a:srgbClr val="E3E3E3"/>
                </a:solidFill>
                <a:effectLst/>
                <a:latin typeface="Segoe UI" panose="020B0502040204020203" pitchFamily="34" charset="0"/>
              </a:rPr>
              <a:t> and a </a:t>
            </a:r>
            <a:r>
              <a:rPr lang="en-US" b="1" i="0" dirty="0">
                <a:solidFill>
                  <a:srgbClr val="E3E3E3"/>
                </a:solidFill>
                <a:effectLst/>
                <a:latin typeface="Segoe UI" panose="020B0502040204020203" pitchFamily="34" charset="0"/>
              </a:rPr>
              <a:t>fault domain</a:t>
            </a:r>
            <a:r>
              <a:rPr lang="en-US" b="0" i="0" dirty="0">
                <a:solidFill>
                  <a:srgbClr val="E3E3E3"/>
                </a:solidFill>
                <a:effectLst/>
                <a:latin typeface="Segoe UI" panose="020B0502040204020203" pitchFamily="34" charset="0"/>
              </a:rPr>
              <a:t> by the underlying Azure platform.</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For a given availability set, five non-user-configurable update domains are assigned by to indicate groups of virtual machines and underlying physical hardware that can be rebooted at the same time.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dirty="0"/>
          </a:p>
        </p:txBody>
      </p:sp>
    </p:spTree>
    <p:extLst>
      <p:ext uri="{BB962C8B-B14F-4D97-AF65-F5344CB8AC3E}">
        <p14:creationId xmlns:p14="http://schemas.microsoft.com/office/powerpoint/2010/main" val="2566873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Marketplace image in Azure has the following attributes: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Publisher</a:t>
            </a:r>
            <a:r>
              <a:rPr lang="en-US" sz="882" b="0" i="0" kern="1200" dirty="0">
                <a:solidFill>
                  <a:schemeClr val="tx1"/>
                </a:solidFill>
                <a:effectLst/>
                <a:latin typeface="Segoe UI Light" pitchFamily="34" charset="0"/>
                <a:ea typeface="+mn-ea"/>
                <a:cs typeface="+mn-cs"/>
              </a:rPr>
              <a:t>. The organization that created the image. Examples include </a:t>
            </a:r>
            <a:r>
              <a:rPr lang="en-US" sz="882" b="1" i="0" kern="1200" dirty="0">
                <a:solidFill>
                  <a:schemeClr val="tx1"/>
                </a:solidFill>
                <a:effectLst/>
                <a:latin typeface="Segoe UI Light" pitchFamily="34" charset="0"/>
                <a:ea typeface="+mn-ea"/>
                <a:cs typeface="+mn-cs"/>
              </a:rPr>
              <a:t>Canonical</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MicrosoftWindowsServer</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Offer</a:t>
            </a:r>
            <a:r>
              <a:rPr lang="en-US" sz="882" b="0" i="0" kern="1200" dirty="0">
                <a:solidFill>
                  <a:schemeClr val="tx1"/>
                </a:solidFill>
                <a:effectLst/>
                <a:latin typeface="Segoe UI Light" pitchFamily="34" charset="0"/>
                <a:ea typeface="+mn-ea"/>
                <a:cs typeface="+mn-cs"/>
              </a:rPr>
              <a:t>. The name of a group of related images created by a publisher. Examples include </a:t>
            </a:r>
            <a:r>
              <a:rPr lang="en-US" sz="882" b="1" i="0" kern="1200" dirty="0">
                <a:solidFill>
                  <a:schemeClr val="tx1"/>
                </a:solidFill>
                <a:effectLst/>
                <a:latin typeface="Segoe UI Light" pitchFamily="34" charset="0"/>
                <a:ea typeface="+mn-ea"/>
                <a:cs typeface="+mn-cs"/>
              </a:rPr>
              <a:t>UbuntuServer</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WindowsServer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SKU</a:t>
            </a:r>
            <a:r>
              <a:rPr lang="en-US" sz="882" b="0" i="0" kern="1200" dirty="0">
                <a:solidFill>
                  <a:schemeClr val="tx1"/>
                </a:solidFill>
                <a:effectLst/>
                <a:latin typeface="Segoe UI Light" pitchFamily="34" charset="0"/>
                <a:ea typeface="+mn-ea"/>
                <a:cs typeface="+mn-cs"/>
              </a:rPr>
              <a:t>. An instance of an offer, such as a major release of a distribution. Examples include </a:t>
            </a:r>
            <a:r>
              <a:rPr lang="en-US" sz="882" b="1" i="0" kern="1200" dirty="0">
                <a:solidFill>
                  <a:schemeClr val="tx1"/>
                </a:solidFill>
                <a:effectLst/>
                <a:latin typeface="Segoe UI Light" pitchFamily="34" charset="0"/>
                <a:ea typeface="+mn-ea"/>
                <a:cs typeface="+mn-cs"/>
              </a:rPr>
              <a:t>18.04-LTS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2019-Datacenter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The version number of an image SKU.</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identify a Marketplace image when you deploy a VM programmatically, supply these values individually as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Images are unique to Azure regions and you may find a different list of images in each region.</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062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example, we are looking for </a:t>
            </a:r>
            <a:r>
              <a:rPr lang="en-US" b="1" dirty="0"/>
              <a:t>Windows Server 2019 Datacenter </a:t>
            </a:r>
            <a:r>
              <a:rPr lang="en-US" b="0" dirty="0"/>
              <a:t>VM images. We can first find the Publisher (</a:t>
            </a:r>
            <a:r>
              <a:rPr lang="en-US" b="1" dirty="0"/>
              <a:t>Microsoft Windows Server</a:t>
            </a:r>
            <a:r>
              <a:rPr lang="en-US" b="0" dirty="0"/>
              <a:t>) and then list each offer made available by the publisher. After we find the </a:t>
            </a:r>
            <a:r>
              <a:rPr lang="en-US" b="1" dirty="0"/>
              <a:t>Windows Server</a:t>
            </a:r>
            <a:r>
              <a:rPr lang="en-US" b="0" dirty="0"/>
              <a:t> offer, we can look for the </a:t>
            </a:r>
            <a:r>
              <a:rPr lang="en-US" b="1" dirty="0"/>
              <a:t>2019 Datacenter </a:t>
            </a:r>
            <a:r>
              <a:rPr lang="en-US" b="0" dirty="0"/>
              <a:t>SKU, and then an appropriate version image within that SKU.</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54641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another example, we can pull Ubuntu images by looking at the </a:t>
            </a:r>
            <a:r>
              <a:rPr lang="en-US" b="1" dirty="0"/>
              <a:t>Canonical </a:t>
            </a:r>
            <a:r>
              <a:rPr lang="en-US" b="0" dirty="0"/>
              <a:t>publisher. If we want the latest VM image for the </a:t>
            </a:r>
            <a:r>
              <a:rPr lang="en-US" b="1" dirty="0"/>
              <a:t>Ubuntu Server </a:t>
            </a:r>
            <a:r>
              <a:rPr lang="en-US" b="0" dirty="0"/>
              <a:t>offer, we can select the </a:t>
            </a:r>
            <a:r>
              <a:rPr lang="en-US" b="1" dirty="0"/>
              <a:t>19.10-DAILY </a:t>
            </a:r>
            <a:r>
              <a:rPr lang="en-US" b="0" dirty="0"/>
              <a:t>SKU (the latest when this course was written), and then find the latest versioned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85108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Some tools accept an image Uniform Resource Name (URN), which combines the attributes of the image, separated by the colon (:) character.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an URN, you can replace the version number with "latest", which selects the latest version of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267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search for images by using the Azure </a:t>
            </a:r>
            <a:r>
              <a:rPr lang="en-US" dirty="0"/>
              <a:t>Command-Line Interface (</a:t>
            </a:r>
            <a:r>
              <a:rPr lang="en-US" b="0" dirty="0"/>
              <a:t>CLI). </a:t>
            </a:r>
          </a:p>
          <a:p>
            <a:endParaRPr lang="en-US" b="0" dirty="0"/>
          </a:p>
          <a:p>
            <a:r>
              <a:rPr lang="en-US" b="0" dirty="0"/>
              <a:t>Use the </a:t>
            </a:r>
            <a:r>
              <a:rPr lang="en-US" b="1" dirty="0"/>
              <a:t>az vm image list-publishers </a:t>
            </a:r>
            <a:r>
              <a:rPr lang="en-US" b="0" dirty="0"/>
              <a:t>command to list publishers in your region. Then, use the </a:t>
            </a:r>
            <a:r>
              <a:rPr lang="en-US" b="1" dirty="0"/>
              <a:t>az vm image list-offers</a:t>
            </a:r>
            <a:r>
              <a:rPr lang="en-US" b="0" dirty="0"/>
              <a:t> command to list offers for the </a:t>
            </a:r>
            <a:r>
              <a:rPr lang="en-US" b="1" dirty="0"/>
              <a:t>MicrosoftWindowsServer </a:t>
            </a:r>
            <a:r>
              <a:rPr lang="en-US" b="0" dirty="0"/>
              <a:t>publisher. </a:t>
            </a:r>
            <a:r>
              <a:rPr lang="en-US" sz="900" dirty="0"/>
              <a:t>Next, use the </a:t>
            </a:r>
            <a:r>
              <a:rPr lang="en-US" sz="900" b="1" dirty="0"/>
              <a:t>az vm image list-skus</a:t>
            </a:r>
            <a:r>
              <a:rPr lang="en-US" sz="900" dirty="0"/>
              <a:t> command to list the SKUs for the </a:t>
            </a:r>
            <a:r>
              <a:rPr lang="en-US" sz="900" b="1" dirty="0"/>
              <a:t>WindowsServer </a:t>
            </a:r>
            <a:r>
              <a:rPr lang="en-US" sz="900" b="0" dirty="0"/>
              <a:t>offer.</a:t>
            </a:r>
            <a:endParaRPr lang="en-US" sz="900" dirty="0"/>
          </a:p>
          <a:p>
            <a:endParaRPr lang="en-US" sz="900" b="0" dirty="0"/>
          </a:p>
          <a:p>
            <a:r>
              <a:rPr lang="en-US" sz="900" dirty="0"/>
              <a:t>Finally, use the </a:t>
            </a:r>
            <a:r>
              <a:rPr lang="en-US" sz="900" b="1" dirty="0"/>
              <a:t>az vm image list</a:t>
            </a:r>
            <a:r>
              <a:rPr lang="en-US" sz="900" dirty="0"/>
              <a:t> command to list all image versions for the </a:t>
            </a:r>
            <a:r>
              <a:rPr lang="en-US" sz="900" b="1" dirty="0"/>
              <a:t>2019-Datacenter </a:t>
            </a:r>
            <a:r>
              <a:rPr lang="en-US" sz="900" b="0" dirty="0"/>
              <a:t>SKU. This command has a special </a:t>
            </a:r>
            <a:r>
              <a:rPr lang="en-US" sz="900" b="0" i="1" dirty="0"/>
              <a:t>all</a:t>
            </a:r>
            <a:r>
              <a:rPr lang="en-US" sz="900" b="0" dirty="0"/>
              <a:t> parameter that is used to get a list of all images from the server. Typically, the list of images is cached to your local machine and commands are executed against that cached list.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86804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After you have an image version, you can use all the four attributes to find the specific image that you need.</a:t>
            </a:r>
          </a:p>
          <a:p>
            <a:endParaRPr lang="en-US" b="0" dirty="0"/>
          </a:p>
          <a:p>
            <a:r>
              <a:rPr lang="en-US" b="0" dirty="0"/>
              <a:t>You can use the </a:t>
            </a:r>
            <a:r>
              <a:rPr lang="en-US" b="1" dirty="0"/>
              <a:t>az vm image show</a:t>
            </a:r>
            <a:r>
              <a:rPr lang="en-US" b="0" dirty="0"/>
              <a:t> command in two ways:</a:t>
            </a:r>
          </a:p>
          <a:p>
            <a:endParaRPr lang="en-US" b="0" dirty="0"/>
          </a:p>
          <a:p>
            <a:pPr marL="228600" indent="-228600">
              <a:buFont typeface="Arial" panose="020B0604020202020204" pitchFamily="34" charset="0"/>
              <a:buChar char="•"/>
            </a:pPr>
            <a:r>
              <a:rPr lang="en-US" b="0" dirty="0"/>
              <a:t>You can specify all four parameters including </a:t>
            </a:r>
            <a:r>
              <a:rPr lang="en-US" b="0" i="1" dirty="0"/>
              <a:t>publisher</a:t>
            </a:r>
            <a:r>
              <a:rPr lang="en-US" b="0" dirty="0"/>
              <a:t>, </a:t>
            </a:r>
            <a:r>
              <a:rPr lang="en-US" b="0" i="1" dirty="0"/>
              <a:t>offer</a:t>
            </a:r>
            <a:r>
              <a:rPr lang="en-US" b="0" dirty="0"/>
              <a:t>, </a:t>
            </a:r>
            <a:r>
              <a:rPr lang="en-US" b="0" i="1" dirty="0"/>
              <a:t>sku</a:t>
            </a:r>
            <a:r>
              <a:rPr lang="en-US" b="0" dirty="0"/>
              <a:t>, and </a:t>
            </a:r>
            <a:r>
              <a:rPr lang="en-US" b="0" i="1" dirty="0"/>
              <a:t>version</a:t>
            </a:r>
            <a:r>
              <a:rPr lang="en-US" b="0" dirty="0"/>
              <a:t>. This will pull your specific image.</a:t>
            </a:r>
          </a:p>
          <a:p>
            <a:pPr marL="228600" indent="-228600">
              <a:buFont typeface="Arial" panose="020B0604020202020204" pitchFamily="34" charset="0"/>
              <a:buChar char="•"/>
            </a:pPr>
            <a:r>
              <a:rPr lang="en-US" b="0" dirty="0"/>
              <a:t>Alternatively, you can use the URN to get the same image by only using the </a:t>
            </a:r>
            <a:r>
              <a:rPr lang="en-US" b="0" i="1" dirty="0"/>
              <a:t>urn</a:t>
            </a:r>
            <a:r>
              <a:rPr lang="en-US" b="1" dirty="0"/>
              <a:t>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97472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also search for images by using Azure PowerShell.</a:t>
            </a:r>
          </a:p>
          <a:p>
            <a:endParaRPr lang="en-US" b="0" dirty="0"/>
          </a:p>
          <a:p>
            <a:r>
              <a:rPr lang="en-US" b="0" dirty="0"/>
              <a:t>This example will look very similar to the Azure CLI example. You use the </a:t>
            </a:r>
            <a:r>
              <a:rPr lang="en-US" b="1" dirty="0"/>
              <a:t>Get-AzVMImagePublisher </a:t>
            </a:r>
            <a:r>
              <a:rPr lang="en-US" b="0" dirty="0"/>
              <a:t>cmdlet to find publishers, the </a:t>
            </a:r>
            <a:r>
              <a:rPr lang="en-US" b="1" dirty="0"/>
              <a:t>Get-AzVMImageOffer </a:t>
            </a:r>
            <a:r>
              <a:rPr lang="en-US" b="0" dirty="0"/>
              <a:t>cmdlet to find offers, and then the </a:t>
            </a:r>
            <a:r>
              <a:rPr lang="en-US" b="1" dirty="0"/>
              <a:t>Get-AzVMImageSku </a:t>
            </a:r>
            <a:r>
              <a:rPr lang="en-US" b="0" dirty="0"/>
              <a:t>cmdlet to find an appropriate SKU. After you’ve all of your metadata, you can get a list of image versions by using the generic </a:t>
            </a:r>
            <a:r>
              <a:rPr lang="en-US" b="1" dirty="0"/>
              <a:t>Get-AzVMImage </a:t>
            </a:r>
            <a:r>
              <a:rPr lang="en-US" b="0" dirty="0"/>
              <a:t>cmdlet.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88118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PowerShell has a unique workflow where you re-use the </a:t>
            </a:r>
            <a:r>
              <a:rPr lang="en-US" b="1" dirty="0"/>
              <a:t>Get-AzVMImage </a:t>
            </a:r>
            <a:r>
              <a:rPr lang="en-US" b="0" dirty="0"/>
              <a:t>cmdlet to first find all the image versions, and then find a specific image.</a:t>
            </a:r>
          </a:p>
          <a:p>
            <a:endParaRPr lang="en-US" b="0" dirty="0"/>
          </a:p>
          <a:p>
            <a:r>
              <a:rPr lang="en-US" b="0" dirty="0"/>
              <a:t>In this example, the difference in the code is that you specify the </a:t>
            </a:r>
            <a:r>
              <a:rPr lang="en-US" b="0" i="1" dirty="0"/>
              <a:t>-Version </a:t>
            </a:r>
            <a:r>
              <a:rPr lang="en-US" b="0" dirty="0"/>
              <a:t>parameter to get a specific VM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35732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name also defines a manageable Azure resource, and it's not trivial to change later. That means that you should choose names that are meaningful and consistent, so that you can easily identify what the VM does.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536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00" b="0" dirty="0">
              <a:solidFill>
                <a:srgbClr val="FF0000"/>
              </a:solidFill>
            </a:endParaRPr>
          </a:p>
          <a:p>
            <a:pPr lvl="0"/>
            <a:r>
              <a:rPr lang="en-US" sz="882" b="0" i="0" kern="1200" dirty="0">
                <a:solidFill>
                  <a:schemeClr val="tx1"/>
                </a:solidFill>
                <a:effectLst/>
                <a:latin typeface="Segoe UI Light" pitchFamily="34" charset="0"/>
                <a:ea typeface="+mn-ea"/>
                <a:cs typeface="+mn-cs"/>
              </a:rPr>
              <a:t>The Serial Console in the Azure portal provides access to a text-based console for virtual machines (VMs). This serial connection connects to the </a:t>
            </a:r>
            <a:r>
              <a:rPr lang="en-US" sz="882" b="1" i="0" kern="1200" dirty="0">
                <a:solidFill>
                  <a:schemeClr val="tx1"/>
                </a:solidFill>
                <a:effectLst/>
                <a:latin typeface="Segoe UI Light" pitchFamily="34" charset="0"/>
                <a:ea typeface="+mn-ea"/>
                <a:cs typeface="+mn-cs"/>
              </a:rPr>
              <a:t>ttys0 serial port </a:t>
            </a:r>
            <a:r>
              <a:rPr lang="en-US" sz="882" b="0" i="0" kern="1200" dirty="0">
                <a:solidFill>
                  <a:schemeClr val="tx1"/>
                </a:solidFill>
                <a:effectLst/>
                <a:latin typeface="Segoe UI Light" pitchFamily="34" charset="0"/>
                <a:ea typeface="+mn-ea"/>
                <a:cs typeface="+mn-cs"/>
              </a:rPr>
              <a:t>for Linux VMs and </a:t>
            </a:r>
            <a:r>
              <a:rPr lang="en-US" sz="882" b="1" i="0" kern="1200" dirty="0">
                <a:solidFill>
                  <a:schemeClr val="tx1"/>
                </a:solidFill>
                <a:effectLst/>
                <a:latin typeface="Segoe UI Light" pitchFamily="34" charset="0"/>
                <a:ea typeface="+mn-ea"/>
                <a:cs typeface="+mn-cs"/>
              </a:rPr>
              <a:t>COM1 serial port </a:t>
            </a:r>
            <a:r>
              <a:rPr lang="en-US" sz="882" b="0" i="0" kern="1200" dirty="0">
                <a:solidFill>
                  <a:schemeClr val="tx1"/>
                </a:solidFill>
                <a:effectLst/>
                <a:latin typeface="Segoe UI Light" pitchFamily="34" charset="0"/>
                <a:ea typeface="+mn-ea"/>
                <a:cs typeface="+mn-cs"/>
              </a:rPr>
              <a:t>for Windows VMs.</a:t>
            </a:r>
          </a:p>
          <a:p>
            <a:pPr lvl="0"/>
            <a:endParaRPr lang="en-US" sz="882" b="0" i="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The Serial Console provides access to the VM independent of the network or operating system state. The serial console can only be accessed by using the Azure portal.</a:t>
            </a:r>
            <a:endParaRPr lang="en-US" sz="8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593638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590682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management layer</a:t>
            </a:r>
          </a:p>
          <a:p>
            <a:r>
              <a:rPr lang="en-US" dirty="0"/>
              <a:t>Resource Manager provides a consistent management layer to perform tasks through Azure PowerShell, Azure CLI, Azure portal, REST API, and client SDKs. All capabilities that are available in the Azure portal are also available through Azure PowerShell, Azure CLI, the Azure REST APIs, and client SDKs. Functionality initially released through APIs will be represented in the portal within 180 days of initial release.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29652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Resource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manageable item that is available through Azure. Some common resources are a virtual machine, storage account, web app, database, and virtual network, but there are many more.</a:t>
            </a:r>
          </a:p>
          <a:p>
            <a:r>
              <a:rPr lang="en-US" sz="882" b="1" i="0" kern="1200" dirty="0">
                <a:solidFill>
                  <a:schemeClr val="tx1"/>
                </a:solidFill>
                <a:effectLst/>
                <a:latin typeface="Segoe UI Light" pitchFamily="34" charset="0"/>
                <a:ea typeface="+mn-ea"/>
                <a:cs typeface="+mn-cs"/>
              </a:rPr>
              <a:t>Resource group</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882" b="1" i="0" kern="1200" dirty="0">
                <a:solidFill>
                  <a:schemeClr val="tx1"/>
                </a:solidFill>
                <a:effectLst/>
                <a:latin typeface="Segoe UI Light" pitchFamily="34" charset="0"/>
                <a:ea typeface="+mn-ea"/>
                <a:cs typeface="+mn-cs"/>
              </a:rPr>
              <a:t>Resource provider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that supplies the resources that you can deploy and manage through Resource Manager. Each resource provider offers operations for working with the resources that are deployed. Some common resource providers are Microsoft.Compute, which supplies the virtual machine resource, Microsoft.Storage, which supplies the storage account resource, and Microsoft.Web, which supplies resources related to web apps.</a:t>
            </a:r>
          </a:p>
          <a:p>
            <a:r>
              <a:rPr lang="en-US" sz="882" b="1" i="0" kern="1200" dirty="0">
                <a:solidFill>
                  <a:schemeClr val="tx1"/>
                </a:solidFill>
                <a:effectLst/>
                <a:latin typeface="Segoe UI Light" pitchFamily="34" charset="0"/>
                <a:ea typeface="+mn-ea"/>
                <a:cs typeface="+mn-cs"/>
              </a:rPr>
              <a:t>Resource Manager template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JavaScript Object Notation (JSON) file that defines one or more resources to deploy to a resource group. It also defines the dependencies between the deployed resources. The template can be used to deploy the resources consistently and repeatedly.</a:t>
            </a:r>
          </a:p>
          <a:p>
            <a:r>
              <a:rPr lang="en-US" sz="882" b="1" i="0" kern="1200" dirty="0">
                <a:solidFill>
                  <a:schemeClr val="tx1"/>
                </a:solidFill>
                <a:effectLst/>
                <a:latin typeface="Segoe UI Light" pitchFamily="34" charset="0"/>
                <a:ea typeface="+mn-ea"/>
                <a:cs typeface="+mn-cs"/>
              </a:rPr>
              <a:t>Declarative syntax</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31794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Resource Manager, you can create a template (in JSON format) that defines the infrastructure and configuration of your Azure solution. By using a template, you can repeatedly deploy your solution throughout its lifecycle and have confidence that your resources are deployed in a consistent state. When you create a solution from the portal, the solution automatically includes a deployment template. You don't have to create your template from scratch because you can start with the template for your solution and customize it to meet your specific needs. You can also retrieve a template for an existing resource group by either exporting the current state of the resource group, or viewing the template used for a particular deployment. Viewing the exported template is a helpful way to learn about the template syntax.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827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define templates and resource groups is entirely up to you and how you want to manage your solution. For example, you can deploy your three-tier application through a single template to a single resource group.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19302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define your entire infrastructure in a single template. Often, it makes sense to divide your deployment requirements into a set of targeted, purpose-specific templates. You can easily reuse these templates for different solutions. To deploy a particular solution, you create a master template that links all the required templates. The following image shows how to deploy a three tier solution through a parent template that includes three nested templates.</a:t>
            </a:r>
          </a:p>
          <a:p>
            <a:endParaRPr lang="en-US" dirty="0"/>
          </a:p>
          <a:p>
            <a:r>
              <a:rPr lang="en-US" dirty="0"/>
              <a:t>If you envision your tiers having separate lifecycles, you can deploy your three tiers to separate resource groups. Notice the resources can still be linked to resources in other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797711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 Manager templates are JSON files that define the resources that you need to deploy for your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resource templates from the Settings section for a specific VM by selecting the Automation script option.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01826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Resource Manager templates in Visual Studio Code and use Azure CLI to deploy them.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6920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12956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table offers a set of best practices you can use when naming a VM.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a:t>
            </a:r>
            <a:r>
              <a:rPr lang="en-US" sz="882" b="1" i="0" kern="1200" dirty="0">
                <a:solidFill>
                  <a:schemeClr val="tx1"/>
                </a:solidFill>
                <a:effectLst/>
                <a:latin typeface="Segoe UI Light" pitchFamily="34" charset="0"/>
                <a:ea typeface="+mn-ea"/>
                <a:cs typeface="+mn-cs"/>
              </a:rPr>
              <a:t>devusc-webvm01</a:t>
            </a:r>
            <a:r>
              <a:rPr lang="en-US" sz="882" b="0" i="0" kern="1200" dirty="0">
                <a:solidFill>
                  <a:schemeClr val="tx1"/>
                </a:solidFill>
                <a:effectLst/>
                <a:latin typeface="Segoe UI Light" pitchFamily="34" charset="0"/>
                <a:ea typeface="+mn-ea"/>
                <a:cs typeface="+mn-cs"/>
              </a:rPr>
              <a:t> might represent the first development web server hosted in the US South Central location.</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13665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US" sz="1200" b="0" i="0" kern="1200" dirty="0">
                <a:solidFill>
                  <a:schemeClr val="tx1"/>
                </a:solidFill>
                <a:effectLst/>
                <a:latin typeface="+mn-lt"/>
                <a:ea typeface="+mn-ea"/>
                <a:cs typeface="+mn-cs"/>
              </a:rPr>
              <a:t>ontainers and VMs each have their uses. In fact, many container deployments use VMs as the host operating system rather than running directly on the hardware, especially when running containers in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an isolated, lightweight silo for running an application on a host operating system. Containers build on top of a host operating system's kernel, and they contain only apps and some lightweight operating system APIs and services that run in user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containers, VMs run complete operating systems, including their own kernels.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46</a:t>
            </a:fld>
            <a:endParaRPr lang="en-US" dirty="0"/>
          </a:p>
        </p:txBody>
      </p:sp>
    </p:spTree>
    <p:extLst>
      <p:ext uri="{BB962C8B-B14F-4D97-AF65-F5344CB8AC3E}">
        <p14:creationId xmlns:p14="http://schemas.microsoft.com/office/powerpoint/2010/main" val="2310824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loosely isolated environment that allows us to run software packages. These software packages include the code and all dependencies to run applications quicker and more reliably in most computing environments. These packages are known as </a:t>
            </a:r>
            <a:r>
              <a:rPr lang="en-US" sz="1200" b="0" i="1" kern="1200" dirty="0">
                <a:solidFill>
                  <a:schemeClr val="tx1"/>
                </a:solidFill>
                <a:effectLst/>
                <a:latin typeface="+mn-lt"/>
                <a:ea typeface="+mn-ea"/>
                <a:cs typeface="+mn-cs"/>
              </a:rPr>
              <a:t>container images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container image becomes the unit for distributing applications. Software containerization is an operating system virtualization method that you can use to deploy and run containers without using a VM. Containers can run on physical hardware, in the cloud, on VMs, and across multiple operating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Container images become containers at runtime.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Container image is like a VM image, a container is like a running VM.</a:t>
            </a:r>
          </a:p>
        </p:txBody>
      </p:sp>
      <p:sp>
        <p:nvSpPr>
          <p:cNvPr id="4" name="Slide Number Placeholder 3"/>
          <p:cNvSpPr>
            <a:spLocks noGrp="1"/>
          </p:cNvSpPr>
          <p:nvPr>
            <p:ph type="sldNum" sz="quarter" idx="5"/>
          </p:nvPr>
        </p:nvSpPr>
        <p:spPr/>
        <p:txBody>
          <a:bodyPr/>
          <a:lstStyle/>
          <a:p>
            <a:fld id="{C36DE848-917B-4977-8FFB-D5973E30E536}" type="slidenum">
              <a:rPr lang="en-US" smtClean="0"/>
              <a:t>47</a:t>
            </a:fld>
            <a:endParaRPr lang="en-US" dirty="0"/>
          </a:p>
        </p:txBody>
      </p:sp>
    </p:spTree>
    <p:extLst>
      <p:ext uri="{BB962C8B-B14F-4D97-AF65-F5344CB8AC3E}">
        <p14:creationId xmlns:p14="http://schemas.microsoft.com/office/powerpoint/2010/main" val="2967598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containerization platform that you can use to develop, ship, and run containers. Docker doesn't use a hypervisor, and you can run it on a desktop or laptop if you're developing and testing applications. The desktop version of Docker supports Linux, Windows, and macOS. For production systems, Docker is available for server environments, including many variants of Linux and Windows Server 2016 and newer versions.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Docker platform consists of several components that you can use to build, run, and manage containerized applications.</a:t>
            </a:r>
          </a:p>
        </p:txBody>
      </p:sp>
      <p:sp>
        <p:nvSpPr>
          <p:cNvPr id="4" name="Slide Number Placeholder 3"/>
          <p:cNvSpPr>
            <a:spLocks noGrp="1"/>
          </p:cNvSpPr>
          <p:nvPr>
            <p:ph type="sldNum" sz="quarter" idx="5"/>
          </p:nvPr>
        </p:nvSpPr>
        <p:spPr/>
        <p:txBody>
          <a:bodyPr/>
          <a:lstStyle/>
          <a:p>
            <a:fld id="{C36DE848-917B-4977-8FFB-D5973E30E536}" type="slidenum">
              <a:rPr lang="en-US" smtClean="0"/>
              <a:t>48</a:t>
            </a:fld>
            <a:endParaRPr lang="en-US" dirty="0"/>
          </a:p>
        </p:txBody>
      </p:sp>
    </p:spTree>
    <p:extLst>
      <p:ext uri="{BB962C8B-B14F-4D97-AF65-F5344CB8AC3E}">
        <p14:creationId xmlns:p14="http://schemas.microsoft.com/office/powerpoint/2010/main" val="3149686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Azure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Dockerfile, plus additional files in the folder where the image is built. You can build images by using the Docker </a:t>
            </a:r>
            <a:r>
              <a:rPr lang="en-US" sz="882" b="1" i="0" kern="1200" dirty="0">
                <a:solidFill>
                  <a:schemeClr val="tx1"/>
                </a:solidFill>
                <a:effectLst/>
                <a:latin typeface="Segoe UI Light" pitchFamily="34" charset="0"/>
                <a:ea typeface="+mn-ea"/>
                <a:cs typeface="+mn-cs"/>
              </a:rPr>
              <a:t>docker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pPr marL="171450" indent="-171450" algn="l" defTabSz="914400" rtl="0" eaLnBrk="1" latinLnBrk="0" hangingPunct="1">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Registry: </a:t>
            </a:r>
            <a:r>
              <a:rPr lang="en-US" sz="882" b="0" i="0" kern="1200" dirty="0">
                <a:solidFill>
                  <a:schemeClr val="tx1"/>
                </a:solidFill>
                <a:effectLst/>
                <a:latin typeface="Segoe UI Light" pitchFamily="34" charset="0"/>
                <a:ea typeface="+mn-ea"/>
                <a:cs typeface="+mn-cs"/>
              </a:rPr>
              <a:t>A service that stores container images. For example the ACR is built on </a:t>
            </a:r>
            <a:r>
              <a:rPr lang="en-US" sz="882" b="0" i="0" kern="1200">
                <a:solidFill>
                  <a:schemeClr val="tx1"/>
                </a:solidFill>
                <a:effectLst/>
                <a:latin typeface="Segoe UI Light" pitchFamily="34" charset="0"/>
                <a:ea typeface="+mn-ea"/>
                <a:cs typeface="+mn-cs"/>
              </a:rPr>
              <a:t>Docker registry 2.0</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438840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a:t>
            </a:r>
            <a:r>
              <a:rPr lang="en-US" b="1" i="0" dirty="0"/>
              <a:t>docker pull</a:t>
            </a:r>
            <a:r>
              <a:rPr lang="en-US" i="0" dirty="0"/>
              <a:t> command retrieves images by image name, image tag, or by most recent version.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8210294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deploying a container to Container Instances, use </a:t>
            </a:r>
            <a:r>
              <a:rPr lang="en-US" sz="900" dirty="0"/>
              <a:t>the </a:t>
            </a:r>
            <a:r>
              <a:rPr lang="en-US" sz="900" b="1" dirty="0"/>
              <a:t>docker run </a:t>
            </a:r>
            <a:r>
              <a:rPr lang="en-US" sz="900" dirty="0"/>
              <a:t>command</a:t>
            </a:r>
            <a:r>
              <a:rPr lang="en-US" sz="882" b="0" i="0" kern="1200" dirty="0">
                <a:solidFill>
                  <a:schemeClr val="tx1"/>
                </a:solidFill>
                <a:effectLst/>
                <a:latin typeface="Segoe UI Light" pitchFamily="34" charset="0"/>
                <a:ea typeface="+mn-ea"/>
                <a:cs typeface="+mn-cs"/>
              </a:rPr>
              <a:t> to run it locally and confirm that it works. </a:t>
            </a:r>
          </a:p>
          <a:p>
            <a:br>
              <a:rPr lang="en-US"/>
            </a:b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7497909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b="1" dirty="0"/>
              <a:t>git clone https://github.com/Azure-Samples/aci-helloworld.git</a:t>
            </a:r>
          </a:p>
          <a:p>
            <a:endParaRPr lang="en-US" dirty="0"/>
          </a:p>
          <a:p>
            <a:r>
              <a:rPr lang="en-US" dirty="0"/>
              <a:t>The Dockerfile for an application </a:t>
            </a:r>
            <a:r>
              <a:rPr lang="en-US" sz="882" b="0" i="0" kern="1200" dirty="0">
                <a:solidFill>
                  <a:schemeClr val="tx1"/>
                </a:solidFill>
                <a:effectLst/>
                <a:latin typeface="Segoe UI Light" pitchFamily="34" charset="0"/>
                <a:ea typeface="+mn-ea"/>
                <a:cs typeface="+mn-cs"/>
              </a:rPr>
              <a:t>indicates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Dockerfile starts from an official Node.js image that’s based on Alpine Linux, a small distribution that’s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5899695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./aci-helloworld -t aci-tutorial-app</a:t>
            </a:r>
          </a:p>
          <a:p>
            <a:r>
              <a:rPr lang="en-US" i="1" dirty="0"/>
              <a:t>Sending build context to Docker daemon 119.3kB</a:t>
            </a:r>
          </a:p>
          <a:p>
            <a:r>
              <a:rPr lang="en-US" i="1" dirty="0"/>
              <a:t>Step: FROM node:8.9.3-alpine</a:t>
            </a:r>
          </a:p>
          <a:p>
            <a:r>
              <a:rPr lang="en-US" i="1" dirty="0"/>
              <a:t>8.9.3-alpine: Pulling from library/node</a:t>
            </a:r>
          </a:p>
          <a:p>
            <a:r>
              <a:rPr lang="en-US" i="1" dirty="0"/>
              <a:t>88286f41530e: Pull complete</a:t>
            </a:r>
          </a:p>
          <a:p>
            <a:r>
              <a:rPr lang="en-US" i="1" dirty="0"/>
              <a:t>84f3a4bf8410: Pull complete</a:t>
            </a:r>
          </a:p>
          <a:p>
            <a:r>
              <a:rPr lang="en-US" i="1" dirty="0"/>
              <a:t>d0d9b2214720: Pull complete</a:t>
            </a:r>
          </a:p>
          <a:p>
            <a:r>
              <a:rPr lang="en-US" i="1" dirty="0"/>
              <a:t>Digest: sha256:c73277ccc763752b42bb2400d1aaecb4e3d32e3a9dbedd0e49885c71bea07354</a:t>
            </a:r>
          </a:p>
          <a:p>
            <a:r>
              <a:rPr lang="en-US" i="1" dirty="0"/>
              <a:t>Status: Downloaded newer image for node:8.9.3-alpine</a:t>
            </a:r>
          </a:p>
          <a:p>
            <a:r>
              <a:rPr lang="en-US" i="1" dirty="0"/>
              <a:t>---&gt; 90f5ee24bee2</a:t>
            </a:r>
          </a:p>
          <a:p>
            <a:r>
              <a:rPr lang="en-US" i="1" dirty="0"/>
              <a:t>...</a:t>
            </a:r>
          </a:p>
          <a:p>
            <a:r>
              <a:rPr lang="en-US" i="1" dirty="0"/>
              <a:t>Step: CMD node /usr/src/app/index.js</a:t>
            </a:r>
          </a:p>
          <a:p>
            <a:r>
              <a:rPr lang="en-US" i="1" dirty="0"/>
              <a:t>---&gt; Running in f4a1ea099eec</a:t>
            </a:r>
          </a:p>
          <a:p>
            <a:r>
              <a:rPr lang="en-US" i="1" dirty="0"/>
              <a:t>---&gt; 6edad76d09e9</a:t>
            </a:r>
          </a:p>
          <a:p>
            <a:r>
              <a:rPr lang="en-US" i="1" dirty="0"/>
              <a:t>Removing intermediate container f4a1ea099eec</a:t>
            </a:r>
          </a:p>
          <a:p>
            <a:r>
              <a:rPr lang="en-US" i="1" dirty="0"/>
              <a:t>Successfully built 6edad76d09e9</a:t>
            </a:r>
          </a:p>
          <a:p>
            <a:r>
              <a:rPr lang="en-US" i="1" dirty="0"/>
              <a:t>Successfully tagged aci-tutorial-app:latest</a:t>
            </a:r>
          </a:p>
          <a:p>
            <a:endParaRPr lang="en-US" dirty="0"/>
          </a:p>
          <a:p>
            <a:r>
              <a:rPr lang="en-US" dirty="0"/>
              <a:t>Use the </a:t>
            </a:r>
            <a:r>
              <a:rPr lang="en-US" b="1" dirty="0"/>
              <a:t>docker images </a:t>
            </a:r>
            <a:r>
              <a:rPr lang="en-US"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a:t>
            </a:r>
          </a:p>
          <a:p>
            <a:r>
              <a:rPr lang="en-US" i="1" dirty="0"/>
              <a:t>REPOSITORY TAG IMAGE ID CREATED SIZE</a:t>
            </a:r>
          </a:p>
          <a:p>
            <a:r>
              <a:rPr lang="en-US" i="1" dirty="0"/>
              <a:t>aci-tutorial-app latest 5c745774dfa9 39 seconds ago 68.1 MB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261761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deploy a container to Container Instances, use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docker run </a:t>
            </a:r>
            <a:r>
              <a:rPr lang="en-US" sz="1200" kern="1200" dirty="0">
                <a:solidFill>
                  <a:schemeClr val="tx1"/>
                </a:solidFill>
                <a:effectLst/>
                <a:latin typeface="+mn-lt"/>
                <a:ea typeface="+mn-ea"/>
                <a:cs typeface="+mn-cs"/>
              </a:rPr>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1" dirty="0"/>
          </a:p>
          <a:p>
            <a:r>
              <a:rPr lang="en-US" i="1" dirty="0"/>
              <a:t>$ docker run -d -p 8080:80 aci-tutorial-app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76060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154363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separate costs the subscription will be charged for every VM: compute and storage. By separating these costs, you scale them independently and only pay for what you need.</a:t>
            </a:r>
          </a:p>
          <a:p>
            <a:br>
              <a:rPr lang="en-US" dirty="0"/>
            </a:br>
            <a:r>
              <a:rPr lang="en-US" sz="882" b="1" i="0" kern="1200" dirty="0">
                <a:solidFill>
                  <a:schemeClr val="tx1"/>
                </a:solidFill>
                <a:effectLst/>
                <a:latin typeface="Segoe UI Light" pitchFamily="34" charset="0"/>
                <a:ea typeface="+mn-ea"/>
                <a:cs typeface="+mn-cs"/>
              </a:rPr>
              <a:t>Compute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Compute expenses are priced on a per-hour basis but billed on a per-minute basis. For example, you are only charged for 55 minutes of usage if the VM is deployed for 55 minutes. You are not charged for compute capacity if you stop and deallocate the VM because this releases the hardware. The hourly price varies based on the VM size and OS you select. The cost for a VM includes the charge for the Windows operating system. Linux-based instances are less expensive because there is no operating system license charge.</a:t>
            </a:r>
          </a:p>
          <a:p>
            <a:r>
              <a:rPr lang="en-US" sz="882" b="1" i="0" kern="1200" dirty="0">
                <a:solidFill>
                  <a:schemeClr val="tx1"/>
                </a:solidFill>
                <a:effectLst/>
                <a:latin typeface="Segoe UI Light" pitchFamily="34" charset="0"/>
                <a:ea typeface="+mn-ea"/>
                <a:cs typeface="+mn-cs"/>
              </a:rPr>
              <a:t>Storage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You are charged separately for the storage the VM uses. The status of the VM has no relation to the storage charges that will be incurred; even if the VM is stopped/deallocated and you aren’t billed for the running VM, you will be charged for the storage used by the disks.</a:t>
            </a:r>
          </a:p>
          <a:p>
            <a:endParaRPr lang="en-US" dirty="0"/>
          </a:p>
          <a:p>
            <a:r>
              <a:rPr lang="en-US" sz="882" b="1" i="0" kern="1200" dirty="0">
                <a:solidFill>
                  <a:schemeClr val="tx1"/>
                </a:solidFill>
                <a:effectLst/>
                <a:latin typeface="Segoe UI Light" pitchFamily="34" charset="0"/>
                <a:ea typeface="+mn-ea"/>
                <a:cs typeface="+mn-cs"/>
              </a:rPr>
              <a:t>Pay as you go</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the pay-as-you-go option, you pay for compute capacity by the second, with no long-term commitment or upfront payments. You're able to increase or decrease compute capacity on demand and start or stop at any time. Prefer this option if you run applications with short-term or unpredictable workloads that cannot be interrupted. For example, if you are doing a quick test, or developing an app in a VM, this would be the appropriate option.</a:t>
            </a:r>
          </a:p>
          <a:p>
            <a:r>
              <a:rPr lang="en-US" sz="882" b="1" i="0" kern="1200" dirty="0">
                <a:solidFill>
                  <a:schemeClr val="tx1"/>
                </a:solidFill>
                <a:effectLst/>
                <a:latin typeface="Segoe UI Light" pitchFamily="34" charset="0"/>
                <a:ea typeface="+mn-ea"/>
                <a:cs typeface="+mn-cs"/>
              </a:rPr>
              <a:t>Reserved Virtual Machine Instances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The Reserved Virtual Machine Instances (RI) option is an advance purchase of a virtual machine for one or three years in a specified region. The commitment is made up front, and in return, you get up to 72% price savings compared to pay-as-you-go pricing. RIs are flexible and can easily be exchanged or returned for an early termination fee. Prefer this option if the VM must run continuously, or if you need budget predictability and you can commit to using the VM for at least a year.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5296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 managed Docker registry service based on the open-source Docker Registry 2.0. Create and maintain Azure container registries to store and manage your private Docker container images.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container registries in Azure with your existing container development and deployment pipelines. Use Azure Container Registry Build (ACR Build) to build container images in Azure. Build on demand, or fully automate builds with source code commit and base image update build triggers.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282641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 how</a:t>
            </a:r>
            <a:r>
              <a:rPr lang="en-US" b="0" baseline="0" dirty="0"/>
              <a:t> container repositories function in the Docker ecosystem.</a:t>
            </a:r>
          </a:p>
          <a:p>
            <a:r>
              <a:rPr lang="en-US" b="0" baseline="0" dirty="0"/>
              <a:t> </a:t>
            </a:r>
            <a:r>
              <a:rPr lang="en-US" b="0" dirty="0"/>
              <a:t> </a:t>
            </a:r>
          </a:p>
          <a:p>
            <a:r>
              <a:rPr lang="en-US" b="0" dirty="0"/>
              <a:t>In the Docker ecosystem, a container registry contains a set of container repositories. Container repositories function like code source-control repositories as they store versioned copies of a container image. A machine running Docker can pull a container image from a registry and create a new container instance from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904940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available in several different SKUs that provide predictable pricing and options for aligning to capacity and usage patterns of a private Docker registry in Azure.</a:t>
            </a:r>
          </a:p>
          <a:p>
            <a:endParaRPr lang="en-US" sz="882" b="0" i="0"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Basic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cost-optimized entry point for developers learning about Container Registry. Basic registries have the same programmatic capabilities as Standard and Premium (Azure Active Directory authentication integration, image deletion, and web hooks), however, there are size and usage constraints.</a:t>
            </a:r>
          </a:p>
          <a:p>
            <a:pPr rtl="0" eaLnBrk="1" fontAlgn="t" latinLnBrk="0" hangingPunct="1"/>
            <a:r>
              <a:rPr lang="en-US" sz="882" b="1" i="0" u="none" strike="noStrike" kern="1200" dirty="0">
                <a:solidFill>
                  <a:schemeClr val="tx1"/>
                </a:solidFill>
                <a:effectLst/>
                <a:latin typeface="Segoe UI Light" pitchFamily="34" charset="0"/>
                <a:ea typeface="+mn-ea"/>
                <a:cs typeface="+mn-cs"/>
              </a:rPr>
              <a:t>Standard</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The Standard registry offers the same capabilities as Basic, but with increased storage limits and image throughput. Standard registries should satisfy the needs of most production scenarios.</a:t>
            </a:r>
          </a:p>
          <a:p>
            <a:pPr rtl="0" eaLnBrk="1" fontAlgn="t" latinLnBrk="0" hangingPunct="1"/>
            <a:r>
              <a:rPr lang="en-US" sz="882" b="1" i="0" u="none" strike="noStrike" kern="1200" dirty="0">
                <a:solidFill>
                  <a:schemeClr val="tx1"/>
                </a:solidFill>
                <a:effectLst/>
                <a:latin typeface="Segoe UI Light" pitchFamily="34" charset="0"/>
                <a:ea typeface="+mn-ea"/>
                <a:cs typeface="+mn-cs"/>
              </a:rPr>
              <a:t>Premium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Premium registries have higher limits on constraints, such as storage and concurrent operations, including enhanced storage capabilities to support high-volume scenarios. In addition to higher image throughput capacity, Premium adds features like geo-replication for managing a single registry across multiple regions, maintaining a network-close registry to each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16290461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Container Registry instance by using the </a:t>
            </a:r>
            <a:r>
              <a:rPr lang="en-US" sz="882" b="1" i="0" kern="1200" dirty="0">
                <a:solidFill>
                  <a:schemeClr val="tx1"/>
                </a:solidFill>
                <a:effectLst/>
                <a:latin typeface="Segoe UI Light" pitchFamily="34" charset="0"/>
                <a:ea typeface="+mn-ea"/>
                <a:cs typeface="+mn-cs"/>
              </a:rPr>
              <a:t>az acr create</a:t>
            </a:r>
            <a:r>
              <a:rPr lang="en-US" sz="882" b="0" i="0" kern="1200" dirty="0">
                <a:solidFill>
                  <a:schemeClr val="tx1"/>
                </a:solidFill>
                <a:effectLst/>
                <a:latin typeface="Segoe UI Light" pitchFamily="34" charset="0"/>
                <a:ea typeface="+mn-ea"/>
                <a:cs typeface="+mn-cs"/>
              </a:rPr>
              <a:t> command. The registry name must be unique within Azure and must contain 5-50 alphanumeric characters. </a:t>
            </a:r>
          </a:p>
          <a:p>
            <a:br>
              <a:rPr lang="en-US" dirty="0"/>
            </a:br>
            <a:r>
              <a:rPr lang="en-US" sz="882" b="0" i="0" kern="1200" dirty="0">
                <a:solidFill>
                  <a:schemeClr val="tx1"/>
                </a:solidFill>
                <a:effectLst/>
                <a:latin typeface="Segoe UI Light" pitchFamily="34" charset="0"/>
                <a:ea typeface="+mn-ea"/>
                <a:cs typeface="+mn-cs"/>
              </a:rPr>
              <a:t>When the registry is created, the output is similar to the following:</a:t>
            </a:r>
          </a:p>
          <a:p>
            <a:endParaRPr lang="en-US" sz="882" b="0" i="0" kern="1200" dirty="0">
              <a:solidFill>
                <a:schemeClr val="tx1"/>
              </a:solidFill>
              <a:effectLst/>
              <a:latin typeface="Segoe UI Light" pitchFamily="34" charset="0"/>
              <a:ea typeface="+mn-ea"/>
              <a:cs typeface="+mn-cs"/>
            </a:endParaRPr>
          </a:p>
          <a:p>
            <a:r>
              <a:rPr lang="en-US" i="1" dirty="0"/>
              <a:t>{</a:t>
            </a:r>
          </a:p>
          <a:p>
            <a:r>
              <a:rPr lang="en-US" i="1" dirty="0">
                <a:effectLst/>
              </a:rPr>
              <a:t>    "adminUserEnabled"</a:t>
            </a:r>
            <a:r>
              <a:rPr lang="en-US" i="1" dirty="0"/>
              <a:t>: </a:t>
            </a:r>
            <a:r>
              <a:rPr lang="en-US" i="1" dirty="0">
                <a:effectLst/>
              </a:rPr>
              <a:t>false</a:t>
            </a:r>
            <a:r>
              <a:rPr lang="en-US" i="1" dirty="0"/>
              <a:t>, </a:t>
            </a:r>
          </a:p>
          <a:p>
            <a:r>
              <a:rPr lang="en-US" i="1" dirty="0">
                <a:effectLst/>
              </a:rPr>
              <a:t>    "creationDate"</a:t>
            </a:r>
            <a:r>
              <a:rPr lang="en-US" i="1" dirty="0"/>
              <a:t>: </a:t>
            </a:r>
            <a:r>
              <a:rPr lang="en-US" i="1" dirty="0">
                <a:effectLst/>
              </a:rPr>
              <a:t>"2017-09-08T22:32:13.175925+00:00"</a:t>
            </a:r>
            <a:r>
              <a:rPr lang="en-US" i="1" dirty="0"/>
              <a:t>, </a:t>
            </a:r>
          </a:p>
          <a:p>
            <a:r>
              <a:rPr lang="en-US" i="1" dirty="0">
                <a:effectLst/>
              </a:rPr>
              <a:t>    "id"</a:t>
            </a:r>
            <a:r>
              <a:rPr lang="en-US" i="1" dirty="0"/>
              <a:t>: </a:t>
            </a:r>
            <a:r>
              <a:rPr lang="en-US" i="1" dirty="0">
                <a:effectLst/>
              </a:rPr>
              <a:t>"/subscriptions/00000000-0000-0000-0000-000000000000/resourceGroups/myResourceGroup/providers/Microsoft.ContainerRegistry/registries/myContainerRegistry007"</a:t>
            </a:r>
            <a:r>
              <a:rPr lang="en-US" i="1" dirty="0"/>
              <a:t>, </a:t>
            </a:r>
          </a:p>
          <a:p>
            <a:r>
              <a:rPr lang="en-US" i="1" dirty="0">
                <a:effectLst/>
              </a:rPr>
              <a:t>    "location"</a:t>
            </a:r>
            <a:r>
              <a:rPr lang="en-US" i="1" dirty="0"/>
              <a:t>: </a:t>
            </a:r>
            <a:r>
              <a:rPr lang="en-US" i="1" dirty="0">
                <a:effectLst/>
              </a:rPr>
              <a:t>"eastus"</a:t>
            </a:r>
            <a:r>
              <a:rPr lang="en-US" i="1" dirty="0"/>
              <a:t>, </a:t>
            </a:r>
          </a:p>
          <a:p>
            <a:r>
              <a:rPr lang="en-US" i="1" dirty="0">
                <a:effectLst/>
              </a:rPr>
              <a:t>    "loginServer"</a:t>
            </a:r>
            <a:r>
              <a:rPr lang="en-US" i="1" dirty="0"/>
              <a:t>: </a:t>
            </a:r>
            <a:r>
              <a:rPr lang="en-US" i="1" dirty="0">
                <a:effectLst/>
              </a:rPr>
              <a:t>"myContainerRegistry007.azurecr.io"</a:t>
            </a:r>
            <a:r>
              <a:rPr lang="en-US" i="1" dirty="0"/>
              <a:t>, </a:t>
            </a:r>
          </a:p>
          <a:p>
            <a:r>
              <a:rPr lang="en-US" i="1" dirty="0">
                <a:effectLst/>
              </a:rPr>
              <a:t>    "name"</a:t>
            </a:r>
            <a:r>
              <a:rPr lang="en-US" i="1" dirty="0"/>
              <a:t>: </a:t>
            </a:r>
            <a:r>
              <a:rPr lang="en-US" i="1" dirty="0">
                <a:effectLst/>
              </a:rPr>
              <a:t>"myContainerRegistry007"</a:t>
            </a:r>
            <a:r>
              <a:rPr lang="en-US" i="1" dirty="0"/>
              <a:t>, </a:t>
            </a:r>
          </a:p>
          <a:p>
            <a:r>
              <a:rPr lang="en-US" i="1" dirty="0">
                <a:effectLst/>
              </a:rPr>
              <a:t>    "provisioningState"</a:t>
            </a:r>
            <a:r>
              <a:rPr lang="en-US" i="1" dirty="0"/>
              <a:t>: </a:t>
            </a:r>
            <a:r>
              <a:rPr lang="en-US" i="1" dirty="0">
                <a:effectLst/>
              </a:rPr>
              <a:t>"Succeeded"</a:t>
            </a:r>
            <a:r>
              <a:rPr lang="en-US" i="1" dirty="0"/>
              <a:t>, </a:t>
            </a:r>
          </a:p>
          <a:p>
            <a:r>
              <a:rPr lang="en-US" i="1" dirty="0">
                <a:effectLst/>
              </a:rPr>
              <a:t>    "resourceGroup"</a:t>
            </a:r>
            <a:r>
              <a:rPr lang="en-US" i="1" dirty="0"/>
              <a:t>: </a:t>
            </a:r>
            <a:r>
              <a:rPr lang="en-US" i="1" dirty="0">
                <a:effectLst/>
              </a:rPr>
              <a:t>"myResourceGroup"</a:t>
            </a:r>
            <a:r>
              <a:rPr lang="en-US" i="1" dirty="0"/>
              <a:t>, </a:t>
            </a:r>
          </a:p>
          <a:p>
            <a:r>
              <a:rPr lang="en-US" i="1" dirty="0">
                <a:effectLst/>
              </a:rPr>
              <a:t>    "sku"</a:t>
            </a:r>
            <a:r>
              <a:rPr lang="en-US" i="1" dirty="0"/>
              <a:t>: { </a:t>
            </a:r>
          </a:p>
          <a:p>
            <a:r>
              <a:rPr lang="en-US" i="1" dirty="0">
                <a:effectLst/>
              </a:rPr>
              <a:t>        "name"</a:t>
            </a:r>
            <a:r>
              <a:rPr lang="en-US" i="1" dirty="0"/>
              <a:t>: </a:t>
            </a:r>
            <a:r>
              <a:rPr lang="en-US" i="1" dirty="0">
                <a:effectLst/>
              </a:rPr>
              <a:t>"Basic"</a:t>
            </a:r>
            <a:r>
              <a:rPr lang="en-US" i="1" dirty="0"/>
              <a:t>, </a:t>
            </a:r>
          </a:p>
          <a:p>
            <a:r>
              <a:rPr lang="en-US" i="1" dirty="0">
                <a:effectLst/>
              </a:rPr>
              <a:t>        "tier"</a:t>
            </a:r>
            <a:r>
              <a:rPr lang="en-US" i="1" dirty="0"/>
              <a:t>: </a:t>
            </a:r>
            <a:r>
              <a:rPr lang="en-US" i="1" dirty="0">
                <a:effectLst/>
              </a:rPr>
              <a:t>"Basic"</a:t>
            </a:r>
            <a:r>
              <a:rPr lang="en-US" i="1" dirty="0"/>
              <a:t> </a:t>
            </a:r>
          </a:p>
          <a:p>
            <a:r>
              <a:rPr lang="en-US" i="1" dirty="0"/>
              <a:t>    }, </a:t>
            </a:r>
          </a:p>
          <a:p>
            <a:r>
              <a:rPr lang="en-US" i="1" dirty="0">
                <a:effectLst/>
              </a:rPr>
              <a:t>    "status"</a:t>
            </a:r>
            <a:r>
              <a:rPr lang="en-US" i="1" dirty="0"/>
              <a:t>: </a:t>
            </a:r>
            <a:r>
              <a:rPr lang="en-US" i="1" dirty="0">
                <a:effectLst/>
              </a:rPr>
              <a:t>null</a:t>
            </a:r>
            <a:r>
              <a:rPr lang="en-US" i="1" dirty="0"/>
              <a:t>, </a:t>
            </a:r>
          </a:p>
          <a:p>
            <a:r>
              <a:rPr lang="en-US" i="1" dirty="0">
                <a:effectLst/>
              </a:rPr>
              <a:t>    "storageAccount"</a:t>
            </a:r>
            <a:r>
              <a:rPr lang="en-US" i="1" dirty="0"/>
              <a:t>: </a:t>
            </a:r>
            <a:r>
              <a:rPr lang="en-US" i="1" dirty="0">
                <a:effectLst/>
              </a:rPr>
              <a:t>null</a:t>
            </a:r>
            <a:r>
              <a:rPr lang="en-US" i="1" dirty="0"/>
              <a:t>, </a:t>
            </a:r>
          </a:p>
          <a:p>
            <a:r>
              <a:rPr lang="en-US" i="1" dirty="0">
                <a:effectLst/>
              </a:rPr>
              <a:t>    "tags"</a:t>
            </a:r>
            <a:r>
              <a:rPr lang="en-US" i="1" dirty="0"/>
              <a:t>: {}, </a:t>
            </a:r>
          </a:p>
          <a:p>
            <a:r>
              <a:rPr lang="en-US" i="1" dirty="0">
                <a:effectLst/>
              </a:rPr>
              <a:t>    "type"</a:t>
            </a:r>
            <a:r>
              <a:rPr lang="en-US" i="1" dirty="0"/>
              <a:t>: </a:t>
            </a:r>
            <a:r>
              <a:rPr lang="en-US" i="1" dirty="0">
                <a:effectLst/>
              </a:rPr>
              <a:t>"Microsoft.ContainerRegistry/registries"</a:t>
            </a:r>
            <a:r>
              <a:rPr lang="en-US" i="1" dirty="0"/>
              <a:t> </a:t>
            </a:r>
          </a:p>
          <a:p>
            <a:r>
              <a:rPr lang="en-US" i="1" dirty="0"/>
              <a:t>}</a:t>
            </a:r>
            <a:endParaRPr lang="en-US" i="0" dirty="0"/>
          </a:p>
          <a:p>
            <a:endParaRPr lang="en-US" i="0" dirty="0"/>
          </a:p>
          <a:p>
            <a:r>
              <a:rPr lang="en-US" i="0" dirty="0"/>
              <a:t>Before pushing and pulling container images, you must log in to the Container Registry instance. To do so, use the </a:t>
            </a:r>
            <a:r>
              <a:rPr lang="en-US" b="1" i="0" dirty="0"/>
              <a:t>az acr login </a:t>
            </a:r>
            <a:r>
              <a:rPr lang="en-US" i="0" dirty="0"/>
              <a:t>command. The command returns a Login Succeeded message after it is completed.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40724919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To push an image to an Azure Container registry, you must first have an image. If you don't yet have any local container images, you can pull an existing image from Docker Hub.</a:t>
            </a:r>
          </a:p>
          <a:p>
            <a:endParaRPr lang="en-US" i="0" dirty="0"/>
          </a:p>
          <a:p>
            <a:r>
              <a:rPr lang="en-US" i="0" dirty="0"/>
              <a:t>Before you can push an image to your registry, you must tag it with the fully qualified name of your Container Registry login server. </a:t>
            </a:r>
            <a:r>
              <a:rPr lang="en-US" sz="882" b="0" i="0" kern="1200" dirty="0">
                <a:solidFill>
                  <a:schemeClr val="tx1"/>
                </a:solidFill>
                <a:effectLst/>
                <a:latin typeface="Segoe UI Light" pitchFamily="34" charset="0"/>
                <a:ea typeface="+mn-ea"/>
                <a:cs typeface="+mn-cs"/>
              </a:rPr>
              <a:t>Tag the image using the docker tag command.</a:t>
            </a:r>
            <a:endParaRPr lang="en-US" i="0" dirty="0"/>
          </a:p>
          <a:p>
            <a:endParaRPr lang="en-US" i="0" dirty="0"/>
          </a:p>
          <a:p>
            <a:r>
              <a:rPr lang="en-US" i="0" dirty="0"/>
              <a:t>Use Docker push to push the image to the Container Registry instance.</a:t>
            </a:r>
          </a:p>
          <a:p>
            <a:pPr marL="228600" indent="-228600">
              <a:buFont typeface="+mj-lt"/>
              <a:buAutoNum type="arabicPeriod"/>
            </a:pPr>
            <a:endParaRPr lang="en-US" i="0" dirty="0"/>
          </a:p>
          <a:p>
            <a:pPr marL="228600" indent="-228600">
              <a:buFont typeface="+mj-lt"/>
              <a:buAutoNum type="arabicPeriod"/>
            </a:pP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22129838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acr repository list</a:t>
            </a:r>
            <a:r>
              <a:rPr lang="en-US" b="0" dirty="0"/>
              <a:t> command to list all the repositories in the registry. The output should appear similar to the following:</a:t>
            </a:r>
          </a:p>
          <a:p>
            <a:endParaRPr lang="en-US" b="0" i="1" dirty="0"/>
          </a:p>
          <a:p>
            <a:r>
              <a:rPr lang="en-US" i="1" dirty="0"/>
              <a:t>Result </a:t>
            </a:r>
          </a:p>
          <a:p>
            <a:r>
              <a:rPr lang="en-US" i="1" dirty="0"/>
              <a:t>---------------- </a:t>
            </a:r>
          </a:p>
          <a:p>
            <a:r>
              <a:rPr lang="en-US" i="1" dirty="0"/>
              <a:t>aci-helloworld</a:t>
            </a:r>
          </a:p>
          <a:p>
            <a:endParaRPr lang="en-US" b="0" dirty="0"/>
          </a:p>
          <a:p>
            <a:r>
              <a:rPr lang="en-US" b="0" dirty="0"/>
              <a:t>Use the </a:t>
            </a:r>
            <a:r>
              <a:rPr lang="en-US" b="1" dirty="0"/>
              <a:t>az acr repository show-tags </a:t>
            </a:r>
            <a:r>
              <a:rPr lang="en-US" b="0" dirty="0"/>
              <a:t>command to list all of the tags within the repository:</a:t>
            </a:r>
          </a:p>
          <a:p>
            <a:endParaRPr lang="en-US" b="0" dirty="0"/>
          </a:p>
          <a:p>
            <a:r>
              <a:rPr lang="en-US" i="1" dirty="0"/>
              <a:t>Result </a:t>
            </a:r>
          </a:p>
          <a:p>
            <a:r>
              <a:rPr lang="en-US" i="1" dirty="0"/>
              <a:t>-------- </a:t>
            </a:r>
          </a:p>
          <a:p>
            <a:r>
              <a:rPr lang="en-US" i="1" dirty="0"/>
              <a:t>v1</a:t>
            </a:r>
            <a:endParaRPr lang="en-US" b="0"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6144432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a container instance from the registry you created, you must provide the registry credentials when you deploy it. </a:t>
            </a:r>
          </a:p>
          <a:p>
            <a:endParaRPr lang="en-US" dirty="0"/>
          </a:p>
          <a:p>
            <a:r>
              <a:rPr lang="en-US" dirty="0"/>
              <a:t>In production scenarios, you should use a service principal for container registry access, but in these examples, we will enable the admin user on your registry.</a:t>
            </a:r>
          </a:p>
          <a:p>
            <a:endParaRPr lang="en-US" dirty="0"/>
          </a:p>
          <a:p>
            <a:r>
              <a:rPr lang="en-US" dirty="0"/>
              <a:t>After admin is enabled, the username is the same as your registry name and you can retrieve the password by using the </a:t>
            </a:r>
            <a:r>
              <a:rPr lang="en-US" b="1" dirty="0"/>
              <a:t>az acr credential show </a:t>
            </a:r>
            <a:r>
              <a:rPr lang="en-US" b="0" dirty="0"/>
              <a:t>command.</a:t>
            </a:r>
          </a:p>
          <a:p>
            <a:endParaRPr lang="en-US" b="0" dirty="0"/>
          </a:p>
          <a:p>
            <a:r>
              <a:rPr lang="en-US" b="0" dirty="0"/>
              <a:t>You can use the </a:t>
            </a:r>
            <a:r>
              <a:rPr lang="en-US" b="1" dirty="0"/>
              <a:t>az container create </a:t>
            </a:r>
            <a:r>
              <a:rPr lang="en-US" b="0" dirty="0"/>
              <a:t>command to deploy your container image. In this example, we deploy a container with 1 CPU core and 1 GB of memory.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7297328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 is a suite of features within Container Registry that provides streamlined and efficient Docker container image builds in Azure. </a:t>
            </a:r>
            <a:r>
              <a:rPr lang="en-US" sz="882" b="1" i="0" kern="1200" dirty="0">
                <a:solidFill>
                  <a:schemeClr val="tx1"/>
                </a:solidFill>
                <a:effectLst/>
                <a:latin typeface="Segoe UI Light" pitchFamily="34" charset="0"/>
                <a:ea typeface="+mn-ea"/>
                <a:cs typeface="+mn-cs"/>
              </a:rPr>
              <a:t>ACR Build </a:t>
            </a:r>
            <a:r>
              <a:rPr lang="en-US" sz="882" b="0" i="0" kern="1200" dirty="0">
                <a:solidFill>
                  <a:schemeClr val="tx1"/>
                </a:solidFill>
                <a:effectLst/>
                <a:latin typeface="Segoe UI Light" pitchFamily="34" charset="0"/>
                <a:ea typeface="+mn-ea"/>
                <a:cs typeface="+mn-cs"/>
              </a:rPr>
              <a:t>is one of the tasks available in </a:t>
            </a:r>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3293383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how a container registry handles the build task.</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Azure-based container builds are executed by using 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 using the Azure CLI tool receives a context (the set of files to build) from the local machine, sends the context to Azure Container Registry Tasks and, by default, pushes the built image to its registry upon completion.</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will learn about the components of the </a:t>
            </a:r>
            <a:r>
              <a:rPr lang="en-US" sz="882" b="1" kern="1200" dirty="0">
                <a:solidFill>
                  <a:schemeClr val="tx1"/>
                </a:solidFill>
                <a:effectLst/>
                <a:latin typeface="Segoe UI Light" pitchFamily="34" charset="0"/>
                <a:ea typeface="+mn-ea"/>
                <a:cs typeface="+mn-cs"/>
              </a:rPr>
              <a:t>az acr build</a:t>
            </a:r>
            <a:r>
              <a:rPr lang="en-US" sz="882" kern="1200" dirty="0">
                <a:solidFill>
                  <a:schemeClr val="tx1"/>
                </a:solidFill>
                <a:effectLst/>
                <a:latin typeface="Segoe UI Light" pitchFamily="34" charset="0"/>
                <a:ea typeface="+mn-ea"/>
                <a:cs typeface="+mn-cs"/>
              </a:rPr>
              <a:t> command next.</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19542174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from your local machine will be uploaded to the build server and then the Dockerfile will be used in the build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294353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is the Microsoft cloud-based data storage solution. It supports almost any type of data and provides security, redundancy, and scalable access to the stored data. A Storage account provides access to objects in Azure Storage for a specific subscription. VMs always have one or more storage accounts to hold each attached virtual disk.</a:t>
            </a:r>
          </a:p>
          <a:p>
            <a:endParaRPr lang="en-US" dirty="0"/>
          </a:p>
          <a:p>
            <a:r>
              <a:rPr lang="en-US" dirty="0"/>
              <a:t>Use Azure Premium Storage for production workloads, especially those that are sensitive to performance variations or are I/O intensive. For development or testing, Standard storage is suitable.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5783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1175829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Containers are becoming the preferred way to package, deploy, and manage cloud applications. Container Instances offers the fastest and simplest way to run a container in Azure, without having to manage any virtual machines and without having to adopt a higher-level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Container Instances is a good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3621646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Segoe UI Light" pitchFamily="34" charset="0"/>
                <a:ea typeface="+mn-ea"/>
                <a:cs typeface="+mn-cs"/>
              </a:rPr>
              <a:t>Let’s examine the role of container group in Container Instances.</a:t>
            </a:r>
          </a:p>
          <a:p>
            <a:endParaRPr lang="en-US" b="1" dirty="0"/>
          </a:p>
          <a:p>
            <a:r>
              <a:rPr lang="en-US" b="0" dirty="0"/>
              <a:t>Container group is the top-level resource in Container Instances. </a:t>
            </a:r>
            <a:r>
              <a:rPr lang="en-US" sz="882" b="0" i="0" kern="1200" dirty="0">
                <a:solidFill>
                  <a:schemeClr val="tx1"/>
                </a:solidFill>
                <a:effectLst/>
                <a:latin typeface="Segoe UI Light" pitchFamily="34" charset="0"/>
                <a:ea typeface="+mn-ea"/>
                <a:cs typeface="+mn-cs"/>
              </a:rPr>
              <a:t>A container group is a collection of containers that get scheduled on the same host machine. The containers in a container group share a lifecycle, resources, local network, and storage volumes.</a:t>
            </a:r>
            <a:endParaRPr lang="en-US" b="0" dirty="0"/>
          </a:p>
          <a:p>
            <a:endParaRPr lang="en-US" b="1" dirty="0"/>
          </a:p>
          <a:p>
            <a:r>
              <a:rPr lang="en-US" sz="882" b="0" i="0" kern="1200" dirty="0">
                <a:solidFill>
                  <a:schemeClr val="tx1"/>
                </a:solidFill>
                <a:effectLst/>
                <a:latin typeface="Segoe UI Light" pitchFamily="34" charset="0"/>
                <a:ea typeface="+mn-ea"/>
                <a:cs typeface="+mn-cs"/>
              </a:rPr>
              <a:t>This example of a container group: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scheduled on a single host machine.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assigned a DNS name label.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Exposes a single public IP address, with one exposed 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Consists of two containers. One container listens on port 80, while the other listens on port 1433.</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Includes two Azure File shares as volume mounts, and each container mounts one of the shares locally.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882" b="1" i="0" u="none" strike="noStrike" kern="1200" dirty="0">
                <a:solidFill>
                  <a:schemeClr val="tx1"/>
                </a:solidFill>
                <a:effectLst/>
                <a:latin typeface="Segoe UI Light" pitchFamily="34" charset="0"/>
                <a:ea typeface="+mn-ea"/>
                <a:cs typeface="+mn-cs"/>
              </a:rPr>
              <a:t>Fast startup times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Containers offer significant startup benefits over virtual machines. Container Instances can start containers in Azure in seconds, without the need to provision and manage VMs.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Public IP connectivity and DNS name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 Instances enables exposing your containers directly to the internet with an IP address and a fully qualified domain name (FQDN). When you create a container instance, you can specify a custom DNS name label so your application is reachable at customlabel.azureregion.azurecontainer.io.</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Hypervisor-level security</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Historically, containers have offered application dependency isolation and resource governance but have not been considered sufficiently hardened for hostile multi-tenant usage. Container Instances guarantees your application is as isolated in a container as it would be in a VM.</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Custom sizes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As demand for resources increases, the nodes of an AKS cluster can be scaled out to match. If resource demand drops, nodes can be removed by scaling in the cluster. AKS scale operations can be completed using the Azure portal or the Azure CLI.</a:t>
            </a:r>
          </a:p>
          <a:p>
            <a:pPr rtl="0" eaLnBrk="1" fontAlgn="t" latinLnBrk="0" hangingPunct="1"/>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compute-intensive jobs such as machine learning, Container Instances can schedule Linux containers to use NVIDIA Tesla GPU resources.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marL="0" algn="l" rtl="0" eaLnBrk="1" fontAlgn="t" latinLnBrk="0" hangingPunct="1">
              <a:spcBef>
                <a:spcPts val="0"/>
              </a:spcBef>
              <a:spcAft>
                <a:spcPts val="0"/>
              </a:spcAft>
            </a:pPr>
            <a:r>
              <a:rPr lang="en-US" sz="900" b="1" i="0" u="none" strike="noStrike" kern="1200" dirty="0">
                <a:solidFill>
                  <a:srgbClr val="FFFFFF"/>
                </a:solidFill>
                <a:effectLst/>
                <a:latin typeface="Segoe UI" panose="020B0502040204020203" pitchFamily="34" charset="0"/>
              </a:rPr>
              <a:t>Persistent storage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FFFFFF"/>
                </a:solidFill>
                <a:effectLst/>
                <a:latin typeface="Segoe UI" panose="020B0502040204020203" pitchFamily="34" charset="0"/>
              </a:rPr>
              <a:t>To retrieve and persist state with Container Instances, we offer direct mounting of Azure Files shares.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Linux and Windows containers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can schedule both Windows and Linux containers with the same API. Simply specify the OS type when you create your container groups. Some features are currently restricted to Linux containers. While we work to bring feature parity to Windows containers, you can find current platform differences in </a:t>
            </a:r>
            <a:r>
              <a:rPr lang="en-US" sz="900" b="0" i="0" u="none" strike="noStrike" kern="1200" dirty="0">
                <a:solidFill>
                  <a:srgbClr val="1A1A1A"/>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Quotas and region availability for Container Instances</a:t>
            </a:r>
            <a:r>
              <a:rPr lang="en-US" sz="900" b="0" i="0" u="none" strike="noStrike" kern="1200" dirty="0">
                <a:solidFill>
                  <a:srgbClr val="1A1A1A"/>
                </a:solidFill>
                <a:effectLst/>
                <a:latin typeface="Segoe UI" panose="020B0502040204020203" pitchFamily="34" charset="0"/>
              </a:rPr>
              <a:t>.</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Windows images based on Long-Term Servicing Channel (LTSC) versions. Windows Semi-Annual Channel (SAC) releases like 1709 and 1803 are unsupported.</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Co-scheduled groups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scheduling of multi-container groups that share a host machine, local network, storage, and lifecycle. This enables you to combine your main application container with other supporting role containers, such as logging sidecars.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Virtual network deployment </a:t>
            </a: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enables deployment of container instances into an Azure virtual network. By deploying container instances into a subnet within your virtual network, they can communicate securely with other resources in the virtual network, including those that are on premises (through VPN gateway or ExpressRoute).</a:t>
            </a:r>
            <a:endParaRPr lang="en-US" sz="1800" b="0" i="0" u="none" strike="noStrike" dirty="0">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9101590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deploy an image that's hosted in a private container registry, you must supply the registry's credentials.</a:t>
            </a:r>
          </a:p>
          <a:p>
            <a:endParaRPr lang="en-US" sz="882"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First, get the full name of the container registry login server (replace &lt;acrName&gt; with the name of your registry).</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Next, get the container registry password.</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Now, use the </a:t>
            </a:r>
            <a:r>
              <a:rPr lang="en-US" sz="882" b="1" i="0" kern="1200" dirty="0">
                <a:solidFill>
                  <a:schemeClr val="tx1"/>
                </a:solidFill>
                <a:effectLst/>
                <a:latin typeface="Segoe UI Light" pitchFamily="34" charset="0"/>
                <a:ea typeface="+mn-ea"/>
                <a:cs typeface="+mn-cs"/>
              </a:rPr>
              <a:t>az container create </a:t>
            </a:r>
            <a:r>
              <a:rPr lang="en-US" sz="882" b="0" i="0" kern="1200" dirty="0">
                <a:solidFill>
                  <a:schemeClr val="tx1"/>
                </a:solidFill>
                <a:effectLst/>
                <a:latin typeface="Segoe UI Light" pitchFamily="34" charset="0"/>
                <a:ea typeface="+mn-ea"/>
                <a:cs typeface="+mn-cs"/>
              </a:rPr>
              <a:t>command to deploy the container. Replace &lt;acrLoginServer&gt; and &lt;acrPassword&gt; with the values that you obtained from the previous two commands. Replace &lt;acrName&gt; with the name of your container registry and &lt;aciDnsLabel&gt; with desired DNS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6606417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container log output:</a:t>
            </a:r>
          </a:p>
          <a:p>
            <a:endParaRPr lang="en-US" dirty="0"/>
          </a:p>
          <a:p>
            <a:r>
              <a:rPr lang="en-US" i="1" dirty="0"/>
              <a:t>$ az container logs --resource-group myResourceGroup --name aci-tutorial-app</a:t>
            </a:r>
          </a:p>
          <a:p>
            <a:r>
              <a:rPr lang="en-US" i="1" dirty="0"/>
              <a:t>listening on port 80</a:t>
            </a:r>
          </a:p>
          <a:p>
            <a:r>
              <a:rPr lang="en-US" i="1" dirty="0"/>
              <a:t>::ffff:10.240.0.4 - - [21/Jul/2017:06:00:02 +0000] "GET / HTTP/1.1" 200 1663 "-" "Mozilla/5.0 (Macintosh; Intel Mac OS X 10_12_5) AppleWebKit/537.36 (KHTML, like Gecko) Chrome/59.0.3071.115 Safari/537.36"</a:t>
            </a:r>
          </a:p>
          <a:p>
            <a:r>
              <a:rPr lang="en-US" i="1" dirty="0"/>
              <a:t>::ffff:10.240.0.4 - - [21/Jul/2017:06:00:02 +0000] "GET /favicon.ico HTTP/1.1" 404 150 "http://aci-demo.eastus.azurecontainer.io/" "Mozilla/5.0 (Macintosh; Intel Mac OS X 10_12_5) AppleWebKit/537.36 (KHTML, like Gecko) Chrome/59.0.3071.115 Safari/537.36“</a:t>
            </a: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5548665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organization is seeking a way to automatically create VMs to run tasks and immediately terminate.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tasked with evaluating multiple compute services in Azure and determining which service can help you automatically create VMs and install custom software on those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 proof of concept, you have decided to try creating VMs from built-in images and container images so that you can compare the two solutions. To keep your proof of concept simple, you'll create a special “IP check” application written in .NET that you'll automatically deploy to your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proof of concept will evaluate the Azure Container Instances and Azure Virtual Machines services.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r>
              <a:rPr lang="en-US" dirty="0"/>
              <a:t>The Azure portal provides an easy-to-use browser-based user interface that allows you to create and manage all your Azure resources. For example, you can set up a new database, increase the compute power of your virtual machines, and monitor your monthly costs. It's also a great learning tool, because you can survey all available resources and use guided wizards to create the ones you need.</a:t>
            </a:r>
          </a:p>
          <a:p>
            <a:endParaRPr lang="en-US" dirty="0"/>
          </a:p>
          <a:p>
            <a:r>
              <a:rPr lang="en-US" b="1" dirty="0"/>
              <a:t>Azure Resource Manager</a:t>
            </a:r>
          </a:p>
          <a:p>
            <a:r>
              <a:rPr lang="en-US" dirty="0"/>
              <a:t>Typically, your Azure infrastructure will contain many resources, many of them related to one another in some way. For example, the VM that we created has the virtual machine itself, storage, network interface, web server, and a database—all created together to run the WordPress site. Azure Resource Manager makes working with these related resources more efficient. It organizes resources into named resource groups that let you deploy, update, or delete all of the resources together. When we created the WordPress site, we identified the resource group as part of the VM creation, and Resource Manager placed the associated resources into the same group.</a:t>
            </a:r>
          </a:p>
          <a:p>
            <a:endParaRPr lang="en-US" dirty="0"/>
          </a:p>
          <a:p>
            <a:r>
              <a:rPr lang="en-US" b="1" dirty="0"/>
              <a:t>Azure PowerShell</a:t>
            </a:r>
          </a:p>
          <a:p>
            <a:r>
              <a:rPr lang="en-US" dirty="0"/>
              <a:t>PowerShell is a cross-platform shell that provides services like the shell window and command parsing. Azure PowerShell is an optional add-on package that adds the Azure-specific commands (referred to as cmdlets). You can learn more about installing and using Azure PowerShell in a separate training module.</a:t>
            </a:r>
          </a:p>
          <a:p>
            <a:endParaRPr lang="en-US" dirty="0"/>
          </a:p>
          <a:p>
            <a:r>
              <a:rPr lang="en-US" b="1" dirty="0"/>
              <a:t>Azure CLI</a:t>
            </a:r>
          </a:p>
          <a:p>
            <a:r>
              <a:rPr lang="en-US" sz="882" b="0" i="0" kern="1200" dirty="0">
                <a:solidFill>
                  <a:schemeClr val="tx1"/>
                </a:solidFill>
                <a:effectLst/>
                <a:latin typeface="Segoe UI Light" pitchFamily="34" charset="0"/>
                <a:ea typeface="+mn-ea"/>
                <a:cs typeface="+mn-cs"/>
              </a:rPr>
              <a:t>The </a:t>
            </a:r>
            <a:r>
              <a:rPr lang="en-US" sz="1200" kern="1200" dirty="0">
                <a:solidFill>
                  <a:schemeClr val="tx1"/>
                </a:solidFill>
                <a:effectLst/>
                <a:latin typeface="+mn-lt"/>
                <a:ea typeface="+mn-ea"/>
                <a:cs typeface="+mn-cs"/>
              </a:rPr>
              <a:t>Azure Command-Line Interface (Azure CLI) </a:t>
            </a:r>
            <a:r>
              <a:rPr lang="en-US" sz="882" b="0" i="0" kern="1200" dirty="0">
                <a:solidFill>
                  <a:schemeClr val="tx1"/>
                </a:solidFill>
                <a:effectLst/>
                <a:latin typeface="Segoe UI Light" pitchFamily="34" charset="0"/>
                <a:ea typeface="+mn-ea"/>
                <a:cs typeface="+mn-cs"/>
              </a:rPr>
              <a:t>is the Microsoft cross-platform command-line tool for managing Azure resources such as virtual machines and disks from the command line. It's available for macOS, Linux, and Windows, or in the browser by using the Azure Cloud Shell. Like Azure PowerShell, the Azure CLI is a powerful way to streamline your administrative workflow. Unlike Azure PowerShell, the Azure CLI does not need PowerShell to function.</a:t>
            </a:r>
          </a:p>
          <a:p>
            <a:br>
              <a:rPr lang="en-US" b="1" dirty="0"/>
            </a:br>
            <a:r>
              <a:rPr lang="en-US" b="1" dirty="0"/>
              <a:t>Programmatic (APIs)</a:t>
            </a:r>
          </a:p>
          <a:p>
            <a:r>
              <a:rPr lang="en-US" dirty="0"/>
              <a:t>Generally speaking, both Azure PowerShell and Azure CLI are good options if you have simple scripts to run and want to use only command-line tools. When it comes to more complex scenarios, where the creation and management of VMs form part of a larger application with complex logic, you can choose to </a:t>
            </a:r>
            <a:r>
              <a:rPr lang="en-US" sz="882" b="0" i="0" kern="1200" dirty="0">
                <a:solidFill>
                  <a:schemeClr val="tx1"/>
                </a:solidFill>
                <a:effectLst/>
                <a:latin typeface="Segoe UI Light" pitchFamily="34" charset="0"/>
                <a:ea typeface="+mn-ea"/>
                <a:cs typeface="+mn-cs"/>
              </a:rPr>
              <a:t>interact with every type of resource in Azure programmatically.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4324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virtual machines (VMs) can be created through the Azure portal. This method provides a browser-based user interface to create VMs and their associated resources.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0261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dirty="0"/>
              <a:t>Launch Cloud Shell</a:t>
            </a:r>
          </a:p>
          <a:p>
            <a:pPr marL="384432" lvl="1" indent="-171450">
              <a:buFont typeface="Arial" panose="020B0604020202020204" pitchFamily="34" charset="0"/>
              <a:buChar char="•"/>
            </a:pPr>
            <a:r>
              <a:rPr lang="en-US" dirty="0"/>
              <a:t>If you choose to install and use the PowerShell locally, this tutorial requires the Azure PowerShell module version 3.3.0 or later. Run </a:t>
            </a:r>
            <a:r>
              <a:rPr lang="en-US" b="1" dirty="0"/>
              <a:t>Get-Module -ListAvailable Az</a:t>
            </a:r>
            <a:r>
              <a:rPr lang="en-US" dirty="0"/>
              <a:t> to find the version, you also need to run </a:t>
            </a:r>
            <a:r>
              <a:rPr lang="en-US" b="1" dirty="0"/>
              <a:t>Connect-AzAccount</a:t>
            </a:r>
            <a:r>
              <a:rPr lang="en-US" dirty="0"/>
              <a:t> to create a connection with Azure.</a:t>
            </a:r>
          </a:p>
          <a:p>
            <a:pPr marL="171450" lvl="0" indent="-171450">
              <a:buFont typeface="Arial" panose="020B0604020202020204" pitchFamily="34" charset="0"/>
              <a:buChar char="•"/>
            </a:pPr>
            <a:r>
              <a:rPr lang="en-US" dirty="0"/>
              <a:t>Create resource group</a:t>
            </a:r>
          </a:p>
          <a:p>
            <a:pPr marL="384432" lvl="1" indent="-171450">
              <a:buFont typeface="Arial" panose="020B0604020202020204" pitchFamily="34" charset="0"/>
              <a:buChar char="•"/>
            </a:pPr>
            <a:r>
              <a:rPr lang="en-US" dirty="0"/>
              <a:t>Create an Azure resource group with </a:t>
            </a:r>
            <a:r>
              <a:rPr lang="en-US" b="1" dirty="0"/>
              <a:t>New-AzResourceGroup</a:t>
            </a:r>
            <a:r>
              <a:rPr lang="en-US" dirty="0"/>
              <a:t>. A resource group is a logical container into which Azure resources are deployed and managed.</a:t>
            </a:r>
          </a:p>
          <a:p>
            <a:pPr marL="171450" lvl="0" indent="-171450">
              <a:buFont typeface="Arial" panose="020B0604020202020204" pitchFamily="34" charset="0"/>
              <a:buChar char="•"/>
            </a:pPr>
            <a:r>
              <a:rPr lang="en-US" dirty="0"/>
              <a:t>Create a virtual machine</a:t>
            </a:r>
          </a:p>
          <a:p>
            <a:pPr marL="384432" lvl="1" indent="-171450">
              <a:buFont typeface="Arial" panose="020B0604020202020204" pitchFamily="34" charset="0"/>
              <a:buChar char="•"/>
            </a:pPr>
            <a:r>
              <a:rPr lang="en-US" dirty="0"/>
              <a:t>Create a VM with </a:t>
            </a:r>
            <a:r>
              <a:rPr lang="en-US" b="1" dirty="0"/>
              <a:t>New-AzVM</a:t>
            </a:r>
            <a:r>
              <a:rPr lang="en-US" dirty="0"/>
              <a:t>. Provide names for each of the resources and the </a:t>
            </a:r>
            <a:r>
              <a:rPr lang="en-US" b="1" dirty="0"/>
              <a:t>New-AzVM</a:t>
            </a:r>
            <a:r>
              <a:rPr lang="en-US" dirty="0"/>
              <a:t> cmdlet creates if they don't already exist.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6/20/2021 4:51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89694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Multi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3CDE5AC3-AFDE-4141-B805-C420A9A14EA9}"/>
              </a:ext>
            </a:extLst>
          </p:cNvPr>
          <p:cNvSpPr>
            <a:spLocks noGrp="1"/>
          </p:cNvSpPr>
          <p:nvPr>
            <p:ph sz="quarter" idx="12"/>
          </p:nvPr>
        </p:nvSpPr>
        <p:spPr>
          <a:xfrm>
            <a:off x="587375" y="1406525"/>
            <a:ext cx="11017250" cy="4799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813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3207061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699" r:id="rId39"/>
    <p:sldLayoutId id="2147483700"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9.xml"/><Relationship Id="rId1" Type="http://schemas.openxmlformats.org/officeDocument/2006/relationships/tags" Target="../tags/tag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notesSlide" Target="../notesSlides/notesSlide11.xml"/><Relationship Id="rId7"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emf"/><Relationship Id="rId4" Type="http://schemas.openxmlformats.org/officeDocument/2006/relationships/image" Target="../media/image7.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2.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26.sv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26.sv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2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0.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0.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9.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9.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3" Type="http://schemas.openxmlformats.org/officeDocument/2006/relationships/notesSlide" Target="../notesSlides/notesSlide32.xml"/><Relationship Id="rId7" Type="http://schemas.openxmlformats.org/officeDocument/2006/relationships/image" Target="../media/image31.svg"/><Relationship Id="rId12" Type="http://schemas.openxmlformats.org/officeDocument/2006/relationships/image" Target="../media/image22.png"/><Relationship Id="rId2" Type="http://schemas.openxmlformats.org/officeDocument/2006/relationships/slideLayout" Target="../slideLayouts/slideLayout6.xml"/><Relationship Id="rId16" Type="http://schemas.openxmlformats.org/officeDocument/2006/relationships/image" Target="../media/image39.svg"/><Relationship Id="rId1" Type="http://schemas.openxmlformats.org/officeDocument/2006/relationships/tags" Target="../tags/tag3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svg"/><Relationship Id="rId15" Type="http://schemas.openxmlformats.org/officeDocument/2006/relationships/image" Target="../media/image38.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3.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9.xml"/><Relationship Id="rId1" Type="http://schemas.openxmlformats.org/officeDocument/2006/relationships/tags" Target="../tags/tag41.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0.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3" Type="http://schemas.openxmlformats.org/officeDocument/2006/relationships/notesSlide" Target="../notesSlides/notesSlide40.xml"/><Relationship Id="rId7" Type="http://schemas.openxmlformats.org/officeDocument/2006/relationships/image" Target="../media/image46.svg"/><Relationship Id="rId12" Type="http://schemas.openxmlformats.org/officeDocument/2006/relationships/image" Target="../media/image51.png"/><Relationship Id="rId2" Type="http://schemas.openxmlformats.org/officeDocument/2006/relationships/slideLayout" Target="../slideLayouts/slideLayout6.xml"/><Relationship Id="rId1" Type="http://schemas.openxmlformats.org/officeDocument/2006/relationships/tags" Target="../tags/tag46.xm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5" Type="http://schemas.openxmlformats.org/officeDocument/2006/relationships/image" Target="../media/image5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 Id="rId14" Type="http://schemas.openxmlformats.org/officeDocument/2006/relationships/image" Target="../media/image53.png"/></Relationships>
</file>

<file path=ppt/slides/_rels/slide4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svg"/><Relationship Id="rId3" Type="http://schemas.openxmlformats.org/officeDocument/2006/relationships/notesSlide" Target="../notesSlides/notesSlide41.xml"/><Relationship Id="rId7" Type="http://schemas.openxmlformats.org/officeDocument/2006/relationships/image" Target="../media/image58.svg"/><Relationship Id="rId12" Type="http://schemas.openxmlformats.org/officeDocument/2006/relationships/image" Target="../media/image63.png"/><Relationship Id="rId2" Type="http://schemas.openxmlformats.org/officeDocument/2006/relationships/slideLayout" Target="../slideLayouts/slideLayout6.xml"/><Relationship Id="rId1" Type="http://schemas.openxmlformats.org/officeDocument/2006/relationships/tags" Target="../tags/tag47.xml"/><Relationship Id="rId6" Type="http://schemas.openxmlformats.org/officeDocument/2006/relationships/image" Target="../media/image57.png"/><Relationship Id="rId11" Type="http://schemas.openxmlformats.org/officeDocument/2006/relationships/image" Target="../media/image62.svg"/><Relationship Id="rId5" Type="http://schemas.openxmlformats.org/officeDocument/2006/relationships/image" Target="../media/image56.sv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sv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8.xml"/><Relationship Id="rId5" Type="http://schemas.openxmlformats.org/officeDocument/2006/relationships/image" Target="../media/image66.svg"/><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9.xml"/><Relationship Id="rId5" Type="http://schemas.openxmlformats.org/officeDocument/2006/relationships/image" Target="../media/image66.svg"/><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0.xml"/><Relationship Id="rId1" Type="http://schemas.openxmlformats.org/officeDocument/2006/relationships/tags" Target="../tags/tag50.xml"/><Relationship Id="rId5" Type="http://schemas.openxmlformats.org/officeDocument/2006/relationships/image" Target="../media/image66.svg"/><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0.xml"/><Relationship Id="rId1" Type="http://schemas.openxmlformats.org/officeDocument/2006/relationships/tags" Target="../tags/tag51.xml"/><Relationship Id="rId5" Type="http://schemas.openxmlformats.org/officeDocument/2006/relationships/image" Target="../media/image66.svg"/><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0.xml"/><Relationship Id="rId1" Type="http://schemas.openxmlformats.org/officeDocument/2006/relationships/tags" Target="../tags/tag53.xml"/><Relationship Id="rId5" Type="http://schemas.openxmlformats.org/officeDocument/2006/relationships/image" Target="../media/image66.svg"/><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0.xml"/><Relationship Id="rId1" Type="http://schemas.openxmlformats.org/officeDocument/2006/relationships/tags" Target="../tags/tag54.xml"/><Relationship Id="rId5" Type="http://schemas.openxmlformats.org/officeDocument/2006/relationships/image" Target="../media/image66.svg"/><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0.xml"/><Relationship Id="rId1" Type="http://schemas.openxmlformats.org/officeDocument/2006/relationships/tags" Target="../tags/tag55.xml"/><Relationship Id="rId5" Type="http://schemas.openxmlformats.org/officeDocument/2006/relationships/image" Target="../media/image66.svg"/><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9.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4.svg"/><Relationship Id="rId3" Type="http://schemas.openxmlformats.org/officeDocument/2006/relationships/notesSlide" Target="../notesSlides/notesSlide51.xml"/><Relationship Id="rId7" Type="http://schemas.openxmlformats.org/officeDocument/2006/relationships/image" Target="../media/image70.svg"/><Relationship Id="rId12" Type="http://schemas.openxmlformats.org/officeDocument/2006/relationships/image" Target="../media/image73.png"/><Relationship Id="rId2" Type="http://schemas.openxmlformats.org/officeDocument/2006/relationships/slideLayout" Target="../slideLayouts/slideLayout9.xml"/><Relationship Id="rId1" Type="http://schemas.openxmlformats.org/officeDocument/2006/relationships/tags" Target="../tags/tag59.xml"/><Relationship Id="rId6" Type="http://schemas.openxmlformats.org/officeDocument/2006/relationships/image" Target="../media/image69.png"/><Relationship Id="rId11" Type="http://schemas.openxmlformats.org/officeDocument/2006/relationships/image" Target="../media/image72.svg"/><Relationship Id="rId5" Type="http://schemas.openxmlformats.org/officeDocument/2006/relationships/image" Target="../media/image68.svg"/><Relationship Id="rId15" Type="http://schemas.openxmlformats.org/officeDocument/2006/relationships/image" Target="../media/image76.svg"/><Relationship Id="rId10" Type="http://schemas.openxmlformats.org/officeDocument/2006/relationships/image" Target="../media/image71.png"/><Relationship Id="rId4" Type="http://schemas.openxmlformats.org/officeDocument/2006/relationships/image" Target="../media/image67.png"/><Relationship Id="rId9" Type="http://schemas.openxmlformats.org/officeDocument/2006/relationships/image" Target="../media/image66.svg"/><Relationship Id="rId14" Type="http://schemas.openxmlformats.org/officeDocument/2006/relationships/image" Target="../media/image7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9.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0.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0.xml"/><Relationship Id="rId1" Type="http://schemas.openxmlformats.org/officeDocument/2006/relationships/tags" Target="../tags/tag62.xml"/><Relationship Id="rId5" Type="http://schemas.openxmlformats.org/officeDocument/2006/relationships/image" Target="../media/image66.sv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0.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0.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73.png"/><Relationship Id="rId3" Type="http://schemas.openxmlformats.org/officeDocument/2006/relationships/notesSlide" Target="../notesSlides/notesSlide58.xml"/><Relationship Id="rId7" Type="http://schemas.openxmlformats.org/officeDocument/2006/relationships/image" Target="../media/image78.svg"/><Relationship Id="rId12" Type="http://schemas.openxmlformats.org/officeDocument/2006/relationships/image" Target="../media/image70.svg"/><Relationship Id="rId2" Type="http://schemas.openxmlformats.org/officeDocument/2006/relationships/slideLayout" Target="../slideLayouts/slideLayout9.xml"/><Relationship Id="rId16" Type="http://schemas.openxmlformats.org/officeDocument/2006/relationships/image" Target="../media/image82.svg"/><Relationship Id="rId1" Type="http://schemas.openxmlformats.org/officeDocument/2006/relationships/tags" Target="../tags/tag67.xml"/><Relationship Id="rId6" Type="http://schemas.openxmlformats.org/officeDocument/2006/relationships/image" Target="../media/image77.png"/><Relationship Id="rId11" Type="http://schemas.openxmlformats.org/officeDocument/2006/relationships/image" Target="../media/image69.png"/><Relationship Id="rId5" Type="http://schemas.openxmlformats.org/officeDocument/2006/relationships/image" Target="../media/image72.svg"/><Relationship Id="rId15" Type="http://schemas.openxmlformats.org/officeDocument/2006/relationships/image" Target="../media/image81.png"/><Relationship Id="rId10" Type="http://schemas.openxmlformats.org/officeDocument/2006/relationships/image" Target="../media/image14.png"/><Relationship Id="rId4" Type="http://schemas.openxmlformats.org/officeDocument/2006/relationships/image" Target="../media/image71.png"/><Relationship Id="rId9" Type="http://schemas.openxmlformats.org/officeDocument/2006/relationships/image" Target="../media/image80.svg"/><Relationship Id="rId14" Type="http://schemas.openxmlformats.org/officeDocument/2006/relationships/image" Target="../media/image74.sv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0.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9.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62.xml"/><Relationship Id="rId1" Type="http://schemas.openxmlformats.org/officeDocument/2006/relationships/slideLayout" Target="../slideLayouts/slideLayout9.xml"/><Relationship Id="rId6" Type="http://schemas.openxmlformats.org/officeDocument/2006/relationships/image" Target="../media/image86.svg"/><Relationship Id="rId5" Type="http://schemas.openxmlformats.org/officeDocument/2006/relationships/image" Target="../media/image85.png"/><Relationship Id="rId10" Type="http://schemas.openxmlformats.org/officeDocument/2006/relationships/image" Target="../media/image70.svg"/><Relationship Id="rId4" Type="http://schemas.openxmlformats.org/officeDocument/2006/relationships/image" Target="../media/image84.svg"/><Relationship Id="rId9" Type="http://schemas.openxmlformats.org/officeDocument/2006/relationships/image" Target="../media/image69.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9.xml"/><Relationship Id="rId1" Type="http://schemas.openxmlformats.org/officeDocument/2006/relationships/tags" Target="../tags/tag7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0.xml"/><Relationship Id="rId1" Type="http://schemas.openxmlformats.org/officeDocument/2006/relationships/tags" Target="../tags/tag7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74.xml"/><Relationship Id="rId5" Type="http://schemas.openxmlformats.org/officeDocument/2006/relationships/chart" Target="../charts/chart1.xml"/><Relationship Id="rId4" Type="http://schemas.openxmlformats.org/officeDocument/2006/relationships/image" Target="../media/image89.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91.emf"/><Relationship Id="rId2" Type="http://schemas.openxmlformats.org/officeDocument/2006/relationships/slideLayout" Target="../slideLayouts/slideLayout40.xml"/><Relationship Id="rId1" Type="http://schemas.openxmlformats.org/officeDocument/2006/relationships/tags" Target="../tags/tag75.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9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cs typeface="Segoe UI"/>
              </a:rPr>
              <a:t>Module 03: Implement IaaS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vert="horz" wrap="square" lIns="0" tIns="0" rIns="0" bIns="0" rtlCol="0" anchor="t">
            <a:spAutoFit/>
          </a:bodyPr>
          <a:lstStyle/>
          <a:p>
            <a:r>
              <a:rPr lang="en-US" dirty="0">
                <a:cs typeface="Segoe UI"/>
              </a:rPr>
              <a:t> Aditi Shrivastava</a:t>
            </a:r>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FB1E-C788-4D87-9D67-1EAC84ED377F}"/>
              </a:ext>
            </a:extLst>
          </p:cNvPr>
          <p:cNvSpPr>
            <a:spLocks noGrp="1"/>
          </p:cNvSpPr>
          <p:nvPr>
            <p:ph type="title"/>
          </p:nvPr>
        </p:nvSpPr>
        <p:spPr/>
        <p:txBody>
          <a:bodyPr/>
          <a:lstStyle/>
          <a:p>
            <a:r>
              <a:rPr lang="en-US" dirty="0"/>
              <a:t>Create an Azure VM by using the Azure portal</a:t>
            </a:r>
          </a:p>
        </p:txBody>
      </p:sp>
      <p:pic>
        <p:nvPicPr>
          <p:cNvPr id="6" name="Content Placeholder 5" descr="The slide has a screenshot of the Create a virtual machine page on the Azure portal.">
            <a:extLst>
              <a:ext uri="{FF2B5EF4-FFF2-40B4-BE49-F238E27FC236}">
                <a16:creationId xmlns:a16="http://schemas.microsoft.com/office/drawing/2014/main" id="{96AB1886-6B90-405A-98A1-C761B0FC1732}"/>
              </a:ext>
            </a:extLst>
          </p:cNvPr>
          <p:cNvPicPr>
            <a:picLocks noGrp="1" noChangeAspect="1"/>
          </p:cNvPicPr>
          <p:nvPr>
            <p:ph sz="quarter" idx="12"/>
          </p:nvPr>
        </p:nvPicPr>
        <p:blipFill rotWithShape="1">
          <a:blip r:embed="rId4"/>
          <a:srcRect l="183" t="346" r="259" b="556"/>
          <a:stretch/>
        </p:blipFill>
        <p:spPr>
          <a:xfrm>
            <a:off x="1081472" y="1289051"/>
            <a:ext cx="10029057" cy="4979988"/>
          </a:xfrm>
        </p:spPr>
      </p:pic>
    </p:spTree>
    <p:custDataLst>
      <p:tags r:id="rId1"/>
    </p:custDataLst>
    <p:extLst>
      <p:ext uri="{BB962C8B-B14F-4D97-AF65-F5344CB8AC3E}">
        <p14:creationId xmlns:p14="http://schemas.microsoft.com/office/powerpoint/2010/main" val="40814547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an Azure VM by using the Azure portal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vert="horz" wrap="square" lIns="0" tIns="0" rIns="0" bIns="0" rtlCol="0" anchor="t">
            <a:spAutoFit/>
          </a:bodyPr>
          <a:lstStyle/>
          <a:p>
            <a:r>
              <a:rPr lang="en-US" dirty="0">
                <a:cs typeface="Segoe UI Semilight"/>
              </a:rPr>
              <a:t>Aditi Shrivastava</a:t>
            </a:r>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Create an Azure VM by using PowerShell</a:t>
            </a:r>
          </a:p>
        </p:txBody>
      </p:sp>
      <p:sp>
        <p:nvSpPr>
          <p:cNvPr id="4" name="Text Placeholder 3" descr="The sample code launches the Azure Cloud Shell and creates a resource group a virtual machine.">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4616648"/>
          </a:xfrm>
        </p:spPr>
        <p:txBody>
          <a:bodyPr/>
          <a:lstStyle/>
          <a:p>
            <a:r>
              <a:rPr lang="en-US" sz="2000" dirty="0">
                <a:solidFill>
                  <a:srgbClr val="795E26"/>
                </a:solidFill>
              </a:rPr>
              <a:t>Connect-AzAccount</a:t>
            </a:r>
            <a:endParaRPr lang="en-US" sz="2000" dirty="0">
              <a:solidFill>
                <a:srgbClr val="000000"/>
              </a:solidFill>
            </a:endParaRPr>
          </a:p>
          <a:p>
            <a:br>
              <a:rPr lang="en-US" sz="2000" dirty="0">
                <a:solidFill>
                  <a:srgbClr val="000000"/>
                </a:solidFill>
              </a:rPr>
            </a:br>
            <a:r>
              <a:rPr lang="en-US" sz="2000" dirty="0">
                <a:solidFill>
                  <a:srgbClr val="795E26"/>
                </a:solidFill>
              </a:rPr>
              <a:t>New-AzResourceGroup</a:t>
            </a:r>
            <a:r>
              <a:rPr lang="en-US" sz="2000" dirty="0">
                <a:solidFill>
                  <a:srgbClr val="000000"/>
                </a:solidFill>
              </a:rPr>
              <a:t> -Name </a:t>
            </a:r>
            <a:r>
              <a:rPr lang="en-US" sz="2000" dirty="0">
                <a:solidFill>
                  <a:srgbClr val="A31515"/>
                </a:solidFill>
              </a:rPr>
              <a:t>“</a:t>
            </a:r>
            <a:r>
              <a:rPr lang="en-US" sz="2000" dirty="0" err="1">
                <a:solidFill>
                  <a:srgbClr val="A31515"/>
                </a:solidFill>
              </a:rPr>
              <a:t>aditi</a:t>
            </a:r>
            <a:r>
              <a:rPr lang="en-US" sz="2000" dirty="0">
                <a:solidFill>
                  <a:srgbClr val="A31515"/>
                </a:solidFill>
              </a:rPr>
              <a:t>"</a:t>
            </a:r>
            <a:r>
              <a:rPr lang="en-US" sz="2000" dirty="0">
                <a:solidFill>
                  <a:srgbClr val="000000"/>
                </a:solidFill>
              </a:rPr>
              <a:t> -Location EastUS</a:t>
            </a:r>
          </a:p>
          <a:p>
            <a:br>
              <a:rPr lang="en-US" sz="2000" dirty="0">
                <a:solidFill>
                  <a:srgbClr val="000000"/>
                </a:solidFill>
              </a:rPr>
            </a:br>
            <a:r>
              <a:rPr lang="en-US" sz="2000" dirty="0">
                <a:solidFill>
                  <a:srgbClr val="795E26"/>
                </a:solidFill>
              </a:rPr>
              <a:t>New-AzVM</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aditi</a:t>
            </a:r>
            <a:r>
              <a:rPr lang="en-US" sz="2000" dirty="0">
                <a:solidFill>
                  <a:srgbClr val="A31515"/>
                </a:solidFill>
              </a:rPr>
              <a:t>"</a:t>
            </a:r>
            <a:r>
              <a:rPr lang="en-US" sz="2000" dirty="0">
                <a:solidFill>
                  <a:srgbClr val="000000"/>
                </a:solidFill>
              </a:rPr>
              <a:t> `</a:t>
            </a:r>
          </a:p>
          <a:p>
            <a:r>
              <a:rPr lang="en-US" sz="2000" dirty="0">
                <a:solidFill>
                  <a:srgbClr val="000000"/>
                </a:solidFill>
              </a:rPr>
              <a:t>    -Name </a:t>
            </a:r>
            <a:r>
              <a:rPr lang="en-US" sz="2000" dirty="0">
                <a:solidFill>
                  <a:srgbClr val="A31515"/>
                </a:solidFill>
              </a:rPr>
              <a:t>"myVM"</a:t>
            </a:r>
            <a:r>
              <a:rPr lang="en-US" sz="2000" dirty="0">
                <a:solidFill>
                  <a:srgbClr val="000000"/>
                </a:solidFill>
              </a:rPr>
              <a:t> `</a:t>
            </a:r>
          </a:p>
          <a:p>
            <a:r>
              <a:rPr lang="en-US" sz="2000" dirty="0">
                <a:solidFill>
                  <a:srgbClr val="000000"/>
                </a:solidFill>
              </a:rPr>
              <a:t>    -Location </a:t>
            </a:r>
            <a:r>
              <a:rPr lang="en-US" sz="2000" dirty="0">
                <a:solidFill>
                  <a:srgbClr val="A31515"/>
                </a:solidFill>
              </a:rPr>
              <a:t>"East US"</a:t>
            </a:r>
            <a:r>
              <a:rPr lang="en-US" sz="2000" dirty="0">
                <a:solidFill>
                  <a:srgbClr val="000000"/>
                </a:solidFill>
              </a:rPr>
              <a:t> `</a:t>
            </a:r>
          </a:p>
          <a:p>
            <a:r>
              <a:rPr lang="en-US" sz="2000" dirty="0">
                <a:solidFill>
                  <a:srgbClr val="000000"/>
                </a:solidFill>
              </a:rPr>
              <a:t>    -VirtualNetworkName </a:t>
            </a:r>
            <a:r>
              <a:rPr lang="en-US" sz="2000" dirty="0">
                <a:solidFill>
                  <a:srgbClr val="A31515"/>
                </a:solidFill>
              </a:rPr>
              <a:t>"myVnet"</a:t>
            </a:r>
            <a:r>
              <a:rPr lang="en-US" sz="2000" dirty="0">
                <a:solidFill>
                  <a:srgbClr val="000000"/>
                </a:solidFill>
              </a:rPr>
              <a:t> `</a:t>
            </a:r>
          </a:p>
          <a:p>
            <a:r>
              <a:rPr lang="en-US" sz="2000" dirty="0">
                <a:solidFill>
                  <a:srgbClr val="000000"/>
                </a:solidFill>
              </a:rPr>
              <a:t>    -SubnetName </a:t>
            </a:r>
            <a:r>
              <a:rPr lang="en-US" sz="2000" dirty="0">
                <a:solidFill>
                  <a:srgbClr val="A31515"/>
                </a:solidFill>
              </a:rPr>
              <a:t>"mySubnet"</a:t>
            </a:r>
            <a:r>
              <a:rPr lang="en-US" sz="2000" dirty="0">
                <a:solidFill>
                  <a:srgbClr val="000000"/>
                </a:solidFill>
              </a:rPr>
              <a:t> `</a:t>
            </a:r>
          </a:p>
          <a:p>
            <a:r>
              <a:rPr lang="en-US" sz="2000" dirty="0">
                <a:solidFill>
                  <a:srgbClr val="000000"/>
                </a:solidFill>
              </a:rPr>
              <a:t>    -SecurityGroupName </a:t>
            </a:r>
            <a:r>
              <a:rPr lang="en-US" sz="2000" dirty="0">
                <a:solidFill>
                  <a:srgbClr val="A31515"/>
                </a:solidFill>
              </a:rPr>
              <a:t>"myNetworkSecurityGroup"</a:t>
            </a:r>
            <a:r>
              <a:rPr lang="en-US" sz="2000" dirty="0">
                <a:solidFill>
                  <a:srgbClr val="000000"/>
                </a:solidFill>
              </a:rPr>
              <a:t> `</a:t>
            </a:r>
          </a:p>
          <a:p>
            <a:r>
              <a:rPr lang="en-US" sz="2000" dirty="0">
                <a:solidFill>
                  <a:srgbClr val="000000"/>
                </a:solidFill>
              </a:rPr>
              <a:t>    -PublicIpAddressName </a:t>
            </a:r>
            <a:r>
              <a:rPr lang="en-US" sz="2000" dirty="0">
                <a:solidFill>
                  <a:srgbClr val="A31515"/>
                </a:solidFill>
              </a:rPr>
              <a:t>"myPublicIpAddress"</a:t>
            </a:r>
            <a:r>
              <a:rPr lang="en-US" sz="2000" dirty="0">
                <a:solidFill>
                  <a:srgbClr val="000000"/>
                </a:solidFill>
              </a:rPr>
              <a:t> `</a:t>
            </a:r>
          </a:p>
          <a:p>
            <a:r>
              <a:rPr lang="en-US" sz="2000" dirty="0">
                <a:solidFill>
                  <a:srgbClr val="000000"/>
                </a:solidFill>
              </a:rPr>
              <a:t>    -OpenPorts </a:t>
            </a:r>
            <a:r>
              <a:rPr lang="en-US" sz="2000" dirty="0">
                <a:solidFill>
                  <a:srgbClr val="09885A"/>
                </a:solidFill>
              </a:rPr>
              <a:t>80</a:t>
            </a:r>
            <a:r>
              <a:rPr lang="en-US" sz="2000" dirty="0">
                <a:solidFill>
                  <a:srgbClr val="000000"/>
                </a:solidFill>
              </a:rPr>
              <a:t>,</a:t>
            </a:r>
            <a:r>
              <a:rPr lang="en-US" sz="2000" dirty="0">
                <a:solidFill>
                  <a:srgbClr val="09885A"/>
                </a:solidFill>
              </a:rPr>
              <a:t>3389</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9800302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an Azure VM by using PowerShell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vert="horz" wrap="square" lIns="0" tIns="0" rIns="0" bIns="0" rtlCol="0" anchor="t">
            <a:spAutoFit/>
          </a:bodyPr>
          <a:lstStyle/>
          <a:p>
            <a:r>
              <a:rPr lang="en-US" dirty="0">
                <a:cs typeface="Segoe UI Semilight"/>
              </a:rPr>
              <a:t>Aditi Shrivastava</a:t>
            </a:r>
            <a:endParaRPr lang="en-US" dirty="0"/>
          </a:p>
        </p:txBody>
      </p:sp>
    </p:spTree>
    <p:custDataLst>
      <p:tags r:id="rId1"/>
    </p:custDataLst>
    <p:extLst>
      <p:ext uri="{BB962C8B-B14F-4D97-AF65-F5344CB8AC3E}">
        <p14:creationId xmlns:p14="http://schemas.microsoft.com/office/powerpoint/2010/main" val="161201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Accessing an Azure VM by using PowerShell</a:t>
            </a:r>
          </a:p>
        </p:txBody>
      </p:sp>
      <p:sp>
        <p:nvSpPr>
          <p:cNvPr id="4" name="Text Placeholder 3" descr="The sample code connects to a virtual machine and installs the IIS web server.">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1969770"/>
          </a:xfrm>
        </p:spPr>
        <p:txBody>
          <a:bodyPr/>
          <a:lstStyle/>
          <a:p>
            <a:r>
              <a:rPr lang="en-US" sz="2000" dirty="0">
                <a:solidFill>
                  <a:srgbClr val="795E26"/>
                </a:solidFill>
              </a:rPr>
              <a:t>Get-AzPublicIpAddress</a:t>
            </a:r>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aditi</a:t>
            </a:r>
            <a:r>
              <a:rPr lang="en-US" sz="2000" dirty="0">
                <a:solidFill>
                  <a:srgbClr val="A31515"/>
                </a:solidFill>
              </a:rPr>
              <a:t>"</a:t>
            </a:r>
            <a:r>
              <a:rPr lang="en-US" sz="2000" dirty="0">
                <a:solidFill>
                  <a:srgbClr val="000000"/>
                </a:solidFill>
              </a:rPr>
              <a:t> | Select </a:t>
            </a:r>
            <a:r>
              <a:rPr lang="en-US" sz="2000" dirty="0">
                <a:solidFill>
                  <a:srgbClr val="A31515"/>
                </a:solidFill>
              </a:rPr>
              <a:t>"</a:t>
            </a:r>
            <a:r>
              <a:rPr lang="en-US" sz="2000" dirty="0" err="1">
                <a:solidFill>
                  <a:srgbClr val="A31515"/>
                </a:solidFill>
              </a:rPr>
              <a:t>IpAddress</a:t>
            </a:r>
            <a:r>
              <a:rPr lang="en-US" sz="2000" dirty="0">
                <a:solidFill>
                  <a:srgbClr val="A31515"/>
                </a:solidFill>
              </a:rPr>
              <a:t>“</a:t>
            </a:r>
          </a:p>
          <a:p>
            <a:br>
              <a:rPr lang="en-US" sz="2000" dirty="0">
                <a:solidFill>
                  <a:srgbClr val="A31515"/>
                </a:solidFill>
              </a:rPr>
            </a:br>
            <a:br>
              <a:rPr lang="en-US" sz="2000" dirty="0">
                <a:solidFill>
                  <a:srgbClr val="000000"/>
                </a:solidFill>
              </a:rPr>
            </a:br>
            <a:r>
              <a:rPr lang="en-US" sz="2000" dirty="0">
                <a:solidFill>
                  <a:srgbClr val="A31515"/>
                </a:solidFill>
              </a:rPr>
              <a:t>mstsc /</a:t>
            </a:r>
            <a:r>
              <a:rPr lang="en-US" sz="2000" dirty="0" err="1">
                <a:solidFill>
                  <a:srgbClr val="A31515"/>
                </a:solidFill>
              </a:rPr>
              <a:t>v:publicIpAddress</a:t>
            </a:r>
            <a:endParaRPr lang="en-US" sz="2000" dirty="0">
              <a:solidFill>
                <a:srgbClr val="000000"/>
              </a:solidFill>
            </a:endParaRPr>
          </a:p>
          <a:p>
            <a:br>
              <a:rPr lang="en-US" sz="2000" dirty="0">
                <a:solidFill>
                  <a:srgbClr val="000000"/>
                </a:solidFill>
              </a:rPr>
            </a:br>
            <a:r>
              <a:rPr lang="en-US" sz="2000" dirty="0">
                <a:solidFill>
                  <a:srgbClr val="A31515"/>
                </a:solidFill>
              </a:rPr>
              <a:t>Install-WindowsFeature -name Web-Server –IncludeManagementTools</a:t>
            </a:r>
            <a:endParaRPr lang="en-US" sz="2000" dirty="0">
              <a:solidFill>
                <a:srgbClr val="000000"/>
              </a:solidFill>
            </a:endParaRPr>
          </a:p>
        </p:txBody>
      </p:sp>
    </p:spTree>
    <p:custDataLst>
      <p:tags r:id="rId1"/>
    </p:custDataLst>
    <p:extLst>
      <p:ext uri="{BB962C8B-B14F-4D97-AF65-F5344CB8AC3E}">
        <p14:creationId xmlns:p14="http://schemas.microsoft.com/office/powerpoint/2010/main" val="6472744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Capturing performance diagnostics for a VM</a:t>
            </a:r>
          </a:p>
        </p:txBody>
      </p:sp>
      <p:grpSp>
        <p:nvGrpSpPr>
          <p:cNvPr id="3" name="Group 2" descr="The diagram depicts capturing performance diagnostics for a VM.">
            <a:extLst>
              <a:ext uri="{FF2B5EF4-FFF2-40B4-BE49-F238E27FC236}">
                <a16:creationId xmlns:a16="http://schemas.microsoft.com/office/drawing/2014/main" id="{B3FD6E28-BFDB-4278-A880-F0369D7D0310}"/>
              </a:ext>
            </a:extLst>
          </p:cNvPr>
          <p:cNvGrpSpPr/>
          <p:nvPr/>
        </p:nvGrpSpPr>
        <p:grpSpPr>
          <a:xfrm>
            <a:off x="1139869" y="1428750"/>
            <a:ext cx="8904439" cy="4901843"/>
            <a:chOff x="1139869" y="1428750"/>
            <a:chExt cx="8904439" cy="4901843"/>
          </a:xfrm>
        </p:grpSpPr>
        <p:pic>
          <p:nvPicPr>
            <p:cNvPr id="11" name="Picture 10">
              <a:extLst>
                <a:ext uri="{FF2B5EF4-FFF2-40B4-BE49-F238E27FC236}">
                  <a16:creationId xmlns:a16="http://schemas.microsoft.com/office/drawing/2014/main" id="{FC5D2337-B633-4D61-9B96-47D6AC98326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259057" y="2917372"/>
              <a:ext cx="1606200" cy="1606200"/>
            </a:xfrm>
            <a:prstGeom prst="rect">
              <a:avLst/>
            </a:prstGeom>
          </p:spPr>
        </p:pic>
        <p:sp>
          <p:nvSpPr>
            <p:cNvPr id="12" name="TextBox 11">
              <a:extLst>
                <a:ext uri="{FF2B5EF4-FFF2-40B4-BE49-F238E27FC236}">
                  <a16:creationId xmlns:a16="http://schemas.microsoft.com/office/drawing/2014/main" id="{60180F44-940F-48C7-8CB0-8972CBF6DE73}"/>
                </a:ext>
              </a:extLst>
            </p:cNvPr>
            <p:cNvSpPr txBox="1"/>
            <p:nvPr/>
          </p:nvSpPr>
          <p:spPr>
            <a:xfrm>
              <a:off x="5881999" y="2522302"/>
              <a:ext cx="466474"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VM</a:t>
              </a:r>
            </a:p>
          </p:txBody>
        </p:sp>
        <p:sp>
          <p:nvSpPr>
            <p:cNvPr id="13" name="TextBox 12">
              <a:extLst>
                <a:ext uri="{FF2B5EF4-FFF2-40B4-BE49-F238E27FC236}">
                  <a16:creationId xmlns:a16="http://schemas.microsoft.com/office/drawing/2014/main" id="{609EA996-86AA-4C12-9755-20BF2599874F}"/>
                </a:ext>
              </a:extLst>
            </p:cNvPr>
            <p:cNvSpPr txBox="1"/>
            <p:nvPr/>
          </p:nvSpPr>
          <p:spPr>
            <a:xfrm>
              <a:off x="4359018" y="5961261"/>
              <a:ext cx="2286716"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Run PerfInsights</a:t>
              </a:r>
            </a:p>
          </p:txBody>
        </p:sp>
        <p:sp>
          <p:nvSpPr>
            <p:cNvPr id="14" name="Oval 13">
              <a:extLst>
                <a:ext uri="{FF2B5EF4-FFF2-40B4-BE49-F238E27FC236}">
                  <a16:creationId xmlns:a16="http://schemas.microsoft.com/office/drawing/2014/main" id="{3D41B0E3-8031-4476-A556-52C0DFC55A1E}"/>
                </a:ext>
              </a:extLst>
            </p:cNvPr>
            <p:cNvSpPr/>
            <p:nvPr/>
          </p:nvSpPr>
          <p:spPr bwMode="auto">
            <a:xfrm>
              <a:off x="1309779" y="3209736"/>
              <a:ext cx="1039660" cy="1039660"/>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7095F311-4F58-4405-B9C0-E9864A5DA8A4}"/>
                </a:ext>
              </a:extLst>
            </p:cNvPr>
            <p:cNvCxnSpPr/>
            <p:nvPr/>
          </p:nvCxnSpPr>
          <p:spPr>
            <a:xfrm>
              <a:off x="2680571" y="3754314"/>
              <a:ext cx="2542783"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CA62349-371B-462F-9C70-8CD63C043E36}"/>
                </a:ext>
              </a:extLst>
            </p:cNvPr>
            <p:cNvPicPr>
              <a:picLocks noChangeAspect="1"/>
            </p:cNvPicPr>
            <p:nvPr/>
          </p:nvPicPr>
          <p:blipFill>
            <a:blip r:embed="rId6"/>
            <a:stretch>
              <a:fillRect/>
            </a:stretch>
          </p:blipFill>
          <p:spPr>
            <a:xfrm>
              <a:off x="8910952" y="1869472"/>
              <a:ext cx="1133356" cy="1133356"/>
            </a:xfrm>
            <a:prstGeom prst="rect">
              <a:avLst/>
            </a:prstGeom>
          </p:spPr>
        </p:pic>
        <p:sp>
          <p:nvSpPr>
            <p:cNvPr id="19" name="TextBox 18">
              <a:extLst>
                <a:ext uri="{FF2B5EF4-FFF2-40B4-BE49-F238E27FC236}">
                  <a16:creationId xmlns:a16="http://schemas.microsoft.com/office/drawing/2014/main" id="{A97E1ED0-98AF-4B6D-AD00-0191387853F7}"/>
                </a:ext>
              </a:extLst>
            </p:cNvPr>
            <p:cNvSpPr txBox="1"/>
            <p:nvPr/>
          </p:nvSpPr>
          <p:spPr>
            <a:xfrm>
              <a:off x="9056284" y="1428750"/>
              <a:ext cx="918778"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Report</a:t>
              </a:r>
            </a:p>
          </p:txBody>
        </p:sp>
        <p:sp>
          <p:nvSpPr>
            <p:cNvPr id="20" name="TextBox 19">
              <a:extLst>
                <a:ext uri="{FF2B5EF4-FFF2-40B4-BE49-F238E27FC236}">
                  <a16:creationId xmlns:a16="http://schemas.microsoft.com/office/drawing/2014/main" id="{A40BCE02-73AC-4D04-B373-5329DF43F3CA}"/>
                </a:ext>
              </a:extLst>
            </p:cNvPr>
            <p:cNvSpPr txBox="1"/>
            <p:nvPr/>
          </p:nvSpPr>
          <p:spPr>
            <a:xfrm>
              <a:off x="1139869" y="2742776"/>
              <a:ext cx="1657313"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Azure Portal</a:t>
              </a:r>
            </a:p>
          </p:txBody>
        </p:sp>
        <p:cxnSp>
          <p:nvCxnSpPr>
            <p:cNvPr id="22" name="Straight Connector 21">
              <a:extLst>
                <a:ext uri="{FF2B5EF4-FFF2-40B4-BE49-F238E27FC236}">
                  <a16:creationId xmlns:a16="http://schemas.microsoft.com/office/drawing/2014/main" id="{8645BE4B-A7E7-405A-B42E-ADB2E91FAA05}"/>
                </a:ext>
              </a:extLst>
            </p:cNvPr>
            <p:cNvCxnSpPr/>
            <p:nvPr/>
          </p:nvCxnSpPr>
          <p:spPr>
            <a:xfrm>
              <a:off x="6914367" y="3754314"/>
              <a:ext cx="2567836"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09BC2F-6A08-41B6-90FB-E4FC02E1B838}"/>
                </a:ext>
              </a:extLst>
            </p:cNvPr>
            <p:cNvCxnSpPr>
              <a:cxnSpLocks/>
            </p:cNvCxnSpPr>
            <p:nvPr/>
          </p:nvCxnSpPr>
          <p:spPr>
            <a:xfrm flipV="1">
              <a:off x="9482203" y="3073413"/>
              <a:ext cx="0" cy="70376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CAA1329C-BEE3-4AC6-944E-4BD5710D12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6768" y="3289575"/>
              <a:ext cx="765681" cy="765681"/>
            </a:xfrm>
            <a:prstGeom prst="rect">
              <a:avLst/>
            </a:prstGeom>
          </p:spPr>
        </p:pic>
        <p:grpSp>
          <p:nvGrpSpPr>
            <p:cNvPr id="7" name="Group 6">
              <a:extLst>
                <a:ext uri="{FF2B5EF4-FFF2-40B4-BE49-F238E27FC236}">
                  <a16:creationId xmlns:a16="http://schemas.microsoft.com/office/drawing/2014/main" id="{883C2DCB-338C-4F9F-96C7-FF071580B50F}"/>
                </a:ext>
              </a:extLst>
            </p:cNvPr>
            <p:cNvGrpSpPr/>
            <p:nvPr/>
          </p:nvGrpSpPr>
          <p:grpSpPr>
            <a:xfrm>
              <a:off x="5260680" y="4775199"/>
              <a:ext cx="1699667" cy="1045029"/>
              <a:chOff x="5149814" y="4873799"/>
              <a:chExt cx="1760141" cy="1082211"/>
            </a:xfrm>
          </p:grpSpPr>
          <p:grpSp>
            <p:nvGrpSpPr>
              <p:cNvPr id="25" name="Group 24">
                <a:extLst>
                  <a:ext uri="{FF2B5EF4-FFF2-40B4-BE49-F238E27FC236}">
                    <a16:creationId xmlns:a16="http://schemas.microsoft.com/office/drawing/2014/main" id="{A50F1980-CA34-489E-810A-94214B506351}"/>
                  </a:ext>
                </a:extLst>
              </p:cNvPr>
              <p:cNvGrpSpPr/>
              <p:nvPr/>
            </p:nvGrpSpPr>
            <p:grpSpPr>
              <a:xfrm>
                <a:off x="5596127" y="5027421"/>
                <a:ext cx="811023" cy="811023"/>
                <a:chOff x="7248905" y="4429505"/>
                <a:chExt cx="1542290" cy="1542290"/>
              </a:xfrm>
            </p:grpSpPr>
            <p:pic>
              <p:nvPicPr>
                <p:cNvPr id="27" name="Picture 26">
                  <a:extLst>
                    <a:ext uri="{FF2B5EF4-FFF2-40B4-BE49-F238E27FC236}">
                      <a16:creationId xmlns:a16="http://schemas.microsoft.com/office/drawing/2014/main" id="{EA6CEA93-0D72-4653-95F4-D09A9E900E8E}"/>
                    </a:ext>
                  </a:extLst>
                </p:cNvPr>
                <p:cNvPicPr>
                  <a:picLocks noChangeAspect="1"/>
                </p:cNvPicPr>
                <p:nvPr/>
              </p:nvPicPr>
              <p:blipFill>
                <a:blip r:embed="rId9"/>
                <a:stretch>
                  <a:fillRect/>
                </a:stretch>
              </p:blipFill>
              <p:spPr>
                <a:xfrm>
                  <a:off x="7248905" y="4600955"/>
                  <a:ext cx="780290" cy="780290"/>
                </a:xfrm>
                <a:prstGeom prst="rect">
                  <a:avLst/>
                </a:prstGeom>
              </p:spPr>
            </p:pic>
            <p:pic>
              <p:nvPicPr>
                <p:cNvPr id="28" name="Picture 27">
                  <a:extLst>
                    <a:ext uri="{FF2B5EF4-FFF2-40B4-BE49-F238E27FC236}">
                      <a16:creationId xmlns:a16="http://schemas.microsoft.com/office/drawing/2014/main" id="{0E4DF81F-2FE1-41C1-ACD8-08C581A3D279}"/>
                    </a:ext>
                  </a:extLst>
                </p:cNvPr>
                <p:cNvPicPr>
                  <a:picLocks noChangeAspect="1"/>
                </p:cNvPicPr>
                <p:nvPr/>
              </p:nvPicPr>
              <p:blipFill>
                <a:blip r:embed="rId9"/>
                <a:stretch>
                  <a:fillRect/>
                </a:stretch>
              </p:blipFill>
              <p:spPr>
                <a:xfrm>
                  <a:off x="7782305" y="5191505"/>
                  <a:ext cx="780290" cy="780290"/>
                </a:xfrm>
                <a:prstGeom prst="rect">
                  <a:avLst/>
                </a:prstGeom>
              </p:spPr>
            </p:pic>
            <p:pic>
              <p:nvPicPr>
                <p:cNvPr id="29" name="Picture 28">
                  <a:extLst>
                    <a:ext uri="{FF2B5EF4-FFF2-40B4-BE49-F238E27FC236}">
                      <a16:creationId xmlns:a16="http://schemas.microsoft.com/office/drawing/2014/main" id="{94AA290F-9221-4A4F-B700-F29F15C40048}"/>
                    </a:ext>
                  </a:extLst>
                </p:cNvPr>
                <p:cNvPicPr>
                  <a:picLocks noChangeAspect="1"/>
                </p:cNvPicPr>
                <p:nvPr/>
              </p:nvPicPr>
              <p:blipFill>
                <a:blip r:embed="rId9"/>
                <a:stretch>
                  <a:fillRect/>
                </a:stretch>
              </p:blipFill>
              <p:spPr>
                <a:xfrm>
                  <a:off x="8010905" y="4429505"/>
                  <a:ext cx="780290" cy="780290"/>
                </a:xfrm>
                <a:prstGeom prst="rect">
                  <a:avLst/>
                </a:prstGeom>
              </p:spPr>
            </p:pic>
          </p:grpSp>
          <p:pic>
            <p:nvPicPr>
              <p:cNvPr id="30" name="Picture 29">
                <a:extLst>
                  <a:ext uri="{FF2B5EF4-FFF2-40B4-BE49-F238E27FC236}">
                    <a16:creationId xmlns:a16="http://schemas.microsoft.com/office/drawing/2014/main" id="{7F6FDB3F-7F98-428B-8702-21842562C9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1095754">
                <a:off x="5149814" y="5045249"/>
                <a:ext cx="794941" cy="910761"/>
              </a:xfrm>
              <a:prstGeom prst="rect">
                <a:avLst/>
              </a:prstGeom>
            </p:spPr>
          </p:pic>
          <p:pic>
            <p:nvPicPr>
              <p:cNvPr id="31" name="Picture 30">
                <a:extLst>
                  <a:ext uri="{FF2B5EF4-FFF2-40B4-BE49-F238E27FC236}">
                    <a16:creationId xmlns:a16="http://schemas.microsoft.com/office/drawing/2014/main" id="{59E5E198-5882-4CC9-96AB-8739C75695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232981">
                <a:off x="6115014" y="4873799"/>
                <a:ext cx="794941" cy="910761"/>
              </a:xfrm>
              <a:prstGeom prst="rect">
                <a:avLst/>
              </a:prstGeom>
            </p:spPr>
          </p:pic>
        </p:grpSp>
      </p:grpSp>
    </p:spTree>
    <p:custDataLst>
      <p:tags r:id="rId1"/>
    </p:custDataLst>
    <p:extLst>
      <p:ext uri="{BB962C8B-B14F-4D97-AF65-F5344CB8AC3E}">
        <p14:creationId xmlns:p14="http://schemas.microsoft.com/office/powerpoint/2010/main" val="20696356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AEAF-0099-4B93-B91C-A50BE408016D}"/>
              </a:ext>
            </a:extLst>
          </p:cNvPr>
          <p:cNvSpPr>
            <a:spLocks noGrp="1"/>
          </p:cNvSpPr>
          <p:nvPr>
            <p:ph type="title"/>
          </p:nvPr>
        </p:nvSpPr>
        <p:spPr>
          <a:xfrm>
            <a:off x="588263" y="457200"/>
            <a:ext cx="11018520" cy="553998"/>
          </a:xfrm>
        </p:spPr>
        <p:txBody>
          <a:bodyPr/>
          <a:lstStyle/>
          <a:p>
            <a:r>
              <a:rPr lang="en-US" dirty="0"/>
              <a:t>Recovering a failed VM by using a rescue VM</a:t>
            </a:r>
          </a:p>
        </p:txBody>
      </p:sp>
      <p:grpSp>
        <p:nvGrpSpPr>
          <p:cNvPr id="9" name="Group 8" descr="The diagram depicts recovering a failed VM by using a rescue VM.">
            <a:extLst>
              <a:ext uri="{FF2B5EF4-FFF2-40B4-BE49-F238E27FC236}">
                <a16:creationId xmlns:a16="http://schemas.microsoft.com/office/drawing/2014/main" id="{A22841E1-663E-42B6-BDE0-74BBBE2CFE81}"/>
              </a:ext>
            </a:extLst>
          </p:cNvPr>
          <p:cNvGrpSpPr/>
          <p:nvPr/>
        </p:nvGrpSpPr>
        <p:grpSpPr>
          <a:xfrm>
            <a:off x="1177709" y="2594428"/>
            <a:ext cx="10045795" cy="3469741"/>
            <a:chOff x="1177709" y="2594428"/>
            <a:chExt cx="10045795" cy="3469741"/>
          </a:xfrm>
        </p:grpSpPr>
        <p:pic>
          <p:nvPicPr>
            <p:cNvPr id="15" name="Picture 14">
              <a:extLst>
                <a:ext uri="{FF2B5EF4-FFF2-40B4-BE49-F238E27FC236}">
                  <a16:creationId xmlns:a16="http://schemas.microsoft.com/office/drawing/2014/main" id="{E58E3FEA-9590-450C-9611-085AA2DE3CD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504865" y="3436257"/>
              <a:ext cx="1409774" cy="1409774"/>
            </a:xfrm>
            <a:prstGeom prst="rect">
              <a:avLst/>
            </a:prstGeom>
          </p:spPr>
        </p:pic>
        <p:pic>
          <p:nvPicPr>
            <p:cNvPr id="16" name="Picture 15">
              <a:extLst>
                <a:ext uri="{FF2B5EF4-FFF2-40B4-BE49-F238E27FC236}">
                  <a16:creationId xmlns:a16="http://schemas.microsoft.com/office/drawing/2014/main" id="{141E90ED-CDA2-4801-A497-FF6813BB92A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77709" y="3436257"/>
              <a:ext cx="1409774" cy="1409774"/>
            </a:xfrm>
            <a:prstGeom prst="rect">
              <a:avLst/>
            </a:prstGeom>
          </p:spPr>
        </p:pic>
        <p:cxnSp>
          <p:nvCxnSpPr>
            <p:cNvPr id="19" name="Straight Arrow Connector 18">
              <a:extLst>
                <a:ext uri="{FF2B5EF4-FFF2-40B4-BE49-F238E27FC236}">
                  <a16:creationId xmlns:a16="http://schemas.microsoft.com/office/drawing/2014/main" id="{6CF1D421-63E9-4E00-B7EA-28DCCBCEA50F}"/>
                </a:ext>
              </a:extLst>
            </p:cNvPr>
            <p:cNvCxnSpPr>
              <a:cxnSpLocks/>
            </p:cNvCxnSpPr>
            <p:nvPr/>
          </p:nvCxnSpPr>
          <p:spPr>
            <a:xfrm>
              <a:off x="2707821" y="4141144"/>
              <a:ext cx="3556000" cy="127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A1453C1-8083-4C24-88A0-1C24C958BD7D}"/>
                </a:ext>
              </a:extLst>
            </p:cNvPr>
            <p:cNvSpPr txBox="1"/>
            <p:nvPr/>
          </p:nvSpPr>
          <p:spPr>
            <a:xfrm>
              <a:off x="1234468" y="4999419"/>
              <a:ext cx="1379417" cy="369332"/>
            </a:xfrm>
            <a:prstGeom prst="rect">
              <a:avLst/>
            </a:prstGeom>
            <a:noFill/>
          </p:spPr>
          <p:txBody>
            <a:bodyPr wrap="none" lIns="0" tIns="0" rIns="0" bIns="0" rtlCol="0">
              <a:spAutoFit/>
            </a:bodyPr>
            <a:lstStyle/>
            <a:p>
              <a:r>
                <a:rPr lang="en-US" sz="2400" dirty="0">
                  <a:latin typeface="+mj-lt"/>
                </a:rPr>
                <a:t>Failed VM</a:t>
              </a:r>
              <a:endParaRPr lang="en-IN" sz="2400" dirty="0">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71CD6EB6-4848-4F8C-B116-3B7FAC2965BF}"/>
                </a:ext>
              </a:extLst>
            </p:cNvPr>
            <p:cNvSpPr txBox="1"/>
            <p:nvPr/>
          </p:nvSpPr>
          <p:spPr>
            <a:xfrm>
              <a:off x="3944006" y="3113425"/>
              <a:ext cx="1083630" cy="307777"/>
            </a:xfrm>
            <a:prstGeom prst="rect">
              <a:avLst/>
            </a:prstGeom>
            <a:noFill/>
          </p:spPr>
          <p:txBody>
            <a:bodyPr wrap="none" lIns="0" tIns="0" rIns="0" bIns="0" rtlCol="0">
              <a:spAutoFit/>
            </a:bodyPr>
            <a:lstStyle/>
            <a:p>
              <a:r>
                <a:rPr lang="en-US" sz="2000" dirty="0">
                  <a:latin typeface="+mj-lt"/>
                </a:rPr>
                <a:t>Snapshot</a:t>
              </a:r>
              <a:endParaRPr lang="en-IN" sz="20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3627215-A860-48C5-87CE-301281251AEE}"/>
                </a:ext>
              </a:extLst>
            </p:cNvPr>
            <p:cNvSpPr txBox="1"/>
            <p:nvPr/>
          </p:nvSpPr>
          <p:spPr>
            <a:xfrm>
              <a:off x="6410880" y="4999419"/>
              <a:ext cx="1533946" cy="369332"/>
            </a:xfrm>
            <a:prstGeom prst="rect">
              <a:avLst/>
            </a:prstGeom>
            <a:noFill/>
          </p:spPr>
          <p:txBody>
            <a:bodyPr wrap="none" lIns="0" tIns="0" rIns="0" bIns="0" rtlCol="0">
              <a:spAutoFit/>
            </a:bodyPr>
            <a:lstStyle/>
            <a:p>
              <a:r>
                <a:rPr lang="en-US" sz="2400" dirty="0">
                  <a:latin typeface="+mj-lt"/>
                </a:rPr>
                <a:t>Rescue VM</a:t>
              </a:r>
              <a:endParaRPr lang="en-IN" sz="2400" dirty="0">
                <a:gradFill>
                  <a:gsLst>
                    <a:gs pos="2917">
                      <a:schemeClr val="tx1"/>
                    </a:gs>
                    <a:gs pos="30000">
                      <a:schemeClr val="tx1"/>
                    </a:gs>
                  </a:gsLst>
                  <a:lin ang="5400000" scaled="0"/>
                </a:gradFill>
                <a:latin typeface="+mj-lt"/>
              </a:endParaRPr>
            </a:p>
          </p:txBody>
        </p:sp>
        <p:grpSp>
          <p:nvGrpSpPr>
            <p:cNvPr id="14" name="Group 13">
              <a:extLst>
                <a:ext uri="{FF2B5EF4-FFF2-40B4-BE49-F238E27FC236}">
                  <a16:creationId xmlns:a16="http://schemas.microsoft.com/office/drawing/2014/main" id="{C2BFFD11-A2E6-46DA-9A1F-EEB7F1C0F09B}"/>
                </a:ext>
              </a:extLst>
            </p:cNvPr>
            <p:cNvGrpSpPr/>
            <p:nvPr/>
          </p:nvGrpSpPr>
          <p:grpSpPr>
            <a:xfrm>
              <a:off x="9305473" y="4791370"/>
              <a:ext cx="1918031" cy="1272799"/>
              <a:chOff x="9106474" y="3915070"/>
              <a:chExt cx="1918031" cy="1272799"/>
            </a:xfrm>
          </p:grpSpPr>
          <p:pic>
            <p:nvPicPr>
              <p:cNvPr id="13" name="Picture 12" descr="A picture containing vector graphics&#10;&#10;Description automatically generated">
                <a:extLst>
                  <a:ext uri="{FF2B5EF4-FFF2-40B4-BE49-F238E27FC236}">
                    <a16:creationId xmlns:a16="http://schemas.microsoft.com/office/drawing/2014/main" id="{22EE0077-398E-4063-94CC-4B29D805BCF9}"/>
                  </a:ext>
                </a:extLst>
              </p:cNvPr>
              <p:cNvPicPr>
                <a:picLocks noChangeAspect="1"/>
              </p:cNvPicPr>
              <p:nvPr/>
            </p:nvPicPr>
            <p:blipFill>
              <a:blip r:embed="rId6"/>
              <a:stretch>
                <a:fillRect/>
              </a:stretch>
            </p:blipFill>
            <p:spPr>
              <a:xfrm>
                <a:off x="9751706" y="3915070"/>
                <a:ext cx="1272799" cy="1272799"/>
              </a:xfrm>
              <a:prstGeom prst="rect">
                <a:avLst/>
              </a:prstGeom>
            </p:spPr>
          </p:pic>
          <p:pic>
            <p:nvPicPr>
              <p:cNvPr id="5" name="Picture 4">
                <a:extLst>
                  <a:ext uri="{FF2B5EF4-FFF2-40B4-BE49-F238E27FC236}">
                    <a16:creationId xmlns:a16="http://schemas.microsoft.com/office/drawing/2014/main" id="{46982B98-A61F-4FE7-B6F1-ED177DC3E13C}"/>
                  </a:ext>
                </a:extLst>
              </p:cNvPr>
              <p:cNvPicPr>
                <a:picLocks noChangeAspect="1"/>
              </p:cNvPicPr>
              <p:nvPr/>
            </p:nvPicPr>
            <p:blipFill>
              <a:blip r:embed="rId7"/>
              <a:stretch>
                <a:fillRect/>
              </a:stretch>
            </p:blipFill>
            <p:spPr>
              <a:xfrm>
                <a:off x="9106474" y="3950379"/>
                <a:ext cx="780290" cy="780290"/>
              </a:xfrm>
              <a:prstGeom prst="rect">
                <a:avLst/>
              </a:prstGeom>
            </p:spPr>
          </p:pic>
        </p:grpSp>
        <p:cxnSp>
          <p:nvCxnSpPr>
            <p:cNvPr id="7" name="Straight Arrow Connector 6">
              <a:extLst>
                <a:ext uri="{FF2B5EF4-FFF2-40B4-BE49-F238E27FC236}">
                  <a16:creationId xmlns:a16="http://schemas.microsoft.com/office/drawing/2014/main" id="{93FFE57F-1EB6-4770-B2E3-4FFFAE1E722B}"/>
                </a:ext>
              </a:extLst>
            </p:cNvPr>
            <p:cNvCxnSpPr>
              <a:cxnSpLocks/>
            </p:cNvCxnSpPr>
            <p:nvPr/>
          </p:nvCxnSpPr>
          <p:spPr>
            <a:xfrm flipH="1" flipV="1">
              <a:off x="7979025" y="4227620"/>
              <a:ext cx="1184025" cy="91588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5F6370E-9E44-45CB-9B3A-3C2FA6FAF6C5}"/>
                </a:ext>
              </a:extLst>
            </p:cNvPr>
            <p:cNvGrpSpPr/>
            <p:nvPr/>
          </p:nvGrpSpPr>
          <p:grpSpPr>
            <a:xfrm>
              <a:off x="1553028" y="2594428"/>
              <a:ext cx="743857" cy="743857"/>
              <a:chOff x="1762578" y="3280228"/>
              <a:chExt cx="743857" cy="743857"/>
            </a:xfrm>
          </p:grpSpPr>
          <p:sp>
            <p:nvSpPr>
              <p:cNvPr id="4" name="Oval 3">
                <a:extLst>
                  <a:ext uri="{FF2B5EF4-FFF2-40B4-BE49-F238E27FC236}">
                    <a16:creationId xmlns:a16="http://schemas.microsoft.com/office/drawing/2014/main" id="{B8C8AFA2-9387-432F-9F56-955AB7A74C3F}"/>
                  </a:ext>
                </a:extLst>
              </p:cNvPr>
              <p:cNvSpPr/>
              <p:nvPr/>
            </p:nvSpPr>
            <p:spPr bwMode="auto">
              <a:xfrm>
                <a:off x="1762578" y="3280228"/>
                <a:ext cx="743857" cy="743857"/>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7A3F4D5A-ECE1-4045-9CE1-F7AA9C94A4C4}"/>
                  </a:ext>
                </a:extLst>
              </p:cNvPr>
              <p:cNvSpPr txBox="1"/>
              <p:nvPr/>
            </p:nvSpPr>
            <p:spPr>
              <a:xfrm>
                <a:off x="1826464" y="3500455"/>
                <a:ext cx="614527" cy="307777"/>
              </a:xfrm>
              <a:prstGeom prst="rect">
                <a:avLst/>
              </a:prstGeom>
              <a:noFill/>
            </p:spPr>
            <p:txBody>
              <a:bodyPr wrap="none" lIns="0" tIns="0" rIns="0" bIns="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STOP</a:t>
                </a:r>
                <a:endParaRPr lang="en-IN" sz="2000" dirty="0">
                  <a:solidFill>
                    <a:schemeClr val="bg1"/>
                  </a:solidFill>
                  <a:latin typeface="Segoe UI Semibold" panose="020B0702040204020203" pitchFamily="34" charset="0"/>
                  <a:cs typeface="Segoe UI Semibold" panose="020B0702040204020203" pitchFamily="34" charset="0"/>
                </a:endParaRPr>
              </a:p>
            </p:txBody>
          </p:sp>
        </p:grpSp>
        <p:grpSp>
          <p:nvGrpSpPr>
            <p:cNvPr id="12" name="Group 11">
              <a:extLst>
                <a:ext uri="{FF2B5EF4-FFF2-40B4-BE49-F238E27FC236}">
                  <a16:creationId xmlns:a16="http://schemas.microsoft.com/office/drawing/2014/main" id="{27F5080E-198E-4151-8322-83776DEA0559}"/>
                </a:ext>
              </a:extLst>
            </p:cNvPr>
            <p:cNvGrpSpPr/>
            <p:nvPr/>
          </p:nvGrpSpPr>
          <p:grpSpPr>
            <a:xfrm>
              <a:off x="6857999" y="2616199"/>
              <a:ext cx="743857" cy="743857"/>
              <a:chOff x="7067549" y="3301999"/>
              <a:chExt cx="743857" cy="743857"/>
            </a:xfrm>
          </p:grpSpPr>
          <p:sp>
            <p:nvSpPr>
              <p:cNvPr id="22" name="Oval 21">
                <a:extLst>
                  <a:ext uri="{FF2B5EF4-FFF2-40B4-BE49-F238E27FC236}">
                    <a16:creationId xmlns:a16="http://schemas.microsoft.com/office/drawing/2014/main" id="{81B5AD18-86EF-40AB-ACBB-EF2AB6079EB7}"/>
                  </a:ext>
                </a:extLst>
              </p:cNvPr>
              <p:cNvSpPr/>
              <p:nvPr/>
            </p:nvSpPr>
            <p:spPr bwMode="auto">
              <a:xfrm>
                <a:off x="7067549" y="3301999"/>
                <a:ext cx="743857" cy="743857"/>
              </a:xfrm>
              <a:prstGeom prst="ellipse">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8FA72DD8-CB59-4C77-8C9B-BAFF9F1F245C}"/>
                  </a:ext>
                </a:extLst>
              </p:cNvPr>
              <p:cNvSpPr txBox="1"/>
              <p:nvPr/>
            </p:nvSpPr>
            <p:spPr>
              <a:xfrm>
                <a:off x="7131435" y="3522226"/>
                <a:ext cx="655885" cy="276999"/>
              </a:xfrm>
              <a:prstGeom prst="rect">
                <a:avLst/>
              </a:prstGeom>
              <a:noFill/>
            </p:spPr>
            <p:txBody>
              <a:bodyPr wrap="none" lIns="0" tIns="0" rIns="0" bIns="0" rtlCol="0">
                <a:spAutoFit/>
              </a:bodyPr>
              <a:lstStyle/>
              <a:p>
                <a:r>
                  <a:rPr lang="en-US" sz="1800" dirty="0">
                    <a:solidFill>
                      <a:schemeClr val="bg1"/>
                    </a:solidFill>
                    <a:latin typeface="Segoe UI Semibold" panose="020B0702040204020203" pitchFamily="34" charset="0"/>
                    <a:cs typeface="Segoe UI Semibold" panose="020B0702040204020203" pitchFamily="34" charset="0"/>
                  </a:rPr>
                  <a:t>START</a:t>
                </a:r>
                <a:endParaRPr lang="en-IN" sz="1800" dirty="0">
                  <a:solidFill>
                    <a:schemeClr val="bg1"/>
                  </a:solidFill>
                  <a:latin typeface="Segoe UI Semibold" panose="020B0702040204020203" pitchFamily="34" charset="0"/>
                  <a:cs typeface="Segoe UI Semibold" panose="020B0702040204020203" pitchFamily="34" charset="0"/>
                </a:endParaRPr>
              </a:p>
            </p:txBody>
          </p:sp>
        </p:grpSp>
        <p:pic>
          <p:nvPicPr>
            <p:cNvPr id="24" name="Graphic 23">
              <a:extLst>
                <a:ext uri="{FF2B5EF4-FFF2-40B4-BE49-F238E27FC236}">
                  <a16:creationId xmlns:a16="http://schemas.microsoft.com/office/drawing/2014/main" id="{36939391-9B7E-4C2B-8E74-1AEF25839A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47696" y="3542624"/>
              <a:ext cx="476250" cy="476250"/>
            </a:xfrm>
            <a:prstGeom prst="rect">
              <a:avLst/>
            </a:prstGeom>
          </p:spPr>
        </p:pic>
      </p:grpSp>
    </p:spTree>
    <p:custDataLst>
      <p:tags r:id="rId1"/>
    </p:custDataLst>
    <p:extLst>
      <p:ext uri="{BB962C8B-B14F-4D97-AF65-F5344CB8AC3E}">
        <p14:creationId xmlns:p14="http://schemas.microsoft.com/office/powerpoint/2010/main" val="22876455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Sizing a VM</a:t>
            </a:r>
          </a:p>
        </p:txBody>
      </p:sp>
      <p:sp>
        <p:nvSpPr>
          <p:cNvPr id="3" name="Text Placeholder 2">
            <a:extLst>
              <a:ext uri="{FF2B5EF4-FFF2-40B4-BE49-F238E27FC236}">
                <a16:creationId xmlns:a16="http://schemas.microsoft.com/office/drawing/2014/main" id="{60EE5C9E-ABD3-48C5-BA7F-C5C3D60F717F}"/>
              </a:ext>
            </a:extLst>
          </p:cNvPr>
          <p:cNvSpPr>
            <a:spLocks noGrp="1"/>
          </p:cNvSpPr>
          <p:nvPr>
            <p:ph type="body" sz="quarter" idx="10"/>
          </p:nvPr>
        </p:nvSpPr>
        <p:spPr>
          <a:xfrm>
            <a:off x="584200" y="1435100"/>
            <a:ext cx="11018520" cy="2486835"/>
          </a:xfrm>
        </p:spPr>
        <p:txBody>
          <a:bodyPr/>
          <a:lstStyle/>
          <a:p>
            <a:r>
              <a:rPr lang="en-US" dirty="0">
                <a:latin typeface="+mn-lt"/>
              </a:rPr>
              <a:t>Each VM size offers a variation of the following characteristics:</a:t>
            </a:r>
            <a:endParaRPr lang="en-US" sz="2400" dirty="0">
              <a:latin typeface="+mn-lt"/>
            </a:endParaRPr>
          </a:p>
          <a:p>
            <a:pPr lvl="1"/>
            <a:r>
              <a:rPr lang="en-US" dirty="0"/>
              <a:t>Processing power</a:t>
            </a:r>
          </a:p>
          <a:p>
            <a:pPr lvl="1"/>
            <a:r>
              <a:rPr lang="en-US" dirty="0"/>
              <a:t>Memory</a:t>
            </a:r>
          </a:p>
          <a:p>
            <a:pPr lvl="1"/>
            <a:r>
              <a:rPr lang="en-US" dirty="0"/>
              <a:t>Storage capacity</a:t>
            </a:r>
          </a:p>
          <a:p>
            <a:r>
              <a:rPr lang="en-US" dirty="0">
                <a:latin typeface="+mn-lt"/>
              </a:rPr>
              <a:t>Based on the workload, you're able to choose from a subset of available VM sizes</a:t>
            </a:r>
          </a:p>
        </p:txBody>
      </p:sp>
    </p:spTree>
    <p:custDataLst>
      <p:tags r:id="rId1"/>
    </p:custDataLst>
    <p:extLst>
      <p:ext uri="{BB962C8B-B14F-4D97-AF65-F5344CB8AC3E}">
        <p14:creationId xmlns:p14="http://schemas.microsoft.com/office/powerpoint/2010/main" val="219578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D8C237-E936-4330-A9F1-54C25FB160C4}"/>
              </a:ext>
            </a:extLst>
          </p:cNvPr>
          <p:cNvSpPr>
            <a:spLocks noGrp="1"/>
          </p:cNvSpPr>
          <p:nvPr>
            <p:ph type="title"/>
          </p:nvPr>
        </p:nvSpPr>
        <p:spPr>
          <a:xfrm>
            <a:off x="588263" y="457200"/>
            <a:ext cx="11018520" cy="553998"/>
          </a:xfrm>
        </p:spPr>
        <p:txBody>
          <a:bodyPr/>
          <a:lstStyle/>
          <a:p>
            <a:r>
              <a:rPr lang="en-US" dirty="0"/>
              <a:t>VM configuration options</a:t>
            </a:r>
          </a:p>
        </p:txBody>
      </p:sp>
      <p:grpSp>
        <p:nvGrpSpPr>
          <p:cNvPr id="2" name="Group 1" descr="The diagram depicts the configuration options available for VMs running in Azure.">
            <a:extLst>
              <a:ext uri="{FF2B5EF4-FFF2-40B4-BE49-F238E27FC236}">
                <a16:creationId xmlns:a16="http://schemas.microsoft.com/office/drawing/2014/main" id="{4A2A2392-FB23-46B5-AD11-C48A8C0F2569}"/>
              </a:ext>
            </a:extLst>
          </p:cNvPr>
          <p:cNvGrpSpPr/>
          <p:nvPr/>
        </p:nvGrpSpPr>
        <p:grpSpPr>
          <a:xfrm>
            <a:off x="2284821" y="1435100"/>
            <a:ext cx="8230779" cy="4808058"/>
            <a:chOff x="2284821" y="1435100"/>
            <a:chExt cx="8230779" cy="4808058"/>
          </a:xfrm>
        </p:grpSpPr>
        <p:sp>
          <p:nvSpPr>
            <p:cNvPr id="15" name="Rectangle 14">
              <a:extLst>
                <a:ext uri="{FF2B5EF4-FFF2-40B4-BE49-F238E27FC236}">
                  <a16:creationId xmlns:a16="http://schemas.microsoft.com/office/drawing/2014/main" id="{6B1EC6C3-B738-40A1-91F2-9417CEF7CC5E}"/>
                </a:ext>
              </a:extLst>
            </p:cNvPr>
            <p:cNvSpPr/>
            <p:nvPr/>
          </p:nvSpPr>
          <p:spPr>
            <a:xfrm>
              <a:off x="5467211" y="1489499"/>
              <a:ext cx="3064582"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virtual CPU (vCPU) - 128 vCPUs</a:t>
              </a:r>
            </a:p>
          </p:txBody>
        </p:sp>
        <p:sp>
          <p:nvSpPr>
            <p:cNvPr id="49" name="Rectangle 48">
              <a:extLst>
                <a:ext uri="{FF2B5EF4-FFF2-40B4-BE49-F238E27FC236}">
                  <a16:creationId xmlns:a16="http://schemas.microsoft.com/office/drawing/2014/main" id="{72245EFA-3927-4F85-87A5-509D0F6787C0}"/>
                </a:ext>
              </a:extLst>
            </p:cNvPr>
            <p:cNvSpPr/>
            <p:nvPr/>
          </p:nvSpPr>
          <p:spPr>
            <a:xfrm>
              <a:off x="5467211" y="2491208"/>
              <a:ext cx="3064581" cy="740664"/>
            </a:xfrm>
            <a:prstGeom prst="rect">
              <a:avLst/>
            </a:prstGeom>
            <a:noFill/>
          </p:spPr>
          <p:txBody>
            <a:bodyPr wrap="square" lIns="0" tIns="0" rIns="0" bIns="0" rtlCol="0" anchor="ctr" anchorCtr="0">
              <a:noAutofit/>
            </a:bodyPr>
            <a:lstStyle/>
            <a:p>
              <a:pPr lvl="0" defTabSz="914400">
                <a:lnSpc>
                  <a:spcPct val="90000"/>
                </a:lnSpc>
                <a:spcAft>
                  <a:spcPts val="600"/>
                </a:spcAf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a:t>
              </a:r>
              <a:r>
                <a:rPr lang="en-US" sz="2400" dirty="0">
                  <a:solidFill>
                    <a:srgbClr val="2F2F2F"/>
                  </a:solidFill>
                </a:rPr>
                <a:t>gibibyte (GiB) </a:t>
              </a:r>
              <a:r>
                <a:rPr kumimoji="0" lang="en-US" sz="2400" i="0" u="none" strike="noStrike" kern="1200" cap="none" spc="0" normalizeH="0" baseline="0" noProof="0" dirty="0">
                  <a:ln>
                    <a:noFill/>
                  </a:ln>
                  <a:solidFill>
                    <a:srgbClr val="2F2F2F"/>
                  </a:solidFill>
                  <a:effectLst/>
                  <a:uLnTx/>
                  <a:uFillTx/>
                  <a:latin typeface="Segoe UI"/>
                  <a:ea typeface="+mn-ea"/>
                  <a:cs typeface="+mn-cs"/>
                </a:rPr>
                <a:t>- 4 tebibyte (TiB)</a:t>
              </a:r>
            </a:p>
          </p:txBody>
        </p:sp>
        <p:sp>
          <p:nvSpPr>
            <p:cNvPr id="57" name="Rectangle 56">
              <a:extLst>
                <a:ext uri="{FF2B5EF4-FFF2-40B4-BE49-F238E27FC236}">
                  <a16:creationId xmlns:a16="http://schemas.microsoft.com/office/drawing/2014/main" id="{70E9D7D5-9724-47F1-8952-59B71EF0E701}"/>
                </a:ext>
              </a:extLst>
            </p:cNvPr>
            <p:cNvSpPr/>
            <p:nvPr/>
          </p:nvSpPr>
          <p:spPr>
            <a:xfrm>
              <a:off x="5467211" y="3507938"/>
              <a:ext cx="2285604"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4GiB - 64TiB </a:t>
              </a:r>
            </a:p>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2F2F2F"/>
                  </a:solidFill>
                  <a:effectLst/>
                  <a:uLnTx/>
                  <a:uFillTx/>
                  <a:latin typeface="Segoe UI"/>
                  <a:ea typeface="+mn-ea"/>
                  <a:cs typeface="+mn-cs"/>
                </a:rPr>
                <a:t>Up 160,000 IOPs</a:t>
              </a:r>
            </a:p>
          </p:txBody>
        </p:sp>
        <p:sp>
          <p:nvSpPr>
            <p:cNvPr id="58" name="Rectangle 57">
              <a:extLst>
                <a:ext uri="{FF2B5EF4-FFF2-40B4-BE49-F238E27FC236}">
                  <a16:creationId xmlns:a16="http://schemas.microsoft.com/office/drawing/2014/main" id="{0521B35C-DD40-46CC-8975-C1A3D6D71692}"/>
                </a:ext>
              </a:extLst>
            </p:cNvPr>
            <p:cNvSpPr/>
            <p:nvPr/>
          </p:nvSpPr>
          <p:spPr>
            <a:xfrm>
              <a:off x="5467211" y="4501840"/>
              <a:ext cx="2540671"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30 GB Ethernet</a:t>
              </a:r>
              <a:br>
                <a:rPr kumimoji="0" lang="en-US" sz="2400" b="0" i="0" u="none" strike="noStrike" kern="1200" cap="none" spc="0" normalizeH="0" baseline="0" noProof="0" dirty="0">
                  <a:ln>
                    <a:noFill/>
                  </a:ln>
                  <a:solidFill>
                    <a:srgbClr val="2F2F2F"/>
                  </a:solidFill>
                  <a:effectLst/>
                  <a:uLnTx/>
                  <a:uFillTx/>
                  <a:latin typeface="Segoe UI"/>
                  <a:ea typeface="+mn-ea"/>
                  <a:cs typeface="+mn-cs"/>
                </a:rPr>
              </a:br>
              <a:r>
                <a:rPr kumimoji="0" lang="en-US" sz="2400" b="0" i="0" u="none" strike="noStrike" kern="1200" cap="none" spc="0" normalizeH="0" baseline="0" noProof="0" dirty="0">
                  <a:ln>
                    <a:noFill/>
                  </a:ln>
                  <a:solidFill>
                    <a:srgbClr val="2F2F2F"/>
                  </a:solidFill>
                  <a:effectLst/>
                  <a:uLnTx/>
                  <a:uFillTx/>
                  <a:latin typeface="Segoe UI"/>
                  <a:ea typeface="+mn-ea"/>
                  <a:cs typeface="+mn-cs"/>
                </a:rPr>
                <a:t>100 GB InfiniBand</a:t>
              </a:r>
            </a:p>
          </p:txBody>
        </p:sp>
        <p:sp>
          <p:nvSpPr>
            <p:cNvPr id="59" name="Rectangle 58">
              <a:extLst>
                <a:ext uri="{FF2B5EF4-FFF2-40B4-BE49-F238E27FC236}">
                  <a16:creationId xmlns:a16="http://schemas.microsoft.com/office/drawing/2014/main" id="{ECA03241-5A49-4F93-AD88-ECEFE696741A}"/>
                </a:ext>
              </a:extLst>
            </p:cNvPr>
            <p:cNvSpPr/>
            <p:nvPr/>
          </p:nvSpPr>
          <p:spPr>
            <a:xfrm>
              <a:off x="5467211" y="5502494"/>
              <a:ext cx="5048389"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it-IT" sz="2400" i="0" u="none" strike="noStrike" kern="1200" cap="none" spc="0" normalizeH="0" baseline="0" noProof="0" dirty="0">
                  <a:ln>
                    <a:noFill/>
                  </a:ln>
                  <a:solidFill>
                    <a:srgbClr val="2F2F2F"/>
                  </a:solidFill>
                  <a:effectLst/>
                  <a:uLnTx/>
                  <a:uFillTx/>
                  <a:latin typeface="Segoe UI"/>
                  <a:ea typeface="+mn-ea"/>
                  <a:cs typeface="+mn-cs"/>
                </a:rPr>
                <a:t>Single VM service-lvel agreement (SLA) 99.9% </a:t>
              </a:r>
              <a:r>
                <a:rPr kumimoji="0" lang="it-IT" sz="2400" b="0" i="0" u="none" strike="noStrike" kern="1200" cap="none" spc="0" normalizeH="0" baseline="0" noProof="0" dirty="0">
                  <a:ln>
                    <a:noFill/>
                  </a:ln>
                  <a:solidFill>
                    <a:srgbClr val="2F2F2F"/>
                  </a:solidFill>
                  <a:effectLst/>
                  <a:uLnTx/>
                  <a:uFillTx/>
                  <a:latin typeface="Segoe UI"/>
                  <a:ea typeface="+mn-ea"/>
                  <a:cs typeface="+mn-cs"/>
                </a:rPr>
                <a:t>Multi AZ SLA 99.99%</a:t>
              </a:r>
            </a:p>
          </p:txBody>
        </p:sp>
        <p:sp>
          <p:nvSpPr>
            <p:cNvPr id="63" name="TextBox 62">
              <a:extLst>
                <a:ext uri="{FF2B5EF4-FFF2-40B4-BE49-F238E27FC236}">
                  <a16:creationId xmlns:a16="http://schemas.microsoft.com/office/drawing/2014/main" id="{EF46F895-A0DC-4203-A85C-6C12ABC7CF06}"/>
                </a:ext>
              </a:extLst>
            </p:cNvPr>
            <p:cNvSpPr txBox="1"/>
            <p:nvPr/>
          </p:nvSpPr>
          <p:spPr>
            <a:xfrm>
              <a:off x="3190842" y="1435100"/>
              <a:ext cx="2050882" cy="8494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Computational</a:t>
              </a:r>
              <a:b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b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performance</a:t>
              </a:r>
            </a:p>
          </p:txBody>
        </p:sp>
        <p:sp>
          <p:nvSpPr>
            <p:cNvPr id="65" name="TextBox 64">
              <a:extLst>
                <a:ext uri="{FF2B5EF4-FFF2-40B4-BE49-F238E27FC236}">
                  <a16:creationId xmlns:a16="http://schemas.microsoft.com/office/drawing/2014/main" id="{CCD8F49D-7E27-41B4-9C72-BA2F10F06B53}"/>
                </a:ext>
              </a:extLst>
            </p:cNvPr>
            <p:cNvSpPr txBox="1"/>
            <p:nvPr/>
          </p:nvSpPr>
          <p:spPr>
            <a:xfrm>
              <a:off x="3190842" y="2575308"/>
              <a:ext cx="1330172"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Memory</a:t>
              </a:r>
            </a:p>
          </p:txBody>
        </p:sp>
        <p:sp>
          <p:nvSpPr>
            <p:cNvPr id="66" name="TextBox 65">
              <a:extLst>
                <a:ext uri="{FF2B5EF4-FFF2-40B4-BE49-F238E27FC236}">
                  <a16:creationId xmlns:a16="http://schemas.microsoft.com/office/drawing/2014/main" id="{DF6AE779-6A5F-4AEE-BD05-E6638F945EEB}"/>
                </a:ext>
              </a:extLst>
            </p:cNvPr>
            <p:cNvSpPr txBox="1"/>
            <p:nvPr/>
          </p:nvSpPr>
          <p:spPr>
            <a:xfrm>
              <a:off x="3190842" y="3592038"/>
              <a:ext cx="176836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Disk storage</a:t>
              </a:r>
            </a:p>
          </p:txBody>
        </p:sp>
        <p:sp>
          <p:nvSpPr>
            <p:cNvPr id="68" name="TextBox 67">
              <a:extLst>
                <a:ext uri="{FF2B5EF4-FFF2-40B4-BE49-F238E27FC236}">
                  <a16:creationId xmlns:a16="http://schemas.microsoft.com/office/drawing/2014/main" id="{866B0E18-CFFE-452E-8C87-3B4555243EBB}"/>
                </a:ext>
              </a:extLst>
            </p:cNvPr>
            <p:cNvSpPr txBox="1"/>
            <p:nvPr/>
          </p:nvSpPr>
          <p:spPr>
            <a:xfrm>
              <a:off x="3257185" y="5586594"/>
              <a:ext cx="1580817"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Availability</a:t>
              </a:r>
            </a:p>
          </p:txBody>
        </p:sp>
        <p:sp>
          <p:nvSpPr>
            <p:cNvPr id="69" name="TextBox 68">
              <a:extLst>
                <a:ext uri="{FF2B5EF4-FFF2-40B4-BE49-F238E27FC236}">
                  <a16:creationId xmlns:a16="http://schemas.microsoft.com/office/drawing/2014/main" id="{4BD34EC9-78CE-4D06-9EF1-8648CDAAA2DE}"/>
                </a:ext>
              </a:extLst>
            </p:cNvPr>
            <p:cNvSpPr txBox="1"/>
            <p:nvPr/>
          </p:nvSpPr>
          <p:spPr>
            <a:xfrm>
              <a:off x="3190842" y="4585940"/>
              <a:ext cx="169584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Networking</a:t>
              </a:r>
            </a:p>
          </p:txBody>
        </p:sp>
        <p:grpSp>
          <p:nvGrpSpPr>
            <p:cNvPr id="92" name="Group 16">
              <a:extLst>
                <a:ext uri="{FF2B5EF4-FFF2-40B4-BE49-F238E27FC236}">
                  <a16:creationId xmlns:a16="http://schemas.microsoft.com/office/drawing/2014/main" id="{28FA9FAB-740D-4C5E-97B8-B1AEC7E76902}"/>
                </a:ext>
                <a:ext uri="{C183D7F6-B498-43B3-948B-1728B52AA6E4}">
                  <adec:decorative xmlns:adec="http://schemas.microsoft.com/office/drawing/2017/decorative" val="1"/>
                </a:ext>
              </a:extLst>
            </p:cNvPr>
            <p:cNvGrpSpPr>
              <a:grpSpLocks noChangeAspect="1"/>
            </p:cNvGrpSpPr>
            <p:nvPr/>
          </p:nvGrpSpPr>
          <p:grpSpPr bwMode="auto">
            <a:xfrm>
              <a:off x="2381708" y="3710944"/>
              <a:ext cx="303662" cy="334652"/>
              <a:chOff x="2835" y="1164"/>
              <a:chExt cx="294" cy="324"/>
            </a:xfrm>
          </p:grpSpPr>
          <p:sp>
            <p:nvSpPr>
              <p:cNvPr id="93" name="Freeform 17">
                <a:extLst>
                  <a:ext uri="{FF2B5EF4-FFF2-40B4-BE49-F238E27FC236}">
                    <a16:creationId xmlns:a16="http://schemas.microsoft.com/office/drawing/2014/main" id="{D337BAE1-BC12-499C-B3BD-5266E44C57A7}"/>
                  </a:ext>
                </a:extLst>
              </p:cNvPr>
              <p:cNvSpPr>
                <a:spLocks/>
              </p:cNvSpPr>
              <p:nvPr/>
            </p:nvSpPr>
            <p:spPr bwMode="auto">
              <a:xfrm>
                <a:off x="2836" y="1407"/>
                <a:ext cx="293"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4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2"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4"/>
                      <a:pt x="42" y="75"/>
                    </a:cubicBezTo>
                    <a:cubicBezTo>
                      <a:pt x="51" y="79"/>
                      <a:pt x="61" y="81"/>
                      <a:pt x="71" y="83"/>
                    </a:cubicBezTo>
                    <a:cubicBezTo>
                      <a:pt x="82" y="85"/>
                      <a:pt x="92" y="87"/>
                      <a:pt x="103" y="88"/>
                    </a:cubicBezTo>
                    <a:cubicBezTo>
                      <a:pt x="114" y="90"/>
                      <a:pt x="125" y="91"/>
                      <a:pt x="135" y="91"/>
                    </a:cubicBezTo>
                    <a:cubicBezTo>
                      <a:pt x="146" y="92"/>
                      <a:pt x="156" y="92"/>
                      <a:pt x="166" y="92"/>
                    </a:cubicBezTo>
                    <a:cubicBezTo>
                      <a:pt x="176" y="92"/>
                      <a:pt x="186" y="92"/>
                      <a:pt x="196" y="91"/>
                    </a:cubicBezTo>
                    <a:cubicBezTo>
                      <a:pt x="207" y="91"/>
                      <a:pt x="218" y="90"/>
                      <a:pt x="229" y="88"/>
                    </a:cubicBezTo>
                    <a:cubicBezTo>
                      <a:pt x="239" y="87"/>
                      <a:pt x="250" y="85"/>
                      <a:pt x="260" y="83"/>
                    </a:cubicBezTo>
                    <a:cubicBezTo>
                      <a:pt x="271" y="81"/>
                      <a:pt x="280" y="79"/>
                      <a:pt x="289" y="75"/>
                    </a:cubicBezTo>
                    <a:cubicBezTo>
                      <a:pt x="292" y="74"/>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4" y="15"/>
                    </a:cubicBezTo>
                    <a:cubicBezTo>
                      <a:pt x="281" y="19"/>
                      <a:pt x="266"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Freeform 18">
                <a:extLst>
                  <a:ext uri="{FF2B5EF4-FFF2-40B4-BE49-F238E27FC236}">
                    <a16:creationId xmlns:a16="http://schemas.microsoft.com/office/drawing/2014/main" id="{C3CE269F-8A9D-41F1-80CA-3C7D06F26DDD}"/>
                  </a:ext>
                </a:extLst>
              </p:cNvPr>
              <p:cNvSpPr>
                <a:spLocks/>
              </p:cNvSpPr>
              <p:nvPr/>
            </p:nvSpPr>
            <p:spPr bwMode="auto">
              <a:xfrm>
                <a:off x="2835" y="1245"/>
                <a:ext cx="294"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2 w 332"/>
                  <a:gd name="T27" fmla="*/ 83 h 92"/>
                  <a:gd name="T28" fmla="*/ 103 w 332"/>
                  <a:gd name="T29" fmla="*/ 88 h 92"/>
                  <a:gd name="T30" fmla="*/ 135 w 332"/>
                  <a:gd name="T31" fmla="*/ 91 h 92"/>
                  <a:gd name="T32" fmla="*/ 166 w 332"/>
                  <a:gd name="T33" fmla="*/ 92 h 92"/>
                  <a:gd name="T34" fmla="*/ 197 w 332"/>
                  <a:gd name="T35" fmla="*/ 91 h 92"/>
                  <a:gd name="T36" fmla="*/ 228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5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3"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5"/>
                      <a:pt x="42" y="75"/>
                    </a:cubicBezTo>
                    <a:cubicBezTo>
                      <a:pt x="52" y="79"/>
                      <a:pt x="61" y="81"/>
                      <a:pt x="72" y="83"/>
                    </a:cubicBezTo>
                    <a:cubicBezTo>
                      <a:pt x="82" y="85"/>
                      <a:pt x="93" y="87"/>
                      <a:pt x="103" y="88"/>
                    </a:cubicBezTo>
                    <a:cubicBezTo>
                      <a:pt x="114" y="90"/>
                      <a:pt x="125" y="91"/>
                      <a:pt x="135" y="91"/>
                    </a:cubicBezTo>
                    <a:cubicBezTo>
                      <a:pt x="146" y="92"/>
                      <a:pt x="156" y="92"/>
                      <a:pt x="166" y="92"/>
                    </a:cubicBezTo>
                    <a:cubicBezTo>
                      <a:pt x="176" y="92"/>
                      <a:pt x="186" y="92"/>
                      <a:pt x="197" y="91"/>
                    </a:cubicBezTo>
                    <a:cubicBezTo>
                      <a:pt x="207" y="91"/>
                      <a:pt x="218" y="90"/>
                      <a:pt x="228" y="88"/>
                    </a:cubicBezTo>
                    <a:cubicBezTo>
                      <a:pt x="239" y="87"/>
                      <a:pt x="250" y="85"/>
                      <a:pt x="260" y="83"/>
                    </a:cubicBezTo>
                    <a:cubicBezTo>
                      <a:pt x="270" y="81"/>
                      <a:pt x="280" y="79"/>
                      <a:pt x="289" y="75"/>
                    </a:cubicBezTo>
                    <a:cubicBezTo>
                      <a:pt x="292" y="75"/>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5" y="15"/>
                    </a:cubicBezTo>
                    <a:cubicBezTo>
                      <a:pt x="281" y="19"/>
                      <a:pt x="267"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Freeform 19">
                <a:extLst>
                  <a:ext uri="{FF2B5EF4-FFF2-40B4-BE49-F238E27FC236}">
                    <a16:creationId xmlns:a16="http://schemas.microsoft.com/office/drawing/2014/main" id="{E547D3F5-695B-4A0D-89BB-A757F51E05A8}"/>
                  </a:ext>
                </a:extLst>
              </p:cNvPr>
              <p:cNvSpPr>
                <a:spLocks/>
              </p:cNvSpPr>
              <p:nvPr/>
            </p:nvSpPr>
            <p:spPr bwMode="auto">
              <a:xfrm>
                <a:off x="2835" y="1164"/>
                <a:ext cx="294" cy="82"/>
              </a:xfrm>
              <a:custGeom>
                <a:avLst/>
                <a:gdLst>
                  <a:gd name="T0" fmla="*/ 315 w 332"/>
                  <a:gd name="T1" fmla="*/ 28 h 92"/>
                  <a:gd name="T2" fmla="*/ 315 w 332"/>
                  <a:gd name="T3" fmla="*/ 28 h 92"/>
                  <a:gd name="T4" fmla="*/ 301 w 332"/>
                  <a:gd name="T5" fmla="*/ 21 h 92"/>
                  <a:gd name="T6" fmla="*/ 289 w 332"/>
                  <a:gd name="T7" fmla="*/ 17 h 92"/>
                  <a:gd name="T8" fmla="*/ 260 w 332"/>
                  <a:gd name="T9" fmla="*/ 9 h 92"/>
                  <a:gd name="T10" fmla="*/ 228 w 332"/>
                  <a:gd name="T11" fmla="*/ 4 h 92"/>
                  <a:gd name="T12" fmla="*/ 196 w 332"/>
                  <a:gd name="T13" fmla="*/ 1 h 92"/>
                  <a:gd name="T14" fmla="*/ 166 w 332"/>
                  <a:gd name="T15" fmla="*/ 0 h 92"/>
                  <a:gd name="T16" fmla="*/ 135 w 332"/>
                  <a:gd name="T17" fmla="*/ 1 h 92"/>
                  <a:gd name="T18" fmla="*/ 103 w 332"/>
                  <a:gd name="T19" fmla="*/ 4 h 92"/>
                  <a:gd name="T20" fmla="*/ 72 w 332"/>
                  <a:gd name="T21" fmla="*/ 9 h 92"/>
                  <a:gd name="T22" fmla="*/ 42 w 332"/>
                  <a:gd name="T23" fmla="*/ 17 h 92"/>
                  <a:gd name="T24" fmla="*/ 31 w 332"/>
                  <a:gd name="T25" fmla="*/ 21 h 92"/>
                  <a:gd name="T26" fmla="*/ 17 w 332"/>
                  <a:gd name="T27" fmla="*/ 28 h 92"/>
                  <a:gd name="T28" fmla="*/ 5 w 332"/>
                  <a:gd name="T29" fmla="*/ 37 h 92"/>
                  <a:gd name="T30" fmla="*/ 0 w 332"/>
                  <a:gd name="T31" fmla="*/ 46 h 92"/>
                  <a:gd name="T32" fmla="*/ 1 w 332"/>
                  <a:gd name="T33" fmla="*/ 50 h 92"/>
                  <a:gd name="T34" fmla="*/ 3 w 332"/>
                  <a:gd name="T35" fmla="*/ 53 h 92"/>
                  <a:gd name="T36" fmla="*/ 21 w 332"/>
                  <a:gd name="T37" fmla="*/ 66 h 92"/>
                  <a:gd name="T38" fmla="*/ 46 w 332"/>
                  <a:gd name="T39" fmla="*/ 76 h 92"/>
                  <a:gd name="T40" fmla="*/ 77 w 332"/>
                  <a:gd name="T41" fmla="*/ 84 h 92"/>
                  <a:gd name="T42" fmla="*/ 109 w 332"/>
                  <a:gd name="T43" fmla="*/ 88 h 92"/>
                  <a:gd name="T44" fmla="*/ 140 w 332"/>
                  <a:gd name="T45" fmla="*/ 91 h 92"/>
                  <a:gd name="T46" fmla="*/ 166 w 332"/>
                  <a:gd name="T47" fmla="*/ 92 h 92"/>
                  <a:gd name="T48" fmla="*/ 192 w 332"/>
                  <a:gd name="T49" fmla="*/ 91 h 92"/>
                  <a:gd name="T50" fmla="*/ 223 w 332"/>
                  <a:gd name="T51" fmla="*/ 88 h 92"/>
                  <a:gd name="T52" fmla="*/ 255 w 332"/>
                  <a:gd name="T53" fmla="*/ 84 h 92"/>
                  <a:gd name="T54" fmla="*/ 285 w 332"/>
                  <a:gd name="T55" fmla="*/ 76 h 92"/>
                  <a:gd name="T56" fmla="*/ 311 w 332"/>
                  <a:gd name="T57" fmla="*/ 66 h 92"/>
                  <a:gd name="T58" fmla="*/ 328 w 332"/>
                  <a:gd name="T59" fmla="*/ 53 h 92"/>
                  <a:gd name="T60" fmla="*/ 331 w 332"/>
                  <a:gd name="T61" fmla="*/ 50 h 92"/>
                  <a:gd name="T62" fmla="*/ 332 w 332"/>
                  <a:gd name="T63" fmla="*/ 46 h 92"/>
                  <a:gd name="T64" fmla="*/ 327 w 332"/>
                  <a:gd name="T65" fmla="*/ 37 h 92"/>
                  <a:gd name="T66" fmla="*/ 315 w 332"/>
                  <a:gd name="T6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92">
                    <a:moveTo>
                      <a:pt x="315" y="28"/>
                    </a:moveTo>
                    <a:lnTo>
                      <a:pt x="315" y="28"/>
                    </a:lnTo>
                    <a:cubicBezTo>
                      <a:pt x="310" y="26"/>
                      <a:pt x="306" y="23"/>
                      <a:pt x="301" y="21"/>
                    </a:cubicBezTo>
                    <a:cubicBezTo>
                      <a:pt x="296" y="19"/>
                      <a:pt x="292" y="18"/>
                      <a:pt x="289" y="17"/>
                    </a:cubicBezTo>
                    <a:cubicBezTo>
                      <a:pt x="280" y="14"/>
                      <a:pt x="270" y="11"/>
                      <a:pt x="260" y="9"/>
                    </a:cubicBezTo>
                    <a:cubicBezTo>
                      <a:pt x="250" y="7"/>
                      <a:pt x="239" y="5"/>
                      <a:pt x="228" y="4"/>
                    </a:cubicBezTo>
                    <a:cubicBezTo>
                      <a:pt x="218" y="3"/>
                      <a:pt x="207" y="2"/>
                      <a:pt x="196" y="1"/>
                    </a:cubicBezTo>
                    <a:cubicBezTo>
                      <a:pt x="186" y="1"/>
                      <a:pt x="176" y="0"/>
                      <a:pt x="166" y="0"/>
                    </a:cubicBezTo>
                    <a:cubicBezTo>
                      <a:pt x="156" y="0"/>
                      <a:pt x="146" y="1"/>
                      <a:pt x="135" y="1"/>
                    </a:cubicBezTo>
                    <a:cubicBezTo>
                      <a:pt x="125" y="2"/>
                      <a:pt x="114" y="3"/>
                      <a:pt x="103" y="4"/>
                    </a:cubicBezTo>
                    <a:cubicBezTo>
                      <a:pt x="93" y="5"/>
                      <a:pt x="82" y="7"/>
                      <a:pt x="72" y="9"/>
                    </a:cubicBezTo>
                    <a:cubicBezTo>
                      <a:pt x="61" y="11"/>
                      <a:pt x="52" y="14"/>
                      <a:pt x="42" y="17"/>
                    </a:cubicBezTo>
                    <a:cubicBezTo>
                      <a:pt x="40" y="18"/>
                      <a:pt x="36" y="19"/>
                      <a:pt x="31" y="21"/>
                    </a:cubicBezTo>
                    <a:cubicBezTo>
                      <a:pt x="26" y="23"/>
                      <a:pt x="21" y="26"/>
                      <a:pt x="17" y="28"/>
                    </a:cubicBezTo>
                    <a:cubicBezTo>
                      <a:pt x="12" y="31"/>
                      <a:pt x="8" y="34"/>
                      <a:pt x="5" y="37"/>
                    </a:cubicBezTo>
                    <a:cubicBezTo>
                      <a:pt x="2" y="40"/>
                      <a:pt x="0" y="43"/>
                      <a:pt x="0" y="46"/>
                    </a:cubicBezTo>
                    <a:cubicBezTo>
                      <a:pt x="0" y="47"/>
                      <a:pt x="0" y="48"/>
                      <a:pt x="1" y="50"/>
                    </a:cubicBezTo>
                    <a:cubicBezTo>
                      <a:pt x="2" y="51"/>
                      <a:pt x="2" y="52"/>
                      <a:pt x="3" y="53"/>
                    </a:cubicBezTo>
                    <a:cubicBezTo>
                      <a:pt x="7" y="58"/>
                      <a:pt x="13" y="62"/>
                      <a:pt x="21" y="66"/>
                    </a:cubicBezTo>
                    <a:cubicBezTo>
                      <a:pt x="28" y="70"/>
                      <a:pt x="37" y="73"/>
                      <a:pt x="46" y="76"/>
                    </a:cubicBezTo>
                    <a:cubicBezTo>
                      <a:pt x="56" y="79"/>
                      <a:pt x="66" y="82"/>
                      <a:pt x="77" y="84"/>
                    </a:cubicBezTo>
                    <a:cubicBezTo>
                      <a:pt x="87" y="86"/>
                      <a:pt x="98" y="87"/>
                      <a:pt x="109" y="88"/>
                    </a:cubicBezTo>
                    <a:cubicBezTo>
                      <a:pt x="120" y="89"/>
                      <a:pt x="130" y="90"/>
                      <a:pt x="140" y="91"/>
                    </a:cubicBezTo>
                    <a:cubicBezTo>
                      <a:pt x="149" y="91"/>
                      <a:pt x="158" y="92"/>
                      <a:pt x="166" y="92"/>
                    </a:cubicBezTo>
                    <a:cubicBezTo>
                      <a:pt x="173" y="92"/>
                      <a:pt x="182" y="91"/>
                      <a:pt x="192" y="91"/>
                    </a:cubicBezTo>
                    <a:cubicBezTo>
                      <a:pt x="202" y="90"/>
                      <a:pt x="212" y="89"/>
                      <a:pt x="223" y="88"/>
                    </a:cubicBezTo>
                    <a:cubicBezTo>
                      <a:pt x="234" y="87"/>
                      <a:pt x="244" y="86"/>
                      <a:pt x="255" y="84"/>
                    </a:cubicBezTo>
                    <a:cubicBezTo>
                      <a:pt x="266" y="82"/>
                      <a:pt x="276" y="79"/>
                      <a:pt x="285" y="76"/>
                    </a:cubicBezTo>
                    <a:cubicBezTo>
                      <a:pt x="295" y="73"/>
                      <a:pt x="303" y="70"/>
                      <a:pt x="311" y="66"/>
                    </a:cubicBezTo>
                    <a:cubicBezTo>
                      <a:pt x="319" y="62"/>
                      <a:pt x="324" y="58"/>
                      <a:pt x="328" y="53"/>
                    </a:cubicBezTo>
                    <a:cubicBezTo>
                      <a:pt x="329" y="52"/>
                      <a:pt x="330" y="51"/>
                      <a:pt x="331" y="50"/>
                    </a:cubicBezTo>
                    <a:cubicBezTo>
                      <a:pt x="331" y="48"/>
                      <a:pt x="332" y="47"/>
                      <a:pt x="332" y="46"/>
                    </a:cubicBezTo>
                    <a:cubicBezTo>
                      <a:pt x="332" y="43"/>
                      <a:pt x="330" y="40"/>
                      <a:pt x="327" y="37"/>
                    </a:cubicBezTo>
                    <a:cubicBezTo>
                      <a:pt x="323" y="34"/>
                      <a:pt x="319" y="31"/>
                      <a:pt x="315" y="28"/>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6" name="Freeform 20">
                <a:extLst>
                  <a:ext uri="{FF2B5EF4-FFF2-40B4-BE49-F238E27FC236}">
                    <a16:creationId xmlns:a16="http://schemas.microsoft.com/office/drawing/2014/main" id="{327B4D01-385F-4063-99B0-765F6A58F923}"/>
                  </a:ext>
                </a:extLst>
              </p:cNvPr>
              <p:cNvSpPr>
                <a:spLocks/>
              </p:cNvSpPr>
              <p:nvPr/>
            </p:nvSpPr>
            <p:spPr bwMode="auto">
              <a:xfrm>
                <a:off x="2835" y="1326"/>
                <a:ext cx="294" cy="82"/>
              </a:xfrm>
              <a:custGeom>
                <a:avLst/>
                <a:gdLst>
                  <a:gd name="T0" fmla="*/ 252 w 332"/>
                  <a:gd name="T1" fmla="*/ 24 h 92"/>
                  <a:gd name="T2" fmla="*/ 252 w 332"/>
                  <a:gd name="T3" fmla="*/ 24 h 92"/>
                  <a:gd name="T4" fmla="*/ 207 w 332"/>
                  <a:gd name="T5" fmla="*/ 29 h 92"/>
                  <a:gd name="T6" fmla="*/ 166 w 332"/>
                  <a:gd name="T7" fmla="*/ 31 h 92"/>
                  <a:gd name="T8" fmla="*/ 124 w 332"/>
                  <a:gd name="T9" fmla="*/ 29 h 92"/>
                  <a:gd name="T10" fmla="*/ 80 w 332"/>
                  <a:gd name="T11" fmla="*/ 24 h 92"/>
                  <a:gd name="T12" fmla="*/ 37 w 332"/>
                  <a:gd name="T13" fmla="*/ 15 h 92"/>
                  <a:gd name="T14" fmla="*/ 0 w 332"/>
                  <a:gd name="T15" fmla="*/ 0 h 92"/>
                  <a:gd name="T16" fmla="*/ 0 w 332"/>
                  <a:gd name="T17" fmla="*/ 46 h 92"/>
                  <a:gd name="T18" fmla="*/ 5 w 332"/>
                  <a:gd name="T19" fmla="*/ 55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5 h 92"/>
                  <a:gd name="T48" fmla="*/ 332 w 332"/>
                  <a:gd name="T49" fmla="*/ 46 h 92"/>
                  <a:gd name="T50" fmla="*/ 332 w 332"/>
                  <a:gd name="T51" fmla="*/ 0 h 92"/>
                  <a:gd name="T52" fmla="*/ 294 w 332"/>
                  <a:gd name="T53" fmla="*/ 15 h 92"/>
                  <a:gd name="T54" fmla="*/ 252 w 332"/>
                  <a:gd name="T55" fmla="*/ 2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4"/>
                    </a:moveTo>
                    <a:lnTo>
                      <a:pt x="252" y="24"/>
                    </a:lnTo>
                    <a:cubicBezTo>
                      <a:pt x="237" y="27"/>
                      <a:pt x="222" y="28"/>
                      <a:pt x="207" y="29"/>
                    </a:cubicBezTo>
                    <a:cubicBezTo>
                      <a:pt x="192" y="30"/>
                      <a:pt x="179" y="31"/>
                      <a:pt x="166" y="31"/>
                    </a:cubicBezTo>
                    <a:cubicBezTo>
                      <a:pt x="153" y="31"/>
                      <a:pt x="139" y="30"/>
                      <a:pt x="124" y="29"/>
                    </a:cubicBezTo>
                    <a:cubicBezTo>
                      <a:pt x="110" y="28"/>
                      <a:pt x="95" y="27"/>
                      <a:pt x="80" y="24"/>
                    </a:cubicBezTo>
                    <a:cubicBezTo>
                      <a:pt x="65" y="22"/>
                      <a:pt x="51" y="19"/>
                      <a:pt x="37" y="15"/>
                    </a:cubicBezTo>
                    <a:cubicBezTo>
                      <a:pt x="23" y="11"/>
                      <a:pt x="11" y="6"/>
                      <a:pt x="0" y="0"/>
                    </a:cubicBezTo>
                    <a:lnTo>
                      <a:pt x="0" y="46"/>
                    </a:lnTo>
                    <a:cubicBezTo>
                      <a:pt x="0" y="49"/>
                      <a:pt x="2" y="52"/>
                      <a:pt x="5" y="55"/>
                    </a:cubicBezTo>
                    <a:cubicBezTo>
                      <a:pt x="8" y="58"/>
                      <a:pt x="12" y="61"/>
                      <a:pt x="17" y="64"/>
                    </a:cubicBezTo>
                    <a:cubicBezTo>
                      <a:pt x="21" y="66"/>
                      <a:pt x="26" y="69"/>
                      <a:pt x="31" y="71"/>
                    </a:cubicBezTo>
                    <a:cubicBezTo>
                      <a:pt x="36" y="73"/>
                      <a:pt x="40" y="74"/>
                      <a:pt x="42" y="75"/>
                    </a:cubicBezTo>
                    <a:cubicBezTo>
                      <a:pt x="51" y="78"/>
                      <a:pt x="61" y="81"/>
                      <a:pt x="71" y="83"/>
                    </a:cubicBezTo>
                    <a:cubicBezTo>
                      <a:pt x="82" y="85"/>
                      <a:pt x="92" y="87"/>
                      <a:pt x="103" y="88"/>
                    </a:cubicBezTo>
                    <a:cubicBezTo>
                      <a:pt x="114" y="89"/>
                      <a:pt x="125" y="90"/>
                      <a:pt x="135" y="91"/>
                    </a:cubicBezTo>
                    <a:cubicBezTo>
                      <a:pt x="146" y="91"/>
                      <a:pt x="156" y="92"/>
                      <a:pt x="166" y="92"/>
                    </a:cubicBezTo>
                    <a:cubicBezTo>
                      <a:pt x="176" y="92"/>
                      <a:pt x="186" y="91"/>
                      <a:pt x="196" y="91"/>
                    </a:cubicBezTo>
                    <a:cubicBezTo>
                      <a:pt x="207" y="90"/>
                      <a:pt x="218" y="89"/>
                      <a:pt x="229" y="88"/>
                    </a:cubicBezTo>
                    <a:cubicBezTo>
                      <a:pt x="239" y="87"/>
                      <a:pt x="250" y="85"/>
                      <a:pt x="260" y="83"/>
                    </a:cubicBezTo>
                    <a:cubicBezTo>
                      <a:pt x="271" y="81"/>
                      <a:pt x="280" y="78"/>
                      <a:pt x="289" y="75"/>
                    </a:cubicBezTo>
                    <a:cubicBezTo>
                      <a:pt x="292" y="74"/>
                      <a:pt x="296" y="73"/>
                      <a:pt x="301" y="71"/>
                    </a:cubicBezTo>
                    <a:cubicBezTo>
                      <a:pt x="306" y="69"/>
                      <a:pt x="310" y="66"/>
                      <a:pt x="315" y="64"/>
                    </a:cubicBezTo>
                    <a:cubicBezTo>
                      <a:pt x="319" y="61"/>
                      <a:pt x="323" y="58"/>
                      <a:pt x="327" y="55"/>
                    </a:cubicBezTo>
                    <a:cubicBezTo>
                      <a:pt x="330" y="52"/>
                      <a:pt x="332" y="49"/>
                      <a:pt x="332" y="46"/>
                    </a:cubicBezTo>
                    <a:lnTo>
                      <a:pt x="332" y="0"/>
                    </a:lnTo>
                    <a:cubicBezTo>
                      <a:pt x="321" y="6"/>
                      <a:pt x="308" y="11"/>
                      <a:pt x="294" y="15"/>
                    </a:cubicBezTo>
                    <a:cubicBezTo>
                      <a:pt x="281" y="19"/>
                      <a:pt x="266" y="22"/>
                      <a:pt x="252" y="2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cxnSp>
          <p:nvCxnSpPr>
            <p:cNvPr id="98" name="Straight Connector 97">
              <a:extLst>
                <a:ext uri="{FF2B5EF4-FFF2-40B4-BE49-F238E27FC236}">
                  <a16:creationId xmlns:a16="http://schemas.microsoft.com/office/drawing/2014/main" id="{3B563C11-9B32-44C9-BD86-9E8D276983CB}"/>
                </a:ext>
              </a:extLst>
            </p:cNvPr>
            <p:cNvCxnSpPr>
              <a:cxnSpLocks/>
            </p:cNvCxnSpPr>
            <p:nvPr/>
          </p:nvCxnSpPr>
          <p:spPr>
            <a:xfrm flipH="1">
              <a:off x="2347767" y="2353176"/>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DBD5986-B71D-45CD-A5BB-69B3358A19A9}"/>
                </a:ext>
              </a:extLst>
            </p:cNvPr>
            <p:cNvCxnSpPr>
              <a:cxnSpLocks/>
            </p:cNvCxnSpPr>
            <p:nvPr/>
          </p:nvCxnSpPr>
          <p:spPr>
            <a:xfrm flipH="1">
              <a:off x="2347767" y="336990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9D20AF-126A-47C4-A5C3-D2ED84A22478}"/>
                </a:ext>
              </a:extLst>
            </p:cNvPr>
            <p:cNvCxnSpPr>
              <a:cxnSpLocks/>
            </p:cNvCxnSpPr>
            <p:nvPr/>
          </p:nvCxnSpPr>
          <p:spPr>
            <a:xfrm flipH="1">
              <a:off x="2347767" y="438663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C4DCF-BC77-479D-881D-466A31DAF92A}"/>
                </a:ext>
              </a:extLst>
            </p:cNvPr>
            <p:cNvCxnSpPr>
              <a:cxnSpLocks/>
            </p:cNvCxnSpPr>
            <p:nvPr/>
          </p:nvCxnSpPr>
          <p:spPr>
            <a:xfrm flipH="1">
              <a:off x="2347767" y="5403364"/>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66200E1F-3150-4325-922C-DF389695E953}"/>
                </a:ext>
                <a:ext uri="{C183D7F6-B498-43B3-948B-1728B52AA6E4}">
                  <adec:decorative xmlns:adec="http://schemas.microsoft.com/office/drawing/2017/decorative" val="1"/>
                </a:ext>
              </a:extLst>
            </p:cNvPr>
            <p:cNvGrpSpPr/>
            <p:nvPr/>
          </p:nvGrpSpPr>
          <p:grpSpPr>
            <a:xfrm>
              <a:off x="2352053" y="2680060"/>
              <a:ext cx="362959" cy="362960"/>
              <a:chOff x="8615684" y="2318708"/>
              <a:chExt cx="1371601" cy="1371600"/>
            </a:xfrm>
            <a:solidFill>
              <a:schemeClr val="accent5">
                <a:lumMod val="50000"/>
              </a:schemeClr>
            </a:solidFill>
          </p:grpSpPr>
          <p:grpSp>
            <p:nvGrpSpPr>
              <p:cNvPr id="103" name="Group 102">
                <a:extLst>
                  <a:ext uri="{FF2B5EF4-FFF2-40B4-BE49-F238E27FC236}">
                    <a16:creationId xmlns:a16="http://schemas.microsoft.com/office/drawing/2014/main" id="{9A1B7218-EC0B-4194-AFE8-D50B4ED9B1BD}"/>
                  </a:ext>
                </a:extLst>
              </p:cNvPr>
              <p:cNvGrpSpPr/>
              <p:nvPr/>
            </p:nvGrpSpPr>
            <p:grpSpPr>
              <a:xfrm>
                <a:off x="8972158" y="2318708"/>
                <a:ext cx="653575" cy="1371600"/>
                <a:chOff x="8972158" y="2318708"/>
                <a:chExt cx="653575" cy="1371600"/>
              </a:xfrm>
              <a:grpFill/>
            </p:grpSpPr>
            <p:sp>
              <p:nvSpPr>
                <p:cNvPr id="111" name="Rectangle: Rounded Corners 110">
                  <a:extLst>
                    <a:ext uri="{FF2B5EF4-FFF2-40B4-BE49-F238E27FC236}">
                      <a16:creationId xmlns:a16="http://schemas.microsoft.com/office/drawing/2014/main" id="{06F9987D-FD78-4B2E-ABED-E9CEBFD232AE}"/>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Rounded Corners 111">
                  <a:extLst>
                    <a:ext uri="{FF2B5EF4-FFF2-40B4-BE49-F238E27FC236}">
                      <a16:creationId xmlns:a16="http://schemas.microsoft.com/office/drawing/2014/main" id="{A84F80BC-DF7B-4270-8583-946FB17A121F}"/>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4C171B34-2DD1-4C3B-AA87-B2A5C5A36185}"/>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Rounded Corners 113">
                  <a:extLst>
                    <a:ext uri="{FF2B5EF4-FFF2-40B4-BE49-F238E27FC236}">
                      <a16:creationId xmlns:a16="http://schemas.microsoft.com/office/drawing/2014/main" id="{73161DE3-7AAD-477F-A08B-CEB478D675FF}"/>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4103FEA0-9744-4415-8AFF-2A8413FFEFB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4" name="Group 103">
                <a:extLst>
                  <a:ext uri="{FF2B5EF4-FFF2-40B4-BE49-F238E27FC236}">
                    <a16:creationId xmlns:a16="http://schemas.microsoft.com/office/drawing/2014/main" id="{54CFF9CC-7646-4250-B294-388398F16E96}"/>
                  </a:ext>
                </a:extLst>
              </p:cNvPr>
              <p:cNvGrpSpPr/>
              <p:nvPr/>
            </p:nvGrpSpPr>
            <p:grpSpPr>
              <a:xfrm rot="16200000">
                <a:off x="8974697" y="2299629"/>
                <a:ext cx="653575" cy="1371601"/>
                <a:chOff x="8746253" y="2318708"/>
                <a:chExt cx="653575" cy="1371601"/>
              </a:xfrm>
              <a:grpFill/>
            </p:grpSpPr>
            <p:sp>
              <p:nvSpPr>
                <p:cNvPr id="106" name="Rectangle: Rounded Corners 105">
                  <a:extLst>
                    <a:ext uri="{FF2B5EF4-FFF2-40B4-BE49-F238E27FC236}">
                      <a16:creationId xmlns:a16="http://schemas.microsoft.com/office/drawing/2014/main" id="{F55C3FCD-818D-4340-9E0B-C4CD2E3EC2BB}"/>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Rounded Corners 106">
                  <a:extLst>
                    <a:ext uri="{FF2B5EF4-FFF2-40B4-BE49-F238E27FC236}">
                      <a16:creationId xmlns:a16="http://schemas.microsoft.com/office/drawing/2014/main" id="{5140DCEE-5639-4ED9-8C4F-66F2F889467D}"/>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Rounded Corners 107">
                  <a:extLst>
                    <a:ext uri="{FF2B5EF4-FFF2-40B4-BE49-F238E27FC236}">
                      <a16:creationId xmlns:a16="http://schemas.microsoft.com/office/drawing/2014/main" id="{38FB14EF-3403-4A9F-BC35-E058CA22144A}"/>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Rounded Corners 108">
                  <a:extLst>
                    <a:ext uri="{FF2B5EF4-FFF2-40B4-BE49-F238E27FC236}">
                      <a16:creationId xmlns:a16="http://schemas.microsoft.com/office/drawing/2014/main" id="{23A16549-3E81-419C-AF5B-6CEA941FAED4}"/>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Rounded Corners 109">
                  <a:extLst>
                    <a:ext uri="{FF2B5EF4-FFF2-40B4-BE49-F238E27FC236}">
                      <a16:creationId xmlns:a16="http://schemas.microsoft.com/office/drawing/2014/main" id="{3ED85755-B5BE-49EE-B593-C6290583C03B}"/>
                    </a:ext>
                  </a:extLst>
                </p:cNvPr>
                <p:cNvSpPr/>
                <p:nvPr/>
              </p:nvSpPr>
              <p:spPr bwMode="auto">
                <a:xfrm>
                  <a:off x="9308388" y="2318709"/>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5" name="Rectangle: Rounded Corners 104">
                <a:extLst>
                  <a:ext uri="{FF2B5EF4-FFF2-40B4-BE49-F238E27FC236}">
                    <a16:creationId xmlns:a16="http://schemas.microsoft.com/office/drawing/2014/main" id="{23388714-47E4-4D3F-BB6E-D9BB918FB6BE}"/>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9E8A4327-DC2F-49B5-9F9D-9DA28782DB49}"/>
                </a:ext>
                <a:ext uri="{C183D7F6-B498-43B3-948B-1728B52AA6E4}">
                  <adec:decorative xmlns:adec="http://schemas.microsoft.com/office/drawing/2017/decorative" val="1"/>
                </a:ext>
              </a:extLst>
            </p:cNvPr>
            <p:cNvGrpSpPr/>
            <p:nvPr/>
          </p:nvGrpSpPr>
          <p:grpSpPr>
            <a:xfrm>
              <a:off x="2318210" y="4656844"/>
              <a:ext cx="430657" cy="430657"/>
              <a:chOff x="7772012" y="5728917"/>
              <a:chExt cx="536745" cy="536745"/>
            </a:xfrm>
          </p:grpSpPr>
          <p:sp>
            <p:nvSpPr>
              <p:cNvPr id="117" name="Freeform 974">
                <a:extLst>
                  <a:ext uri="{FF2B5EF4-FFF2-40B4-BE49-F238E27FC236}">
                    <a16:creationId xmlns:a16="http://schemas.microsoft.com/office/drawing/2014/main" id="{1D19F981-6B27-41CF-BAFC-ECA9565099AA}"/>
                  </a:ext>
                </a:extLst>
              </p:cNvPr>
              <p:cNvSpPr>
                <a:spLocks noEditPoints="1"/>
              </p:cNvSpPr>
              <p:nvPr/>
            </p:nvSpPr>
            <p:spPr bwMode="auto">
              <a:xfrm>
                <a:off x="7808851" y="5760493"/>
                <a:ext cx="463074" cy="463074"/>
              </a:xfrm>
              <a:custGeom>
                <a:avLst/>
                <a:gdLst>
                  <a:gd name="T0" fmla="*/ 88 w 88"/>
                  <a:gd name="T1" fmla="*/ 57 h 88"/>
                  <a:gd name="T2" fmla="*/ 72 w 88"/>
                  <a:gd name="T3" fmla="*/ 3 h 88"/>
                  <a:gd name="T4" fmla="*/ 68 w 88"/>
                  <a:gd name="T5" fmla="*/ 0 h 88"/>
                  <a:gd name="T6" fmla="*/ 11 w 88"/>
                  <a:gd name="T7" fmla="*/ 10 h 88"/>
                  <a:gd name="T8" fmla="*/ 9 w 88"/>
                  <a:gd name="T9" fmla="*/ 14 h 88"/>
                  <a:gd name="T10" fmla="*/ 21 w 88"/>
                  <a:gd name="T11" fmla="*/ 47 h 88"/>
                  <a:gd name="T12" fmla="*/ 1 w 88"/>
                  <a:gd name="T13" fmla="*/ 54 h 88"/>
                  <a:gd name="T14" fmla="*/ 0 w 88"/>
                  <a:gd name="T15" fmla="*/ 60 h 88"/>
                  <a:gd name="T16" fmla="*/ 35 w 88"/>
                  <a:gd name="T17" fmla="*/ 88 h 88"/>
                  <a:gd name="T18" fmla="*/ 43 w 88"/>
                  <a:gd name="T19" fmla="*/ 86 h 88"/>
                  <a:gd name="T20" fmla="*/ 87 w 88"/>
                  <a:gd name="T21" fmla="*/ 60 h 88"/>
                  <a:gd name="T22" fmla="*/ 88 w 88"/>
                  <a:gd name="T23" fmla="*/ 57 h 88"/>
                  <a:gd name="T24" fmla="*/ 80 w 88"/>
                  <a:gd name="T25" fmla="*/ 52 h 88"/>
                  <a:gd name="T26" fmla="*/ 48 w 88"/>
                  <a:gd name="T27" fmla="*/ 40 h 88"/>
                  <a:gd name="T28" fmla="*/ 68 w 88"/>
                  <a:gd name="T29" fmla="*/ 10 h 88"/>
                  <a:gd name="T30" fmla="*/ 80 w 88"/>
                  <a:gd name="T31" fmla="*/ 52 h 88"/>
                  <a:gd name="T32" fmla="*/ 63 w 88"/>
                  <a:gd name="T33" fmla="*/ 7 h 88"/>
                  <a:gd name="T34" fmla="*/ 43 w 88"/>
                  <a:gd name="T35" fmla="*/ 37 h 88"/>
                  <a:gd name="T36" fmla="*/ 19 w 88"/>
                  <a:gd name="T37" fmla="*/ 15 h 88"/>
                  <a:gd name="T38" fmla="*/ 63 w 88"/>
                  <a:gd name="T39" fmla="*/ 7 h 88"/>
                  <a:gd name="T40" fmla="*/ 19 w 88"/>
                  <a:gd name="T41" fmla="*/ 24 h 88"/>
                  <a:gd name="T42" fmla="*/ 37 w 88"/>
                  <a:gd name="T43" fmla="*/ 41 h 88"/>
                  <a:gd name="T44" fmla="*/ 27 w 88"/>
                  <a:gd name="T45" fmla="*/ 45 h 88"/>
                  <a:gd name="T46" fmla="*/ 19 w 88"/>
                  <a:gd name="T47" fmla="*/ 24 h 88"/>
                  <a:gd name="T48" fmla="*/ 9 w 88"/>
                  <a:gd name="T49" fmla="*/ 58 h 88"/>
                  <a:gd name="T50" fmla="*/ 24 w 88"/>
                  <a:gd name="T51" fmla="*/ 53 h 88"/>
                  <a:gd name="T52" fmla="*/ 33 w 88"/>
                  <a:gd name="T53" fmla="*/ 78 h 88"/>
                  <a:gd name="T54" fmla="*/ 9 w 88"/>
                  <a:gd name="T55" fmla="*/ 58 h 88"/>
                  <a:gd name="T56" fmla="*/ 36 w 88"/>
                  <a:gd name="T57" fmla="*/ 69 h 88"/>
                  <a:gd name="T58" fmla="*/ 29 w 88"/>
                  <a:gd name="T59" fmla="*/ 50 h 88"/>
                  <a:gd name="T60" fmla="*/ 40 w 88"/>
                  <a:gd name="T61" fmla="*/ 46 h 88"/>
                  <a:gd name="T62" fmla="*/ 36 w 88"/>
                  <a:gd name="T63" fmla="*/ 69 h 88"/>
                  <a:gd name="T64" fmla="*/ 41 w 88"/>
                  <a:gd name="T65" fmla="*/ 80 h 88"/>
                  <a:gd name="T66" fmla="*/ 46 w 88"/>
                  <a:gd name="T67" fmla="*/ 46 h 88"/>
                  <a:gd name="T68" fmla="*/ 78 w 88"/>
                  <a:gd name="T69" fmla="*/ 58 h 88"/>
                  <a:gd name="T70" fmla="*/ 41 w 88"/>
                  <a:gd name="T71"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88">
                    <a:moveTo>
                      <a:pt x="88" y="57"/>
                    </a:moveTo>
                    <a:lnTo>
                      <a:pt x="72" y="3"/>
                    </a:lnTo>
                    <a:lnTo>
                      <a:pt x="68" y="0"/>
                    </a:lnTo>
                    <a:lnTo>
                      <a:pt x="11" y="10"/>
                    </a:lnTo>
                    <a:lnTo>
                      <a:pt x="9" y="14"/>
                    </a:lnTo>
                    <a:lnTo>
                      <a:pt x="21" y="47"/>
                    </a:lnTo>
                    <a:lnTo>
                      <a:pt x="1" y="54"/>
                    </a:lnTo>
                    <a:lnTo>
                      <a:pt x="0" y="60"/>
                    </a:lnTo>
                    <a:lnTo>
                      <a:pt x="35" y="88"/>
                    </a:lnTo>
                    <a:lnTo>
                      <a:pt x="43" y="86"/>
                    </a:lnTo>
                    <a:lnTo>
                      <a:pt x="87" y="60"/>
                    </a:lnTo>
                    <a:lnTo>
                      <a:pt x="88" y="57"/>
                    </a:lnTo>
                    <a:close/>
                    <a:moveTo>
                      <a:pt x="80" y="52"/>
                    </a:moveTo>
                    <a:lnTo>
                      <a:pt x="48" y="40"/>
                    </a:lnTo>
                    <a:lnTo>
                      <a:pt x="68" y="10"/>
                    </a:lnTo>
                    <a:lnTo>
                      <a:pt x="80" y="52"/>
                    </a:lnTo>
                    <a:close/>
                    <a:moveTo>
                      <a:pt x="63" y="7"/>
                    </a:moveTo>
                    <a:lnTo>
                      <a:pt x="43" y="37"/>
                    </a:lnTo>
                    <a:lnTo>
                      <a:pt x="19" y="15"/>
                    </a:lnTo>
                    <a:lnTo>
                      <a:pt x="63" y="7"/>
                    </a:lnTo>
                    <a:close/>
                    <a:moveTo>
                      <a:pt x="19" y="24"/>
                    </a:moveTo>
                    <a:lnTo>
                      <a:pt x="37" y="41"/>
                    </a:lnTo>
                    <a:lnTo>
                      <a:pt x="27" y="45"/>
                    </a:lnTo>
                    <a:lnTo>
                      <a:pt x="19" y="24"/>
                    </a:lnTo>
                    <a:close/>
                    <a:moveTo>
                      <a:pt x="9" y="58"/>
                    </a:moveTo>
                    <a:lnTo>
                      <a:pt x="24" y="53"/>
                    </a:lnTo>
                    <a:lnTo>
                      <a:pt x="33" y="78"/>
                    </a:lnTo>
                    <a:lnTo>
                      <a:pt x="9" y="58"/>
                    </a:lnTo>
                    <a:close/>
                    <a:moveTo>
                      <a:pt x="36" y="69"/>
                    </a:moveTo>
                    <a:lnTo>
                      <a:pt x="29" y="50"/>
                    </a:lnTo>
                    <a:lnTo>
                      <a:pt x="40" y="46"/>
                    </a:lnTo>
                    <a:lnTo>
                      <a:pt x="36" y="69"/>
                    </a:lnTo>
                    <a:close/>
                    <a:moveTo>
                      <a:pt x="41" y="80"/>
                    </a:moveTo>
                    <a:lnTo>
                      <a:pt x="46" y="46"/>
                    </a:lnTo>
                    <a:lnTo>
                      <a:pt x="78" y="58"/>
                    </a:lnTo>
                    <a:lnTo>
                      <a:pt x="41" y="80"/>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8" name="Oval 986">
                <a:extLst>
                  <a:ext uri="{FF2B5EF4-FFF2-40B4-BE49-F238E27FC236}">
                    <a16:creationId xmlns:a16="http://schemas.microsoft.com/office/drawing/2014/main" id="{2FB903A0-E893-424B-BFA5-C8465CFDE9D7}"/>
                  </a:ext>
                </a:extLst>
              </p:cNvPr>
              <p:cNvSpPr>
                <a:spLocks noChangeArrowheads="1"/>
              </p:cNvSpPr>
              <p:nvPr/>
            </p:nvSpPr>
            <p:spPr bwMode="auto">
              <a:xfrm>
                <a:off x="7956191" y="6160418"/>
                <a:ext cx="99984" cy="10524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9" name="Oval 987">
                <a:extLst>
                  <a:ext uri="{FF2B5EF4-FFF2-40B4-BE49-F238E27FC236}">
                    <a16:creationId xmlns:a16="http://schemas.microsoft.com/office/drawing/2014/main" id="{37789DC1-BD48-4DD0-929A-0A20AB7EE915}"/>
                  </a:ext>
                </a:extLst>
              </p:cNvPr>
              <p:cNvSpPr>
                <a:spLocks noChangeArrowheads="1"/>
              </p:cNvSpPr>
              <p:nvPr/>
            </p:nvSpPr>
            <p:spPr bwMode="auto">
              <a:xfrm>
                <a:off x="8203513" y="6013076"/>
                <a:ext cx="10524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0" name="Oval 988">
                <a:extLst>
                  <a:ext uri="{FF2B5EF4-FFF2-40B4-BE49-F238E27FC236}">
                    <a16:creationId xmlns:a16="http://schemas.microsoft.com/office/drawing/2014/main" id="{B7B353A5-6893-45E6-9BEA-BD538E0FA2E9}"/>
                  </a:ext>
                </a:extLst>
              </p:cNvPr>
              <p:cNvSpPr>
                <a:spLocks noChangeArrowheads="1"/>
              </p:cNvSpPr>
              <p:nvPr/>
            </p:nvSpPr>
            <p:spPr bwMode="auto">
              <a:xfrm>
                <a:off x="7819373" y="5776279"/>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1" name="Oval 989">
                <a:extLst>
                  <a:ext uri="{FF2B5EF4-FFF2-40B4-BE49-F238E27FC236}">
                    <a16:creationId xmlns:a16="http://schemas.microsoft.com/office/drawing/2014/main" id="{EB36BBDC-406E-43E9-B08A-6980634DCC2D}"/>
                  </a:ext>
                </a:extLst>
              </p:cNvPr>
              <p:cNvSpPr>
                <a:spLocks noChangeArrowheads="1"/>
              </p:cNvSpPr>
              <p:nvPr/>
            </p:nvSpPr>
            <p:spPr bwMode="auto">
              <a:xfrm>
                <a:off x="7987764" y="5928881"/>
                <a:ext cx="99984" cy="9998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2" name="Oval 990">
                <a:extLst>
                  <a:ext uri="{FF2B5EF4-FFF2-40B4-BE49-F238E27FC236}">
                    <a16:creationId xmlns:a16="http://schemas.microsoft.com/office/drawing/2014/main" id="{7202C1A3-E8A1-4406-AB30-A853DFE482C4}"/>
                  </a:ext>
                </a:extLst>
              </p:cNvPr>
              <p:cNvSpPr>
                <a:spLocks noChangeArrowheads="1"/>
              </p:cNvSpPr>
              <p:nvPr/>
            </p:nvSpPr>
            <p:spPr bwMode="auto">
              <a:xfrm>
                <a:off x="8124581" y="5728917"/>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3" name="Oval 991">
                <a:extLst>
                  <a:ext uri="{FF2B5EF4-FFF2-40B4-BE49-F238E27FC236}">
                    <a16:creationId xmlns:a16="http://schemas.microsoft.com/office/drawing/2014/main" id="{DB69ACE7-3697-4862-B8E3-230CFB41F60D}"/>
                  </a:ext>
                </a:extLst>
              </p:cNvPr>
              <p:cNvSpPr>
                <a:spLocks noChangeArrowheads="1"/>
              </p:cNvSpPr>
              <p:nvPr/>
            </p:nvSpPr>
            <p:spPr bwMode="auto">
              <a:xfrm>
                <a:off x="7772012" y="6013076"/>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4" name="Group 123">
              <a:extLst>
                <a:ext uri="{FF2B5EF4-FFF2-40B4-BE49-F238E27FC236}">
                  <a16:creationId xmlns:a16="http://schemas.microsoft.com/office/drawing/2014/main" id="{99984791-B324-449F-BC61-AB5E023EAF13}"/>
                </a:ext>
                <a:ext uri="{C183D7F6-B498-43B3-948B-1728B52AA6E4}">
                  <adec:decorative xmlns:adec="http://schemas.microsoft.com/office/drawing/2017/decorative" val="1"/>
                </a:ext>
              </a:extLst>
            </p:cNvPr>
            <p:cNvGrpSpPr/>
            <p:nvPr/>
          </p:nvGrpSpPr>
          <p:grpSpPr>
            <a:xfrm>
              <a:off x="2392345" y="5658807"/>
              <a:ext cx="415066" cy="428038"/>
              <a:chOff x="806204" y="3158274"/>
              <a:chExt cx="509604" cy="525531"/>
            </a:xfrm>
          </p:grpSpPr>
          <p:sp>
            <p:nvSpPr>
              <p:cNvPr id="125" name="Freeform 1052">
                <a:extLst>
                  <a:ext uri="{FF2B5EF4-FFF2-40B4-BE49-F238E27FC236}">
                    <a16:creationId xmlns:a16="http://schemas.microsoft.com/office/drawing/2014/main" id="{D91F538F-C4B8-44E1-8737-7F932B2B0803}"/>
                  </a:ext>
                </a:extLst>
              </p:cNvPr>
              <p:cNvSpPr>
                <a:spLocks/>
              </p:cNvSpPr>
              <p:nvPr/>
            </p:nvSpPr>
            <p:spPr bwMode="auto">
              <a:xfrm>
                <a:off x="1045079" y="3312215"/>
                <a:ext cx="95551" cy="212335"/>
              </a:xfrm>
              <a:custGeom>
                <a:avLst/>
                <a:gdLst>
                  <a:gd name="T0" fmla="*/ 13 w 18"/>
                  <a:gd name="T1" fmla="*/ 40 h 40"/>
                  <a:gd name="T2" fmla="*/ 0 w 18"/>
                  <a:gd name="T3" fmla="*/ 27 h 40"/>
                  <a:gd name="T4" fmla="*/ 0 w 18"/>
                  <a:gd name="T5" fmla="*/ 0 h 40"/>
                  <a:gd name="T6" fmla="*/ 6 w 18"/>
                  <a:gd name="T7" fmla="*/ 0 h 40"/>
                  <a:gd name="T8" fmla="*/ 6 w 18"/>
                  <a:gd name="T9" fmla="*/ 23 h 40"/>
                  <a:gd name="T10" fmla="*/ 18 w 18"/>
                  <a:gd name="T11" fmla="*/ 35 h 40"/>
                  <a:gd name="T12" fmla="*/ 13 w 1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 h="40">
                    <a:moveTo>
                      <a:pt x="13" y="40"/>
                    </a:moveTo>
                    <a:lnTo>
                      <a:pt x="0" y="27"/>
                    </a:lnTo>
                    <a:lnTo>
                      <a:pt x="0" y="0"/>
                    </a:lnTo>
                    <a:lnTo>
                      <a:pt x="6" y="0"/>
                    </a:lnTo>
                    <a:lnTo>
                      <a:pt x="6" y="23"/>
                    </a:lnTo>
                    <a:lnTo>
                      <a:pt x="18" y="35"/>
                    </a:lnTo>
                    <a:lnTo>
                      <a:pt x="13" y="4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6" name="Freeform 1053">
                <a:extLst>
                  <a:ext uri="{FF2B5EF4-FFF2-40B4-BE49-F238E27FC236}">
                    <a16:creationId xmlns:a16="http://schemas.microsoft.com/office/drawing/2014/main" id="{29782430-A110-4872-8C65-CD1633645422}"/>
                  </a:ext>
                </a:extLst>
              </p:cNvPr>
              <p:cNvSpPr>
                <a:spLocks/>
              </p:cNvSpPr>
              <p:nvPr/>
            </p:nvSpPr>
            <p:spPr bwMode="auto">
              <a:xfrm>
                <a:off x="806204" y="3158274"/>
                <a:ext cx="509604" cy="525531"/>
              </a:xfrm>
              <a:custGeom>
                <a:avLst/>
                <a:gdLst>
                  <a:gd name="T0" fmla="*/ 60 w 120"/>
                  <a:gd name="T1" fmla="*/ 4 h 124"/>
                  <a:gd name="T2" fmla="*/ 28 w 120"/>
                  <a:gd name="T3" fmla="*/ 13 h 124"/>
                  <a:gd name="T4" fmla="*/ 26 w 120"/>
                  <a:gd name="T5" fmla="*/ 14 h 124"/>
                  <a:gd name="T6" fmla="*/ 12 w 120"/>
                  <a:gd name="T7" fmla="*/ 0 h 124"/>
                  <a:gd name="T8" fmla="*/ 12 w 120"/>
                  <a:gd name="T9" fmla="*/ 36 h 124"/>
                  <a:gd name="T10" fmla="*/ 48 w 120"/>
                  <a:gd name="T11" fmla="*/ 36 h 124"/>
                  <a:gd name="T12" fmla="*/ 32 w 120"/>
                  <a:gd name="T13" fmla="*/ 20 h 124"/>
                  <a:gd name="T14" fmla="*/ 32 w 120"/>
                  <a:gd name="T15" fmla="*/ 20 h 124"/>
                  <a:gd name="T16" fmla="*/ 60 w 120"/>
                  <a:gd name="T17" fmla="*/ 12 h 124"/>
                  <a:gd name="T18" fmla="*/ 112 w 120"/>
                  <a:gd name="T19" fmla="*/ 64 h 124"/>
                  <a:gd name="T20" fmla="*/ 60 w 120"/>
                  <a:gd name="T21" fmla="*/ 116 h 124"/>
                  <a:gd name="T22" fmla="*/ 8 w 120"/>
                  <a:gd name="T23" fmla="*/ 64 h 124"/>
                  <a:gd name="T24" fmla="*/ 0 w 120"/>
                  <a:gd name="T25" fmla="*/ 64 h 124"/>
                  <a:gd name="T26" fmla="*/ 60 w 120"/>
                  <a:gd name="T27" fmla="*/ 124 h 124"/>
                  <a:gd name="T28" fmla="*/ 120 w 120"/>
                  <a:gd name="T29" fmla="*/ 64 h 124"/>
                  <a:gd name="T30" fmla="*/ 60 w 120"/>
                  <a:gd name="T31"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24">
                    <a:moveTo>
                      <a:pt x="60" y="4"/>
                    </a:moveTo>
                    <a:cubicBezTo>
                      <a:pt x="48" y="4"/>
                      <a:pt x="37" y="7"/>
                      <a:pt x="28" y="13"/>
                    </a:cubicBezTo>
                    <a:cubicBezTo>
                      <a:pt x="26" y="14"/>
                      <a:pt x="26" y="14"/>
                      <a:pt x="26" y="14"/>
                    </a:cubicBezTo>
                    <a:cubicBezTo>
                      <a:pt x="12" y="0"/>
                      <a:pt x="12" y="0"/>
                      <a:pt x="12" y="0"/>
                    </a:cubicBezTo>
                    <a:cubicBezTo>
                      <a:pt x="12" y="36"/>
                      <a:pt x="12" y="36"/>
                      <a:pt x="12" y="36"/>
                    </a:cubicBezTo>
                    <a:cubicBezTo>
                      <a:pt x="48" y="36"/>
                      <a:pt x="48" y="36"/>
                      <a:pt x="48" y="36"/>
                    </a:cubicBezTo>
                    <a:cubicBezTo>
                      <a:pt x="32" y="20"/>
                      <a:pt x="32" y="20"/>
                      <a:pt x="32" y="20"/>
                    </a:cubicBezTo>
                    <a:cubicBezTo>
                      <a:pt x="32" y="20"/>
                      <a:pt x="32" y="20"/>
                      <a:pt x="32" y="20"/>
                    </a:cubicBezTo>
                    <a:cubicBezTo>
                      <a:pt x="40" y="15"/>
                      <a:pt x="50" y="12"/>
                      <a:pt x="60" y="12"/>
                    </a:cubicBezTo>
                    <a:cubicBezTo>
                      <a:pt x="89" y="12"/>
                      <a:pt x="112" y="35"/>
                      <a:pt x="112" y="64"/>
                    </a:cubicBezTo>
                    <a:cubicBezTo>
                      <a:pt x="112" y="93"/>
                      <a:pt x="89" y="116"/>
                      <a:pt x="60" y="116"/>
                    </a:cubicBezTo>
                    <a:cubicBezTo>
                      <a:pt x="31" y="116"/>
                      <a:pt x="8" y="93"/>
                      <a:pt x="8" y="64"/>
                    </a:cubicBezTo>
                    <a:cubicBezTo>
                      <a:pt x="0" y="64"/>
                      <a:pt x="0" y="64"/>
                      <a:pt x="0" y="64"/>
                    </a:cubicBezTo>
                    <a:cubicBezTo>
                      <a:pt x="0" y="97"/>
                      <a:pt x="27" y="124"/>
                      <a:pt x="60" y="124"/>
                    </a:cubicBezTo>
                    <a:cubicBezTo>
                      <a:pt x="93" y="124"/>
                      <a:pt x="120" y="97"/>
                      <a:pt x="120" y="64"/>
                    </a:cubicBezTo>
                    <a:cubicBezTo>
                      <a:pt x="120" y="31"/>
                      <a:pt x="93" y="4"/>
                      <a:pt x="60" y="4"/>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7" name="Group 126">
              <a:extLst>
                <a:ext uri="{FF2B5EF4-FFF2-40B4-BE49-F238E27FC236}">
                  <a16:creationId xmlns:a16="http://schemas.microsoft.com/office/drawing/2014/main" id="{078C4415-A57A-47A5-896C-3656621C3C79}"/>
                </a:ext>
                <a:ext uri="{C183D7F6-B498-43B3-948B-1728B52AA6E4}">
                  <adec:decorative xmlns:adec="http://schemas.microsoft.com/office/drawing/2017/decorative" val="1"/>
                </a:ext>
              </a:extLst>
            </p:cNvPr>
            <p:cNvGrpSpPr/>
            <p:nvPr/>
          </p:nvGrpSpPr>
          <p:grpSpPr>
            <a:xfrm>
              <a:off x="2284821" y="1628174"/>
              <a:ext cx="497459" cy="463315"/>
              <a:chOff x="5451031" y="1624151"/>
              <a:chExt cx="541457" cy="504298"/>
            </a:xfrm>
          </p:grpSpPr>
          <p:sp>
            <p:nvSpPr>
              <p:cNvPr id="128" name="Freeform 966">
                <a:extLst>
                  <a:ext uri="{FF2B5EF4-FFF2-40B4-BE49-F238E27FC236}">
                    <a16:creationId xmlns:a16="http://schemas.microsoft.com/office/drawing/2014/main" id="{2106A825-C3C1-468E-9812-B684EEF1AE4F}"/>
                  </a:ext>
                </a:extLst>
              </p:cNvPr>
              <p:cNvSpPr>
                <a:spLocks/>
              </p:cNvSpPr>
              <p:nvPr/>
            </p:nvSpPr>
            <p:spPr bwMode="auto">
              <a:xfrm>
                <a:off x="5589049" y="1756862"/>
                <a:ext cx="355663" cy="238878"/>
              </a:xfrm>
              <a:custGeom>
                <a:avLst/>
                <a:gdLst>
                  <a:gd name="T0" fmla="*/ 44 w 84"/>
                  <a:gd name="T1" fmla="*/ 50 h 56"/>
                  <a:gd name="T2" fmla="*/ 74 w 84"/>
                  <a:gd name="T3" fmla="*/ 20 h 56"/>
                  <a:gd name="T4" fmla="*/ 84 w 84"/>
                  <a:gd name="T5" fmla="*/ 22 h 56"/>
                  <a:gd name="T6" fmla="*/ 84 w 84"/>
                  <a:gd name="T7" fmla="*/ 0 h 56"/>
                  <a:gd name="T8" fmla="*/ 0 w 84"/>
                  <a:gd name="T9" fmla="*/ 0 h 56"/>
                  <a:gd name="T10" fmla="*/ 0 w 84"/>
                  <a:gd name="T11" fmla="*/ 56 h 56"/>
                  <a:gd name="T12" fmla="*/ 45 w 84"/>
                  <a:gd name="T13" fmla="*/ 56 h 56"/>
                  <a:gd name="T14" fmla="*/ 44 w 84"/>
                  <a:gd name="T15" fmla="*/ 5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6">
                    <a:moveTo>
                      <a:pt x="44" y="50"/>
                    </a:moveTo>
                    <a:cubicBezTo>
                      <a:pt x="44" y="34"/>
                      <a:pt x="57" y="20"/>
                      <a:pt x="74" y="20"/>
                    </a:cubicBezTo>
                    <a:cubicBezTo>
                      <a:pt x="78" y="20"/>
                      <a:pt x="81" y="21"/>
                      <a:pt x="84" y="22"/>
                    </a:cubicBezTo>
                    <a:cubicBezTo>
                      <a:pt x="84" y="0"/>
                      <a:pt x="84" y="0"/>
                      <a:pt x="84" y="0"/>
                    </a:cubicBezTo>
                    <a:cubicBezTo>
                      <a:pt x="0" y="0"/>
                      <a:pt x="0" y="0"/>
                      <a:pt x="0" y="0"/>
                    </a:cubicBezTo>
                    <a:cubicBezTo>
                      <a:pt x="0" y="56"/>
                      <a:pt x="0" y="56"/>
                      <a:pt x="0" y="56"/>
                    </a:cubicBezTo>
                    <a:cubicBezTo>
                      <a:pt x="45" y="56"/>
                      <a:pt x="45" y="56"/>
                      <a:pt x="45" y="56"/>
                    </a:cubicBezTo>
                    <a:cubicBezTo>
                      <a:pt x="44" y="54"/>
                      <a:pt x="44" y="52"/>
                      <a:pt x="44" y="5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006">
                <a:extLst>
                  <a:ext uri="{FF2B5EF4-FFF2-40B4-BE49-F238E27FC236}">
                    <a16:creationId xmlns:a16="http://schemas.microsoft.com/office/drawing/2014/main" id="{A8ACE2F1-AF05-431E-B3BB-3F05C9CB506A}"/>
                  </a:ext>
                </a:extLst>
              </p:cNvPr>
              <p:cNvSpPr>
                <a:spLocks/>
              </p:cNvSpPr>
              <p:nvPr/>
            </p:nvSpPr>
            <p:spPr bwMode="auto">
              <a:xfrm>
                <a:off x="5451031" y="1624151"/>
                <a:ext cx="323813" cy="201718"/>
              </a:xfrm>
              <a:custGeom>
                <a:avLst/>
                <a:gdLst>
                  <a:gd name="T0" fmla="*/ 20 w 61"/>
                  <a:gd name="T1" fmla="*/ 19 h 38"/>
                  <a:gd name="T2" fmla="*/ 20 w 61"/>
                  <a:gd name="T3" fmla="*/ 19 h 38"/>
                  <a:gd name="T4" fmla="*/ 26 w 61"/>
                  <a:gd name="T5" fmla="*/ 19 h 38"/>
                  <a:gd name="T6" fmla="*/ 61 w 61"/>
                  <a:gd name="T7" fmla="*/ 19 h 38"/>
                  <a:gd name="T8" fmla="*/ 61 w 61"/>
                  <a:gd name="T9" fmla="*/ 0 h 38"/>
                  <a:gd name="T10" fmla="*/ 0 w 61"/>
                  <a:gd name="T11" fmla="*/ 0 h 38"/>
                  <a:gd name="T12" fmla="*/ 0 w 61"/>
                  <a:gd name="T13" fmla="*/ 38 h 38"/>
                  <a:gd name="T14" fmla="*/ 20 w 61"/>
                  <a:gd name="T15" fmla="*/ 38 h 38"/>
                  <a:gd name="T16" fmla="*/ 20 w 61"/>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8">
                    <a:moveTo>
                      <a:pt x="20" y="19"/>
                    </a:moveTo>
                    <a:lnTo>
                      <a:pt x="20" y="19"/>
                    </a:lnTo>
                    <a:lnTo>
                      <a:pt x="26" y="19"/>
                    </a:lnTo>
                    <a:lnTo>
                      <a:pt x="61" y="19"/>
                    </a:lnTo>
                    <a:lnTo>
                      <a:pt x="61" y="0"/>
                    </a:lnTo>
                    <a:lnTo>
                      <a:pt x="0" y="0"/>
                    </a:lnTo>
                    <a:lnTo>
                      <a:pt x="0" y="38"/>
                    </a:lnTo>
                    <a:lnTo>
                      <a:pt x="20" y="38"/>
                    </a:lnTo>
                    <a:lnTo>
                      <a:pt x="20" y="19"/>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Rectangle 1007">
                <a:extLst>
                  <a:ext uri="{FF2B5EF4-FFF2-40B4-BE49-F238E27FC236}">
                    <a16:creationId xmlns:a16="http://schemas.microsoft.com/office/drawing/2014/main" id="{D6D1FBA1-2909-45E9-A596-46A8F49584D2}"/>
                  </a:ext>
                </a:extLst>
              </p:cNvPr>
              <p:cNvSpPr>
                <a:spLocks noChangeArrowheads="1"/>
              </p:cNvSpPr>
              <p:nvPr/>
            </p:nvSpPr>
            <p:spPr bwMode="auto">
              <a:xfrm>
                <a:off x="5658059" y="1889570"/>
                <a:ext cx="31850" cy="690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Rectangle 1008">
                <a:extLst>
                  <a:ext uri="{FF2B5EF4-FFF2-40B4-BE49-F238E27FC236}">
                    <a16:creationId xmlns:a16="http://schemas.microsoft.com/office/drawing/2014/main" id="{8E979AA1-1849-4518-9BCD-AE3EFDBC2882}"/>
                  </a:ext>
                </a:extLst>
              </p:cNvPr>
              <p:cNvSpPr>
                <a:spLocks noChangeArrowheads="1"/>
              </p:cNvSpPr>
              <p:nvPr/>
            </p:nvSpPr>
            <p:spPr bwMode="auto">
              <a:xfrm>
                <a:off x="5721760" y="1788713"/>
                <a:ext cx="37160" cy="1698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061">
                <a:extLst>
                  <a:ext uri="{FF2B5EF4-FFF2-40B4-BE49-F238E27FC236}">
                    <a16:creationId xmlns:a16="http://schemas.microsoft.com/office/drawing/2014/main" id="{79419877-7B4F-4C5B-B08C-860AA0BCCFCA}"/>
                  </a:ext>
                </a:extLst>
              </p:cNvPr>
              <p:cNvSpPr>
                <a:spLocks noEditPoints="1"/>
              </p:cNvSpPr>
              <p:nvPr/>
            </p:nvSpPr>
            <p:spPr bwMode="auto">
              <a:xfrm>
                <a:off x="5742993" y="1873647"/>
                <a:ext cx="249495" cy="254802"/>
              </a:xfrm>
              <a:custGeom>
                <a:avLst/>
                <a:gdLst>
                  <a:gd name="T0" fmla="*/ 38 w 60"/>
                  <a:gd name="T1" fmla="*/ 0 h 60"/>
                  <a:gd name="T2" fmla="*/ 16 w 60"/>
                  <a:gd name="T3" fmla="*/ 22 h 60"/>
                  <a:gd name="T4" fmla="*/ 20 w 60"/>
                  <a:gd name="T5" fmla="*/ 35 h 60"/>
                  <a:gd name="T6" fmla="*/ 0 w 60"/>
                  <a:gd name="T7" fmla="*/ 54 h 60"/>
                  <a:gd name="T8" fmla="*/ 6 w 60"/>
                  <a:gd name="T9" fmla="*/ 60 h 60"/>
                  <a:gd name="T10" fmla="*/ 26 w 60"/>
                  <a:gd name="T11" fmla="*/ 40 h 60"/>
                  <a:gd name="T12" fmla="*/ 38 w 60"/>
                  <a:gd name="T13" fmla="*/ 44 h 60"/>
                  <a:gd name="T14" fmla="*/ 60 w 60"/>
                  <a:gd name="T15" fmla="*/ 22 h 60"/>
                  <a:gd name="T16" fmla="*/ 38 w 60"/>
                  <a:gd name="T17" fmla="*/ 0 h 60"/>
                  <a:gd name="T18" fmla="*/ 38 w 60"/>
                  <a:gd name="T19" fmla="*/ 36 h 60"/>
                  <a:gd name="T20" fmla="*/ 24 w 60"/>
                  <a:gd name="T21" fmla="*/ 22 h 60"/>
                  <a:gd name="T22" fmla="*/ 38 w 60"/>
                  <a:gd name="T23" fmla="*/ 8 h 60"/>
                  <a:gd name="T24" fmla="*/ 52 w 60"/>
                  <a:gd name="T25" fmla="*/ 22 h 60"/>
                  <a:gd name="T26" fmla="*/ 38 w 60"/>
                  <a:gd name="T27"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38" y="0"/>
                    </a:moveTo>
                    <a:cubicBezTo>
                      <a:pt x="26" y="0"/>
                      <a:pt x="16" y="10"/>
                      <a:pt x="16" y="22"/>
                    </a:cubicBezTo>
                    <a:cubicBezTo>
                      <a:pt x="16" y="27"/>
                      <a:pt x="17" y="31"/>
                      <a:pt x="20" y="35"/>
                    </a:cubicBezTo>
                    <a:cubicBezTo>
                      <a:pt x="0" y="54"/>
                      <a:pt x="0" y="54"/>
                      <a:pt x="0" y="54"/>
                    </a:cubicBezTo>
                    <a:cubicBezTo>
                      <a:pt x="6" y="60"/>
                      <a:pt x="6" y="60"/>
                      <a:pt x="6" y="60"/>
                    </a:cubicBezTo>
                    <a:cubicBezTo>
                      <a:pt x="26" y="40"/>
                      <a:pt x="26" y="40"/>
                      <a:pt x="26" y="40"/>
                    </a:cubicBezTo>
                    <a:cubicBezTo>
                      <a:pt x="29" y="43"/>
                      <a:pt x="33" y="44"/>
                      <a:pt x="38" y="44"/>
                    </a:cubicBezTo>
                    <a:cubicBezTo>
                      <a:pt x="50" y="44"/>
                      <a:pt x="60" y="34"/>
                      <a:pt x="60" y="22"/>
                    </a:cubicBezTo>
                    <a:cubicBezTo>
                      <a:pt x="60" y="10"/>
                      <a:pt x="50" y="0"/>
                      <a:pt x="38" y="0"/>
                    </a:cubicBezTo>
                    <a:close/>
                    <a:moveTo>
                      <a:pt x="38" y="36"/>
                    </a:moveTo>
                    <a:cubicBezTo>
                      <a:pt x="30" y="36"/>
                      <a:pt x="24" y="30"/>
                      <a:pt x="24" y="22"/>
                    </a:cubicBezTo>
                    <a:cubicBezTo>
                      <a:pt x="24" y="14"/>
                      <a:pt x="30" y="8"/>
                      <a:pt x="38" y="8"/>
                    </a:cubicBezTo>
                    <a:cubicBezTo>
                      <a:pt x="46" y="8"/>
                      <a:pt x="52" y="14"/>
                      <a:pt x="52" y="22"/>
                    </a:cubicBezTo>
                    <a:cubicBezTo>
                      <a:pt x="52" y="30"/>
                      <a:pt x="46" y="36"/>
                      <a:pt x="38" y="36"/>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091">
                <a:extLst>
                  <a:ext uri="{FF2B5EF4-FFF2-40B4-BE49-F238E27FC236}">
                    <a16:creationId xmlns:a16="http://schemas.microsoft.com/office/drawing/2014/main" id="{1A809A8A-D7D0-4B77-AC42-89CDB27C1B5F}"/>
                  </a:ext>
                </a:extLst>
              </p:cNvPr>
              <p:cNvSpPr>
                <a:spLocks/>
              </p:cNvSpPr>
              <p:nvPr/>
            </p:nvSpPr>
            <p:spPr bwMode="auto">
              <a:xfrm>
                <a:off x="5790767" y="1825870"/>
                <a:ext cx="31850" cy="79627"/>
              </a:xfrm>
              <a:custGeom>
                <a:avLst/>
                <a:gdLst>
                  <a:gd name="T0" fmla="*/ 0 w 8"/>
                  <a:gd name="T1" fmla="*/ 0 h 19"/>
                  <a:gd name="T2" fmla="*/ 0 w 8"/>
                  <a:gd name="T3" fmla="*/ 19 h 19"/>
                  <a:gd name="T4" fmla="*/ 8 w 8"/>
                  <a:gd name="T5" fmla="*/ 10 h 19"/>
                  <a:gd name="T6" fmla="*/ 8 w 8"/>
                  <a:gd name="T7" fmla="*/ 0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cubicBezTo>
                      <a:pt x="0" y="19"/>
                      <a:pt x="0" y="19"/>
                      <a:pt x="0" y="19"/>
                    </a:cubicBezTo>
                    <a:cubicBezTo>
                      <a:pt x="2" y="16"/>
                      <a:pt x="5" y="13"/>
                      <a:pt x="8" y="10"/>
                    </a:cubicBezTo>
                    <a:cubicBezTo>
                      <a:pt x="8" y="0"/>
                      <a:pt x="8" y="0"/>
                      <a:pt x="8"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6749142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4AC939-64DF-4A15-B6E8-099A89CCE34F}"/>
              </a:ext>
            </a:extLst>
          </p:cNvPr>
          <p:cNvSpPr>
            <a:spLocks noGrp="1"/>
          </p:cNvSpPr>
          <p:nvPr>
            <p:ph type="title"/>
          </p:nvPr>
        </p:nvSpPr>
        <p:spPr>
          <a:xfrm>
            <a:off x="588263" y="457200"/>
            <a:ext cx="11018520" cy="553998"/>
          </a:xfrm>
        </p:spPr>
        <p:txBody>
          <a:bodyPr/>
          <a:lstStyle/>
          <a:p>
            <a:r>
              <a:rPr lang="en-US" dirty="0"/>
              <a:t>VM categories</a:t>
            </a:r>
          </a:p>
        </p:txBody>
      </p:sp>
      <p:grpSp>
        <p:nvGrpSpPr>
          <p:cNvPr id="6" name="Group 5" descr="The diagram depicts virtual machine categories.">
            <a:extLst>
              <a:ext uri="{FF2B5EF4-FFF2-40B4-BE49-F238E27FC236}">
                <a16:creationId xmlns:a16="http://schemas.microsoft.com/office/drawing/2014/main" id="{1E610871-F6A9-4A28-9B62-46DF0478F887}"/>
              </a:ext>
            </a:extLst>
          </p:cNvPr>
          <p:cNvGrpSpPr/>
          <p:nvPr/>
        </p:nvGrpSpPr>
        <p:grpSpPr>
          <a:xfrm>
            <a:off x="581499" y="1528550"/>
            <a:ext cx="7438551" cy="4452633"/>
            <a:chOff x="581499" y="1528550"/>
            <a:chExt cx="7438551" cy="4452633"/>
          </a:xfrm>
        </p:grpSpPr>
        <p:grpSp>
          <p:nvGrpSpPr>
            <p:cNvPr id="175" name="Group 174" descr="The diagram depicts virtual machine categories.">
              <a:extLst>
                <a:ext uri="{FF2B5EF4-FFF2-40B4-BE49-F238E27FC236}">
                  <a16:creationId xmlns:a16="http://schemas.microsoft.com/office/drawing/2014/main" id="{D6A9C481-C9E2-49FD-8780-DB0622414A8D}"/>
                </a:ext>
                <a:ext uri="{C183D7F6-B498-43B3-948B-1728B52AA6E4}">
                  <adec:decorative xmlns:adec="http://schemas.microsoft.com/office/drawing/2017/decorative" val="1"/>
                </a:ext>
              </a:extLst>
            </p:cNvPr>
            <p:cNvGrpSpPr/>
            <p:nvPr/>
          </p:nvGrpSpPr>
          <p:grpSpPr>
            <a:xfrm>
              <a:off x="581499" y="1673587"/>
              <a:ext cx="7438551" cy="4307596"/>
              <a:chOff x="581499" y="1673587"/>
              <a:chExt cx="8400576" cy="4307596"/>
            </a:xfrm>
          </p:grpSpPr>
          <p:sp>
            <p:nvSpPr>
              <p:cNvPr id="176" name="Freeform 5">
                <a:extLst>
                  <a:ext uri="{FF2B5EF4-FFF2-40B4-BE49-F238E27FC236}">
                    <a16:creationId xmlns:a16="http://schemas.microsoft.com/office/drawing/2014/main" id="{1F24142B-59CA-44A1-B8E4-CF766C2DF940}"/>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7" name="Freeform 5">
                <a:extLst>
                  <a:ext uri="{FF2B5EF4-FFF2-40B4-BE49-F238E27FC236}">
                    <a16:creationId xmlns:a16="http://schemas.microsoft.com/office/drawing/2014/main" id="{26E6D0C2-F647-498A-8789-3347B01667E8}"/>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78" name="TextBox 177" descr="The diagram depicts virtual machine categories.">
              <a:extLst>
                <a:ext uri="{FF2B5EF4-FFF2-40B4-BE49-F238E27FC236}">
                  <a16:creationId xmlns:a16="http://schemas.microsoft.com/office/drawing/2014/main" id="{4887AE33-299D-4BF5-99F6-F163403716BC}"/>
                </a:ext>
              </a:extLst>
            </p:cNvPr>
            <p:cNvSpPr txBox="1"/>
            <p:nvPr/>
          </p:nvSpPr>
          <p:spPr>
            <a:xfrm>
              <a:off x="3302758" y="1528550"/>
              <a:ext cx="2238233" cy="304699"/>
            </a:xfrm>
            <a:prstGeom prst="rect">
              <a:avLst/>
            </a:prstGeom>
            <a:solidFill>
              <a:srgbClr val="FFFFFF"/>
            </a:solidFill>
          </p:spPr>
          <p:txBody>
            <a:bodyPr wrap="square" lIns="0" tIns="0" rIns="0" bIns="0" rtlCol="0">
              <a:spAutoFit/>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2200" b="1"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Virtual machines</a:t>
              </a:r>
            </a:p>
          </p:txBody>
        </p:sp>
        <p:sp>
          <p:nvSpPr>
            <p:cNvPr id="179" name="Oval 178" descr="The diagram depicts virtual machine categories.">
              <a:extLst>
                <a:ext uri="{FF2B5EF4-FFF2-40B4-BE49-F238E27FC236}">
                  <a16:creationId xmlns:a16="http://schemas.microsoft.com/office/drawing/2014/main" id="{18328860-4682-4DC5-AAEF-1C4FA8534274}"/>
                </a:ext>
                <a:ext uri="{C183D7F6-B498-43B3-948B-1728B52AA6E4}">
                  <adec:decorative xmlns:adec="http://schemas.microsoft.com/office/drawing/2017/decorative" val="1"/>
                </a:ext>
              </a:extLst>
            </p:cNvPr>
            <p:cNvSpPr/>
            <p:nvPr/>
          </p:nvSpPr>
          <p:spPr bwMode="auto">
            <a:xfrm>
              <a:off x="964859" y="2095618"/>
              <a:ext cx="875079" cy="84930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180" name="Oval 179" descr="The diagram depicts virtual machine categories.">
              <a:extLst>
                <a:ext uri="{FF2B5EF4-FFF2-40B4-BE49-F238E27FC236}">
                  <a16:creationId xmlns:a16="http://schemas.microsoft.com/office/drawing/2014/main" id="{89DC7A7E-2CB8-4E45-8AE4-4377C936F9CA}"/>
                </a:ext>
                <a:ext uri="{C183D7F6-B498-43B3-948B-1728B52AA6E4}">
                  <adec:decorative xmlns:adec="http://schemas.microsoft.com/office/drawing/2017/decorative" val="1"/>
                </a:ext>
              </a:extLst>
            </p:cNvPr>
            <p:cNvSpPr/>
            <p:nvPr/>
          </p:nvSpPr>
          <p:spPr bwMode="auto">
            <a:xfrm>
              <a:off x="2899804" y="2095618"/>
              <a:ext cx="875079"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1" name="Oval 180" descr="The diagram depicts virtual machine categories.">
              <a:extLst>
                <a:ext uri="{FF2B5EF4-FFF2-40B4-BE49-F238E27FC236}">
                  <a16:creationId xmlns:a16="http://schemas.microsoft.com/office/drawing/2014/main" id="{AB975BB1-EB33-43DB-94A1-480769FC1E40}"/>
                </a:ext>
                <a:ext uri="{C183D7F6-B498-43B3-948B-1728B52AA6E4}">
                  <adec:decorative xmlns:adec="http://schemas.microsoft.com/office/drawing/2017/decorative" val="1"/>
                </a:ext>
              </a:extLst>
            </p:cNvPr>
            <p:cNvSpPr/>
            <p:nvPr/>
          </p:nvSpPr>
          <p:spPr bwMode="auto">
            <a:xfrm>
              <a:off x="4741162" y="2095617"/>
              <a:ext cx="875080" cy="84931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3" name="Oval 182" descr="The diagram depicts virtual machine categories.">
              <a:extLst>
                <a:ext uri="{FF2B5EF4-FFF2-40B4-BE49-F238E27FC236}">
                  <a16:creationId xmlns:a16="http://schemas.microsoft.com/office/drawing/2014/main" id="{CC42155E-E881-45D5-AB73-66A420843507}"/>
                </a:ext>
                <a:ext uri="{C183D7F6-B498-43B3-948B-1728B52AA6E4}">
                  <adec:decorative xmlns:adec="http://schemas.microsoft.com/office/drawing/2017/decorative" val="1"/>
                </a:ext>
              </a:extLst>
            </p:cNvPr>
            <p:cNvSpPr/>
            <p:nvPr/>
          </p:nvSpPr>
          <p:spPr bwMode="auto">
            <a:xfrm>
              <a:off x="6546072" y="2095618"/>
              <a:ext cx="875080"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4" name="binary" descr="The diagram depicts virtual machine categories.">
              <a:extLst>
                <a:ext uri="{FF2B5EF4-FFF2-40B4-BE49-F238E27FC236}">
                  <a16:creationId xmlns:a16="http://schemas.microsoft.com/office/drawing/2014/main" id="{BDE2E9CD-68E4-4B6D-A679-3D8FF04B0210}"/>
                </a:ext>
                <a:ext uri="{C183D7F6-B498-43B3-948B-1728B52AA6E4}">
                  <adec:decorative xmlns:adec="http://schemas.microsoft.com/office/drawing/2017/decorative" val="1"/>
                </a:ext>
              </a:extLst>
            </p:cNvPr>
            <p:cNvSpPr>
              <a:spLocks noChangeAspect="1" noEditPoints="1"/>
            </p:cNvSpPr>
            <p:nvPr/>
          </p:nvSpPr>
          <p:spPr bwMode="auto">
            <a:xfrm>
              <a:off x="6810409" y="2375116"/>
              <a:ext cx="346406" cy="29031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gradFill>
                  <a:gsLst>
                    <a:gs pos="0">
                      <a:srgbClr val="505050"/>
                    </a:gs>
                    <a:gs pos="100000">
                      <a:srgbClr val="505050"/>
                    </a:gs>
                  </a:gsLst>
                </a:gradFill>
                <a:effectLst/>
                <a:uLnTx/>
                <a:uFillTx/>
                <a:latin typeface="Segoe UI Semibold"/>
                <a:ea typeface="+mn-ea"/>
                <a:cs typeface="+mn-cs"/>
              </a:endParaRPr>
            </a:p>
          </p:txBody>
        </p:sp>
        <p:sp>
          <p:nvSpPr>
            <p:cNvPr id="185" name="Oval 184" descr="The diagram depicts virtual machine categories.">
              <a:extLst>
                <a:ext uri="{FF2B5EF4-FFF2-40B4-BE49-F238E27FC236}">
                  <a16:creationId xmlns:a16="http://schemas.microsoft.com/office/drawing/2014/main" id="{03C8E062-E2BD-4129-9C8F-87B5931AAF1B}"/>
                </a:ext>
                <a:ext uri="{C183D7F6-B498-43B3-948B-1728B52AA6E4}">
                  <adec:decorative xmlns:adec="http://schemas.microsoft.com/office/drawing/2017/decorative" val="1"/>
                </a:ext>
              </a:extLst>
            </p:cNvPr>
            <p:cNvSpPr/>
            <p:nvPr/>
          </p:nvSpPr>
          <p:spPr bwMode="auto">
            <a:xfrm>
              <a:off x="970014" y="4196757"/>
              <a:ext cx="864768" cy="87396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6" name="Oval 185" descr="The diagram depicts virtual machine categories.">
              <a:extLst>
                <a:ext uri="{FF2B5EF4-FFF2-40B4-BE49-F238E27FC236}">
                  <a16:creationId xmlns:a16="http://schemas.microsoft.com/office/drawing/2014/main" id="{2E041104-63ED-4011-9E78-4D654A92AD6F}"/>
                </a:ext>
                <a:ext uri="{C183D7F6-B498-43B3-948B-1728B52AA6E4}">
                  <adec:decorative xmlns:adec="http://schemas.microsoft.com/office/drawing/2017/decorative" val="1"/>
                </a:ext>
              </a:extLst>
            </p:cNvPr>
            <p:cNvSpPr/>
            <p:nvPr/>
          </p:nvSpPr>
          <p:spPr bwMode="auto">
            <a:xfrm>
              <a:off x="2904959"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7" name="Oval 186" descr="The diagram depicts virtual machine categories.">
              <a:extLst>
                <a:ext uri="{FF2B5EF4-FFF2-40B4-BE49-F238E27FC236}">
                  <a16:creationId xmlns:a16="http://schemas.microsoft.com/office/drawing/2014/main" id="{DA447606-D386-490B-8B9E-773F8612DB5B}"/>
                </a:ext>
                <a:ext uri="{C183D7F6-B498-43B3-948B-1728B52AA6E4}">
                  <adec:decorative xmlns:adec="http://schemas.microsoft.com/office/drawing/2017/decorative" val="1"/>
                </a:ext>
              </a:extLst>
            </p:cNvPr>
            <p:cNvSpPr/>
            <p:nvPr/>
          </p:nvSpPr>
          <p:spPr bwMode="auto">
            <a:xfrm>
              <a:off x="474631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8" name="Oval 187" descr="The diagram depicts virtual machine categories.">
              <a:extLst>
                <a:ext uri="{FF2B5EF4-FFF2-40B4-BE49-F238E27FC236}">
                  <a16:creationId xmlns:a16="http://schemas.microsoft.com/office/drawing/2014/main" id="{87CCC600-7753-404D-A620-8DD40C1BEA91}"/>
                </a:ext>
                <a:ext uri="{C183D7F6-B498-43B3-948B-1728B52AA6E4}">
                  <adec:decorative xmlns:adec="http://schemas.microsoft.com/office/drawing/2017/decorative" val="1"/>
                </a:ext>
              </a:extLst>
            </p:cNvPr>
            <p:cNvSpPr/>
            <p:nvPr/>
          </p:nvSpPr>
          <p:spPr bwMode="auto">
            <a:xfrm>
              <a:off x="655122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9" name="Rectangle 188" descr="The diagram depicts virtual machine categories.">
              <a:extLst>
                <a:ext uri="{FF2B5EF4-FFF2-40B4-BE49-F238E27FC236}">
                  <a16:creationId xmlns:a16="http://schemas.microsoft.com/office/drawing/2014/main" id="{A36335F6-3AD1-40A9-B0A7-4DF34FF6C241}"/>
                </a:ext>
              </a:extLst>
            </p:cNvPr>
            <p:cNvSpPr/>
            <p:nvPr/>
          </p:nvSpPr>
          <p:spPr bwMode="auto">
            <a:xfrm>
              <a:off x="725484" y="5285364"/>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Memory optimized</a:t>
              </a:r>
            </a:p>
          </p:txBody>
        </p:sp>
        <p:sp>
          <p:nvSpPr>
            <p:cNvPr id="190" name="Rectangle 189" descr="The diagram depicts virtual machine categories.">
              <a:extLst>
                <a:ext uri="{FF2B5EF4-FFF2-40B4-BE49-F238E27FC236}">
                  <a16:creationId xmlns:a16="http://schemas.microsoft.com/office/drawing/2014/main" id="{8E55341B-9CB1-4392-843F-65DF892C9A4F}"/>
                </a:ext>
              </a:extLst>
            </p:cNvPr>
            <p:cNvSpPr/>
            <p:nvPr/>
          </p:nvSpPr>
          <p:spPr bwMode="auto">
            <a:xfrm>
              <a:off x="2660429" y="5274726"/>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GPU accelerated</a:t>
              </a:r>
            </a:p>
          </p:txBody>
        </p:sp>
        <p:sp>
          <p:nvSpPr>
            <p:cNvPr id="191" name="Rectangle 190" descr="The diagram depicts virtual machine categories.">
              <a:extLst>
                <a:ext uri="{FF2B5EF4-FFF2-40B4-BE49-F238E27FC236}">
                  <a16:creationId xmlns:a16="http://schemas.microsoft.com/office/drawing/2014/main" id="{38590EFB-D2E1-44DD-BA9B-DC5F3F81201B}"/>
                </a:ext>
              </a:extLst>
            </p:cNvPr>
            <p:cNvSpPr/>
            <p:nvPr/>
          </p:nvSpPr>
          <p:spPr bwMode="auto">
            <a:xfrm>
              <a:off x="4372879" y="5270036"/>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High performance computing</a:t>
              </a:r>
            </a:p>
          </p:txBody>
        </p:sp>
        <p:sp>
          <p:nvSpPr>
            <p:cNvPr id="192" name="Rectangle 191" descr="The diagram depicts virtual machine categories.">
              <a:extLst>
                <a:ext uri="{FF2B5EF4-FFF2-40B4-BE49-F238E27FC236}">
                  <a16:creationId xmlns:a16="http://schemas.microsoft.com/office/drawing/2014/main" id="{6A3F5A77-DD15-4AF1-B9F5-F0663B7AA070}"/>
                </a:ext>
              </a:extLst>
            </p:cNvPr>
            <p:cNvSpPr/>
            <p:nvPr/>
          </p:nvSpPr>
          <p:spPr bwMode="auto">
            <a:xfrm>
              <a:off x="6307516" y="5257732"/>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Storage optimized</a:t>
              </a:r>
            </a:p>
          </p:txBody>
        </p:sp>
        <p:sp>
          <p:nvSpPr>
            <p:cNvPr id="193" name="Rectangle 192" descr="The diagram depicts virtual machine categories.">
              <a:extLst>
                <a:ext uri="{FF2B5EF4-FFF2-40B4-BE49-F238E27FC236}">
                  <a16:creationId xmlns:a16="http://schemas.microsoft.com/office/drawing/2014/main" id="{E5680E11-264A-47F2-9C9A-89C751AA25A8}"/>
                </a:ext>
              </a:extLst>
            </p:cNvPr>
            <p:cNvSpPr/>
            <p:nvPr/>
          </p:nvSpPr>
          <p:spPr bwMode="auto">
            <a:xfrm>
              <a:off x="725484" y="3166031"/>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Entry level</a:t>
              </a:r>
            </a:p>
          </p:txBody>
        </p:sp>
        <p:sp>
          <p:nvSpPr>
            <p:cNvPr id="194" name="Rectangle 193" descr="The diagram depicts virtual machine categories.">
              <a:extLst>
                <a:ext uri="{FF2B5EF4-FFF2-40B4-BE49-F238E27FC236}">
                  <a16:creationId xmlns:a16="http://schemas.microsoft.com/office/drawing/2014/main" id="{416B8167-7563-4965-9580-64BED7012C94}"/>
                </a:ext>
              </a:extLst>
            </p:cNvPr>
            <p:cNvSpPr/>
            <p:nvPr/>
          </p:nvSpPr>
          <p:spPr bwMode="auto">
            <a:xfrm>
              <a:off x="2660429" y="3155393"/>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Burstable</a:t>
              </a:r>
            </a:p>
          </p:txBody>
        </p:sp>
        <p:sp>
          <p:nvSpPr>
            <p:cNvPr id="195" name="Rectangle 194" descr="The diagram depicts virtual machine categories.">
              <a:extLst>
                <a:ext uri="{FF2B5EF4-FFF2-40B4-BE49-F238E27FC236}">
                  <a16:creationId xmlns:a16="http://schemas.microsoft.com/office/drawing/2014/main" id="{519B6140-9971-4103-B389-194DD4B89081}"/>
                </a:ext>
              </a:extLst>
            </p:cNvPr>
            <p:cNvSpPr/>
            <p:nvPr/>
          </p:nvSpPr>
          <p:spPr bwMode="auto">
            <a:xfrm>
              <a:off x="4372879" y="3150703"/>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General purpose</a:t>
              </a:r>
            </a:p>
          </p:txBody>
        </p:sp>
        <p:sp>
          <p:nvSpPr>
            <p:cNvPr id="197" name="Rectangle 196" descr="The diagram depicts virtual machine categories.">
              <a:extLst>
                <a:ext uri="{FF2B5EF4-FFF2-40B4-BE49-F238E27FC236}">
                  <a16:creationId xmlns:a16="http://schemas.microsoft.com/office/drawing/2014/main" id="{96ABC2B5-ED26-4BF5-9DFD-CFB012BD3A68}"/>
                </a:ext>
              </a:extLst>
            </p:cNvPr>
            <p:cNvSpPr/>
            <p:nvPr/>
          </p:nvSpPr>
          <p:spPr bwMode="auto">
            <a:xfrm>
              <a:off x="6307516" y="3138399"/>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Compute intensive</a:t>
              </a:r>
            </a:p>
          </p:txBody>
        </p:sp>
        <p:grpSp>
          <p:nvGrpSpPr>
            <p:cNvPr id="198" name="Group 197" descr="The diagram depicts virtual machine categories.">
              <a:extLst>
                <a:ext uri="{FF2B5EF4-FFF2-40B4-BE49-F238E27FC236}">
                  <a16:creationId xmlns:a16="http://schemas.microsoft.com/office/drawing/2014/main" id="{76C1B1A2-39A7-4CE4-BDD6-61EE5C16EE4A}"/>
                </a:ext>
                <a:ext uri="{C183D7F6-B498-43B3-948B-1728B52AA6E4}">
                  <adec:decorative xmlns:adec="http://schemas.microsoft.com/office/drawing/2017/decorative" val="1"/>
                </a:ext>
              </a:extLst>
            </p:cNvPr>
            <p:cNvGrpSpPr>
              <a:grpSpLocks noChangeAspect="1"/>
            </p:cNvGrpSpPr>
            <p:nvPr/>
          </p:nvGrpSpPr>
          <p:grpSpPr>
            <a:xfrm>
              <a:off x="1228494" y="4459837"/>
              <a:ext cx="347809" cy="347809"/>
              <a:chOff x="8615684" y="2318708"/>
              <a:chExt cx="1371600" cy="1371600"/>
            </a:xfrm>
            <a:solidFill>
              <a:schemeClr val="tx1">
                <a:lumMod val="90000"/>
                <a:lumOff val="10000"/>
              </a:schemeClr>
            </a:solidFill>
          </p:grpSpPr>
          <p:grpSp>
            <p:nvGrpSpPr>
              <p:cNvPr id="200" name="Group 199">
                <a:extLst>
                  <a:ext uri="{FF2B5EF4-FFF2-40B4-BE49-F238E27FC236}">
                    <a16:creationId xmlns:a16="http://schemas.microsoft.com/office/drawing/2014/main" id="{FF490A6D-9F20-492B-84FD-4CF342D66DCF}"/>
                  </a:ext>
                </a:extLst>
              </p:cNvPr>
              <p:cNvGrpSpPr/>
              <p:nvPr/>
            </p:nvGrpSpPr>
            <p:grpSpPr>
              <a:xfrm>
                <a:off x="8972158" y="2318708"/>
                <a:ext cx="653575" cy="1371600"/>
                <a:chOff x="8972158" y="2318708"/>
                <a:chExt cx="653575" cy="1371600"/>
              </a:xfrm>
              <a:grpFill/>
            </p:grpSpPr>
            <p:sp>
              <p:nvSpPr>
                <p:cNvPr id="213" name="Rectangle: Rounded Corners 212">
                  <a:extLst>
                    <a:ext uri="{FF2B5EF4-FFF2-40B4-BE49-F238E27FC236}">
                      <a16:creationId xmlns:a16="http://schemas.microsoft.com/office/drawing/2014/main" id="{E3B0B1C3-BA7C-4D45-ACAC-B83A1429A38D}"/>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Rounded Corners 213">
                  <a:extLst>
                    <a:ext uri="{FF2B5EF4-FFF2-40B4-BE49-F238E27FC236}">
                      <a16:creationId xmlns:a16="http://schemas.microsoft.com/office/drawing/2014/main" id="{9126223F-F958-458D-A663-E1699F7FD3DB}"/>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Rounded Corners 215">
                  <a:extLst>
                    <a:ext uri="{FF2B5EF4-FFF2-40B4-BE49-F238E27FC236}">
                      <a16:creationId xmlns:a16="http://schemas.microsoft.com/office/drawing/2014/main" id="{42FE1D05-5038-47DA-BBE0-912AC1F9FDD8}"/>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Rounded Corners 217">
                  <a:extLst>
                    <a:ext uri="{FF2B5EF4-FFF2-40B4-BE49-F238E27FC236}">
                      <a16:creationId xmlns:a16="http://schemas.microsoft.com/office/drawing/2014/main" id="{6B774D6E-3BAA-4A83-95A0-17CAF1A89BEE}"/>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Rounded Corners 218">
                  <a:extLst>
                    <a:ext uri="{FF2B5EF4-FFF2-40B4-BE49-F238E27FC236}">
                      <a16:creationId xmlns:a16="http://schemas.microsoft.com/office/drawing/2014/main" id="{2A66047B-FA01-4F29-8C53-BEFAFE72D6D6}"/>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1" name="Group 200">
                <a:extLst>
                  <a:ext uri="{FF2B5EF4-FFF2-40B4-BE49-F238E27FC236}">
                    <a16:creationId xmlns:a16="http://schemas.microsoft.com/office/drawing/2014/main" id="{75E93BB9-E2EA-46C8-84FC-9131C0FF46E7}"/>
                  </a:ext>
                </a:extLst>
              </p:cNvPr>
              <p:cNvGrpSpPr/>
              <p:nvPr/>
            </p:nvGrpSpPr>
            <p:grpSpPr>
              <a:xfrm rot="16200000">
                <a:off x="8974696" y="2299629"/>
                <a:ext cx="653575" cy="1371600"/>
                <a:chOff x="8746253" y="2318708"/>
                <a:chExt cx="653575" cy="1371600"/>
              </a:xfrm>
              <a:grpFill/>
            </p:grpSpPr>
            <p:sp>
              <p:nvSpPr>
                <p:cNvPr id="204" name="Rectangle: Rounded Corners 203">
                  <a:extLst>
                    <a:ext uri="{FF2B5EF4-FFF2-40B4-BE49-F238E27FC236}">
                      <a16:creationId xmlns:a16="http://schemas.microsoft.com/office/drawing/2014/main" id="{F3BFB42E-14D9-451E-9CAD-1E6FFB345752}"/>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7" name="Rectangle: Rounded Corners 206">
                  <a:extLst>
                    <a:ext uri="{FF2B5EF4-FFF2-40B4-BE49-F238E27FC236}">
                      <a16:creationId xmlns:a16="http://schemas.microsoft.com/office/drawing/2014/main" id="{E9DE2F66-5F99-4504-8A75-D3EB19D0DA5B}"/>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Rectangle: Rounded Corners 207">
                  <a:extLst>
                    <a:ext uri="{FF2B5EF4-FFF2-40B4-BE49-F238E27FC236}">
                      <a16:creationId xmlns:a16="http://schemas.microsoft.com/office/drawing/2014/main" id="{C130F6DF-630B-4B41-B867-44D661185E9B}"/>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Rectangle: Rounded Corners 209">
                  <a:extLst>
                    <a:ext uri="{FF2B5EF4-FFF2-40B4-BE49-F238E27FC236}">
                      <a16:creationId xmlns:a16="http://schemas.microsoft.com/office/drawing/2014/main" id="{81623D17-D209-44D6-80AC-607BCB6D303E}"/>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Rectangle: Rounded Corners 210">
                  <a:extLst>
                    <a:ext uri="{FF2B5EF4-FFF2-40B4-BE49-F238E27FC236}">
                      <a16:creationId xmlns:a16="http://schemas.microsoft.com/office/drawing/2014/main" id="{A8999C87-94AD-4653-96E7-E0829F364B67}"/>
                    </a:ext>
                  </a:extLst>
                </p:cNvPr>
                <p:cNvSpPr/>
                <p:nvPr/>
              </p:nvSpPr>
              <p:spPr bwMode="auto">
                <a:xfrm>
                  <a:off x="930838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3" name="Rectangle: Rounded Corners 202">
                <a:extLst>
                  <a:ext uri="{FF2B5EF4-FFF2-40B4-BE49-F238E27FC236}">
                    <a16:creationId xmlns:a16="http://schemas.microsoft.com/office/drawing/2014/main" id="{A659572C-93EA-4FF3-9FC0-D7CD5A077AF6}"/>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1" name="Group 220" descr="The diagram depicts virtual machine categories.">
              <a:extLst>
                <a:ext uri="{FF2B5EF4-FFF2-40B4-BE49-F238E27FC236}">
                  <a16:creationId xmlns:a16="http://schemas.microsoft.com/office/drawing/2014/main" id="{C576A8FB-A476-4226-BBCC-31FFAB5FEF20}"/>
                </a:ext>
                <a:ext uri="{C183D7F6-B498-43B3-948B-1728B52AA6E4}">
                  <adec:decorative xmlns:adec="http://schemas.microsoft.com/office/drawing/2017/decorative" val="1"/>
                </a:ext>
              </a:extLst>
            </p:cNvPr>
            <p:cNvGrpSpPr/>
            <p:nvPr/>
          </p:nvGrpSpPr>
          <p:grpSpPr>
            <a:xfrm>
              <a:off x="3172376" y="4513814"/>
              <a:ext cx="329934" cy="328684"/>
              <a:chOff x="3373304" y="4542310"/>
              <a:chExt cx="419101" cy="417513"/>
            </a:xfrm>
          </p:grpSpPr>
          <p:sp>
            <p:nvSpPr>
              <p:cNvPr id="222" name="AutoShape 42">
                <a:extLst>
                  <a:ext uri="{FF2B5EF4-FFF2-40B4-BE49-F238E27FC236}">
                    <a16:creationId xmlns:a16="http://schemas.microsoft.com/office/drawing/2014/main" id="{75A7CD86-C4E2-4B1B-9065-2341E7E23921}"/>
                  </a:ext>
                </a:extLst>
              </p:cNvPr>
              <p:cNvSpPr>
                <a:spLocks noChangeAspect="1" noChangeArrowheads="1" noTextEdit="1"/>
              </p:cNvSpPr>
              <p:nvPr/>
            </p:nvSpPr>
            <p:spPr bwMode="auto">
              <a:xfrm>
                <a:off x="3373304" y="4545485"/>
                <a:ext cx="406400" cy="40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4" name="Freeform 44">
                <a:extLst>
                  <a:ext uri="{FF2B5EF4-FFF2-40B4-BE49-F238E27FC236}">
                    <a16:creationId xmlns:a16="http://schemas.microsoft.com/office/drawing/2014/main" id="{FBE9C20B-FA55-4DA7-8BD9-A39A11323674}"/>
                  </a:ext>
                </a:extLst>
              </p:cNvPr>
              <p:cNvSpPr>
                <a:spLocks/>
              </p:cNvSpPr>
              <p:nvPr/>
            </p:nvSpPr>
            <p:spPr bwMode="auto">
              <a:xfrm>
                <a:off x="3373304" y="4542310"/>
                <a:ext cx="419100" cy="314325"/>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5" name="Freeform 46">
                <a:extLst>
                  <a:ext uri="{FF2B5EF4-FFF2-40B4-BE49-F238E27FC236}">
                    <a16:creationId xmlns:a16="http://schemas.microsoft.com/office/drawing/2014/main" id="{B8EB37D7-39AB-4766-A0EB-946972978A02}"/>
                  </a:ext>
                </a:extLst>
              </p:cNvPr>
              <p:cNvSpPr>
                <a:spLocks/>
              </p:cNvSpPr>
              <p:nvPr/>
            </p:nvSpPr>
            <p:spPr bwMode="auto">
              <a:xfrm>
                <a:off x="3790817" y="4832823"/>
                <a:ext cx="1588" cy="3175"/>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8" name="Freeform 47">
                <a:extLst>
                  <a:ext uri="{FF2B5EF4-FFF2-40B4-BE49-F238E27FC236}">
                    <a16:creationId xmlns:a16="http://schemas.microsoft.com/office/drawing/2014/main" id="{B298A4AA-B728-4619-ADCB-B7DA6ACE8C57}"/>
                  </a:ext>
                </a:extLst>
              </p:cNvPr>
              <p:cNvSpPr>
                <a:spLocks noEditPoints="1"/>
              </p:cNvSpPr>
              <p:nvPr/>
            </p:nvSpPr>
            <p:spPr bwMode="auto">
              <a:xfrm>
                <a:off x="3582854" y="4750273"/>
                <a:ext cx="209550" cy="209550"/>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9" name="Freeform 48">
                <a:extLst>
                  <a:ext uri="{FF2B5EF4-FFF2-40B4-BE49-F238E27FC236}">
                    <a16:creationId xmlns:a16="http://schemas.microsoft.com/office/drawing/2014/main" id="{0085BCE8-3587-4E52-B7B1-82B0297C5469}"/>
                  </a:ext>
                </a:extLst>
              </p:cNvPr>
              <p:cNvSpPr>
                <a:spLocks/>
              </p:cNvSpPr>
              <p:nvPr/>
            </p:nvSpPr>
            <p:spPr bwMode="auto">
              <a:xfrm>
                <a:off x="3676517" y="4842348"/>
                <a:ext cx="23813" cy="25400"/>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31" name="Freeform 1018" descr="The diagram depicts virtual machine categories.">
              <a:extLst>
                <a:ext uri="{FF2B5EF4-FFF2-40B4-BE49-F238E27FC236}">
                  <a16:creationId xmlns:a16="http://schemas.microsoft.com/office/drawing/2014/main" id="{A67D28F0-E449-45D4-9666-0772B8E57BF2}"/>
                </a:ext>
                <a:ext uri="{C183D7F6-B498-43B3-948B-1728B52AA6E4}">
                  <adec:decorative xmlns:adec="http://schemas.microsoft.com/office/drawing/2017/decorative" val="1"/>
                </a:ext>
              </a:extLst>
            </p:cNvPr>
            <p:cNvSpPr>
              <a:spLocks/>
            </p:cNvSpPr>
            <p:nvPr/>
          </p:nvSpPr>
          <p:spPr bwMode="auto">
            <a:xfrm>
              <a:off x="5016687" y="4515512"/>
              <a:ext cx="324031" cy="324031"/>
            </a:xfrm>
            <a:custGeom>
              <a:avLst/>
              <a:gdLst>
                <a:gd name="T0" fmla="*/ 102 w 102"/>
                <a:gd name="T1" fmla="*/ 0 h 102"/>
                <a:gd name="T2" fmla="*/ 60 w 102"/>
                <a:gd name="T3" fmla="*/ 0 h 102"/>
                <a:gd name="T4" fmla="*/ 13 w 102"/>
                <a:gd name="T5" fmla="*/ 58 h 102"/>
                <a:gd name="T6" fmla="*/ 38 w 102"/>
                <a:gd name="T7" fmla="*/ 58 h 102"/>
                <a:gd name="T8" fmla="*/ 0 w 102"/>
                <a:gd name="T9" fmla="*/ 102 h 102"/>
                <a:gd name="T10" fmla="*/ 9 w 102"/>
                <a:gd name="T11" fmla="*/ 102 h 102"/>
                <a:gd name="T12" fmla="*/ 92 w 102"/>
                <a:gd name="T13" fmla="*/ 42 h 102"/>
                <a:gd name="T14" fmla="*/ 57 w 102"/>
                <a:gd name="T15" fmla="*/ 42 h 102"/>
                <a:gd name="T16" fmla="*/ 102 w 102"/>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02">
                  <a:moveTo>
                    <a:pt x="102" y="0"/>
                  </a:moveTo>
                  <a:lnTo>
                    <a:pt x="60" y="0"/>
                  </a:lnTo>
                  <a:lnTo>
                    <a:pt x="13" y="58"/>
                  </a:lnTo>
                  <a:lnTo>
                    <a:pt x="38" y="58"/>
                  </a:lnTo>
                  <a:lnTo>
                    <a:pt x="0" y="102"/>
                  </a:lnTo>
                  <a:lnTo>
                    <a:pt x="9" y="102"/>
                  </a:lnTo>
                  <a:lnTo>
                    <a:pt x="92" y="42"/>
                  </a:lnTo>
                  <a:lnTo>
                    <a:pt x="57" y="42"/>
                  </a:lnTo>
                  <a:lnTo>
                    <a:pt x="1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32" name="Group 113" descr="The diagram depicts virtual machine categories.">
              <a:extLst>
                <a:ext uri="{FF2B5EF4-FFF2-40B4-BE49-F238E27FC236}">
                  <a16:creationId xmlns:a16="http://schemas.microsoft.com/office/drawing/2014/main" id="{FB987284-276A-4FAE-848F-396D1D39AED9}"/>
                </a:ext>
                <a:ext uri="{C183D7F6-B498-43B3-948B-1728B52AA6E4}">
                  <adec:decorative xmlns:adec="http://schemas.microsoft.com/office/drawing/2017/decorative" val="1"/>
                </a:ext>
              </a:extLst>
            </p:cNvPr>
            <p:cNvGrpSpPr>
              <a:grpSpLocks noChangeAspect="1"/>
            </p:cNvGrpSpPr>
            <p:nvPr/>
          </p:nvGrpSpPr>
          <p:grpSpPr bwMode="auto">
            <a:xfrm>
              <a:off x="1173277" y="2291151"/>
              <a:ext cx="458242" cy="458242"/>
              <a:chOff x="6739" y="2067"/>
              <a:chExt cx="256" cy="256"/>
            </a:xfrm>
          </p:grpSpPr>
          <p:sp>
            <p:nvSpPr>
              <p:cNvPr id="234" name="AutoShape 112">
                <a:extLst>
                  <a:ext uri="{FF2B5EF4-FFF2-40B4-BE49-F238E27FC236}">
                    <a16:creationId xmlns:a16="http://schemas.microsoft.com/office/drawing/2014/main" id="{DF6FBC64-CC40-4F5E-B8CA-AC75B75F5ECC}"/>
                  </a:ext>
                </a:extLst>
              </p:cNvPr>
              <p:cNvSpPr>
                <a:spLocks noChangeAspect="1" noChangeArrowheads="1" noTextEdit="1"/>
              </p:cNvSpPr>
              <p:nvPr/>
            </p:nvSpPr>
            <p:spPr bwMode="auto">
              <a:xfrm>
                <a:off x="6739" y="2067"/>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114">
                <a:extLst>
                  <a:ext uri="{FF2B5EF4-FFF2-40B4-BE49-F238E27FC236}">
                    <a16:creationId xmlns:a16="http://schemas.microsoft.com/office/drawing/2014/main" id="{85689112-4F81-45A7-9ACE-EF3DFB72B77E}"/>
                  </a:ext>
                </a:extLst>
              </p:cNvPr>
              <p:cNvSpPr>
                <a:spLocks/>
              </p:cNvSpPr>
              <p:nvPr/>
            </p:nvSpPr>
            <p:spPr bwMode="auto">
              <a:xfrm>
                <a:off x="6779" y="2104"/>
                <a:ext cx="211" cy="183"/>
              </a:xfrm>
              <a:custGeom>
                <a:avLst/>
                <a:gdLst>
                  <a:gd name="T0" fmla="*/ 340 w 340"/>
                  <a:gd name="T1" fmla="*/ 240 h 294"/>
                  <a:gd name="T2" fmla="*/ 340 w 340"/>
                  <a:gd name="T3" fmla="*/ 240 h 294"/>
                  <a:gd name="T4" fmla="*/ 340 w 340"/>
                  <a:gd name="T5" fmla="*/ 0 h 294"/>
                  <a:gd name="T6" fmla="*/ 0 w 340"/>
                  <a:gd name="T7" fmla="*/ 0 h 294"/>
                  <a:gd name="T8" fmla="*/ 0 w 340"/>
                  <a:gd name="T9" fmla="*/ 113 h 294"/>
                  <a:gd name="T10" fmla="*/ 27 w 340"/>
                  <a:gd name="T11" fmla="*/ 113 h 294"/>
                  <a:gd name="T12" fmla="*/ 27 w 340"/>
                  <a:gd name="T13" fmla="*/ 27 h 294"/>
                  <a:gd name="T14" fmla="*/ 313 w 340"/>
                  <a:gd name="T15" fmla="*/ 27 h 294"/>
                  <a:gd name="T16" fmla="*/ 313 w 340"/>
                  <a:gd name="T17" fmla="*/ 214 h 294"/>
                  <a:gd name="T18" fmla="*/ 78 w 340"/>
                  <a:gd name="T19" fmla="*/ 214 h 294"/>
                  <a:gd name="T20" fmla="*/ 78 w 340"/>
                  <a:gd name="T21" fmla="*/ 240 h 294"/>
                  <a:gd name="T22" fmla="*/ 153 w 340"/>
                  <a:gd name="T23" fmla="*/ 240 h 294"/>
                  <a:gd name="T24" fmla="*/ 153 w 340"/>
                  <a:gd name="T25" fmla="*/ 267 h 294"/>
                  <a:gd name="T26" fmla="*/ 100 w 340"/>
                  <a:gd name="T27" fmla="*/ 267 h 294"/>
                  <a:gd name="T28" fmla="*/ 100 w 340"/>
                  <a:gd name="T29" fmla="*/ 294 h 294"/>
                  <a:gd name="T30" fmla="*/ 233 w 340"/>
                  <a:gd name="T31" fmla="*/ 294 h 294"/>
                  <a:gd name="T32" fmla="*/ 233 w 340"/>
                  <a:gd name="T33" fmla="*/ 267 h 294"/>
                  <a:gd name="T34" fmla="*/ 180 w 340"/>
                  <a:gd name="T35" fmla="*/ 267 h 294"/>
                  <a:gd name="T36" fmla="*/ 180 w 340"/>
                  <a:gd name="T37" fmla="*/ 240 h 294"/>
                  <a:gd name="T38" fmla="*/ 340 w 340"/>
                  <a:gd name="T39" fmla="*/ 2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294">
                    <a:moveTo>
                      <a:pt x="340" y="240"/>
                    </a:moveTo>
                    <a:lnTo>
                      <a:pt x="340" y="240"/>
                    </a:lnTo>
                    <a:lnTo>
                      <a:pt x="340" y="0"/>
                    </a:lnTo>
                    <a:lnTo>
                      <a:pt x="0" y="0"/>
                    </a:lnTo>
                    <a:lnTo>
                      <a:pt x="0" y="113"/>
                    </a:lnTo>
                    <a:lnTo>
                      <a:pt x="27" y="113"/>
                    </a:lnTo>
                    <a:lnTo>
                      <a:pt x="27" y="27"/>
                    </a:lnTo>
                    <a:lnTo>
                      <a:pt x="313" y="27"/>
                    </a:lnTo>
                    <a:lnTo>
                      <a:pt x="313" y="214"/>
                    </a:lnTo>
                    <a:lnTo>
                      <a:pt x="78" y="214"/>
                    </a:lnTo>
                    <a:lnTo>
                      <a:pt x="78" y="240"/>
                    </a:lnTo>
                    <a:lnTo>
                      <a:pt x="153" y="240"/>
                    </a:lnTo>
                    <a:lnTo>
                      <a:pt x="153" y="267"/>
                    </a:lnTo>
                    <a:lnTo>
                      <a:pt x="100" y="267"/>
                    </a:lnTo>
                    <a:lnTo>
                      <a:pt x="100" y="294"/>
                    </a:lnTo>
                    <a:lnTo>
                      <a:pt x="233" y="294"/>
                    </a:lnTo>
                    <a:lnTo>
                      <a:pt x="233" y="267"/>
                    </a:lnTo>
                    <a:lnTo>
                      <a:pt x="180" y="267"/>
                    </a:lnTo>
                    <a:lnTo>
                      <a:pt x="180" y="240"/>
                    </a:lnTo>
                    <a:lnTo>
                      <a:pt x="340" y="24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7" name="Freeform 115">
                <a:extLst>
                  <a:ext uri="{FF2B5EF4-FFF2-40B4-BE49-F238E27FC236}">
                    <a16:creationId xmlns:a16="http://schemas.microsoft.com/office/drawing/2014/main" id="{918F3AFB-0B8E-4C86-940C-BC340843B938}"/>
                  </a:ext>
                </a:extLst>
              </p:cNvPr>
              <p:cNvSpPr>
                <a:spLocks noEditPoints="1"/>
              </p:cNvSpPr>
              <p:nvPr/>
            </p:nvSpPr>
            <p:spPr bwMode="auto">
              <a:xfrm>
                <a:off x="6753" y="2191"/>
                <a:ext cx="58" cy="97"/>
              </a:xfrm>
              <a:custGeom>
                <a:avLst/>
                <a:gdLst>
                  <a:gd name="T0" fmla="*/ 72 w 94"/>
                  <a:gd name="T1" fmla="*/ 75 h 157"/>
                  <a:gd name="T2" fmla="*/ 72 w 94"/>
                  <a:gd name="T3" fmla="*/ 75 h 157"/>
                  <a:gd name="T4" fmla="*/ 72 w 94"/>
                  <a:gd name="T5" fmla="*/ 101 h 157"/>
                  <a:gd name="T6" fmla="*/ 72 w 94"/>
                  <a:gd name="T7" fmla="*/ 131 h 157"/>
                  <a:gd name="T8" fmla="*/ 22 w 94"/>
                  <a:gd name="T9" fmla="*/ 131 h 157"/>
                  <a:gd name="T10" fmla="*/ 22 w 94"/>
                  <a:gd name="T11" fmla="*/ 26 h 157"/>
                  <a:gd name="T12" fmla="*/ 42 w 94"/>
                  <a:gd name="T13" fmla="*/ 26 h 157"/>
                  <a:gd name="T14" fmla="*/ 69 w 94"/>
                  <a:gd name="T15" fmla="*/ 26 h 157"/>
                  <a:gd name="T16" fmla="*/ 72 w 94"/>
                  <a:gd name="T17" fmla="*/ 26 h 157"/>
                  <a:gd name="T18" fmla="*/ 72 w 94"/>
                  <a:gd name="T19" fmla="*/ 75 h 157"/>
                  <a:gd name="T20" fmla="*/ 94 w 94"/>
                  <a:gd name="T21" fmla="*/ 101 h 157"/>
                  <a:gd name="T22" fmla="*/ 94 w 94"/>
                  <a:gd name="T23" fmla="*/ 101 h 157"/>
                  <a:gd name="T24" fmla="*/ 94 w 94"/>
                  <a:gd name="T25" fmla="*/ 75 h 157"/>
                  <a:gd name="T26" fmla="*/ 94 w 94"/>
                  <a:gd name="T27" fmla="*/ 0 h 157"/>
                  <a:gd name="T28" fmla="*/ 69 w 94"/>
                  <a:gd name="T29" fmla="*/ 0 h 157"/>
                  <a:gd name="T30" fmla="*/ 42 w 94"/>
                  <a:gd name="T31" fmla="*/ 0 h 157"/>
                  <a:gd name="T32" fmla="*/ 0 w 94"/>
                  <a:gd name="T33" fmla="*/ 0 h 157"/>
                  <a:gd name="T34" fmla="*/ 0 w 94"/>
                  <a:gd name="T35" fmla="*/ 157 h 157"/>
                  <a:gd name="T36" fmla="*/ 94 w 94"/>
                  <a:gd name="T37" fmla="*/ 157 h 157"/>
                  <a:gd name="T38" fmla="*/ 94 w 94"/>
                  <a:gd name="T39"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7">
                    <a:moveTo>
                      <a:pt x="72" y="75"/>
                    </a:moveTo>
                    <a:lnTo>
                      <a:pt x="72" y="75"/>
                    </a:lnTo>
                    <a:lnTo>
                      <a:pt x="72" y="101"/>
                    </a:lnTo>
                    <a:lnTo>
                      <a:pt x="72" y="131"/>
                    </a:lnTo>
                    <a:lnTo>
                      <a:pt x="22" y="131"/>
                    </a:lnTo>
                    <a:lnTo>
                      <a:pt x="22" y="26"/>
                    </a:lnTo>
                    <a:lnTo>
                      <a:pt x="42" y="26"/>
                    </a:lnTo>
                    <a:lnTo>
                      <a:pt x="69" y="26"/>
                    </a:lnTo>
                    <a:lnTo>
                      <a:pt x="72" y="26"/>
                    </a:lnTo>
                    <a:lnTo>
                      <a:pt x="72" y="75"/>
                    </a:lnTo>
                    <a:close/>
                    <a:moveTo>
                      <a:pt x="94" y="101"/>
                    </a:moveTo>
                    <a:lnTo>
                      <a:pt x="94" y="101"/>
                    </a:lnTo>
                    <a:lnTo>
                      <a:pt x="94" y="75"/>
                    </a:lnTo>
                    <a:lnTo>
                      <a:pt x="94" y="0"/>
                    </a:lnTo>
                    <a:lnTo>
                      <a:pt x="69" y="0"/>
                    </a:lnTo>
                    <a:lnTo>
                      <a:pt x="42" y="0"/>
                    </a:lnTo>
                    <a:lnTo>
                      <a:pt x="0" y="0"/>
                    </a:lnTo>
                    <a:lnTo>
                      <a:pt x="0" y="157"/>
                    </a:lnTo>
                    <a:lnTo>
                      <a:pt x="94" y="157"/>
                    </a:lnTo>
                    <a:lnTo>
                      <a:pt x="94" y="10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8" name="Freeform 116">
                <a:extLst>
                  <a:ext uri="{FF2B5EF4-FFF2-40B4-BE49-F238E27FC236}">
                    <a16:creationId xmlns:a16="http://schemas.microsoft.com/office/drawing/2014/main" id="{CE17BED8-D735-47D6-9CCD-75314E934E75}"/>
                  </a:ext>
                </a:extLst>
              </p:cNvPr>
              <p:cNvSpPr>
                <a:spLocks/>
              </p:cNvSpPr>
              <p:nvPr/>
            </p:nvSpPr>
            <p:spPr bwMode="auto">
              <a:xfrm>
                <a:off x="6848" y="2140"/>
                <a:ext cx="29" cy="39"/>
              </a:xfrm>
              <a:custGeom>
                <a:avLst/>
                <a:gdLst>
                  <a:gd name="T0" fmla="*/ 0 w 48"/>
                  <a:gd name="T1" fmla="*/ 63 h 63"/>
                  <a:gd name="T2" fmla="*/ 0 w 48"/>
                  <a:gd name="T3" fmla="*/ 63 h 63"/>
                  <a:gd name="T4" fmla="*/ 27 w 48"/>
                  <a:gd name="T5" fmla="*/ 63 h 63"/>
                  <a:gd name="T6" fmla="*/ 48 w 48"/>
                  <a:gd name="T7" fmla="*/ 27 h 63"/>
                  <a:gd name="T8" fmla="*/ 44 w 48"/>
                  <a:gd name="T9" fmla="*/ 0 h 63"/>
                  <a:gd name="T10" fmla="*/ 0 w 48"/>
                  <a:gd name="T11" fmla="*/ 63 h 63"/>
                </a:gdLst>
                <a:ahLst/>
                <a:cxnLst>
                  <a:cxn ang="0">
                    <a:pos x="T0" y="T1"/>
                  </a:cxn>
                  <a:cxn ang="0">
                    <a:pos x="T2" y="T3"/>
                  </a:cxn>
                  <a:cxn ang="0">
                    <a:pos x="T4" y="T5"/>
                  </a:cxn>
                  <a:cxn ang="0">
                    <a:pos x="T6" y="T7"/>
                  </a:cxn>
                  <a:cxn ang="0">
                    <a:pos x="T8" y="T9"/>
                  </a:cxn>
                  <a:cxn ang="0">
                    <a:pos x="T10" y="T11"/>
                  </a:cxn>
                </a:cxnLst>
                <a:rect l="0" t="0" r="r" b="b"/>
                <a:pathLst>
                  <a:path w="48" h="63">
                    <a:moveTo>
                      <a:pt x="0" y="63"/>
                    </a:moveTo>
                    <a:lnTo>
                      <a:pt x="0" y="63"/>
                    </a:lnTo>
                    <a:lnTo>
                      <a:pt x="27" y="63"/>
                    </a:lnTo>
                    <a:cubicBezTo>
                      <a:pt x="27" y="48"/>
                      <a:pt x="36" y="35"/>
                      <a:pt x="48" y="27"/>
                    </a:cubicBezTo>
                    <a:lnTo>
                      <a:pt x="44" y="0"/>
                    </a:lnTo>
                    <a:cubicBezTo>
                      <a:pt x="18" y="10"/>
                      <a:pt x="0" y="35"/>
                      <a:pt x="0" y="6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9" name="Freeform 117">
                <a:extLst>
                  <a:ext uri="{FF2B5EF4-FFF2-40B4-BE49-F238E27FC236}">
                    <a16:creationId xmlns:a16="http://schemas.microsoft.com/office/drawing/2014/main" id="{DD7AC42B-3DB0-4CC6-A117-140BC422D154}"/>
                  </a:ext>
                </a:extLst>
              </p:cNvPr>
              <p:cNvSpPr>
                <a:spLocks/>
              </p:cNvSpPr>
              <p:nvPr/>
            </p:nvSpPr>
            <p:spPr bwMode="auto">
              <a:xfrm>
                <a:off x="6882" y="2170"/>
                <a:ext cx="17" cy="17"/>
              </a:xfrm>
              <a:custGeom>
                <a:avLst/>
                <a:gdLst>
                  <a:gd name="T0" fmla="*/ 27 w 27"/>
                  <a:gd name="T1" fmla="*/ 13 h 27"/>
                  <a:gd name="T2" fmla="*/ 27 w 27"/>
                  <a:gd name="T3" fmla="*/ 13 h 27"/>
                  <a:gd name="T4" fmla="*/ 14 w 27"/>
                  <a:gd name="T5" fmla="*/ 0 h 27"/>
                  <a:gd name="T6" fmla="*/ 0 w 27"/>
                  <a:gd name="T7" fmla="*/ 13 h 27"/>
                  <a:gd name="T8" fmla="*/ 14 w 27"/>
                  <a:gd name="T9" fmla="*/ 27 h 27"/>
                  <a:gd name="T10" fmla="*/ 27 w 27"/>
                  <a:gd name="T11" fmla="*/ 13 h 27"/>
                </a:gdLst>
                <a:ahLst/>
                <a:cxnLst>
                  <a:cxn ang="0">
                    <a:pos x="T0" y="T1"/>
                  </a:cxn>
                  <a:cxn ang="0">
                    <a:pos x="T2" y="T3"/>
                  </a:cxn>
                  <a:cxn ang="0">
                    <a:pos x="T4" y="T5"/>
                  </a:cxn>
                  <a:cxn ang="0">
                    <a:pos x="T6" y="T7"/>
                  </a:cxn>
                  <a:cxn ang="0">
                    <a:pos x="T8" y="T9"/>
                  </a:cxn>
                  <a:cxn ang="0">
                    <a:pos x="T10" y="T11"/>
                  </a:cxn>
                </a:cxnLst>
                <a:rect l="0" t="0" r="r" b="b"/>
                <a:pathLst>
                  <a:path w="27" h="27">
                    <a:moveTo>
                      <a:pt x="27" y="13"/>
                    </a:moveTo>
                    <a:lnTo>
                      <a:pt x="27" y="13"/>
                    </a:lnTo>
                    <a:cubicBezTo>
                      <a:pt x="27" y="6"/>
                      <a:pt x="21" y="0"/>
                      <a:pt x="14" y="0"/>
                    </a:cubicBezTo>
                    <a:cubicBezTo>
                      <a:pt x="6" y="0"/>
                      <a:pt x="0" y="6"/>
                      <a:pt x="0" y="13"/>
                    </a:cubicBezTo>
                    <a:cubicBezTo>
                      <a:pt x="0" y="21"/>
                      <a:pt x="6" y="27"/>
                      <a:pt x="14" y="27"/>
                    </a:cubicBezTo>
                    <a:cubicBezTo>
                      <a:pt x="21" y="27"/>
                      <a:pt x="27" y="21"/>
                      <a:pt x="27" y="1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1" name="Freeform 118">
                <a:extLst>
                  <a:ext uri="{FF2B5EF4-FFF2-40B4-BE49-F238E27FC236}">
                    <a16:creationId xmlns:a16="http://schemas.microsoft.com/office/drawing/2014/main" id="{3CDF9B2A-9F0F-42B6-9AC8-666A35B87B6F}"/>
                  </a:ext>
                </a:extLst>
              </p:cNvPr>
              <p:cNvSpPr>
                <a:spLocks/>
              </p:cNvSpPr>
              <p:nvPr/>
            </p:nvSpPr>
            <p:spPr bwMode="auto">
              <a:xfrm>
                <a:off x="6891" y="2137"/>
                <a:ext cx="40" cy="31"/>
              </a:xfrm>
              <a:custGeom>
                <a:avLst/>
                <a:gdLst>
                  <a:gd name="T0" fmla="*/ 36 w 64"/>
                  <a:gd name="T1" fmla="*/ 50 h 50"/>
                  <a:gd name="T2" fmla="*/ 36 w 64"/>
                  <a:gd name="T3" fmla="*/ 50 h 50"/>
                  <a:gd name="T4" fmla="*/ 64 w 64"/>
                  <a:gd name="T5" fmla="*/ 50 h 50"/>
                  <a:gd name="T6" fmla="*/ 0 w 64"/>
                  <a:gd name="T7" fmla="*/ 0 h 50"/>
                  <a:gd name="T8" fmla="*/ 4 w 64"/>
                  <a:gd name="T9" fmla="*/ 27 h 50"/>
                  <a:gd name="T10" fmla="*/ 36 w 64"/>
                  <a:gd name="T11" fmla="*/ 50 h 50"/>
                </a:gdLst>
                <a:ahLst/>
                <a:cxnLst>
                  <a:cxn ang="0">
                    <a:pos x="T0" y="T1"/>
                  </a:cxn>
                  <a:cxn ang="0">
                    <a:pos x="T2" y="T3"/>
                  </a:cxn>
                  <a:cxn ang="0">
                    <a:pos x="T4" y="T5"/>
                  </a:cxn>
                  <a:cxn ang="0">
                    <a:pos x="T6" y="T7"/>
                  </a:cxn>
                  <a:cxn ang="0">
                    <a:pos x="T8" y="T9"/>
                  </a:cxn>
                  <a:cxn ang="0">
                    <a:pos x="T10" y="T11"/>
                  </a:cxn>
                </a:cxnLst>
                <a:rect l="0" t="0" r="r" b="b"/>
                <a:pathLst>
                  <a:path w="64" h="50">
                    <a:moveTo>
                      <a:pt x="36" y="50"/>
                    </a:moveTo>
                    <a:lnTo>
                      <a:pt x="36" y="50"/>
                    </a:lnTo>
                    <a:lnTo>
                      <a:pt x="64" y="50"/>
                    </a:lnTo>
                    <a:cubicBezTo>
                      <a:pt x="56" y="22"/>
                      <a:pt x="31" y="1"/>
                      <a:pt x="0" y="0"/>
                    </a:cubicBezTo>
                    <a:lnTo>
                      <a:pt x="4" y="27"/>
                    </a:lnTo>
                    <a:cubicBezTo>
                      <a:pt x="18" y="29"/>
                      <a:pt x="30" y="38"/>
                      <a:pt x="36" y="5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2" name="Freeform 119">
                <a:extLst>
                  <a:ext uri="{FF2B5EF4-FFF2-40B4-BE49-F238E27FC236}">
                    <a16:creationId xmlns:a16="http://schemas.microsoft.com/office/drawing/2014/main" id="{3ADC12EA-0B80-4BA1-A56B-C4202C48B05A}"/>
                  </a:ext>
                </a:extLst>
              </p:cNvPr>
              <p:cNvSpPr>
                <a:spLocks/>
              </p:cNvSpPr>
              <p:nvPr/>
            </p:nvSpPr>
            <p:spPr bwMode="auto">
              <a:xfrm>
                <a:off x="6890" y="2184"/>
                <a:ext cx="42" cy="38"/>
              </a:xfrm>
              <a:custGeom>
                <a:avLst/>
                <a:gdLst>
                  <a:gd name="T0" fmla="*/ 0 w 67"/>
                  <a:gd name="T1" fmla="*/ 33 h 60"/>
                  <a:gd name="T2" fmla="*/ 0 w 67"/>
                  <a:gd name="T3" fmla="*/ 33 h 60"/>
                  <a:gd name="T4" fmla="*/ 0 w 67"/>
                  <a:gd name="T5" fmla="*/ 60 h 60"/>
                  <a:gd name="T6" fmla="*/ 67 w 67"/>
                  <a:gd name="T7" fmla="*/ 0 h 60"/>
                  <a:gd name="T8" fmla="*/ 41 w 67"/>
                  <a:gd name="T9" fmla="*/ 0 h 60"/>
                  <a:gd name="T10" fmla="*/ 0 w 67"/>
                  <a:gd name="T11" fmla="*/ 33 h 60"/>
                </a:gdLst>
                <a:ahLst/>
                <a:cxnLst>
                  <a:cxn ang="0">
                    <a:pos x="T0" y="T1"/>
                  </a:cxn>
                  <a:cxn ang="0">
                    <a:pos x="T2" y="T3"/>
                  </a:cxn>
                  <a:cxn ang="0">
                    <a:pos x="T4" y="T5"/>
                  </a:cxn>
                  <a:cxn ang="0">
                    <a:pos x="T6" y="T7"/>
                  </a:cxn>
                  <a:cxn ang="0">
                    <a:pos x="T8" y="T9"/>
                  </a:cxn>
                  <a:cxn ang="0">
                    <a:pos x="T10" y="T11"/>
                  </a:cxn>
                </a:cxnLst>
                <a:rect l="0" t="0" r="r" b="b"/>
                <a:pathLst>
                  <a:path w="67" h="60">
                    <a:moveTo>
                      <a:pt x="0" y="33"/>
                    </a:moveTo>
                    <a:lnTo>
                      <a:pt x="0" y="33"/>
                    </a:lnTo>
                    <a:lnTo>
                      <a:pt x="0" y="60"/>
                    </a:lnTo>
                    <a:cubicBezTo>
                      <a:pt x="35" y="60"/>
                      <a:pt x="63" y="33"/>
                      <a:pt x="67" y="0"/>
                    </a:cubicBezTo>
                    <a:lnTo>
                      <a:pt x="41" y="0"/>
                    </a:lnTo>
                    <a:cubicBezTo>
                      <a:pt x="37" y="19"/>
                      <a:pt x="20" y="33"/>
                      <a:pt x="0" y="33"/>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3" name="Group 242" descr="The diagram depicts virtual machine categories.">
              <a:extLst>
                <a:ext uri="{FF2B5EF4-FFF2-40B4-BE49-F238E27FC236}">
                  <a16:creationId xmlns:a16="http://schemas.microsoft.com/office/drawing/2014/main" id="{0D04B56F-E64C-4360-9A86-959BEE66EC96}"/>
                </a:ext>
                <a:ext uri="{C183D7F6-B498-43B3-948B-1728B52AA6E4}">
                  <adec:decorative xmlns:adec="http://schemas.microsoft.com/office/drawing/2017/decorative" val="1"/>
                </a:ext>
              </a:extLst>
            </p:cNvPr>
            <p:cNvGrpSpPr/>
            <p:nvPr/>
          </p:nvGrpSpPr>
          <p:grpSpPr>
            <a:xfrm>
              <a:off x="3222253" y="2405182"/>
              <a:ext cx="230181" cy="230180"/>
              <a:chOff x="985166" y="1276544"/>
              <a:chExt cx="509078" cy="509075"/>
            </a:xfrm>
          </p:grpSpPr>
          <p:sp>
            <p:nvSpPr>
              <p:cNvPr id="244" name="Rectangle 1111">
                <a:extLst>
                  <a:ext uri="{FF2B5EF4-FFF2-40B4-BE49-F238E27FC236}">
                    <a16:creationId xmlns:a16="http://schemas.microsoft.com/office/drawing/2014/main" id="{B9530CFC-19B8-4E90-8618-3EA7364EBF0C}"/>
                  </a:ext>
                </a:extLst>
              </p:cNvPr>
              <p:cNvSpPr>
                <a:spLocks noChangeArrowheads="1"/>
              </p:cNvSpPr>
              <p:nvPr/>
            </p:nvSpPr>
            <p:spPr bwMode="auto">
              <a:xfrm>
                <a:off x="985166" y="1640881"/>
                <a:ext cx="144738" cy="1447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5" name="Freeform 1113">
                <a:extLst>
                  <a:ext uri="{FF2B5EF4-FFF2-40B4-BE49-F238E27FC236}">
                    <a16:creationId xmlns:a16="http://schemas.microsoft.com/office/drawing/2014/main" id="{12987389-950B-4D6E-8C25-503AE0133960}"/>
                  </a:ext>
                </a:extLst>
              </p:cNvPr>
              <p:cNvSpPr>
                <a:spLocks/>
              </p:cNvSpPr>
              <p:nvPr/>
            </p:nvSpPr>
            <p:spPr bwMode="auto">
              <a:xfrm>
                <a:off x="1050050" y="1276544"/>
                <a:ext cx="444194" cy="509075"/>
              </a:xfrm>
              <a:custGeom>
                <a:avLst/>
                <a:gdLst>
                  <a:gd name="T0" fmla="*/ 0 w 89"/>
                  <a:gd name="T1" fmla="*/ 0 h 102"/>
                  <a:gd name="T2" fmla="*/ 0 w 89"/>
                  <a:gd name="T3" fmla="*/ 32 h 102"/>
                  <a:gd name="T4" fmla="*/ 57 w 89"/>
                  <a:gd name="T5" fmla="*/ 32 h 102"/>
                  <a:gd name="T6" fmla="*/ 57 w 89"/>
                  <a:gd name="T7" fmla="*/ 102 h 102"/>
                  <a:gd name="T8" fmla="*/ 89 w 89"/>
                  <a:gd name="T9" fmla="*/ 102 h 102"/>
                  <a:gd name="T10" fmla="*/ 89 w 89"/>
                  <a:gd name="T11" fmla="*/ 0 h 102"/>
                  <a:gd name="T12" fmla="*/ 0 w 89"/>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0" y="0"/>
                    </a:moveTo>
                    <a:lnTo>
                      <a:pt x="0" y="32"/>
                    </a:lnTo>
                    <a:lnTo>
                      <a:pt x="57" y="32"/>
                    </a:lnTo>
                    <a:lnTo>
                      <a:pt x="57" y="102"/>
                    </a:lnTo>
                    <a:lnTo>
                      <a:pt x="89" y="102"/>
                    </a:lnTo>
                    <a:lnTo>
                      <a:pt x="89" y="0"/>
                    </a:ln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6" name="Freeform 1114">
                <a:extLst>
                  <a:ext uri="{FF2B5EF4-FFF2-40B4-BE49-F238E27FC236}">
                    <a16:creationId xmlns:a16="http://schemas.microsoft.com/office/drawing/2014/main" id="{387DF882-87E6-4565-830A-86CB9AFF5C86}"/>
                  </a:ext>
                </a:extLst>
              </p:cNvPr>
              <p:cNvSpPr>
                <a:spLocks/>
              </p:cNvSpPr>
              <p:nvPr/>
            </p:nvSpPr>
            <p:spPr bwMode="auto">
              <a:xfrm>
                <a:off x="1015111" y="1466199"/>
                <a:ext cx="289473" cy="319419"/>
              </a:xfrm>
              <a:custGeom>
                <a:avLst/>
                <a:gdLst>
                  <a:gd name="T0" fmla="*/ 0 w 58"/>
                  <a:gd name="T1" fmla="*/ 0 h 64"/>
                  <a:gd name="T2" fmla="*/ 0 w 58"/>
                  <a:gd name="T3" fmla="*/ 29 h 64"/>
                  <a:gd name="T4" fmla="*/ 29 w 58"/>
                  <a:gd name="T5" fmla="*/ 29 h 64"/>
                  <a:gd name="T6" fmla="*/ 29 w 58"/>
                  <a:gd name="T7" fmla="*/ 64 h 64"/>
                  <a:gd name="T8" fmla="*/ 58 w 58"/>
                  <a:gd name="T9" fmla="*/ 64 h 64"/>
                  <a:gd name="T10" fmla="*/ 58 w 58"/>
                  <a:gd name="T11" fmla="*/ 0 h 64"/>
                  <a:gd name="T12" fmla="*/ 0 w 5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8" h="64">
                    <a:moveTo>
                      <a:pt x="0" y="0"/>
                    </a:moveTo>
                    <a:lnTo>
                      <a:pt x="0" y="29"/>
                    </a:lnTo>
                    <a:lnTo>
                      <a:pt x="29" y="29"/>
                    </a:lnTo>
                    <a:lnTo>
                      <a:pt x="29" y="64"/>
                    </a:lnTo>
                    <a:lnTo>
                      <a:pt x="58" y="64"/>
                    </a:lnTo>
                    <a:lnTo>
                      <a:pt x="58" y="0"/>
                    </a:lnTo>
                    <a:lnTo>
                      <a:pt x="0" y="0"/>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7" name="Group 246" descr="The diagram depicts virtual machine categories.">
              <a:extLst>
                <a:ext uri="{FF2B5EF4-FFF2-40B4-BE49-F238E27FC236}">
                  <a16:creationId xmlns:a16="http://schemas.microsoft.com/office/drawing/2014/main" id="{8ACA9C9A-A7A1-4398-B605-D79695EE812B}"/>
                </a:ext>
                <a:ext uri="{C183D7F6-B498-43B3-948B-1728B52AA6E4}">
                  <adec:decorative xmlns:adec="http://schemas.microsoft.com/office/drawing/2017/decorative" val="1"/>
                </a:ext>
              </a:extLst>
            </p:cNvPr>
            <p:cNvGrpSpPr/>
            <p:nvPr/>
          </p:nvGrpSpPr>
          <p:grpSpPr>
            <a:xfrm>
              <a:off x="5072161" y="2356777"/>
              <a:ext cx="213083" cy="326990"/>
              <a:chOff x="5282139" y="2315191"/>
              <a:chExt cx="273248" cy="419317"/>
            </a:xfrm>
          </p:grpSpPr>
          <p:sp>
            <p:nvSpPr>
              <p:cNvPr id="248" name="Rectangle 247">
                <a:extLst>
                  <a:ext uri="{FF2B5EF4-FFF2-40B4-BE49-F238E27FC236}">
                    <a16:creationId xmlns:a16="http://schemas.microsoft.com/office/drawing/2014/main" id="{0E9A0939-05C5-419F-9432-D07E84FB98C2}"/>
                  </a:ext>
                </a:extLst>
              </p:cNvPr>
              <p:cNvSpPr/>
              <p:nvPr/>
            </p:nvSpPr>
            <p:spPr bwMode="auto">
              <a:xfrm>
                <a:off x="5282139" y="2315191"/>
                <a:ext cx="273248" cy="419317"/>
              </a:xfrm>
              <a:prstGeom prst="rect">
                <a:avLst/>
              </a:prstGeom>
              <a:solidFill>
                <a:srgbClr val="4E4E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Freeform 13">
                <a:extLst>
                  <a:ext uri="{FF2B5EF4-FFF2-40B4-BE49-F238E27FC236}">
                    <a16:creationId xmlns:a16="http://schemas.microsoft.com/office/drawing/2014/main" id="{9B89AF47-E175-418D-88CC-8482BF642AF6}"/>
                  </a:ext>
                </a:extLst>
              </p:cNvPr>
              <p:cNvSpPr>
                <a:spLocks/>
              </p:cNvSpPr>
              <p:nvPr/>
            </p:nvSpPr>
            <p:spPr bwMode="auto">
              <a:xfrm>
                <a:off x="5327504" y="2363084"/>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0" name="Freeform 13">
                <a:extLst>
                  <a:ext uri="{FF2B5EF4-FFF2-40B4-BE49-F238E27FC236}">
                    <a16:creationId xmlns:a16="http://schemas.microsoft.com/office/drawing/2014/main" id="{908170C3-C072-45E2-9F8D-9561AFE5627C}"/>
                  </a:ext>
                </a:extLst>
              </p:cNvPr>
              <p:cNvSpPr>
                <a:spLocks/>
              </p:cNvSpPr>
              <p:nvPr/>
            </p:nvSpPr>
            <p:spPr bwMode="auto">
              <a:xfrm>
                <a:off x="5327504" y="2579015"/>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1" name="Freeform 13">
                <a:extLst>
                  <a:ext uri="{FF2B5EF4-FFF2-40B4-BE49-F238E27FC236}">
                    <a16:creationId xmlns:a16="http://schemas.microsoft.com/office/drawing/2014/main" id="{B28D0994-777A-43C8-9CF1-51D6ED6D4195}"/>
                  </a:ext>
                </a:extLst>
              </p:cNvPr>
              <p:cNvSpPr>
                <a:spLocks/>
              </p:cNvSpPr>
              <p:nvPr/>
            </p:nvSpPr>
            <p:spPr bwMode="auto">
              <a:xfrm>
                <a:off x="5327504" y="2636859"/>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52" name="Group 251" descr="The diagram depicts virtual machine categories.">
              <a:extLst>
                <a:ext uri="{FF2B5EF4-FFF2-40B4-BE49-F238E27FC236}">
                  <a16:creationId xmlns:a16="http://schemas.microsoft.com/office/drawing/2014/main" id="{843C7515-9E68-4228-93C6-3C689DCAFA6B}"/>
                </a:ext>
                <a:ext uri="{C183D7F6-B498-43B3-948B-1728B52AA6E4}">
                  <adec:decorative xmlns:adec="http://schemas.microsoft.com/office/drawing/2017/decorative" val="1"/>
                </a:ext>
              </a:extLst>
            </p:cNvPr>
            <p:cNvGrpSpPr/>
            <p:nvPr/>
          </p:nvGrpSpPr>
          <p:grpSpPr>
            <a:xfrm>
              <a:off x="6830750" y="4487201"/>
              <a:ext cx="305724" cy="401620"/>
              <a:chOff x="7036676" y="4359007"/>
              <a:chExt cx="388347" cy="510160"/>
            </a:xfrm>
          </p:grpSpPr>
          <p:sp>
            <p:nvSpPr>
              <p:cNvPr id="253" name="Database_EFC7">
                <a:extLst>
                  <a:ext uri="{FF2B5EF4-FFF2-40B4-BE49-F238E27FC236}">
                    <a16:creationId xmlns:a16="http://schemas.microsoft.com/office/drawing/2014/main" id="{37634802-7C82-49A6-9287-0CB00DBD096D}"/>
                  </a:ext>
                </a:extLst>
              </p:cNvPr>
              <p:cNvSpPr>
                <a:spLocks noChangeAspect="1" noEditPoints="1"/>
              </p:cNvSpPr>
              <p:nvPr/>
            </p:nvSpPr>
            <p:spPr bwMode="auto">
              <a:xfrm>
                <a:off x="7036676" y="4359007"/>
                <a:ext cx="388347" cy="5101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accent5">
                  <a:lumMod val="50000"/>
                </a:schemeClr>
              </a:solidFill>
              <a:ln w="190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54" name="Oval 253">
                <a:extLst>
                  <a:ext uri="{FF2B5EF4-FFF2-40B4-BE49-F238E27FC236}">
                    <a16:creationId xmlns:a16="http://schemas.microsoft.com/office/drawing/2014/main" id="{8D7B4914-E29A-45EA-A35A-F04BA60703C8}"/>
                  </a:ext>
                </a:extLst>
              </p:cNvPr>
              <p:cNvSpPr/>
              <p:nvPr/>
            </p:nvSpPr>
            <p:spPr bwMode="auto">
              <a:xfrm>
                <a:off x="7045973" y="4367136"/>
                <a:ext cx="369752" cy="141655"/>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grpSp>
      <p:grpSp>
        <p:nvGrpSpPr>
          <p:cNvPr id="255" name="Group 254" descr="SAP icon and CRAY icon">
            <a:extLst>
              <a:ext uri="{FF2B5EF4-FFF2-40B4-BE49-F238E27FC236}">
                <a16:creationId xmlns:a16="http://schemas.microsoft.com/office/drawing/2014/main" id="{6867CCED-6EB1-46D7-BFA8-E7D5004CBCA4}"/>
              </a:ext>
            </a:extLst>
          </p:cNvPr>
          <p:cNvGrpSpPr/>
          <p:nvPr/>
        </p:nvGrpSpPr>
        <p:grpSpPr>
          <a:xfrm>
            <a:off x="8620526" y="1568536"/>
            <a:ext cx="2961566" cy="4412648"/>
            <a:chOff x="8620526" y="1568536"/>
            <a:chExt cx="2961566" cy="4412648"/>
          </a:xfrm>
        </p:grpSpPr>
        <p:grpSp>
          <p:nvGrpSpPr>
            <p:cNvPr id="256" name="Group 255">
              <a:extLst>
                <a:ext uri="{FF2B5EF4-FFF2-40B4-BE49-F238E27FC236}">
                  <a16:creationId xmlns:a16="http://schemas.microsoft.com/office/drawing/2014/main" id="{F3C19741-F687-403A-8B9B-565263BBAC95}"/>
                </a:ext>
              </a:extLst>
            </p:cNvPr>
            <p:cNvGrpSpPr/>
            <p:nvPr/>
          </p:nvGrpSpPr>
          <p:grpSpPr>
            <a:xfrm>
              <a:off x="8620526" y="1673588"/>
              <a:ext cx="2961566" cy="4307596"/>
              <a:chOff x="581499" y="1673587"/>
              <a:chExt cx="8400576" cy="4307596"/>
            </a:xfrm>
          </p:grpSpPr>
          <p:sp>
            <p:nvSpPr>
              <p:cNvPr id="262" name="Freeform 5">
                <a:extLst>
                  <a:ext uri="{FF2B5EF4-FFF2-40B4-BE49-F238E27FC236}">
                    <a16:creationId xmlns:a16="http://schemas.microsoft.com/office/drawing/2014/main" id="{E9A44A11-D03A-4AA6-A7BA-610BC4E872AF}"/>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63" name="Freeform 5">
                <a:extLst>
                  <a:ext uri="{FF2B5EF4-FFF2-40B4-BE49-F238E27FC236}">
                    <a16:creationId xmlns:a16="http://schemas.microsoft.com/office/drawing/2014/main" id="{23BEA3FF-3F77-4ED5-A0D7-F22B867929CA}"/>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7" name="TextBox 256">
              <a:extLst>
                <a:ext uri="{FF2B5EF4-FFF2-40B4-BE49-F238E27FC236}">
                  <a16:creationId xmlns:a16="http://schemas.microsoft.com/office/drawing/2014/main" id="{A22D9163-E2F1-4E64-9780-3CC11713AAEC}"/>
                </a:ext>
              </a:extLst>
            </p:cNvPr>
            <p:cNvSpPr txBox="1"/>
            <p:nvPr/>
          </p:nvSpPr>
          <p:spPr>
            <a:xfrm>
              <a:off x="9017211" y="1568536"/>
              <a:ext cx="2214019" cy="304699"/>
            </a:xfrm>
            <a:prstGeom prst="rect">
              <a:avLst/>
            </a:prstGeom>
            <a:solidFill>
              <a:srgbClr val="FFFFFF"/>
            </a:solidFill>
          </p:spPr>
          <p:txBody>
            <a:bodyPr wrap="square" lIns="0" tIns="0" rIns="0" bIns="0" rtlCol="0">
              <a:spAutoFit/>
            </a:bodyPr>
            <a:lstStyle>
              <a:defPPr>
                <a:defRPr lang="en-US"/>
              </a:defPPr>
              <a:lvl1pPr algn="ctr">
                <a:defRPr sz="1600" spc="300">
                  <a:gradFill>
                    <a:gsLst>
                      <a:gs pos="2917">
                        <a:schemeClr val="tx1"/>
                      </a:gs>
                      <a:gs pos="30000">
                        <a:schemeClr val="tx1"/>
                      </a:gs>
                    </a:gsLst>
                    <a:lin ang="5400000" scaled="0"/>
                  </a:gradFill>
                  <a:latin typeface="+mj-lt"/>
                </a:defRPr>
              </a:lvl1pPr>
            </a:lstStyle>
            <a:p>
              <a:pPr defTabSz="896215" fontAlgn="base">
                <a:lnSpc>
                  <a:spcPct val="90000"/>
                </a:lnSpc>
                <a:spcBef>
                  <a:spcPct val="0"/>
                </a:spcBef>
                <a:spcAft>
                  <a:spcPts val="588"/>
                </a:spcAft>
                <a:defRPr/>
              </a:pPr>
              <a:r>
                <a:rPr lang="en-US" sz="2200" b="1" spc="0" dirty="0">
                  <a:gradFill>
                    <a:gsLst>
                      <a:gs pos="2917">
                        <a:srgbClr val="2C292A"/>
                      </a:gs>
                      <a:gs pos="30000">
                        <a:srgbClr val="2C292A"/>
                      </a:gs>
                    </a:gsLst>
                    <a:lin ang="5400000" scaled="0"/>
                  </a:gradFill>
                  <a:latin typeface="Segoe Semibold" panose="020B0702040504020203" pitchFamily="34" charset="0"/>
                </a:rPr>
                <a:t>Purpose built</a:t>
              </a:r>
            </a:p>
          </p:txBody>
        </p:sp>
        <p:grpSp>
          <p:nvGrpSpPr>
            <p:cNvPr id="258" name="Group 257">
              <a:extLst>
                <a:ext uri="{FF2B5EF4-FFF2-40B4-BE49-F238E27FC236}">
                  <a16:creationId xmlns:a16="http://schemas.microsoft.com/office/drawing/2014/main" id="{2A023E69-FF15-4F4F-8B83-D54C65D379CE}"/>
                </a:ext>
              </a:extLst>
            </p:cNvPr>
            <p:cNvGrpSpPr/>
            <p:nvPr/>
          </p:nvGrpSpPr>
          <p:grpSpPr>
            <a:xfrm>
              <a:off x="8815435" y="2609766"/>
              <a:ext cx="2694891" cy="2450064"/>
              <a:chOff x="8066691" y="2498967"/>
              <a:chExt cx="3872047" cy="3520279"/>
            </a:xfrm>
          </p:grpSpPr>
          <p:sp>
            <p:nvSpPr>
              <p:cNvPr id="259" name="TextBox 258">
                <a:extLst>
                  <a:ext uri="{FF2B5EF4-FFF2-40B4-BE49-F238E27FC236}">
                    <a16:creationId xmlns:a16="http://schemas.microsoft.com/office/drawing/2014/main" id="{8633B3C1-3B6F-42F6-8C39-7AFAD7BFFF14}"/>
                  </a:ext>
                </a:extLst>
              </p:cNvPr>
              <p:cNvSpPr txBox="1"/>
              <p:nvPr/>
            </p:nvSpPr>
            <p:spPr>
              <a:xfrm>
                <a:off x="10592710" y="3490183"/>
                <a:ext cx="93" cy="397995"/>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2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Pro Display" panose="020B0502040504020203" pitchFamily="34" charset="0"/>
                  <a:ea typeface="+mn-ea"/>
                  <a:cs typeface="+mn-cs"/>
                </a:endParaRPr>
              </a:p>
            </p:txBody>
          </p:sp>
          <p:pic>
            <p:nvPicPr>
              <p:cNvPr id="260" name="Picture 259">
                <a:extLst>
                  <a:ext uri="{FF2B5EF4-FFF2-40B4-BE49-F238E27FC236}">
                    <a16:creationId xmlns:a16="http://schemas.microsoft.com/office/drawing/2014/main" id="{50EFC76F-0423-4B50-8142-317FF4632647}"/>
                  </a:ext>
                </a:extLst>
              </p:cNvPr>
              <p:cNvPicPr>
                <a:picLocks noChangeAspect="1"/>
              </p:cNvPicPr>
              <p:nvPr/>
            </p:nvPicPr>
            <p:blipFill>
              <a:blip r:embed="rId4"/>
              <a:stretch>
                <a:fillRect/>
              </a:stretch>
            </p:blipFill>
            <p:spPr>
              <a:xfrm>
                <a:off x="8893759" y="2498967"/>
                <a:ext cx="2341549" cy="1087503"/>
              </a:xfrm>
              <a:prstGeom prst="rect">
                <a:avLst/>
              </a:prstGeom>
            </p:spPr>
          </p:pic>
          <p:pic>
            <p:nvPicPr>
              <p:cNvPr id="261" name="Picture 260">
                <a:extLst>
                  <a:ext uri="{FF2B5EF4-FFF2-40B4-BE49-F238E27FC236}">
                    <a16:creationId xmlns:a16="http://schemas.microsoft.com/office/drawing/2014/main" id="{BFBEE858-AF67-43C9-952B-926B705BEA0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66691" y="5407870"/>
                <a:ext cx="3872047" cy="611376"/>
              </a:xfrm>
              <a:prstGeom prst="rect">
                <a:avLst/>
              </a:prstGeom>
            </p:spPr>
          </p:pic>
        </p:grpSp>
      </p:grpSp>
    </p:spTree>
    <p:custDataLst>
      <p:tags r:id="rId1"/>
    </p:custDataLst>
    <p:extLst>
      <p:ext uri="{BB962C8B-B14F-4D97-AF65-F5344CB8AC3E}">
        <p14:creationId xmlns:p14="http://schemas.microsoft.com/office/powerpoint/2010/main" val="17730815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2BB-CA87-400A-A8C1-E97DB374F453}"/>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8B861A09-D953-42ED-A321-EDAE451568A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Provisioning VMs in Azure</a:t>
            </a:r>
          </a:p>
          <a:p>
            <a:pPr marL="342900" indent="-342900">
              <a:buFont typeface="Arial" panose="020B0604020202020204" pitchFamily="34" charset="0"/>
              <a:buChar char="•"/>
            </a:pPr>
            <a:r>
              <a:rPr lang="en-US" dirty="0"/>
              <a:t>Create and deploy Azure Resource Manager templates</a:t>
            </a:r>
          </a:p>
          <a:p>
            <a:pPr marL="342900" indent="-342900">
              <a:buFont typeface="Arial" panose="020B0604020202020204" pitchFamily="34" charset="0"/>
              <a:buChar char="•"/>
            </a:pPr>
            <a:r>
              <a:rPr lang="en-US" dirty="0"/>
              <a:t>Create container images for solutions</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p:txBody>
      </p:sp>
    </p:spTree>
    <p:custDataLst>
      <p:tags r:id="rId1"/>
    </p:custDataLst>
    <p:extLst>
      <p:ext uri="{BB962C8B-B14F-4D97-AF65-F5344CB8AC3E}">
        <p14:creationId xmlns:p14="http://schemas.microsoft.com/office/powerpoint/2010/main" val="200747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VM categories (cont.)</a:t>
            </a:r>
          </a:p>
        </p:txBody>
      </p:sp>
      <p:graphicFrame>
        <p:nvGraphicFramePr>
          <p:cNvPr id="4" name="Table 3" descr="The table depicts the various categories for Azure VM sizes. ">
            <a:extLst>
              <a:ext uri="{FF2B5EF4-FFF2-40B4-BE49-F238E27FC236}">
                <a16:creationId xmlns:a16="http://schemas.microsoft.com/office/drawing/2014/main" id="{23F0BE73-E6CF-4D4A-9C6F-DD9CE2C460DF}"/>
              </a:ext>
            </a:extLst>
          </p:cNvPr>
          <p:cNvGraphicFramePr>
            <a:graphicFrameLocks noGrp="1"/>
          </p:cNvGraphicFramePr>
          <p:nvPr/>
        </p:nvGraphicFramePr>
        <p:xfrm>
          <a:off x="586740" y="1319491"/>
          <a:ext cx="11018520" cy="4949548"/>
        </p:xfrm>
        <a:graphic>
          <a:graphicData uri="http://schemas.openxmlformats.org/drawingml/2006/table">
            <a:tbl>
              <a:tblPr firstRow="1" firstCol="1">
                <a:tableStyleId>{69012ECD-51FC-41F1-AA8D-1B2483CD663E}</a:tableStyleId>
              </a:tblPr>
              <a:tblGrid>
                <a:gridCol w="2446746">
                  <a:extLst>
                    <a:ext uri="{9D8B030D-6E8A-4147-A177-3AD203B41FA5}">
                      <a16:colId xmlns:a16="http://schemas.microsoft.com/office/drawing/2014/main" val="2175472199"/>
                    </a:ext>
                  </a:extLst>
                </a:gridCol>
                <a:gridCol w="8571774">
                  <a:extLst>
                    <a:ext uri="{9D8B030D-6E8A-4147-A177-3AD203B41FA5}">
                      <a16:colId xmlns:a16="http://schemas.microsoft.com/office/drawing/2014/main" val="2663075820"/>
                    </a:ext>
                  </a:extLst>
                </a:gridCol>
              </a:tblGrid>
              <a:tr h="369617">
                <a:tc>
                  <a:txBody>
                    <a:bodyPr/>
                    <a:lstStyle/>
                    <a:p>
                      <a:r>
                        <a:rPr lang="en-US" sz="1800" dirty="0">
                          <a:effectLst/>
                        </a:rPr>
                        <a:t>Option</a:t>
                      </a:r>
                      <a:endParaRPr lang="en-US" sz="1800" b="1" dirty="0">
                        <a:effectLst/>
                      </a:endParaRPr>
                    </a:p>
                  </a:txBody>
                  <a:tcPr marL="72000" marR="72000" marT="0" marB="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r>
                        <a:rPr lang="en-US" sz="1800" dirty="0">
                          <a:effectLst/>
                        </a:rPr>
                        <a:t>Description</a:t>
                      </a:r>
                      <a:endParaRPr lang="en-US" sz="1800" b="1" dirty="0">
                        <a:effectLst/>
                      </a:endParaRPr>
                    </a:p>
                  </a:txBody>
                  <a:tcPr marL="72000" marR="72000" marT="0" marB="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274717383"/>
                  </a:ext>
                </a:extLst>
              </a:tr>
              <a:tr h="841572">
                <a:tc>
                  <a:txBody>
                    <a:bodyPr/>
                    <a:lstStyle/>
                    <a:p>
                      <a:r>
                        <a:rPr lang="en-US" sz="1800" dirty="0">
                          <a:effectLst/>
                        </a:rPr>
                        <a:t>General purpose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General-purpose VMs are designed to have a balanced CPU-to-memory ratio. Ideal for testing and development, small to medium databases, and low to medium traffic web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282475"/>
                  </a:ext>
                </a:extLst>
              </a:tr>
              <a:tr h="908903">
                <a:tc>
                  <a:txBody>
                    <a:bodyPr/>
                    <a:lstStyle/>
                    <a:p>
                      <a:r>
                        <a:rPr lang="en-US" sz="1800" dirty="0">
                          <a:effectLst/>
                        </a:rPr>
                        <a:t>Compute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Compute optimized VMs are designed to have a high CPU-to-memory ratio. Suitable for medium traffic web servers, network appliances, batch processes, and application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54672"/>
                  </a:ext>
                </a:extLst>
              </a:tr>
              <a:tr h="706255">
                <a:tc>
                  <a:txBody>
                    <a:bodyPr/>
                    <a:lstStyle/>
                    <a:p>
                      <a:r>
                        <a:rPr lang="en-US" sz="1800" dirty="0">
                          <a:effectLst/>
                        </a:rPr>
                        <a:t>Memory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Memory optimized VMs are designed to have a high memory-to-CPU ratio. Great for relational database servers, medium to large caches, and in-memory analytics.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5117638"/>
                  </a:ext>
                </a:extLst>
              </a:tr>
              <a:tr h="569715">
                <a:tc>
                  <a:txBody>
                    <a:bodyPr/>
                    <a:lstStyle/>
                    <a:p>
                      <a:r>
                        <a:rPr lang="en-US" sz="1800" dirty="0">
                          <a:effectLst/>
                        </a:rPr>
                        <a:t>Storage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Storage-optimized VMs are designed to have high disk throughput and IO. Ideal for VMs running databases.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5156134"/>
                  </a:ext>
                </a:extLst>
              </a:tr>
              <a:tr h="841572">
                <a:tc>
                  <a:txBody>
                    <a:bodyPr/>
                    <a:lstStyle/>
                    <a:p>
                      <a:r>
                        <a:rPr lang="en-US" sz="1800" dirty="0">
                          <a:effectLst/>
                        </a:rPr>
                        <a:t>GPU</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GPU VMs are specialized virtual machines targeted for heavy graphics rendering and video editing. These VMs are ideal options for model training and inferencing with deep learning.</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4475320"/>
                  </a:ext>
                </a:extLst>
              </a:tr>
              <a:tr h="711914">
                <a:tc>
                  <a:txBody>
                    <a:bodyPr/>
                    <a:lstStyle/>
                    <a:p>
                      <a:r>
                        <a:rPr lang="en-US" sz="1800" dirty="0">
                          <a:effectLst/>
                        </a:rPr>
                        <a:t>High performance compute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High-performance compute is the fastest and most powerful CPU virtual machine with optional high-throughput network interfaces.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6032401"/>
                  </a:ext>
                </a:extLst>
              </a:tr>
            </a:tbl>
          </a:graphicData>
        </a:graphic>
      </p:graphicFrame>
    </p:spTree>
    <p:custDataLst>
      <p:tags r:id="rId1"/>
    </p:custDataLst>
    <p:extLst>
      <p:ext uri="{BB962C8B-B14F-4D97-AF65-F5344CB8AC3E}">
        <p14:creationId xmlns:p14="http://schemas.microsoft.com/office/powerpoint/2010/main" val="39784335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Manage the availability of your Azure VMs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3311676"/>
          </a:xfrm>
        </p:spPr>
        <p:txBody>
          <a:bodyPr/>
          <a:lstStyle/>
          <a:p>
            <a:r>
              <a:rPr lang="en-US" b="1" dirty="0">
                <a:latin typeface="+mn-lt"/>
              </a:rPr>
              <a:t>Availability</a:t>
            </a:r>
            <a:r>
              <a:rPr lang="en-US" dirty="0">
                <a:latin typeface="+mn-lt"/>
              </a:rPr>
              <a:t> is the percentage of time a service is available for use</a:t>
            </a:r>
          </a:p>
          <a:p>
            <a:r>
              <a:rPr lang="en-US" dirty="0">
                <a:latin typeface="+mn-lt"/>
              </a:rPr>
              <a:t>In the event of a physical failure within the Azure datacenter:</a:t>
            </a:r>
          </a:p>
          <a:p>
            <a:pPr lvl="1"/>
            <a:r>
              <a:rPr lang="en-US" dirty="0"/>
              <a:t>Azure will move the VM to a healthy host server automatically</a:t>
            </a:r>
          </a:p>
          <a:p>
            <a:pPr lvl="1"/>
            <a:r>
              <a:rPr lang="en-US" dirty="0"/>
              <a:t>“Self-healing” migration could take several minutes</a:t>
            </a:r>
          </a:p>
          <a:p>
            <a:pPr lvl="1"/>
            <a:r>
              <a:rPr lang="en-US" dirty="0"/>
              <a:t>If your VM is isolated to a single instance, the application(s) hosted on that VM will not be available</a:t>
            </a:r>
          </a:p>
          <a:p>
            <a:r>
              <a:rPr lang="en-US" dirty="0">
                <a:latin typeface="+mn-lt"/>
              </a:rPr>
              <a:t>VMs could also be affected by periodic updates initiated by Azure itself</a:t>
            </a:r>
          </a:p>
        </p:txBody>
      </p:sp>
    </p:spTree>
    <p:custDataLst>
      <p:tags r:id="rId1"/>
    </p:custDataLst>
    <p:extLst>
      <p:ext uri="{BB962C8B-B14F-4D97-AF65-F5344CB8AC3E}">
        <p14:creationId xmlns:p14="http://schemas.microsoft.com/office/powerpoint/2010/main" val="38009219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7B6-4975-4935-BDD4-4F40C216B801}"/>
              </a:ext>
            </a:extLst>
          </p:cNvPr>
          <p:cNvSpPr>
            <a:spLocks noGrp="1"/>
          </p:cNvSpPr>
          <p:nvPr>
            <p:ph type="title"/>
          </p:nvPr>
        </p:nvSpPr>
        <p:spPr/>
        <p:txBody>
          <a:bodyPr/>
          <a:lstStyle/>
          <a:p>
            <a:r>
              <a:rPr lang="en-US" dirty="0">
                <a:solidFill>
                  <a:schemeClr val="tx1"/>
                </a:solidFill>
              </a:rPr>
              <a:t>High availability and disaster recovery</a:t>
            </a:r>
            <a:endParaRPr lang="en-US" dirty="0"/>
          </a:p>
        </p:txBody>
      </p:sp>
      <p:grpSp>
        <p:nvGrpSpPr>
          <p:cNvPr id="3" name="Group 2" descr="This diagram depicts the continuity of high availability options ranging from availability sets to availability zones and then finally to region pairs with resiliency and latency increasing along the spectrum.">
            <a:extLst>
              <a:ext uri="{FF2B5EF4-FFF2-40B4-BE49-F238E27FC236}">
                <a16:creationId xmlns:a16="http://schemas.microsoft.com/office/drawing/2014/main" id="{491DC53A-E1A5-4BA8-9B45-2BEB930CF72C}"/>
              </a:ext>
            </a:extLst>
          </p:cNvPr>
          <p:cNvGrpSpPr/>
          <p:nvPr/>
        </p:nvGrpSpPr>
        <p:grpSpPr>
          <a:xfrm>
            <a:off x="584200" y="1233725"/>
            <a:ext cx="10910888" cy="5035313"/>
            <a:chOff x="584200" y="1233725"/>
            <a:chExt cx="10910888" cy="5035313"/>
          </a:xfrm>
        </p:grpSpPr>
        <p:grpSp>
          <p:nvGrpSpPr>
            <p:cNvPr id="9" name="Group 8">
              <a:extLst>
                <a:ext uri="{FF2B5EF4-FFF2-40B4-BE49-F238E27FC236}">
                  <a16:creationId xmlns:a16="http://schemas.microsoft.com/office/drawing/2014/main" id="{A2FA5BF8-42F7-4735-83C2-9752FEC28A3B}"/>
                </a:ext>
              </a:extLst>
            </p:cNvPr>
            <p:cNvGrpSpPr/>
            <p:nvPr/>
          </p:nvGrpSpPr>
          <p:grpSpPr>
            <a:xfrm>
              <a:off x="1352054" y="4584982"/>
              <a:ext cx="3334993" cy="946783"/>
              <a:chOff x="3004264" y="4739119"/>
              <a:chExt cx="2891814" cy="965905"/>
            </a:xfrm>
          </p:grpSpPr>
          <p:sp>
            <p:nvSpPr>
              <p:cNvPr id="31" name="Rectangle 30">
                <a:extLst>
                  <a:ext uri="{FF2B5EF4-FFF2-40B4-BE49-F238E27FC236}">
                    <a16:creationId xmlns:a16="http://schemas.microsoft.com/office/drawing/2014/main" id="{AE93519E-5CAC-4E86-B857-A8DA0D05CD60}"/>
                  </a:ext>
                </a:extLst>
              </p:cNvPr>
              <p:cNvSpPr/>
              <p:nvPr/>
            </p:nvSpPr>
            <p:spPr>
              <a:xfrm>
                <a:off x="3004264" y="4739119"/>
                <a:ext cx="2891814" cy="365802"/>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Availability sets / VM Scale Sets</a:t>
                </a:r>
              </a:p>
            </p:txBody>
          </p:sp>
          <p:sp>
            <p:nvSpPr>
              <p:cNvPr id="35" name="Rectangle 34">
                <a:extLst>
                  <a:ext uri="{FF2B5EF4-FFF2-40B4-BE49-F238E27FC236}">
                    <a16:creationId xmlns:a16="http://schemas.microsoft.com/office/drawing/2014/main" id="{2D1E9CB2-30C4-4538-8D43-0553AEA4C909}"/>
                  </a:ext>
                </a:extLst>
              </p:cNvPr>
              <p:cNvSpPr/>
              <p:nvPr/>
            </p:nvSpPr>
            <p:spPr>
              <a:xfrm>
                <a:off x="3004264" y="5108784"/>
                <a:ext cx="2390527" cy="596240"/>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against failures within datacenters</a:t>
                </a:r>
              </a:p>
            </p:txBody>
          </p:sp>
        </p:grpSp>
        <p:grpSp>
          <p:nvGrpSpPr>
            <p:cNvPr id="84" name="Group 83">
              <a:extLst>
                <a:ext uri="{FF2B5EF4-FFF2-40B4-BE49-F238E27FC236}">
                  <a16:creationId xmlns:a16="http://schemas.microsoft.com/office/drawing/2014/main" id="{2A4E6E2D-2EAE-4A15-88D7-CB8AA5476496}"/>
                </a:ext>
              </a:extLst>
            </p:cNvPr>
            <p:cNvGrpSpPr/>
            <p:nvPr/>
          </p:nvGrpSpPr>
          <p:grpSpPr>
            <a:xfrm>
              <a:off x="1550171" y="3392488"/>
              <a:ext cx="1890364" cy="1092553"/>
              <a:chOff x="3459095" y="2961602"/>
              <a:chExt cx="1399792" cy="809022"/>
            </a:xfrm>
          </p:grpSpPr>
          <p:sp>
            <p:nvSpPr>
              <p:cNvPr id="79" name="Rectangle 78">
                <a:extLst>
                  <a:ext uri="{FF2B5EF4-FFF2-40B4-BE49-F238E27FC236}">
                    <a16:creationId xmlns:a16="http://schemas.microsoft.com/office/drawing/2014/main" id="{44E3CCC8-95EA-40AE-B1EB-071187DCDEFF}"/>
                  </a:ext>
                </a:extLst>
              </p:cNvPr>
              <p:cNvSpPr/>
              <p:nvPr/>
            </p:nvSpPr>
            <p:spPr bwMode="auto">
              <a:xfrm>
                <a:off x="3475778" y="2961602"/>
                <a:ext cx="1353672" cy="473134"/>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6" name="monitor">
                <a:extLst>
                  <a:ext uri="{FF2B5EF4-FFF2-40B4-BE49-F238E27FC236}">
                    <a16:creationId xmlns:a16="http://schemas.microsoft.com/office/drawing/2014/main" id="{8ACDE5C5-D9BD-4900-BC23-9C11FD3A1ACB}"/>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77" name="monitor">
                <a:extLst>
                  <a:ext uri="{FF2B5EF4-FFF2-40B4-BE49-F238E27FC236}">
                    <a16:creationId xmlns:a16="http://schemas.microsoft.com/office/drawing/2014/main" id="{6BFE5E39-9E92-4515-8053-C717F25794AB}"/>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0" name="monitor">
                <a:extLst>
                  <a:ext uri="{FF2B5EF4-FFF2-40B4-BE49-F238E27FC236}">
                    <a16:creationId xmlns:a16="http://schemas.microsoft.com/office/drawing/2014/main" id="{85884749-C830-4D4F-B190-11F8659557F1}"/>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1" name="monitor">
                <a:extLst>
                  <a:ext uri="{FF2B5EF4-FFF2-40B4-BE49-F238E27FC236}">
                    <a16:creationId xmlns:a16="http://schemas.microsoft.com/office/drawing/2014/main" id="{34931339-6B1A-4FE4-AE1D-CB3D3C510103}"/>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2" name="monitor">
                <a:extLst>
                  <a:ext uri="{FF2B5EF4-FFF2-40B4-BE49-F238E27FC236}">
                    <a16:creationId xmlns:a16="http://schemas.microsoft.com/office/drawing/2014/main" id="{91A36490-38B7-4C34-8D89-C04E91EFB087}"/>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3" name="monitor">
                <a:extLst>
                  <a:ext uri="{FF2B5EF4-FFF2-40B4-BE49-F238E27FC236}">
                    <a16:creationId xmlns:a16="http://schemas.microsoft.com/office/drawing/2014/main" id="{555E0BD7-5A39-4C9E-8B81-85C9771CE3C7}"/>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sp>
          <p:nvSpPr>
            <p:cNvPr id="21" name="Arrow: Right 20">
              <a:extLst>
                <a:ext uri="{FF2B5EF4-FFF2-40B4-BE49-F238E27FC236}">
                  <a16:creationId xmlns:a16="http://schemas.microsoft.com/office/drawing/2014/main" id="{23500650-ABC3-4B01-85AD-9BA56D14FA1F}"/>
                </a:ext>
              </a:extLst>
            </p:cNvPr>
            <p:cNvSpPr/>
            <p:nvPr/>
          </p:nvSpPr>
          <p:spPr bwMode="auto">
            <a:xfrm>
              <a:off x="1201932" y="5537518"/>
              <a:ext cx="10293156" cy="73152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Increased resiliency</a:t>
              </a:r>
            </a:p>
          </p:txBody>
        </p:sp>
        <p:sp>
          <p:nvSpPr>
            <p:cNvPr id="22" name="Arrow: Up 21">
              <a:extLst>
                <a:ext uri="{FF2B5EF4-FFF2-40B4-BE49-F238E27FC236}">
                  <a16:creationId xmlns:a16="http://schemas.microsoft.com/office/drawing/2014/main" id="{4F308D24-E55B-4DA5-9A6D-8C49F97BEF52}"/>
                </a:ext>
              </a:extLst>
            </p:cNvPr>
            <p:cNvSpPr/>
            <p:nvPr/>
          </p:nvSpPr>
          <p:spPr bwMode="auto">
            <a:xfrm>
              <a:off x="584200" y="1233725"/>
              <a:ext cx="731520" cy="4849575"/>
            </a:xfrm>
            <a:prstGeom prst="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Higher Latency</a:t>
              </a:r>
            </a:p>
          </p:txBody>
        </p:sp>
        <p:grpSp>
          <p:nvGrpSpPr>
            <p:cNvPr id="6" name="Group 5">
              <a:extLst>
                <a:ext uri="{FF2B5EF4-FFF2-40B4-BE49-F238E27FC236}">
                  <a16:creationId xmlns:a16="http://schemas.microsoft.com/office/drawing/2014/main" id="{2C75E81C-B1BA-4B4D-8CCA-A486C2C75E62}"/>
                </a:ext>
              </a:extLst>
            </p:cNvPr>
            <p:cNvGrpSpPr/>
            <p:nvPr/>
          </p:nvGrpSpPr>
          <p:grpSpPr>
            <a:xfrm>
              <a:off x="5305680" y="2025650"/>
              <a:ext cx="1677991" cy="1459813"/>
              <a:chOff x="5396430" y="2694516"/>
              <a:chExt cx="1211093" cy="1053623"/>
            </a:xfrm>
          </p:grpSpPr>
          <p:grpSp>
            <p:nvGrpSpPr>
              <p:cNvPr id="49" name="Group 48">
                <a:extLst>
                  <a:ext uri="{FF2B5EF4-FFF2-40B4-BE49-F238E27FC236}">
                    <a16:creationId xmlns:a16="http://schemas.microsoft.com/office/drawing/2014/main" id="{90D8BDC3-2982-45C7-A6B0-0805D8E436C0}"/>
                  </a:ext>
                </a:extLst>
              </p:cNvPr>
              <p:cNvGrpSpPr/>
              <p:nvPr/>
            </p:nvGrpSpPr>
            <p:grpSpPr>
              <a:xfrm>
                <a:off x="5396430" y="2694516"/>
                <a:ext cx="1173448" cy="1053623"/>
                <a:chOff x="6213937" y="2921103"/>
                <a:chExt cx="1197148" cy="1074902"/>
              </a:xfrm>
            </p:grpSpPr>
            <p:sp>
              <p:nvSpPr>
                <p:cNvPr id="50" name="server">
                  <a:extLst>
                    <a:ext uri="{FF2B5EF4-FFF2-40B4-BE49-F238E27FC236}">
                      <a16:creationId xmlns:a16="http://schemas.microsoft.com/office/drawing/2014/main" id="{34FD7C85-CEBF-4398-B766-FFBF78203E6B}"/>
                    </a:ext>
                  </a:extLst>
                </p:cNvPr>
                <p:cNvSpPr>
                  <a:spLocks noChangeAspect="1" noEditPoints="1"/>
                </p:cNvSpPr>
                <p:nvPr/>
              </p:nvSpPr>
              <p:spPr bwMode="auto">
                <a:xfrm>
                  <a:off x="6213937"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1" name="server">
                  <a:extLst>
                    <a:ext uri="{FF2B5EF4-FFF2-40B4-BE49-F238E27FC236}">
                      <a16:creationId xmlns:a16="http://schemas.microsoft.com/office/drawing/2014/main" id="{54C4AAAD-86A3-4A1E-903E-E926599F6B69}"/>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sp>
              <p:nvSpPr>
                <p:cNvPr id="52" name="server">
                  <a:extLst>
                    <a:ext uri="{FF2B5EF4-FFF2-40B4-BE49-F238E27FC236}">
                      <a16:creationId xmlns:a16="http://schemas.microsoft.com/office/drawing/2014/main" id="{24C45E36-04F0-4E78-B0D9-2CEEB8962621}"/>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sp>
            <p:nvSpPr>
              <p:cNvPr id="45" name="Freeform: Shape 44">
                <a:extLst>
                  <a:ext uri="{FF2B5EF4-FFF2-40B4-BE49-F238E27FC236}">
                    <a16:creationId xmlns:a16="http://schemas.microsoft.com/office/drawing/2014/main" id="{2887D741-D22A-414B-8C7C-88F73AF832EA}"/>
                  </a:ext>
                </a:extLst>
              </p:cNvPr>
              <p:cNvSpPr/>
              <p:nvPr/>
            </p:nvSpPr>
            <p:spPr bwMode="auto">
              <a:xfrm flipV="1">
                <a:off x="5757332" y="2931941"/>
                <a:ext cx="491579" cy="39525"/>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6" name="Freeform: Shape 45">
                <a:extLst>
                  <a:ext uri="{FF2B5EF4-FFF2-40B4-BE49-F238E27FC236}">
                    <a16:creationId xmlns:a16="http://schemas.microsoft.com/office/drawing/2014/main" id="{659DE0A4-3017-450F-B0F3-BA54B2C513CB}"/>
                  </a:ext>
                </a:extLst>
              </p:cNvPr>
              <p:cNvSpPr/>
              <p:nvPr/>
            </p:nvSpPr>
            <p:spPr bwMode="auto">
              <a:xfrm rot="2700000">
                <a:off x="5399594" y="3439820"/>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7" name="Freeform: Shape 46">
                <a:extLst>
                  <a:ext uri="{FF2B5EF4-FFF2-40B4-BE49-F238E27FC236}">
                    <a16:creationId xmlns:a16="http://schemas.microsoft.com/office/drawing/2014/main" id="{E8405FF9-DAA0-4637-BC8A-1084DC5F646D}"/>
                  </a:ext>
                </a:extLst>
              </p:cNvPr>
              <p:cNvSpPr/>
              <p:nvPr/>
            </p:nvSpPr>
            <p:spPr bwMode="auto">
              <a:xfrm rot="18900000" flipH="1">
                <a:off x="6155025" y="3433936"/>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grpSp>
        <p:grpSp>
          <p:nvGrpSpPr>
            <p:cNvPr id="5" name="Group 4">
              <a:extLst>
                <a:ext uri="{FF2B5EF4-FFF2-40B4-BE49-F238E27FC236}">
                  <a16:creationId xmlns:a16="http://schemas.microsoft.com/office/drawing/2014/main" id="{461BB706-5637-4002-A948-C5B88D95258D}"/>
                </a:ext>
              </a:extLst>
            </p:cNvPr>
            <p:cNvGrpSpPr/>
            <p:nvPr/>
          </p:nvGrpSpPr>
          <p:grpSpPr>
            <a:xfrm>
              <a:off x="5298276" y="3572400"/>
              <a:ext cx="2209947" cy="951251"/>
              <a:chOff x="5049155" y="3835076"/>
              <a:chExt cx="2909680" cy="951251"/>
            </a:xfrm>
          </p:grpSpPr>
          <p:sp>
            <p:nvSpPr>
              <p:cNvPr id="55" name="Rectangle 54">
                <a:extLst>
                  <a:ext uri="{FF2B5EF4-FFF2-40B4-BE49-F238E27FC236}">
                    <a16:creationId xmlns:a16="http://schemas.microsoft.com/office/drawing/2014/main" id="{4663D1A2-10B6-4722-8E1F-F6F6DA11C819}"/>
                  </a:ext>
                </a:extLst>
              </p:cNvPr>
              <p:cNvSpPr/>
              <p:nvPr/>
            </p:nvSpPr>
            <p:spPr>
              <a:xfrm>
                <a:off x="5049155" y="3835076"/>
                <a:ext cx="1864781"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56" name="Rectangle 55">
                <a:extLst>
                  <a:ext uri="{FF2B5EF4-FFF2-40B4-BE49-F238E27FC236}">
                    <a16:creationId xmlns:a16="http://schemas.microsoft.com/office/drawing/2014/main" id="{28C97067-9A73-4E00-8DD7-D02C1D65F338}"/>
                  </a:ext>
                </a:extLst>
              </p:cNvPr>
              <p:cNvSpPr/>
              <p:nvPr/>
            </p:nvSpPr>
            <p:spPr>
              <a:xfrm>
                <a:off x="5049155" y="4201891"/>
                <a:ext cx="2909680" cy="584436"/>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entire datacenter failures</a:t>
                </a:r>
              </a:p>
            </p:txBody>
          </p:sp>
        </p:grpSp>
        <p:grpSp>
          <p:nvGrpSpPr>
            <p:cNvPr id="14" name="Group 13">
              <a:extLst>
                <a:ext uri="{FF2B5EF4-FFF2-40B4-BE49-F238E27FC236}">
                  <a16:creationId xmlns:a16="http://schemas.microsoft.com/office/drawing/2014/main" id="{3B391CD2-1D2F-4670-8819-CE4DC05A6148}"/>
                </a:ext>
              </a:extLst>
            </p:cNvPr>
            <p:cNvGrpSpPr/>
            <p:nvPr/>
          </p:nvGrpSpPr>
          <p:grpSpPr>
            <a:xfrm>
              <a:off x="8745797" y="1842447"/>
              <a:ext cx="2555421" cy="2178076"/>
              <a:chOff x="9140991" y="1499547"/>
              <a:chExt cx="2555421" cy="2178076"/>
            </a:xfrm>
          </p:grpSpPr>
          <p:grpSp>
            <p:nvGrpSpPr>
              <p:cNvPr id="16" name="Group 15">
                <a:extLst>
                  <a:ext uri="{FF2B5EF4-FFF2-40B4-BE49-F238E27FC236}">
                    <a16:creationId xmlns:a16="http://schemas.microsoft.com/office/drawing/2014/main" id="{6CDF00BB-5F8B-46A2-9EF3-651DFF08D009}"/>
                  </a:ext>
                </a:extLst>
              </p:cNvPr>
              <p:cNvGrpSpPr/>
              <p:nvPr/>
            </p:nvGrpSpPr>
            <p:grpSpPr>
              <a:xfrm>
                <a:off x="9252589" y="1499547"/>
                <a:ext cx="2402008" cy="961689"/>
                <a:chOff x="9283653" y="3783739"/>
                <a:chExt cx="2450521" cy="981112"/>
              </a:xfrm>
            </p:grpSpPr>
            <p:grpSp>
              <p:nvGrpSpPr>
                <p:cNvPr id="12" name="Group 11">
                  <a:extLst>
                    <a:ext uri="{FF2B5EF4-FFF2-40B4-BE49-F238E27FC236}">
                      <a16:creationId xmlns:a16="http://schemas.microsoft.com/office/drawing/2014/main" id="{73893447-AD34-44A2-B240-E606BCDE1609}"/>
                    </a:ext>
                  </a:extLst>
                </p:cNvPr>
                <p:cNvGrpSpPr/>
                <p:nvPr/>
              </p:nvGrpSpPr>
              <p:grpSpPr>
                <a:xfrm>
                  <a:off x="9283653" y="3783739"/>
                  <a:ext cx="2450521" cy="981112"/>
                  <a:chOff x="9283653" y="3374666"/>
                  <a:chExt cx="2450521" cy="981112"/>
                </a:xfrm>
              </p:grpSpPr>
              <p:sp>
                <p:nvSpPr>
                  <p:cNvPr id="96" name="Rectangle 95">
                    <a:extLst>
                      <a:ext uri="{FF2B5EF4-FFF2-40B4-BE49-F238E27FC236}">
                        <a16:creationId xmlns:a16="http://schemas.microsoft.com/office/drawing/2014/main" id="{CE892F80-0093-42F0-B8D5-C3DDA86F4423}"/>
                      </a:ext>
                    </a:extLst>
                  </p:cNvPr>
                  <p:cNvSpPr/>
                  <p:nvPr/>
                </p:nvSpPr>
                <p:spPr bwMode="auto">
                  <a:xfrm>
                    <a:off x="9283653" y="3374666"/>
                    <a:ext cx="2450521" cy="981112"/>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pPr>
                    <a:endParaRPr lang="en-US" sz="2353" kern="0" dirty="0">
                      <a:gradFill>
                        <a:gsLst>
                          <a:gs pos="0">
                            <a:srgbClr val="FFFFFF"/>
                          </a:gs>
                          <a:gs pos="100000">
                            <a:srgbClr val="FFFFFF"/>
                          </a:gs>
                        </a:gsLst>
                        <a:lin ang="5400000" scaled="0"/>
                      </a:gradFill>
                      <a:latin typeface="Segoe UI Semilight"/>
                      <a:cs typeface="Segoe UI" pitchFamily="34" charset="0"/>
                    </a:endParaRPr>
                  </a:p>
                </p:txBody>
              </p:sp>
              <p:sp>
                <p:nvSpPr>
                  <p:cNvPr id="92" name="Freeform 11">
                    <a:extLst>
                      <a:ext uri="{FF2B5EF4-FFF2-40B4-BE49-F238E27FC236}">
                        <a16:creationId xmlns:a16="http://schemas.microsoft.com/office/drawing/2014/main" id="{6871CD05-BCDD-40B6-9C33-4EB4ED5FE918}"/>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3" name="Freeform 11">
                    <a:extLst>
                      <a:ext uri="{FF2B5EF4-FFF2-40B4-BE49-F238E27FC236}">
                        <a16:creationId xmlns:a16="http://schemas.microsoft.com/office/drawing/2014/main" id="{17560B62-29B0-430E-8DF7-55A04A4CF97E}"/>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5" name="Freeform: Shape 94">
                    <a:extLst>
                      <a:ext uri="{FF2B5EF4-FFF2-40B4-BE49-F238E27FC236}">
                        <a16:creationId xmlns:a16="http://schemas.microsoft.com/office/drawing/2014/main" id="{832AC6D8-73C6-42C0-929A-89B24F58AECB}"/>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303B7D81-78DD-449F-A12C-6C4C172E5139}"/>
                    </a:ext>
                  </a:extLst>
                </p:cNvPr>
                <p:cNvSpPr/>
                <p:nvPr/>
              </p:nvSpPr>
              <p:spPr>
                <a:xfrm>
                  <a:off x="9497050" y="4354349"/>
                  <a:ext cx="796643"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58" name="Rectangle 57">
                  <a:extLst>
                    <a:ext uri="{FF2B5EF4-FFF2-40B4-BE49-F238E27FC236}">
                      <a16:creationId xmlns:a16="http://schemas.microsoft.com/office/drawing/2014/main" id="{D0D12200-5521-406C-82FD-15CD2F787555}"/>
                    </a:ext>
                  </a:extLst>
                </p:cNvPr>
                <p:cNvSpPr/>
                <p:nvPr/>
              </p:nvSpPr>
              <p:spPr>
                <a:xfrm>
                  <a:off x="10700758" y="4352010"/>
                  <a:ext cx="819535"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8" name="Group 7">
                <a:extLst>
                  <a:ext uri="{FF2B5EF4-FFF2-40B4-BE49-F238E27FC236}">
                    <a16:creationId xmlns:a16="http://schemas.microsoft.com/office/drawing/2014/main" id="{B35098B1-7200-4438-9FEA-CB870BAAEB2B}"/>
                  </a:ext>
                </a:extLst>
              </p:cNvPr>
              <p:cNvGrpSpPr/>
              <p:nvPr/>
            </p:nvGrpSpPr>
            <p:grpSpPr>
              <a:xfrm>
                <a:off x="9140991" y="2499478"/>
                <a:ext cx="2555421" cy="1178145"/>
                <a:chOff x="9078975" y="2499478"/>
                <a:chExt cx="2835495" cy="1178145"/>
              </a:xfrm>
            </p:grpSpPr>
            <p:sp>
              <p:nvSpPr>
                <p:cNvPr id="60" name="Rectangle 59">
                  <a:extLst>
                    <a:ext uri="{FF2B5EF4-FFF2-40B4-BE49-F238E27FC236}">
                      <a16:creationId xmlns:a16="http://schemas.microsoft.com/office/drawing/2014/main" id="{19C29D11-95E1-42CA-A9D8-B4034552DCBC}"/>
                    </a:ext>
                  </a:extLst>
                </p:cNvPr>
                <p:cNvSpPr/>
                <p:nvPr/>
              </p:nvSpPr>
              <p:spPr>
                <a:xfrm>
                  <a:off x="9078975" y="2499478"/>
                  <a:ext cx="1432765"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Region pairs</a:t>
                  </a:r>
                </a:p>
              </p:txBody>
            </p:sp>
            <p:sp>
              <p:nvSpPr>
                <p:cNvPr id="61" name="Rectangle 60">
                  <a:extLst>
                    <a:ext uri="{FF2B5EF4-FFF2-40B4-BE49-F238E27FC236}">
                      <a16:creationId xmlns:a16="http://schemas.microsoft.com/office/drawing/2014/main" id="{EC9977A2-B953-4AE6-8D96-192035FA7877}"/>
                    </a:ext>
                  </a:extLst>
                </p:cNvPr>
                <p:cNvSpPr/>
                <p:nvPr/>
              </p:nvSpPr>
              <p:spPr>
                <a:xfrm>
                  <a:off x="9078976" y="2861822"/>
                  <a:ext cx="2835494" cy="81580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disaster with Data Residency compliance</a:t>
                  </a:r>
                </a:p>
              </p:txBody>
            </p:sp>
          </p:grpSp>
        </p:grpSp>
      </p:grpSp>
    </p:spTree>
    <p:custDataLst>
      <p:tags r:id="rId1"/>
    </p:custDataLst>
    <p:extLst>
      <p:ext uri="{BB962C8B-B14F-4D97-AF65-F5344CB8AC3E}">
        <p14:creationId xmlns:p14="http://schemas.microsoft.com/office/powerpoint/2010/main" val="12452485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Availability sets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2696123"/>
          </a:xfrm>
        </p:spPr>
        <p:txBody>
          <a:bodyPr/>
          <a:lstStyle/>
          <a:p>
            <a:r>
              <a:rPr lang="en-US" b="1" dirty="0">
                <a:latin typeface="+mn-lt"/>
              </a:rPr>
              <a:t>Availability set </a:t>
            </a:r>
            <a:r>
              <a:rPr lang="en-US" dirty="0"/>
              <a:t>– </a:t>
            </a:r>
            <a:r>
              <a:rPr lang="en-US" dirty="0">
                <a:latin typeface="+mn-lt"/>
              </a:rPr>
              <a:t>logical feature used to ensure that a group of related VMs are deployed so that:</a:t>
            </a:r>
          </a:p>
          <a:p>
            <a:pPr lvl="1"/>
            <a:r>
              <a:rPr lang="en-US" sz="2400" dirty="0"/>
              <a:t>They are not all subject to a single physical point of failure</a:t>
            </a:r>
          </a:p>
          <a:p>
            <a:pPr lvl="1"/>
            <a:r>
              <a:rPr lang="en-US" sz="2400" dirty="0"/>
              <a:t>They are not all upgraded at the same time</a:t>
            </a:r>
          </a:p>
          <a:p>
            <a:r>
              <a:rPr lang="en-US" b="1" dirty="0">
                <a:latin typeface="+mn-lt"/>
              </a:rPr>
              <a:t>Update domain </a:t>
            </a:r>
            <a:r>
              <a:rPr lang="en-US" dirty="0">
                <a:latin typeface="+mn-lt"/>
              </a:rPr>
              <a:t>– logical group of hardware that can undergo a maintenance update at the same time</a:t>
            </a:r>
          </a:p>
        </p:txBody>
      </p:sp>
    </p:spTree>
    <p:custDataLst>
      <p:tags r:id="rId1"/>
    </p:custDataLst>
    <p:extLst>
      <p:ext uri="{BB962C8B-B14F-4D97-AF65-F5344CB8AC3E}">
        <p14:creationId xmlns:p14="http://schemas.microsoft.com/office/powerpoint/2010/main" val="41178365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Fault domains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6"/>
            <a:ext cx="3119120" cy="2277547"/>
          </a:xfrm>
        </p:spPr>
        <p:txBody>
          <a:bodyPr/>
          <a:lstStyle/>
          <a:p>
            <a:pPr marL="0" indent="0">
              <a:buNone/>
            </a:pPr>
            <a:r>
              <a:rPr lang="en-US" sz="2400" b="1" dirty="0">
                <a:latin typeface="+mn-lt"/>
              </a:rPr>
              <a:t>Fault domain </a:t>
            </a:r>
            <a:r>
              <a:rPr lang="en-US" sz="2400" dirty="0"/>
              <a:t>– </a:t>
            </a:r>
            <a:r>
              <a:rPr lang="en-US" sz="2400" dirty="0">
                <a:solidFill>
                  <a:schemeClr val="tx1"/>
                </a:solidFill>
                <a:latin typeface="+mn-lt"/>
              </a:rPr>
              <a:t>a logical group of hardware in Azure that shares a common power source and network switch</a:t>
            </a:r>
            <a:endParaRPr lang="en-US" sz="2400" b="1" dirty="0">
              <a:latin typeface="+mn-lt"/>
            </a:endParaRPr>
          </a:p>
        </p:txBody>
      </p:sp>
      <p:grpSp>
        <p:nvGrpSpPr>
          <p:cNvPr id="52" name="Group 51" descr="The diagram depicts two fault domains with two availability sets stretching between them.">
            <a:extLst>
              <a:ext uri="{FF2B5EF4-FFF2-40B4-BE49-F238E27FC236}">
                <a16:creationId xmlns:a16="http://schemas.microsoft.com/office/drawing/2014/main" id="{A5A81681-60ED-4E99-BF52-B1E3B2B16062}"/>
              </a:ext>
            </a:extLst>
          </p:cNvPr>
          <p:cNvGrpSpPr/>
          <p:nvPr/>
        </p:nvGrpSpPr>
        <p:grpSpPr>
          <a:xfrm>
            <a:off x="4017376" y="1435100"/>
            <a:ext cx="7592012" cy="4357544"/>
            <a:chOff x="4017376" y="1435100"/>
            <a:chExt cx="7592012" cy="4357544"/>
          </a:xfrm>
        </p:grpSpPr>
        <p:sp>
          <p:nvSpPr>
            <p:cNvPr id="4" name="Rectangle 3">
              <a:extLst>
                <a:ext uri="{FF2B5EF4-FFF2-40B4-BE49-F238E27FC236}">
                  <a16:creationId xmlns:a16="http://schemas.microsoft.com/office/drawing/2014/main" id="{FEF0B050-AB0E-4511-A69A-B68FF3E3387C}"/>
                </a:ext>
              </a:extLst>
            </p:cNvPr>
            <p:cNvSpPr/>
            <p:nvPr/>
          </p:nvSpPr>
          <p:spPr bwMode="auto">
            <a:xfrm>
              <a:off x="401737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5897537-68E8-4E5B-BF62-95F29C9D2CA7}"/>
                </a:ext>
              </a:extLst>
            </p:cNvPr>
            <p:cNvSpPr/>
            <p:nvPr/>
          </p:nvSpPr>
          <p:spPr bwMode="auto">
            <a:xfrm>
              <a:off x="833661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D7A2C4D-2A9C-4887-81B4-C839B5DCA7A7}"/>
                </a:ext>
              </a:extLst>
            </p:cNvPr>
            <p:cNvSpPr/>
            <p:nvPr/>
          </p:nvSpPr>
          <p:spPr bwMode="auto">
            <a:xfrm>
              <a:off x="416268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9476F2DF-1643-4399-AA72-2CC42B857C91}"/>
                </a:ext>
              </a:extLst>
            </p:cNvPr>
            <p:cNvSpPr/>
            <p:nvPr/>
          </p:nvSpPr>
          <p:spPr bwMode="auto">
            <a:xfrm>
              <a:off x="848192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708B93B-471C-4791-8C11-27186FD0F000}"/>
                </a:ext>
              </a:extLst>
            </p:cNvPr>
            <p:cNvSpPr/>
            <p:nvPr/>
          </p:nvSpPr>
          <p:spPr bwMode="auto">
            <a:xfrm>
              <a:off x="4017376" y="2545165"/>
              <a:ext cx="7592012" cy="1488216"/>
            </a:xfrm>
            <a:prstGeom prst="rect">
              <a:avLst/>
            </a:prstGeom>
            <a:solidFill>
              <a:srgbClr val="6D6D7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A1C9D79-FD2E-402E-B609-25D98B49C13F}"/>
                </a:ext>
              </a:extLst>
            </p:cNvPr>
            <p:cNvSpPr/>
            <p:nvPr/>
          </p:nvSpPr>
          <p:spPr bwMode="auto">
            <a:xfrm>
              <a:off x="4017376" y="4168904"/>
              <a:ext cx="7592012" cy="1488216"/>
            </a:xfrm>
            <a:prstGeom prst="rect">
              <a:avLst/>
            </a:prstGeom>
            <a:solidFill>
              <a:srgbClr val="4095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7381199-28D9-426F-B7FE-62E1A8A92C10}"/>
                </a:ext>
              </a:extLst>
            </p:cNvPr>
            <p:cNvSpPr txBox="1"/>
            <p:nvPr/>
          </p:nvSpPr>
          <p:spPr>
            <a:xfrm>
              <a:off x="495632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5" name="TextBox 14">
              <a:extLst>
                <a:ext uri="{FF2B5EF4-FFF2-40B4-BE49-F238E27FC236}">
                  <a16:creationId xmlns:a16="http://schemas.microsoft.com/office/drawing/2014/main" id="{CABD1B91-8D3C-45BF-B27A-21E6B5939EC6}"/>
                </a:ext>
              </a:extLst>
            </p:cNvPr>
            <p:cNvSpPr txBox="1"/>
            <p:nvPr/>
          </p:nvSpPr>
          <p:spPr>
            <a:xfrm>
              <a:off x="927556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6" name="TextBox 15">
              <a:extLst>
                <a:ext uri="{FF2B5EF4-FFF2-40B4-BE49-F238E27FC236}">
                  <a16:creationId xmlns:a16="http://schemas.microsoft.com/office/drawing/2014/main" id="{145D2ECE-24D3-4135-AC56-18D14CAAEE19}"/>
                </a:ext>
              </a:extLst>
            </p:cNvPr>
            <p:cNvSpPr txBox="1"/>
            <p:nvPr/>
          </p:nvSpPr>
          <p:spPr>
            <a:xfrm>
              <a:off x="543415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sp>
          <p:nvSpPr>
            <p:cNvPr id="17" name="TextBox 16">
              <a:extLst>
                <a:ext uri="{FF2B5EF4-FFF2-40B4-BE49-F238E27FC236}">
                  <a16:creationId xmlns:a16="http://schemas.microsoft.com/office/drawing/2014/main" id="{742660A4-77AF-4CFF-9429-3258326CDB3D}"/>
                </a:ext>
              </a:extLst>
            </p:cNvPr>
            <p:cNvSpPr txBox="1"/>
            <p:nvPr/>
          </p:nvSpPr>
          <p:spPr>
            <a:xfrm>
              <a:off x="975339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pic>
          <p:nvPicPr>
            <p:cNvPr id="19" name="Picture 18">
              <a:extLst>
                <a:ext uri="{FF2B5EF4-FFF2-40B4-BE49-F238E27FC236}">
                  <a16:creationId xmlns:a16="http://schemas.microsoft.com/office/drawing/2014/main" id="{222D15E5-E878-4EC5-BDE3-95CF0F6D4002}"/>
                </a:ext>
              </a:extLst>
            </p:cNvPr>
            <p:cNvPicPr>
              <a:picLocks noChangeAspect="1"/>
            </p:cNvPicPr>
            <p:nvPr/>
          </p:nvPicPr>
          <p:blipFill>
            <a:blip r:embed="rId4"/>
            <a:stretch>
              <a:fillRect/>
            </a:stretch>
          </p:blipFill>
          <p:spPr>
            <a:xfrm>
              <a:off x="5263617" y="1942319"/>
              <a:ext cx="780290" cy="780290"/>
            </a:xfrm>
            <a:prstGeom prst="rect">
              <a:avLst/>
            </a:prstGeom>
          </p:spPr>
        </p:pic>
        <p:pic>
          <p:nvPicPr>
            <p:cNvPr id="20" name="Picture 19">
              <a:extLst>
                <a:ext uri="{FF2B5EF4-FFF2-40B4-BE49-F238E27FC236}">
                  <a16:creationId xmlns:a16="http://schemas.microsoft.com/office/drawing/2014/main" id="{EDDDDB84-D48C-4672-BE8F-FBED241A59BF}"/>
                </a:ext>
              </a:extLst>
            </p:cNvPr>
            <p:cNvPicPr>
              <a:picLocks noChangeAspect="1"/>
            </p:cNvPicPr>
            <p:nvPr/>
          </p:nvPicPr>
          <p:blipFill>
            <a:blip r:embed="rId4"/>
            <a:stretch>
              <a:fillRect/>
            </a:stretch>
          </p:blipFill>
          <p:spPr>
            <a:xfrm>
              <a:off x="9582857" y="1942319"/>
              <a:ext cx="780290" cy="780290"/>
            </a:xfrm>
            <a:prstGeom prst="rect">
              <a:avLst/>
            </a:prstGeom>
          </p:spPr>
        </p:pic>
        <p:sp>
          <p:nvSpPr>
            <p:cNvPr id="21" name="Rectangle 20">
              <a:extLst>
                <a:ext uri="{FF2B5EF4-FFF2-40B4-BE49-F238E27FC236}">
                  <a16:creationId xmlns:a16="http://schemas.microsoft.com/office/drawing/2014/main" id="{F162FE05-32ED-4420-8B1F-36E229A46E3F}"/>
                </a:ext>
              </a:extLst>
            </p:cNvPr>
            <p:cNvSpPr/>
            <p:nvPr/>
          </p:nvSpPr>
          <p:spPr bwMode="auto">
            <a:xfrm>
              <a:off x="440553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E84FB12D-43ED-4037-8330-58E824C04C57}"/>
                </a:ext>
              </a:extLst>
            </p:cNvPr>
            <p:cNvSpPr/>
            <p:nvPr/>
          </p:nvSpPr>
          <p:spPr bwMode="auto">
            <a:xfrm>
              <a:off x="872477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689F7E7B-6B5B-4515-88A7-FB5DEA43A93A}"/>
                </a:ext>
              </a:extLst>
            </p:cNvPr>
            <p:cNvSpPr/>
            <p:nvPr/>
          </p:nvSpPr>
          <p:spPr bwMode="auto">
            <a:xfrm>
              <a:off x="440553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A4FA15D-3C24-4BA7-BA48-11B3B14A1DA8}"/>
                </a:ext>
              </a:extLst>
            </p:cNvPr>
            <p:cNvSpPr/>
            <p:nvPr/>
          </p:nvSpPr>
          <p:spPr bwMode="auto">
            <a:xfrm>
              <a:off x="872477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16751CE1-2A91-4B27-A15A-093CA37427E9}"/>
                </a:ext>
              </a:extLst>
            </p:cNvPr>
            <p:cNvSpPr txBox="1"/>
            <p:nvPr/>
          </p:nvSpPr>
          <p:spPr>
            <a:xfrm>
              <a:off x="5194334"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27" name="Rectangle 26">
              <a:extLst>
                <a:ext uri="{FF2B5EF4-FFF2-40B4-BE49-F238E27FC236}">
                  <a16:creationId xmlns:a16="http://schemas.microsoft.com/office/drawing/2014/main" id="{1FB26EBE-466E-4003-B69F-C166350A3B14}"/>
                </a:ext>
              </a:extLst>
            </p:cNvPr>
            <p:cNvSpPr/>
            <p:nvPr/>
          </p:nvSpPr>
          <p:spPr bwMode="auto">
            <a:xfrm>
              <a:off x="442994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5A89BBFE-8B2E-4F31-8687-C1D9B40F7A33}"/>
                </a:ext>
              </a:extLst>
            </p:cNvPr>
            <p:cNvSpPr/>
            <p:nvPr/>
          </p:nvSpPr>
          <p:spPr bwMode="auto">
            <a:xfrm>
              <a:off x="874918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7FEF65E4-088B-4DE7-B7FD-4BF1CD26740C}"/>
                </a:ext>
              </a:extLst>
            </p:cNvPr>
            <p:cNvSpPr/>
            <p:nvPr/>
          </p:nvSpPr>
          <p:spPr bwMode="auto">
            <a:xfrm>
              <a:off x="4418067"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812E0ACA-937A-4210-A611-15AFC3768CA8}"/>
                </a:ext>
              </a:extLst>
            </p:cNvPr>
            <p:cNvSpPr/>
            <p:nvPr/>
          </p:nvSpPr>
          <p:spPr bwMode="auto">
            <a:xfrm>
              <a:off x="8737308"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A27CA0CB-8C33-410D-A0A0-5B90CC0C69BD}"/>
                </a:ext>
              </a:extLst>
            </p:cNvPr>
            <p:cNvSpPr txBox="1"/>
            <p:nvPr/>
          </p:nvSpPr>
          <p:spPr>
            <a:xfrm>
              <a:off x="9552632"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2" name="TextBox 31">
              <a:extLst>
                <a:ext uri="{FF2B5EF4-FFF2-40B4-BE49-F238E27FC236}">
                  <a16:creationId xmlns:a16="http://schemas.microsoft.com/office/drawing/2014/main" id="{AA0EB225-CFD8-4000-BEF6-B9F3ED16BAD4}"/>
                </a:ext>
              </a:extLst>
            </p:cNvPr>
            <p:cNvSpPr txBox="1"/>
            <p:nvPr/>
          </p:nvSpPr>
          <p:spPr>
            <a:xfrm>
              <a:off x="9972793" y="3554648"/>
              <a:ext cx="34464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IIS2</a:t>
              </a:r>
            </a:p>
          </p:txBody>
        </p:sp>
        <p:sp>
          <p:nvSpPr>
            <p:cNvPr id="33" name="TextBox 32">
              <a:extLst>
                <a:ext uri="{FF2B5EF4-FFF2-40B4-BE49-F238E27FC236}">
                  <a16:creationId xmlns:a16="http://schemas.microsoft.com/office/drawing/2014/main" id="{7EB52F91-AD13-47CF-9BEA-7380F89ECA34}"/>
                </a:ext>
              </a:extLst>
            </p:cNvPr>
            <p:cNvSpPr txBox="1"/>
            <p:nvPr/>
          </p:nvSpPr>
          <p:spPr>
            <a:xfrm>
              <a:off x="5326067" y="3554648"/>
              <a:ext cx="31418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IIS1</a:t>
              </a:r>
            </a:p>
          </p:txBody>
        </p:sp>
        <p:sp>
          <p:nvSpPr>
            <p:cNvPr id="34" name="TextBox 33">
              <a:extLst>
                <a:ext uri="{FF2B5EF4-FFF2-40B4-BE49-F238E27FC236}">
                  <a16:creationId xmlns:a16="http://schemas.microsoft.com/office/drawing/2014/main" id="{42B10FDC-B072-43D7-B603-514D7BCEEC37}"/>
                </a:ext>
              </a:extLst>
            </p:cNvPr>
            <p:cNvSpPr txBox="1"/>
            <p:nvPr/>
          </p:nvSpPr>
          <p:spPr>
            <a:xfrm>
              <a:off x="5194334" y="4524733"/>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5" name="TextBox 34">
              <a:extLst>
                <a:ext uri="{FF2B5EF4-FFF2-40B4-BE49-F238E27FC236}">
                  <a16:creationId xmlns:a16="http://schemas.microsoft.com/office/drawing/2014/main" id="{6D78A9E4-5DC5-44E9-9074-3BA340F6627F}"/>
                </a:ext>
              </a:extLst>
            </p:cNvPr>
            <p:cNvSpPr txBox="1"/>
            <p:nvPr/>
          </p:nvSpPr>
          <p:spPr>
            <a:xfrm>
              <a:off x="9552632" y="4513117"/>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6" name="TextBox 35">
              <a:extLst>
                <a:ext uri="{FF2B5EF4-FFF2-40B4-BE49-F238E27FC236}">
                  <a16:creationId xmlns:a16="http://schemas.microsoft.com/office/drawing/2014/main" id="{158CCBD3-73E3-4A50-B038-C62195E3B2D1}"/>
                </a:ext>
              </a:extLst>
            </p:cNvPr>
            <p:cNvSpPr txBox="1"/>
            <p:nvPr/>
          </p:nvSpPr>
          <p:spPr>
            <a:xfrm>
              <a:off x="5406673" y="5178387"/>
              <a:ext cx="45204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SQL1</a:t>
              </a:r>
            </a:p>
          </p:txBody>
        </p:sp>
        <p:sp>
          <p:nvSpPr>
            <p:cNvPr id="37" name="TextBox 36">
              <a:extLst>
                <a:ext uri="{FF2B5EF4-FFF2-40B4-BE49-F238E27FC236}">
                  <a16:creationId xmlns:a16="http://schemas.microsoft.com/office/drawing/2014/main" id="{DC5E8853-8B92-4DD0-8307-B799925B0C12}"/>
                </a:ext>
              </a:extLst>
            </p:cNvPr>
            <p:cNvSpPr txBox="1"/>
            <p:nvPr/>
          </p:nvSpPr>
          <p:spPr>
            <a:xfrm>
              <a:off x="9940128" y="5178387"/>
              <a:ext cx="48250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SQL2</a:t>
              </a:r>
            </a:p>
          </p:txBody>
        </p:sp>
        <p:sp>
          <p:nvSpPr>
            <p:cNvPr id="38" name="TextBox 37">
              <a:extLst>
                <a:ext uri="{FF2B5EF4-FFF2-40B4-BE49-F238E27FC236}">
                  <a16:creationId xmlns:a16="http://schemas.microsoft.com/office/drawing/2014/main" id="{76B4253B-3067-47C2-A5F9-5CD2EBCF528C}"/>
                </a:ext>
              </a:extLst>
            </p:cNvPr>
            <p:cNvSpPr txBox="1"/>
            <p:nvPr/>
          </p:nvSpPr>
          <p:spPr>
            <a:xfrm>
              <a:off x="7140986" y="4605236"/>
              <a:ext cx="1344792" cy="615553"/>
            </a:xfrm>
            <a:prstGeom prst="rect">
              <a:avLst/>
            </a:prstGeom>
            <a:noFill/>
          </p:spPr>
          <p:txBody>
            <a:bodyPr wrap="none" lIns="0" tIns="0" rIns="0" bIns="0" rtlCol="0">
              <a:spAutoFit/>
            </a:bodyPr>
            <a:lstStyle/>
            <a:p>
              <a:pPr algn="ctr"/>
              <a:r>
                <a:rPr lang="en-IN" sz="2000" dirty="0">
                  <a:latin typeface="+mj-lt"/>
                </a:rPr>
                <a:t>Availability </a:t>
              </a:r>
            </a:p>
            <a:p>
              <a:pPr algn="ctr"/>
              <a:r>
                <a:rPr lang="en-IN" sz="2000" dirty="0">
                  <a:latin typeface="+mj-lt"/>
                </a:rPr>
                <a:t>set</a:t>
              </a:r>
            </a:p>
          </p:txBody>
        </p:sp>
        <p:sp>
          <p:nvSpPr>
            <p:cNvPr id="39" name="TextBox 38">
              <a:extLst>
                <a:ext uri="{FF2B5EF4-FFF2-40B4-BE49-F238E27FC236}">
                  <a16:creationId xmlns:a16="http://schemas.microsoft.com/office/drawing/2014/main" id="{A9985CED-A571-49CD-B02A-FB2CCDEF8022}"/>
                </a:ext>
              </a:extLst>
            </p:cNvPr>
            <p:cNvSpPr txBox="1"/>
            <p:nvPr/>
          </p:nvSpPr>
          <p:spPr>
            <a:xfrm>
              <a:off x="7140986" y="2981497"/>
              <a:ext cx="1344792" cy="615553"/>
            </a:xfrm>
            <a:prstGeom prst="rect">
              <a:avLst/>
            </a:prstGeom>
            <a:noFill/>
          </p:spPr>
          <p:txBody>
            <a:bodyPr wrap="none" lIns="0" tIns="0" rIns="0" bIns="0" rtlCol="0">
              <a:spAutoFit/>
            </a:bodyPr>
            <a:lstStyle/>
            <a:p>
              <a:pPr algn="ctr"/>
              <a:r>
                <a:rPr lang="en-IN" sz="2000" dirty="0">
                  <a:solidFill>
                    <a:schemeClr val="bg1"/>
                  </a:solidFill>
                  <a:latin typeface="+mj-lt"/>
                </a:rPr>
                <a:t>Availability </a:t>
              </a:r>
            </a:p>
            <a:p>
              <a:pPr algn="ctr"/>
              <a:r>
                <a:rPr lang="en-IN" sz="2000" dirty="0">
                  <a:solidFill>
                    <a:schemeClr val="bg1"/>
                  </a:solidFill>
                  <a:latin typeface="+mj-lt"/>
                </a:rPr>
                <a:t>set</a:t>
              </a:r>
            </a:p>
          </p:txBody>
        </p:sp>
        <p:pic>
          <p:nvPicPr>
            <p:cNvPr id="41" name="Picture 40">
              <a:extLst>
                <a:ext uri="{FF2B5EF4-FFF2-40B4-BE49-F238E27FC236}">
                  <a16:creationId xmlns:a16="http://schemas.microsoft.com/office/drawing/2014/main" id="{FD530848-E1E0-4023-9E3E-F885C5FA41A1}"/>
                </a:ext>
              </a:extLst>
            </p:cNvPr>
            <p:cNvPicPr>
              <a:picLocks noChangeAspect="1"/>
            </p:cNvPicPr>
            <p:nvPr/>
          </p:nvPicPr>
          <p:blipFill>
            <a:blip r:embed="rId5"/>
            <a:stretch>
              <a:fillRect/>
            </a:stretch>
          </p:blipFill>
          <p:spPr>
            <a:xfrm>
              <a:off x="4534088" y="2750466"/>
              <a:ext cx="543812" cy="543812"/>
            </a:xfrm>
            <a:prstGeom prst="rect">
              <a:avLst/>
            </a:prstGeom>
          </p:spPr>
        </p:pic>
        <p:pic>
          <p:nvPicPr>
            <p:cNvPr id="42" name="Picture 41">
              <a:extLst>
                <a:ext uri="{FF2B5EF4-FFF2-40B4-BE49-F238E27FC236}">
                  <a16:creationId xmlns:a16="http://schemas.microsoft.com/office/drawing/2014/main" id="{D4C77996-5C77-4FAA-920C-2230A6071927}"/>
                </a:ext>
              </a:extLst>
            </p:cNvPr>
            <p:cNvPicPr>
              <a:picLocks noChangeAspect="1"/>
            </p:cNvPicPr>
            <p:nvPr/>
          </p:nvPicPr>
          <p:blipFill>
            <a:blip r:embed="rId5"/>
            <a:stretch>
              <a:fillRect/>
            </a:stretch>
          </p:blipFill>
          <p:spPr>
            <a:xfrm>
              <a:off x="8850484" y="2750466"/>
              <a:ext cx="543812" cy="543812"/>
            </a:xfrm>
            <a:prstGeom prst="rect">
              <a:avLst/>
            </a:prstGeom>
          </p:spPr>
        </p:pic>
        <p:pic>
          <p:nvPicPr>
            <p:cNvPr id="43" name="Picture 42">
              <a:extLst>
                <a:ext uri="{FF2B5EF4-FFF2-40B4-BE49-F238E27FC236}">
                  <a16:creationId xmlns:a16="http://schemas.microsoft.com/office/drawing/2014/main" id="{ED7E6CFE-3423-4E3A-98D6-CB20C40193F1}"/>
                </a:ext>
              </a:extLst>
            </p:cNvPr>
            <p:cNvPicPr>
              <a:picLocks noChangeAspect="1"/>
            </p:cNvPicPr>
            <p:nvPr/>
          </p:nvPicPr>
          <p:blipFill>
            <a:blip r:embed="rId5"/>
            <a:stretch>
              <a:fillRect/>
            </a:stretch>
          </p:blipFill>
          <p:spPr>
            <a:xfrm>
              <a:off x="4512306" y="4375937"/>
              <a:ext cx="543812" cy="543812"/>
            </a:xfrm>
            <a:prstGeom prst="rect">
              <a:avLst/>
            </a:prstGeom>
          </p:spPr>
        </p:pic>
        <p:pic>
          <p:nvPicPr>
            <p:cNvPr id="44" name="Picture 43">
              <a:extLst>
                <a:ext uri="{FF2B5EF4-FFF2-40B4-BE49-F238E27FC236}">
                  <a16:creationId xmlns:a16="http://schemas.microsoft.com/office/drawing/2014/main" id="{12EE85ED-FED6-4E95-895E-9D23D66FBAC2}"/>
                </a:ext>
              </a:extLst>
            </p:cNvPr>
            <p:cNvPicPr>
              <a:picLocks noChangeAspect="1"/>
            </p:cNvPicPr>
            <p:nvPr/>
          </p:nvPicPr>
          <p:blipFill>
            <a:blip r:embed="rId5"/>
            <a:stretch>
              <a:fillRect/>
            </a:stretch>
          </p:blipFill>
          <p:spPr>
            <a:xfrm>
              <a:off x="8882104" y="4364321"/>
              <a:ext cx="543812" cy="543812"/>
            </a:xfrm>
            <a:prstGeom prst="rect">
              <a:avLst/>
            </a:prstGeom>
          </p:spPr>
        </p:pic>
        <p:pic>
          <p:nvPicPr>
            <p:cNvPr id="46" name="Picture 45">
              <a:extLst>
                <a:ext uri="{FF2B5EF4-FFF2-40B4-BE49-F238E27FC236}">
                  <a16:creationId xmlns:a16="http://schemas.microsoft.com/office/drawing/2014/main" id="{DF22351A-93F4-4F40-AABF-D0F21C49BA39}"/>
                </a:ext>
              </a:extLst>
            </p:cNvPr>
            <p:cNvPicPr>
              <a:picLocks noChangeAspect="1"/>
            </p:cNvPicPr>
            <p:nvPr/>
          </p:nvPicPr>
          <p:blipFill>
            <a:blip r:embed="rId6"/>
            <a:stretch>
              <a:fillRect/>
            </a:stretch>
          </p:blipFill>
          <p:spPr>
            <a:xfrm>
              <a:off x="4826553" y="3448194"/>
              <a:ext cx="459129" cy="459129"/>
            </a:xfrm>
            <a:prstGeom prst="rect">
              <a:avLst/>
            </a:prstGeom>
          </p:spPr>
        </p:pic>
        <p:pic>
          <p:nvPicPr>
            <p:cNvPr id="47" name="Picture 46">
              <a:extLst>
                <a:ext uri="{FF2B5EF4-FFF2-40B4-BE49-F238E27FC236}">
                  <a16:creationId xmlns:a16="http://schemas.microsoft.com/office/drawing/2014/main" id="{3C8CC95E-C11E-480C-B32D-007EE9480DFB}"/>
                </a:ext>
              </a:extLst>
            </p:cNvPr>
            <p:cNvPicPr>
              <a:picLocks noChangeAspect="1"/>
            </p:cNvPicPr>
            <p:nvPr/>
          </p:nvPicPr>
          <p:blipFill>
            <a:blip r:embed="rId6"/>
            <a:stretch>
              <a:fillRect/>
            </a:stretch>
          </p:blipFill>
          <p:spPr>
            <a:xfrm>
              <a:off x="9392320" y="3448194"/>
              <a:ext cx="459129" cy="459129"/>
            </a:xfrm>
            <a:prstGeom prst="rect">
              <a:avLst/>
            </a:prstGeom>
          </p:spPr>
        </p:pic>
        <p:pic>
          <p:nvPicPr>
            <p:cNvPr id="49" name="Picture 48">
              <a:extLst>
                <a:ext uri="{FF2B5EF4-FFF2-40B4-BE49-F238E27FC236}">
                  <a16:creationId xmlns:a16="http://schemas.microsoft.com/office/drawing/2014/main" id="{713E3865-B029-465F-8BDA-7352C57C8E30}"/>
                </a:ext>
              </a:extLst>
            </p:cNvPr>
            <p:cNvPicPr>
              <a:picLocks noChangeAspect="1"/>
            </p:cNvPicPr>
            <p:nvPr/>
          </p:nvPicPr>
          <p:blipFill>
            <a:blip r:embed="rId7"/>
            <a:stretch>
              <a:fillRect/>
            </a:stretch>
          </p:blipFill>
          <p:spPr>
            <a:xfrm>
              <a:off x="4906208" y="5040778"/>
              <a:ext cx="500465" cy="500465"/>
            </a:xfrm>
            <a:prstGeom prst="rect">
              <a:avLst/>
            </a:prstGeom>
          </p:spPr>
        </p:pic>
        <p:pic>
          <p:nvPicPr>
            <p:cNvPr id="50" name="Picture 49">
              <a:extLst>
                <a:ext uri="{FF2B5EF4-FFF2-40B4-BE49-F238E27FC236}">
                  <a16:creationId xmlns:a16="http://schemas.microsoft.com/office/drawing/2014/main" id="{1A8FDFD2-750F-4DFB-A597-D63DFBDC9B4C}"/>
                </a:ext>
              </a:extLst>
            </p:cNvPr>
            <p:cNvPicPr>
              <a:picLocks noChangeAspect="1"/>
            </p:cNvPicPr>
            <p:nvPr/>
          </p:nvPicPr>
          <p:blipFill>
            <a:blip r:embed="rId7"/>
            <a:stretch>
              <a:fillRect/>
            </a:stretch>
          </p:blipFill>
          <p:spPr>
            <a:xfrm>
              <a:off x="9344643" y="5051265"/>
              <a:ext cx="500465" cy="500465"/>
            </a:xfrm>
            <a:prstGeom prst="rect">
              <a:avLst/>
            </a:prstGeom>
          </p:spPr>
        </p:pic>
      </p:grpSp>
    </p:spTree>
    <p:custDataLst>
      <p:tags r:id="rId1"/>
    </p:custDataLst>
    <p:extLst>
      <p:ext uri="{BB962C8B-B14F-4D97-AF65-F5344CB8AC3E}">
        <p14:creationId xmlns:p14="http://schemas.microsoft.com/office/powerpoint/2010/main" val="4829669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59B6-1908-4B92-AB31-FD5EE002CB80}"/>
              </a:ext>
            </a:extLst>
          </p:cNvPr>
          <p:cNvSpPr>
            <a:spLocks noGrp="1"/>
          </p:cNvSpPr>
          <p:nvPr>
            <p:ph type="title"/>
          </p:nvPr>
        </p:nvSpPr>
        <p:spPr>
          <a:xfrm>
            <a:off x="588263" y="457200"/>
            <a:ext cx="10196424" cy="512664"/>
          </a:xfrm>
        </p:spPr>
        <p:txBody>
          <a:bodyPr/>
          <a:lstStyle/>
          <a:p>
            <a:r>
              <a:rPr lang="en-US" dirty="0"/>
              <a:t>Update domains</a:t>
            </a:r>
          </a:p>
        </p:txBody>
      </p:sp>
      <p:sp>
        <p:nvSpPr>
          <p:cNvPr id="3" name="Text Placeholder 2">
            <a:extLst>
              <a:ext uri="{FF2B5EF4-FFF2-40B4-BE49-F238E27FC236}">
                <a16:creationId xmlns:a16="http://schemas.microsoft.com/office/drawing/2014/main" id="{D7FA459F-2336-42C7-91D2-CA564BA871BC}"/>
              </a:ext>
            </a:extLst>
          </p:cNvPr>
          <p:cNvSpPr>
            <a:spLocks noGrp="1"/>
          </p:cNvSpPr>
          <p:nvPr>
            <p:ph type="body" sz="quarter" idx="10"/>
          </p:nvPr>
        </p:nvSpPr>
        <p:spPr>
          <a:xfrm>
            <a:off x="584200" y="1435497"/>
            <a:ext cx="3821545" cy="2585323"/>
          </a:xfrm>
        </p:spPr>
        <p:txBody>
          <a:bodyPr/>
          <a:lstStyle/>
          <a:p>
            <a:r>
              <a:rPr lang="en-US" dirty="0"/>
              <a:t>Update domains enable targeting specific sets of hardware for maintenance or rebooting.</a:t>
            </a:r>
          </a:p>
        </p:txBody>
      </p:sp>
      <p:pic>
        <p:nvPicPr>
          <p:cNvPr id="1026" name="Picture 2" descr="Conceptual drawing of the update domain and fault domain configuration. Image shows groups of hardware that can be maintained or rebooted at the same time.">
            <a:extLst>
              <a:ext uri="{FF2B5EF4-FFF2-40B4-BE49-F238E27FC236}">
                <a16:creationId xmlns:a16="http://schemas.microsoft.com/office/drawing/2014/main" id="{82BE2076-13BF-4732-A692-4F87D8923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030" y="1435497"/>
            <a:ext cx="7305868" cy="479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967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in Azure Marketplace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5578856" cy="3594830"/>
          </a:xfrm>
        </p:spPr>
        <p:txBody>
          <a:bodyPr/>
          <a:lstStyle/>
          <a:p>
            <a:r>
              <a:rPr lang="en-US" dirty="0"/>
              <a:t>Images in Azure Marketplace are grouped into the following categories:</a:t>
            </a:r>
          </a:p>
          <a:p>
            <a:pPr lvl="1"/>
            <a:r>
              <a:rPr lang="en-US" dirty="0"/>
              <a:t>Publisher</a:t>
            </a:r>
          </a:p>
          <a:p>
            <a:pPr lvl="2"/>
            <a:r>
              <a:rPr lang="en-US" dirty="0"/>
              <a:t>Organization that creates an image</a:t>
            </a:r>
          </a:p>
          <a:p>
            <a:pPr lvl="1"/>
            <a:r>
              <a:rPr lang="en-US" dirty="0"/>
              <a:t>Offer</a:t>
            </a:r>
          </a:p>
          <a:p>
            <a:pPr lvl="2"/>
            <a:r>
              <a:rPr lang="en-US" dirty="0"/>
              <a:t>Group of related images</a:t>
            </a:r>
          </a:p>
          <a:p>
            <a:pPr lvl="1"/>
            <a:r>
              <a:rPr lang="en-US" dirty="0"/>
              <a:t>SKU</a:t>
            </a:r>
          </a:p>
          <a:p>
            <a:pPr lvl="2"/>
            <a:r>
              <a:rPr lang="en-US" dirty="0"/>
              <a:t>Instance of an offer, typically a release</a:t>
            </a:r>
          </a:p>
          <a:p>
            <a:pPr lvl="1"/>
            <a:r>
              <a:rPr lang="en-US" dirty="0"/>
              <a:t>Version</a:t>
            </a:r>
          </a:p>
          <a:p>
            <a:pPr lvl="2"/>
            <a:r>
              <a:rPr lang="en-US" dirty="0"/>
              <a:t>A specific release version number</a:t>
            </a:r>
          </a:p>
        </p:txBody>
      </p:sp>
      <p:grpSp>
        <p:nvGrpSpPr>
          <p:cNvPr id="13" name="Group 12" descr="The diagram depicts the hierarchy of Azure Marketplace images with an image depicted as a child of an SKU, which is the child of an offer, which in turn is the child of a publisher.">
            <a:extLst>
              <a:ext uri="{FF2B5EF4-FFF2-40B4-BE49-F238E27FC236}">
                <a16:creationId xmlns:a16="http://schemas.microsoft.com/office/drawing/2014/main" id="{47589E25-5A91-43D9-81F5-483F4C823AA1}"/>
              </a:ext>
            </a:extLst>
          </p:cNvPr>
          <p:cNvGrpSpPr/>
          <p:nvPr/>
        </p:nvGrpSpPr>
        <p:grpSpPr>
          <a:xfrm>
            <a:off x="5994402" y="1886855"/>
            <a:ext cx="5614986" cy="4382182"/>
            <a:chOff x="5994402" y="1886855"/>
            <a:chExt cx="5614986" cy="4382182"/>
          </a:xfrm>
        </p:grpSpPr>
        <p:sp>
          <p:nvSpPr>
            <p:cNvPr id="3" name="Rectangle 2">
              <a:extLst>
                <a:ext uri="{FF2B5EF4-FFF2-40B4-BE49-F238E27FC236}">
                  <a16:creationId xmlns:a16="http://schemas.microsoft.com/office/drawing/2014/main" id="{66B1A519-FDE7-4755-BDC8-B0A6A3ABE4AA}"/>
                </a:ext>
              </a:extLst>
            </p:cNvPr>
            <p:cNvSpPr/>
            <p:nvPr/>
          </p:nvSpPr>
          <p:spPr bwMode="auto">
            <a:xfrm>
              <a:off x="5994402" y="1886856"/>
              <a:ext cx="3898828" cy="4382181"/>
            </a:xfrm>
            <a:prstGeom prst="rect">
              <a:avLst/>
            </a:prstGeom>
            <a:solidFill>
              <a:srgbClr val="D2D2D2"/>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6" name="TextBox 5">
              <a:extLst>
                <a:ext uri="{FF2B5EF4-FFF2-40B4-BE49-F238E27FC236}">
                  <a16:creationId xmlns:a16="http://schemas.microsoft.com/office/drawing/2014/main" id="{3DE6C711-CB94-459D-8DCA-037B19532C7A}"/>
                </a:ext>
              </a:extLst>
            </p:cNvPr>
            <p:cNvSpPr txBox="1"/>
            <p:nvPr/>
          </p:nvSpPr>
          <p:spPr>
            <a:xfrm>
              <a:off x="6497828" y="2046513"/>
              <a:ext cx="1295226" cy="369332"/>
            </a:xfrm>
            <a:prstGeom prst="rect">
              <a:avLst/>
            </a:prstGeom>
            <a:noFill/>
          </p:spPr>
          <p:txBody>
            <a:bodyPr wrap="none" lIns="0" tIns="0" rIns="0" bIns="0" rtlCol="0">
              <a:spAutoFit/>
            </a:bodyPr>
            <a:lstStyle/>
            <a:p>
              <a:r>
                <a:rPr lang="en-US" sz="2400" dirty="0">
                  <a:latin typeface="+mj-lt"/>
                </a:rPr>
                <a:t>Publisher</a:t>
              </a:r>
              <a:endParaRPr lang="en-IN" sz="2400" dirty="0">
                <a:gradFill>
                  <a:gsLst>
                    <a:gs pos="2917">
                      <a:schemeClr val="tx1"/>
                    </a:gs>
                    <a:gs pos="30000">
                      <a:schemeClr val="tx1"/>
                    </a:gs>
                  </a:gsLst>
                  <a:lin ang="5400000" scaled="0"/>
                </a:gradFill>
                <a:latin typeface="+mj-lt"/>
              </a:endParaRPr>
            </a:p>
          </p:txBody>
        </p:sp>
        <p:sp>
          <p:nvSpPr>
            <p:cNvPr id="7" name="Rectangle 6">
              <a:extLst>
                <a:ext uri="{FF2B5EF4-FFF2-40B4-BE49-F238E27FC236}">
                  <a16:creationId xmlns:a16="http://schemas.microsoft.com/office/drawing/2014/main" id="{78B44AF4-583A-467A-8F52-B33BB9A39454}"/>
                </a:ext>
              </a:extLst>
            </p:cNvPr>
            <p:cNvSpPr/>
            <p:nvPr/>
          </p:nvSpPr>
          <p:spPr bwMode="auto">
            <a:xfrm>
              <a:off x="6180329" y="2525486"/>
              <a:ext cx="2165387"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8" name="TextBox 7">
              <a:extLst>
                <a:ext uri="{FF2B5EF4-FFF2-40B4-BE49-F238E27FC236}">
                  <a16:creationId xmlns:a16="http://schemas.microsoft.com/office/drawing/2014/main" id="{17D0CB14-D955-47A6-880D-5E3380D90E9E}"/>
                </a:ext>
              </a:extLst>
            </p:cNvPr>
            <p:cNvSpPr txBox="1"/>
            <p:nvPr/>
          </p:nvSpPr>
          <p:spPr>
            <a:xfrm>
              <a:off x="6497828" y="2648928"/>
              <a:ext cx="721351" cy="369332"/>
            </a:xfrm>
            <a:prstGeom prst="rect">
              <a:avLst/>
            </a:prstGeom>
            <a:noFill/>
          </p:spPr>
          <p:txBody>
            <a:bodyPr wrap="none" lIns="0" tIns="0" rIns="0" bIns="0" rtlCol="0">
              <a:spAutoFit/>
            </a:bodyPr>
            <a:lstStyle/>
            <a:p>
              <a:r>
                <a:rPr lang="en-US" sz="2400" dirty="0">
                  <a:latin typeface="+mj-lt"/>
                </a:rPr>
                <a:t>Offer</a:t>
              </a:r>
              <a:endParaRPr lang="en-IN" sz="24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8A91FA11-A0D8-4509-B242-2454AD64583C}"/>
                </a:ext>
              </a:extLst>
            </p:cNvPr>
            <p:cNvSpPr/>
            <p:nvPr/>
          </p:nvSpPr>
          <p:spPr bwMode="auto">
            <a:xfrm>
              <a:off x="6319593" y="3080696"/>
              <a:ext cx="1886858" cy="1505817"/>
            </a:xfrm>
            <a:prstGeom prst="rect">
              <a:avLst/>
            </a:prstGeom>
            <a:solidFill>
              <a:schemeClr val="bg1"/>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nvGrpSpPr>
            <p:cNvPr id="14" name="Group 13">
              <a:extLst>
                <a:ext uri="{FF2B5EF4-FFF2-40B4-BE49-F238E27FC236}">
                  <a16:creationId xmlns:a16="http://schemas.microsoft.com/office/drawing/2014/main" id="{83CC84FB-69F1-4C8E-8104-FD2AF893C6BA}"/>
                </a:ext>
              </a:extLst>
            </p:cNvPr>
            <p:cNvGrpSpPr/>
            <p:nvPr/>
          </p:nvGrpSpPr>
          <p:grpSpPr>
            <a:xfrm>
              <a:off x="6419850" y="3753079"/>
              <a:ext cx="1678594" cy="533171"/>
              <a:chOff x="6552446" y="2665606"/>
              <a:chExt cx="1708943" cy="590322"/>
            </a:xfrm>
            <a:solidFill>
              <a:srgbClr val="01BCF3"/>
            </a:solidFill>
          </p:grpSpPr>
          <p:sp>
            <p:nvSpPr>
              <p:cNvPr id="10" name="Rectangle 9">
                <a:extLst>
                  <a:ext uri="{FF2B5EF4-FFF2-40B4-BE49-F238E27FC236}">
                    <a16:creationId xmlns:a16="http://schemas.microsoft.com/office/drawing/2014/main" id="{DC259849-FEF4-4525-B0C5-4F039A8404E3}"/>
                  </a:ext>
                </a:extLst>
              </p:cNvPr>
              <p:cNvSpPr/>
              <p:nvPr/>
            </p:nvSpPr>
            <p:spPr bwMode="auto">
              <a:xfrm>
                <a:off x="6552446"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5D7389E8-8F1E-46ED-A9B7-C9155A2D4534}"/>
                  </a:ext>
                </a:extLst>
              </p:cNvPr>
              <p:cNvSpPr/>
              <p:nvPr/>
            </p:nvSpPr>
            <p:spPr bwMode="auto">
              <a:xfrm>
                <a:off x="7156169"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F70C684-6068-4E42-A48C-0A69BA37DB9D}"/>
                  </a:ext>
                </a:extLst>
              </p:cNvPr>
              <p:cNvSpPr/>
              <p:nvPr/>
            </p:nvSpPr>
            <p:spPr bwMode="auto">
              <a:xfrm>
                <a:off x="7759892"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a:extLst>
                <a:ext uri="{FF2B5EF4-FFF2-40B4-BE49-F238E27FC236}">
                  <a16:creationId xmlns:a16="http://schemas.microsoft.com/office/drawing/2014/main" id="{DE00D1BF-2713-4DF0-BB85-7C003A506775}"/>
                </a:ext>
              </a:extLst>
            </p:cNvPr>
            <p:cNvSpPr txBox="1"/>
            <p:nvPr/>
          </p:nvSpPr>
          <p:spPr>
            <a:xfrm>
              <a:off x="6497828" y="3208865"/>
              <a:ext cx="601127" cy="369332"/>
            </a:xfrm>
            <a:prstGeom prst="rect">
              <a:avLst/>
            </a:prstGeom>
            <a:noFill/>
          </p:spPr>
          <p:txBody>
            <a:bodyPr wrap="square" lIns="0" tIns="0" rIns="0" bIns="0" rtlCol="0">
              <a:spAutoFit/>
            </a:bodyPr>
            <a:lstStyle/>
            <a:p>
              <a:r>
                <a:rPr lang="en-US" sz="2400" dirty="0">
                  <a:latin typeface="+mj-lt"/>
                </a:rPr>
                <a:t>SKU</a:t>
              </a:r>
              <a:endParaRPr lang="en-IN" sz="2400" dirty="0">
                <a:gradFill>
                  <a:gsLst>
                    <a:gs pos="2917">
                      <a:schemeClr val="tx1"/>
                    </a:gs>
                    <a:gs pos="30000">
                      <a:schemeClr val="tx1"/>
                    </a:gs>
                  </a:gsLst>
                  <a:lin ang="5400000" scaled="0"/>
                </a:gradFill>
                <a:latin typeface="+mj-lt"/>
              </a:endParaRPr>
            </a:p>
          </p:txBody>
        </p:sp>
        <p:sp>
          <p:nvSpPr>
            <p:cNvPr id="16" name="Rectangle 15">
              <a:extLst>
                <a:ext uri="{FF2B5EF4-FFF2-40B4-BE49-F238E27FC236}">
                  <a16:creationId xmlns:a16="http://schemas.microsoft.com/office/drawing/2014/main" id="{7816D993-FBD9-4EA1-AA68-35EBC013A989}"/>
                </a:ext>
              </a:extLst>
            </p:cNvPr>
            <p:cNvSpPr/>
            <p:nvPr/>
          </p:nvSpPr>
          <p:spPr bwMode="auto">
            <a:xfrm>
              <a:off x="6319593" y="4746750"/>
              <a:ext cx="1886858" cy="108073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7" name="Rectangle 16">
              <a:extLst>
                <a:ext uri="{FF2B5EF4-FFF2-40B4-BE49-F238E27FC236}">
                  <a16:creationId xmlns:a16="http://schemas.microsoft.com/office/drawing/2014/main" id="{1F058E0F-F2F3-42BD-A19F-CB568535F674}"/>
                </a:ext>
              </a:extLst>
            </p:cNvPr>
            <p:cNvSpPr/>
            <p:nvPr/>
          </p:nvSpPr>
          <p:spPr bwMode="auto">
            <a:xfrm>
              <a:off x="8501600" y="2525486"/>
              <a:ext cx="1222973"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8" name="Rectangle 17">
              <a:extLst>
                <a:ext uri="{FF2B5EF4-FFF2-40B4-BE49-F238E27FC236}">
                  <a16:creationId xmlns:a16="http://schemas.microsoft.com/office/drawing/2014/main" id="{DED5FBB4-E98C-479D-A6C6-A2553FCE8D2B}"/>
                </a:ext>
              </a:extLst>
            </p:cNvPr>
            <p:cNvSpPr/>
            <p:nvPr/>
          </p:nvSpPr>
          <p:spPr bwMode="auto">
            <a:xfrm>
              <a:off x="10079157" y="1886855"/>
              <a:ext cx="1530231" cy="438218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spTree>
    <p:custDataLst>
      <p:tags r:id="rId1"/>
    </p:custDataLst>
    <p:extLst>
      <p:ext uri="{BB962C8B-B14F-4D97-AF65-F5344CB8AC3E}">
        <p14:creationId xmlns:p14="http://schemas.microsoft.com/office/powerpoint/2010/main" val="426266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Sources - Windows Server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271939"/>
          </a:xfrm>
        </p:spPr>
        <p:txBody>
          <a:bodyPr/>
          <a:lstStyle/>
          <a:p>
            <a:r>
              <a:rPr lang="en-US" dirty="0"/>
              <a:t>Microsoft Windows Server</a:t>
            </a:r>
          </a:p>
          <a:p>
            <a:pPr lvl="1"/>
            <a:r>
              <a:rPr lang="en-US" sz="2400" dirty="0"/>
              <a:t>Windows Server Semi-Annual</a:t>
            </a:r>
          </a:p>
          <a:p>
            <a:pPr lvl="1"/>
            <a:r>
              <a:rPr lang="en-US" sz="2400" dirty="0"/>
              <a:t>Windows Server</a:t>
            </a:r>
          </a:p>
          <a:p>
            <a:pPr lvl="2"/>
            <a:r>
              <a:rPr lang="en-US" sz="2000" dirty="0"/>
              <a:t>2012 Datacenter</a:t>
            </a:r>
          </a:p>
          <a:p>
            <a:pPr lvl="2"/>
            <a:r>
              <a:rPr lang="en-US" sz="2000" dirty="0"/>
              <a:t>2012-R2-Datacenter</a:t>
            </a:r>
          </a:p>
          <a:p>
            <a:pPr lvl="2"/>
            <a:r>
              <a:rPr lang="en-US" sz="2000" dirty="0"/>
              <a:t>2016-Datacenter</a:t>
            </a:r>
          </a:p>
          <a:p>
            <a:pPr lvl="2"/>
            <a:r>
              <a:rPr lang="en-US" sz="2000" dirty="0"/>
              <a:t>2016-Datacenter-Core</a:t>
            </a:r>
          </a:p>
          <a:p>
            <a:pPr lvl="2"/>
            <a:r>
              <a:rPr lang="en-US" sz="2000" dirty="0"/>
              <a:t>2016-Datacenter-with-Containers</a:t>
            </a:r>
          </a:p>
          <a:p>
            <a:pPr lvl="2"/>
            <a:r>
              <a:rPr lang="en-US" sz="2000" dirty="0"/>
              <a:t>2019-Datacenter</a:t>
            </a:r>
          </a:p>
          <a:p>
            <a:pPr lvl="2"/>
            <a:r>
              <a:rPr lang="en-US" sz="2000" dirty="0"/>
              <a:t>2019-Datacenter-Core</a:t>
            </a:r>
          </a:p>
          <a:p>
            <a:pPr lvl="2"/>
            <a:r>
              <a:rPr lang="en-US" sz="2000" dirty="0"/>
              <a:t>2019-Datacenter-with-Containers</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502119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5175078"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334978"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5049189" y="538905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729605"/>
            <a:ext cx="3519424" cy="29361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2019.0.20181107</a:t>
            </a:r>
          </a:p>
          <a:p>
            <a:pPr marL="0" indent="0">
              <a:buNone/>
            </a:pPr>
            <a:r>
              <a:rPr lang="en-US" sz="1800" dirty="0"/>
              <a:t>2019.0.20181122</a:t>
            </a:r>
          </a:p>
          <a:p>
            <a:pPr marL="0" indent="0">
              <a:buNone/>
            </a:pPr>
            <a:r>
              <a:rPr lang="en-US" sz="1800" dirty="0"/>
              <a:t>2019.0.20181218</a:t>
            </a:r>
          </a:p>
          <a:p>
            <a:pPr marL="0" indent="0">
              <a:buNone/>
            </a:pPr>
            <a:r>
              <a:rPr lang="en-US" sz="1800" dirty="0"/>
              <a:t>2019.0.20190115</a:t>
            </a:r>
          </a:p>
          <a:p>
            <a:pPr marL="0" indent="0">
              <a:buNone/>
            </a:pPr>
            <a:r>
              <a:rPr lang="en-US" sz="1800" dirty="0"/>
              <a:t>2019.0.20190214</a:t>
            </a:r>
          </a:p>
          <a:p>
            <a:pPr marL="0" indent="0">
              <a:buNone/>
            </a:pPr>
            <a:r>
              <a:rPr lang="en-US" sz="1800" dirty="0"/>
              <a:t>2019.0.20190314</a:t>
            </a:r>
          </a:p>
          <a:p>
            <a:pPr marL="0" indent="0">
              <a:buNone/>
            </a:pPr>
            <a:r>
              <a:rPr lang="en-US" sz="1800" dirty="0"/>
              <a:t>2019.0.20190410</a:t>
            </a:r>
          </a:p>
          <a:p>
            <a:pPr marL="0" indent="0">
              <a:buNone/>
            </a:pPr>
            <a:r>
              <a:rPr lang="en-US" sz="1800" dirty="0"/>
              <a:t>2019.0.20190603</a:t>
            </a:r>
          </a:p>
          <a:p>
            <a:pPr marL="0" indent="0">
              <a:buNone/>
            </a:pPr>
            <a:r>
              <a:rPr lang="en-US" sz="1800" dirty="0"/>
              <a:t>2019.0.20190620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73710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73601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207007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40304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306898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40196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73493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406790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40087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378871"/>
            <a:ext cx="550475" cy="3614408"/>
          </a:xfrm>
          <a:prstGeom prst="leftBracket">
            <a:avLst>
              <a:gd name="adj" fmla="val 74085"/>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sp>
        <p:nvSpPr>
          <p:cNvPr id="31" name="Rectangle: Rounded Corners 30">
            <a:extLst>
              <a:ext uri="{FF2B5EF4-FFF2-40B4-BE49-F238E27FC236}">
                <a16:creationId xmlns:a16="http://schemas.microsoft.com/office/drawing/2014/main" id="{DD6A71C8-B7AF-406B-AF72-F14F53726CC5}"/>
              </a:ext>
              <a:ext uri="{C183D7F6-B498-43B3-948B-1728B52AA6E4}">
                <adec:decorative xmlns:adec="http://schemas.microsoft.com/office/drawing/2017/decorative" val="1"/>
              </a:ext>
            </a:extLst>
          </p:cNvPr>
          <p:cNvSpPr/>
          <p:nvPr/>
        </p:nvSpPr>
        <p:spPr bwMode="auto">
          <a:xfrm>
            <a:off x="5049189" y="282709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2" name="Rectangle: Rounded Corners 31">
            <a:extLst>
              <a:ext uri="{FF2B5EF4-FFF2-40B4-BE49-F238E27FC236}">
                <a16:creationId xmlns:a16="http://schemas.microsoft.com/office/drawing/2014/main" id="{2DC6573C-4F05-4E81-AEAF-BBC21EEEF0B6}"/>
              </a:ext>
              <a:ext uri="{C183D7F6-B498-43B3-948B-1728B52AA6E4}">
                <adec:decorative xmlns:adec="http://schemas.microsoft.com/office/drawing/2017/decorative" val="1"/>
              </a:ext>
            </a:extLst>
          </p:cNvPr>
          <p:cNvSpPr/>
          <p:nvPr/>
        </p:nvSpPr>
        <p:spPr bwMode="auto">
          <a:xfrm>
            <a:off x="5049189" y="319309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3" name="Rectangle: Rounded Corners 32">
            <a:extLst>
              <a:ext uri="{FF2B5EF4-FFF2-40B4-BE49-F238E27FC236}">
                <a16:creationId xmlns:a16="http://schemas.microsoft.com/office/drawing/2014/main" id="{8565785E-6435-4BD1-AD7D-43CCA8479C8E}"/>
              </a:ext>
              <a:ext uri="{C183D7F6-B498-43B3-948B-1728B52AA6E4}">
                <adec:decorative xmlns:adec="http://schemas.microsoft.com/office/drawing/2017/decorative" val="1"/>
              </a:ext>
            </a:extLst>
          </p:cNvPr>
          <p:cNvSpPr/>
          <p:nvPr/>
        </p:nvSpPr>
        <p:spPr bwMode="auto">
          <a:xfrm>
            <a:off x="5049189" y="355908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4" name="Rectangle: Rounded Corners 33">
            <a:extLst>
              <a:ext uri="{FF2B5EF4-FFF2-40B4-BE49-F238E27FC236}">
                <a16:creationId xmlns:a16="http://schemas.microsoft.com/office/drawing/2014/main" id="{20BA6006-101C-4CD7-942D-F3325AA2F7C6}"/>
              </a:ext>
              <a:ext uri="{C183D7F6-B498-43B3-948B-1728B52AA6E4}">
                <adec:decorative xmlns:adec="http://schemas.microsoft.com/office/drawing/2017/decorative" val="1"/>
              </a:ext>
            </a:extLst>
          </p:cNvPr>
          <p:cNvSpPr/>
          <p:nvPr/>
        </p:nvSpPr>
        <p:spPr bwMode="auto">
          <a:xfrm>
            <a:off x="5049189" y="392508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5" name="Rectangle: Rounded Corners 34">
            <a:extLst>
              <a:ext uri="{FF2B5EF4-FFF2-40B4-BE49-F238E27FC236}">
                <a16:creationId xmlns:a16="http://schemas.microsoft.com/office/drawing/2014/main" id="{C439F80A-444D-4B89-A644-BB8C90369E2A}"/>
              </a:ext>
              <a:ext uri="{C183D7F6-B498-43B3-948B-1728B52AA6E4}">
                <adec:decorative xmlns:adec="http://schemas.microsoft.com/office/drawing/2017/decorative" val="1"/>
              </a:ext>
            </a:extLst>
          </p:cNvPr>
          <p:cNvSpPr/>
          <p:nvPr/>
        </p:nvSpPr>
        <p:spPr bwMode="auto">
          <a:xfrm>
            <a:off x="5049189" y="429107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6" name="Rectangle: Rounded Corners 35">
            <a:extLst>
              <a:ext uri="{FF2B5EF4-FFF2-40B4-BE49-F238E27FC236}">
                <a16:creationId xmlns:a16="http://schemas.microsoft.com/office/drawing/2014/main" id="{899E3317-2DC7-4CC6-936C-0372DF7DBCFB}"/>
              </a:ext>
              <a:ext uri="{C183D7F6-B498-43B3-948B-1728B52AA6E4}">
                <adec:decorative xmlns:adec="http://schemas.microsoft.com/office/drawing/2017/decorative" val="1"/>
              </a:ext>
            </a:extLst>
          </p:cNvPr>
          <p:cNvSpPr/>
          <p:nvPr/>
        </p:nvSpPr>
        <p:spPr bwMode="auto">
          <a:xfrm>
            <a:off x="5049189" y="465706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7" name="Rectangle: Rounded Corners 36">
            <a:extLst>
              <a:ext uri="{FF2B5EF4-FFF2-40B4-BE49-F238E27FC236}">
                <a16:creationId xmlns:a16="http://schemas.microsoft.com/office/drawing/2014/main" id="{2D012BFE-8B5C-4873-8E96-D24DE2C8FD13}"/>
              </a:ext>
              <a:ext uri="{C183D7F6-B498-43B3-948B-1728B52AA6E4}">
                <adec:decorative xmlns:adec="http://schemas.microsoft.com/office/drawing/2017/decorative" val="1"/>
              </a:ext>
            </a:extLst>
          </p:cNvPr>
          <p:cNvSpPr/>
          <p:nvPr/>
        </p:nvSpPr>
        <p:spPr bwMode="auto">
          <a:xfrm>
            <a:off x="5049189" y="502306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cxnSp>
        <p:nvCxnSpPr>
          <p:cNvPr id="29" name="Connector: Elbow 28">
            <a:extLst>
              <a:ext uri="{FF2B5EF4-FFF2-40B4-BE49-F238E27FC236}">
                <a16:creationId xmlns:a16="http://schemas.microsoft.com/office/drawing/2014/main" id="{9750BF72-B899-4926-9C96-709BFABE8569}"/>
              </a:ext>
              <a:ext uri="{C183D7F6-B498-43B3-948B-1728B52AA6E4}">
                <adec:decorative xmlns:adec="http://schemas.microsoft.com/office/drawing/2017/decorative" val="1"/>
              </a:ext>
            </a:extLst>
          </p:cNvPr>
          <p:cNvCxnSpPr>
            <a:cxnSpLocks/>
            <a:stCxn id="13" idx="3"/>
            <a:endCxn id="27" idx="1"/>
          </p:cNvCxnSpPr>
          <p:nvPr/>
        </p:nvCxnSpPr>
        <p:spPr>
          <a:xfrm flipV="1">
            <a:off x="5420754" y="3186075"/>
            <a:ext cx="2066400" cy="2325568"/>
          </a:xfrm>
          <a:prstGeom prst="bentConnector3">
            <a:avLst>
              <a:gd name="adj1" fmla="val 5000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445AE12-D887-46A6-AAC0-3881CF825FA5}"/>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573541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a:xfrm>
            <a:off x="588263" y="457200"/>
            <a:ext cx="11018520" cy="553998"/>
          </a:xfrm>
        </p:spPr>
        <p:txBody>
          <a:bodyPr/>
          <a:lstStyle/>
          <a:p>
            <a:r>
              <a:rPr lang="en-US" dirty="0"/>
              <a:t>Image Sources - Ubuntu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345805"/>
          </a:xfrm>
        </p:spPr>
        <p:txBody>
          <a:bodyPr/>
          <a:lstStyle/>
          <a:p>
            <a:r>
              <a:rPr lang="en-US" dirty="0"/>
              <a:t>Canonical</a:t>
            </a:r>
          </a:p>
          <a:p>
            <a:pPr lvl="1"/>
            <a:r>
              <a:rPr lang="en-US" sz="2400" dirty="0"/>
              <a:t>Ubuntu Core</a:t>
            </a:r>
          </a:p>
          <a:p>
            <a:pPr lvl="1"/>
            <a:r>
              <a:rPr lang="en-US" sz="2400" dirty="0"/>
              <a:t>Ubuntu Snappy</a:t>
            </a:r>
          </a:p>
          <a:p>
            <a:pPr lvl="1"/>
            <a:r>
              <a:rPr lang="en-US" sz="2400" dirty="0"/>
              <a:t>Ubuntu Server</a:t>
            </a:r>
          </a:p>
          <a:p>
            <a:pPr lvl="2"/>
            <a:r>
              <a:rPr lang="en-US" sz="2000" dirty="0"/>
              <a:t>12.04</a:t>
            </a:r>
          </a:p>
          <a:p>
            <a:pPr lvl="2"/>
            <a:r>
              <a:rPr lang="en-US" sz="2000" dirty="0"/>
              <a:t>14.04</a:t>
            </a:r>
          </a:p>
          <a:p>
            <a:pPr lvl="2"/>
            <a:r>
              <a:rPr lang="en-US" sz="2000" dirty="0"/>
              <a:t>16.04</a:t>
            </a:r>
          </a:p>
          <a:p>
            <a:pPr lvl="2"/>
            <a:r>
              <a:rPr lang="en-US" sz="2000" dirty="0"/>
              <a:t>18.04-LTS</a:t>
            </a:r>
          </a:p>
          <a:p>
            <a:pPr lvl="2"/>
            <a:r>
              <a:rPr lang="en-US" sz="2000" dirty="0"/>
              <a:t>18.10</a:t>
            </a:r>
          </a:p>
          <a:p>
            <a:pPr lvl="2"/>
            <a:r>
              <a:rPr lang="en-US" sz="2000" dirty="0"/>
              <a:t>19.04</a:t>
            </a:r>
          </a:p>
          <a:p>
            <a:pPr lvl="2"/>
            <a:r>
              <a:rPr lang="en-US" sz="2000" dirty="0"/>
              <a:t>19.10-DAILY</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255117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2941320"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187636"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7" name="Rectangle: Rounded Corners 6">
            <a:extLst>
              <a:ext uri="{FF2B5EF4-FFF2-40B4-BE49-F238E27FC236}">
                <a16:creationId xmlns:a16="http://schemas.microsoft.com/office/drawing/2014/main" id="{1FFC5631-EF95-4EEA-958D-CC09E5255E12}"/>
              </a:ext>
              <a:ext uri="{C183D7F6-B498-43B3-948B-1728B52AA6E4}">
                <adec:decorative xmlns:adec="http://schemas.microsoft.com/office/drawing/2017/decorative" val="1"/>
              </a:ext>
            </a:extLst>
          </p:cNvPr>
          <p:cNvSpPr/>
          <p:nvPr/>
        </p:nvSpPr>
        <p:spPr bwMode="auto">
          <a:xfrm>
            <a:off x="3126962" y="2862718"/>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8" name="Rectangle: Rounded Corners 7">
            <a:extLst>
              <a:ext uri="{FF2B5EF4-FFF2-40B4-BE49-F238E27FC236}">
                <a16:creationId xmlns:a16="http://schemas.microsoft.com/office/drawing/2014/main" id="{0FA34A7A-4A6D-4960-9D54-90F961D9731F}"/>
              </a:ext>
              <a:ext uri="{C183D7F6-B498-43B3-948B-1728B52AA6E4}">
                <adec:decorative xmlns:adec="http://schemas.microsoft.com/office/drawing/2017/decorative" val="1"/>
              </a:ext>
            </a:extLst>
          </p:cNvPr>
          <p:cNvSpPr/>
          <p:nvPr/>
        </p:nvSpPr>
        <p:spPr bwMode="auto">
          <a:xfrm>
            <a:off x="1980914" y="326983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9" name="Rectangle: Rounded Corners 8">
            <a:extLst>
              <a:ext uri="{FF2B5EF4-FFF2-40B4-BE49-F238E27FC236}">
                <a16:creationId xmlns:a16="http://schemas.microsoft.com/office/drawing/2014/main" id="{BAF4886C-4D21-45FF-8D47-956E1DBB9D49}"/>
              </a:ext>
              <a:ext uri="{C183D7F6-B498-43B3-948B-1728B52AA6E4}">
                <adec:decorative xmlns:adec="http://schemas.microsoft.com/office/drawing/2017/decorative" val="1"/>
              </a:ext>
            </a:extLst>
          </p:cNvPr>
          <p:cNvSpPr/>
          <p:nvPr/>
        </p:nvSpPr>
        <p:spPr bwMode="auto">
          <a:xfrm>
            <a:off x="1952477" y="400897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0" name="Rectangle: Rounded Corners 9">
            <a:extLst>
              <a:ext uri="{FF2B5EF4-FFF2-40B4-BE49-F238E27FC236}">
                <a16:creationId xmlns:a16="http://schemas.microsoft.com/office/drawing/2014/main" id="{B6E5DB30-E161-4CA5-8335-0A22CCEB9E63}"/>
              </a:ext>
              <a:ext uri="{C183D7F6-B498-43B3-948B-1728B52AA6E4}">
                <adec:decorative xmlns:adec="http://schemas.microsoft.com/office/drawing/2017/decorative" val="1"/>
              </a:ext>
            </a:extLst>
          </p:cNvPr>
          <p:cNvSpPr/>
          <p:nvPr/>
        </p:nvSpPr>
        <p:spPr bwMode="auto">
          <a:xfrm>
            <a:off x="2419539" y="434373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1" name="Rectangle: Rounded Corners 10">
            <a:extLst>
              <a:ext uri="{FF2B5EF4-FFF2-40B4-BE49-F238E27FC236}">
                <a16:creationId xmlns:a16="http://schemas.microsoft.com/office/drawing/2014/main" id="{6F815DF2-84E1-4121-8412-963A29B65D37}"/>
              </a:ext>
              <a:ext uri="{C183D7F6-B498-43B3-948B-1728B52AA6E4}">
                <adec:decorative xmlns:adec="http://schemas.microsoft.com/office/drawing/2017/decorative" val="1"/>
              </a:ext>
            </a:extLst>
          </p:cNvPr>
          <p:cNvSpPr/>
          <p:nvPr/>
        </p:nvSpPr>
        <p:spPr bwMode="auto">
          <a:xfrm>
            <a:off x="1968436" y="474810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2" name="Rectangle: Rounded Corners 11">
            <a:extLst>
              <a:ext uri="{FF2B5EF4-FFF2-40B4-BE49-F238E27FC236}">
                <a16:creationId xmlns:a16="http://schemas.microsoft.com/office/drawing/2014/main" id="{0F4BCA85-7517-4993-9907-E1F4F3041505}"/>
              </a:ext>
              <a:ext uri="{C183D7F6-B498-43B3-948B-1728B52AA6E4}">
                <adec:decorative xmlns:adec="http://schemas.microsoft.com/office/drawing/2017/decorative" val="1"/>
              </a:ext>
            </a:extLst>
          </p:cNvPr>
          <p:cNvSpPr/>
          <p:nvPr/>
        </p:nvSpPr>
        <p:spPr bwMode="auto">
          <a:xfrm>
            <a:off x="1956243" y="509198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2791104" y="543707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4" name="Rectangle: Rounded Corners 13">
            <a:extLst>
              <a:ext uri="{FF2B5EF4-FFF2-40B4-BE49-F238E27FC236}">
                <a16:creationId xmlns:a16="http://schemas.microsoft.com/office/drawing/2014/main" id="{1291274F-AA64-4F0E-B0F8-A61FE7FA7CFD}"/>
              </a:ext>
              <a:ext uri="{C183D7F6-B498-43B3-948B-1728B52AA6E4}">
                <adec:decorative xmlns:adec="http://schemas.microsoft.com/office/drawing/2017/decorative" val="1"/>
              </a:ext>
            </a:extLst>
          </p:cNvPr>
          <p:cNvSpPr/>
          <p:nvPr/>
        </p:nvSpPr>
        <p:spPr bwMode="auto">
          <a:xfrm>
            <a:off x="1968436" y="363804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558155"/>
            <a:ext cx="3519424" cy="32685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19.10.201905250</a:t>
            </a:r>
          </a:p>
          <a:p>
            <a:pPr marL="0" indent="0">
              <a:buNone/>
            </a:pPr>
            <a:r>
              <a:rPr lang="en-US" sz="1800" dirty="0"/>
              <a:t>19.10.201905290</a:t>
            </a:r>
          </a:p>
          <a:p>
            <a:pPr marL="0" indent="0">
              <a:buNone/>
            </a:pPr>
            <a:r>
              <a:rPr lang="en-US" sz="1800" dirty="0"/>
              <a:t>19.10.201905300</a:t>
            </a:r>
          </a:p>
          <a:p>
            <a:pPr marL="0" indent="0">
              <a:buNone/>
            </a:pPr>
            <a:r>
              <a:rPr lang="en-US" sz="1800" dirty="0"/>
              <a:t>19.10.201905310</a:t>
            </a:r>
          </a:p>
          <a:p>
            <a:pPr marL="0" indent="0">
              <a:buNone/>
            </a:pPr>
            <a:r>
              <a:rPr lang="en-US" sz="1800" dirty="0"/>
              <a:t>19.10.201906040</a:t>
            </a:r>
          </a:p>
          <a:p>
            <a:pPr marL="0" indent="0">
              <a:buNone/>
            </a:pPr>
            <a:r>
              <a:rPr lang="en-US" sz="1800" dirty="0"/>
              <a:t>19.10.201906050</a:t>
            </a:r>
          </a:p>
          <a:p>
            <a:pPr marL="0" indent="0">
              <a:buNone/>
            </a:pPr>
            <a:r>
              <a:rPr lang="en-US" sz="1800" dirty="0"/>
              <a:t>19.10.201906120</a:t>
            </a:r>
          </a:p>
          <a:p>
            <a:pPr marL="0" indent="0">
              <a:buNone/>
            </a:pPr>
            <a:r>
              <a:rPr lang="en-US" sz="1800" dirty="0"/>
              <a:t>19.10.201906140</a:t>
            </a:r>
          </a:p>
          <a:p>
            <a:pPr marL="0" indent="0">
              <a:buNone/>
            </a:pPr>
            <a:r>
              <a:rPr lang="en-US" sz="1800" dirty="0"/>
              <a:t>19.10.201906220</a:t>
            </a:r>
          </a:p>
          <a:p>
            <a:pPr marL="0" indent="0">
              <a:buNone/>
            </a:pPr>
            <a:r>
              <a:rPr lang="en-US" sz="1800" dirty="0"/>
              <a:t>19.10.201906230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56565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56456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189862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23159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289753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23051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56348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389645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22942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5" name="Rectangle: Rounded Corners 24">
            <a:extLst>
              <a:ext uri="{FF2B5EF4-FFF2-40B4-BE49-F238E27FC236}">
                <a16:creationId xmlns:a16="http://schemas.microsoft.com/office/drawing/2014/main" id="{72FE6651-B1B6-454F-B0B6-FE81A6BE2ED5}"/>
              </a:ext>
              <a:ext uri="{C183D7F6-B498-43B3-948B-1728B52AA6E4}">
                <adec:decorative xmlns:adec="http://schemas.microsoft.com/office/drawing/2017/decorative" val="1"/>
              </a:ext>
            </a:extLst>
          </p:cNvPr>
          <p:cNvSpPr/>
          <p:nvPr/>
        </p:nvSpPr>
        <p:spPr bwMode="auto">
          <a:xfrm>
            <a:off x="9762620" y="4562401"/>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190171"/>
            <a:ext cx="550475" cy="3803108"/>
          </a:xfrm>
          <a:prstGeom prst="leftBracket">
            <a:avLst>
              <a:gd name="adj" fmla="val 82444"/>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cxnSp>
        <p:nvCxnSpPr>
          <p:cNvPr id="31" name="Connector: Elbow 30">
            <a:extLst>
              <a:ext uri="{FF2B5EF4-FFF2-40B4-BE49-F238E27FC236}">
                <a16:creationId xmlns:a16="http://schemas.microsoft.com/office/drawing/2014/main" id="{B0D0F4A0-1630-4A2C-8739-2169DC2A8962}"/>
              </a:ext>
              <a:ext uri="{C183D7F6-B498-43B3-948B-1728B52AA6E4}">
                <adec:decorative xmlns:adec="http://schemas.microsoft.com/office/drawing/2017/decorative" val="1"/>
              </a:ext>
            </a:extLst>
          </p:cNvPr>
          <p:cNvCxnSpPr/>
          <p:nvPr/>
        </p:nvCxnSpPr>
        <p:spPr>
          <a:xfrm flipV="1">
            <a:off x="3543300" y="2952750"/>
            <a:ext cx="3695700" cy="2495550"/>
          </a:xfrm>
          <a:prstGeom prst="bentConnector3">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EB0EAF3-53E1-4E53-9612-AFE1CE3661E3}"/>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9024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3E0E-218F-40B2-B0DA-FD8B2CCC1BFD}"/>
              </a:ext>
            </a:extLst>
          </p:cNvPr>
          <p:cNvSpPr>
            <a:spLocks noGrp="1"/>
          </p:cNvSpPr>
          <p:nvPr>
            <p:ph type="title"/>
          </p:nvPr>
        </p:nvSpPr>
        <p:spPr/>
        <p:txBody>
          <a:bodyPr/>
          <a:lstStyle/>
          <a:p>
            <a:r>
              <a:rPr lang="en-US" dirty="0"/>
              <a:t>Image Uniform Resource Name (URN)</a:t>
            </a:r>
          </a:p>
        </p:txBody>
      </p:sp>
      <p:sp>
        <p:nvSpPr>
          <p:cNvPr id="3" name="Text Placeholder 2">
            <a:extLst>
              <a:ext uri="{FF2B5EF4-FFF2-40B4-BE49-F238E27FC236}">
                <a16:creationId xmlns:a16="http://schemas.microsoft.com/office/drawing/2014/main" id="{431D1139-7E72-4818-B66B-70C931B1F2D0}"/>
              </a:ext>
            </a:extLst>
          </p:cNvPr>
          <p:cNvSpPr>
            <a:spLocks noGrp="1"/>
          </p:cNvSpPr>
          <p:nvPr>
            <p:ph type="body" sz="quarter" idx="10"/>
          </p:nvPr>
        </p:nvSpPr>
        <p:spPr>
          <a:xfrm>
            <a:off x="584200" y="1435497"/>
            <a:ext cx="11018520" cy="800219"/>
          </a:xfrm>
        </p:spPr>
        <p:txBody>
          <a:bodyPr/>
          <a:lstStyle/>
          <a:p>
            <a:pPr marL="0" indent="0">
              <a:buNone/>
            </a:pPr>
            <a:r>
              <a:rPr lang="en-US" dirty="0"/>
              <a:t>Short-hand string to quickly access a known VM image Format</a:t>
            </a:r>
          </a:p>
          <a:p>
            <a:pPr marL="228600" lvl="1" indent="0" algn="ctr">
              <a:buNone/>
            </a:pPr>
            <a:r>
              <a:rPr lang="en-US" spc="300" dirty="0">
                <a:latin typeface="Consolas" panose="020B0609020204030204" pitchFamily="49" charset="0"/>
              </a:rPr>
              <a:t>PUBLISHER:OFFER:SKU:VERSION</a:t>
            </a:r>
          </a:p>
        </p:txBody>
      </p:sp>
      <p:graphicFrame>
        <p:nvGraphicFramePr>
          <p:cNvPr id="5" name="Diagram 4" descr="The slide depicts two sample Uniform Resource Names (URNs) for a Microsoft Windows Server image and a Canonical Ubuntu image.">
            <a:extLst>
              <a:ext uri="{FF2B5EF4-FFF2-40B4-BE49-F238E27FC236}">
                <a16:creationId xmlns:a16="http://schemas.microsoft.com/office/drawing/2014/main" id="{8DA564E1-7474-45B9-B2AD-4F73EA0CCE30}"/>
              </a:ext>
            </a:extLst>
          </p:cNvPr>
          <p:cNvGraphicFramePr/>
          <p:nvPr/>
        </p:nvGraphicFramePr>
        <p:xfrm>
          <a:off x="1705528" y="2796324"/>
          <a:ext cx="9159240" cy="3056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645615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Provisioning VMs in Azure</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a:t>
            </a:r>
          </a:p>
        </p:txBody>
      </p:sp>
      <p:sp>
        <p:nvSpPr>
          <p:cNvPr id="3" name="Text Placeholder 2" descr="The sample code lists the publishers, offer, SKUs, and the image versions.">
            <a:extLst>
              <a:ext uri="{FF2B5EF4-FFF2-40B4-BE49-F238E27FC236}">
                <a16:creationId xmlns:a16="http://schemas.microsoft.com/office/drawing/2014/main" id="{9C91D97D-6CC5-4EB7-B285-7958DDFC9579}"/>
              </a:ext>
            </a:extLst>
          </p:cNvPr>
          <p:cNvSpPr>
            <a:spLocks noGrp="1"/>
          </p:cNvSpPr>
          <p:nvPr>
            <p:ph type="body" sz="quarter" idx="10"/>
          </p:nvPr>
        </p:nvSpPr>
        <p:spPr>
          <a:xfrm>
            <a:off x="357443" y="1212461"/>
            <a:ext cx="11769454" cy="4962897"/>
          </a:xfrm>
        </p:spPr>
        <p:txBody>
          <a:bodyPr/>
          <a:lstStyle/>
          <a:p>
            <a:pPr>
              <a:spcBef>
                <a:spcPts val="300"/>
              </a:spcBef>
            </a:pPr>
            <a:r>
              <a:rPr lang="en-US" sz="2000" dirty="0">
                <a:solidFill>
                  <a:srgbClr val="008000"/>
                </a:solidFill>
              </a:rPr>
              <a:t>WINDOWS POWERSHELL</a:t>
            </a:r>
          </a:p>
          <a:p>
            <a:pPr>
              <a:spcBef>
                <a:spcPts val="300"/>
              </a:spcBef>
            </a:pPr>
            <a:r>
              <a:rPr lang="en-US" sz="2000" dirty="0">
                <a:solidFill>
                  <a:srgbClr val="008000"/>
                </a:solidFill>
              </a:rPr>
              <a:t> </a:t>
            </a:r>
            <a:r>
              <a:rPr lang="en-US" sz="2000" dirty="0" err="1">
                <a:solidFill>
                  <a:srgbClr val="0000FF"/>
                </a:solidFill>
              </a:rPr>
              <a:t>az</a:t>
            </a:r>
            <a:r>
              <a:rPr lang="en-US" sz="2000" dirty="0">
                <a:solidFill>
                  <a:srgbClr val="0000FF"/>
                </a:solidFill>
              </a:rPr>
              <a:t> login</a:t>
            </a:r>
          </a:p>
          <a:p>
            <a:pPr>
              <a:spcBef>
                <a:spcPts val="300"/>
              </a:spcBef>
            </a:pPr>
            <a:r>
              <a:rPr lang="en-US" sz="2000" dirty="0">
                <a:solidFill>
                  <a:srgbClr val="008000"/>
                </a:solidFill>
              </a:rPr>
              <a:t># Get a list of all publishers available in the East US region</a:t>
            </a:r>
            <a:endParaRPr lang="en-US" sz="2000" dirty="0">
              <a:solidFill>
                <a:srgbClr val="0000FF"/>
              </a:solidFill>
            </a:endParaRPr>
          </a:p>
          <a:p>
            <a:pPr>
              <a:spcBef>
                <a:spcPts val="300"/>
              </a:spcBef>
            </a:pPr>
            <a:r>
              <a:rPr lang="en-US" sz="2000" dirty="0" err="1">
                <a:solidFill>
                  <a:srgbClr val="0000FF"/>
                </a:solidFill>
              </a:rPr>
              <a:t>az</a:t>
            </a:r>
            <a:r>
              <a:rPr lang="en-US" sz="2000" dirty="0">
                <a:solidFill>
                  <a:srgbClr val="0000FF"/>
                </a:solidFill>
              </a:rPr>
              <a:t> vm image list-publishers </a:t>
            </a:r>
            <a:r>
              <a:rPr lang="en-US" sz="2000" dirty="0">
                <a:solidFill>
                  <a:srgbClr val="001080"/>
                </a:solidFill>
              </a:rPr>
              <a:t>--location </a:t>
            </a:r>
            <a:r>
              <a:rPr lang="en-US" sz="2000" dirty="0" err="1">
                <a:solidFill>
                  <a:srgbClr val="A31515"/>
                </a:solidFill>
              </a:rPr>
              <a:t>eastus</a:t>
            </a:r>
            <a:r>
              <a:rPr lang="en-US" sz="2000" dirty="0">
                <a:solidFill>
                  <a:srgbClr val="A31515"/>
                </a:solidFill>
              </a:rPr>
              <a:t> --output table</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offers for the MicrosoftWindowsServer publisher</a:t>
            </a:r>
            <a:endParaRPr lang="en-US" sz="2000" dirty="0">
              <a:solidFill>
                <a:srgbClr val="000000"/>
              </a:solidFill>
            </a:endParaRPr>
          </a:p>
          <a:p>
            <a:pPr>
              <a:spcBef>
                <a:spcPts val="300"/>
              </a:spcBef>
            </a:pPr>
            <a:r>
              <a:rPr lang="en-US" sz="2000" dirty="0">
                <a:solidFill>
                  <a:srgbClr val="0000FF"/>
                </a:solidFill>
              </a:rPr>
              <a:t>az vm image list-offers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SKUs for the WindowsServer offer</a:t>
            </a:r>
            <a:endParaRPr lang="en-US" sz="2000" dirty="0">
              <a:solidFill>
                <a:srgbClr val="000000"/>
              </a:solidFill>
            </a:endParaRPr>
          </a:p>
          <a:p>
            <a:pPr>
              <a:spcBef>
                <a:spcPts val="300"/>
              </a:spcBef>
            </a:pPr>
            <a:r>
              <a:rPr lang="en-US" sz="2000" dirty="0">
                <a:solidFill>
                  <a:srgbClr val="0000FF"/>
                </a:solidFill>
              </a:rPr>
              <a:t>az vm image list-skus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images available for the 2019-Datacenter SKU</a:t>
            </a:r>
            <a:endParaRPr lang="en-US" sz="2000" dirty="0">
              <a:solidFill>
                <a:srgbClr val="000000"/>
              </a:solidFill>
            </a:endParaRPr>
          </a:p>
          <a:p>
            <a:pPr>
              <a:spcBef>
                <a:spcPts val="300"/>
              </a:spcBef>
            </a:pPr>
            <a:r>
              <a:rPr lang="en-US" sz="2000" dirty="0">
                <a:solidFill>
                  <a:srgbClr val="0000FF"/>
                </a:solidFill>
              </a:rPr>
              <a:t>az vm image list </a:t>
            </a:r>
            <a:r>
              <a:rPr lang="en-US" sz="2000" dirty="0">
                <a:solidFill>
                  <a:srgbClr val="001080"/>
                </a:solidFill>
              </a:rPr>
              <a:t>--all --location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8554506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 (cont.)</a:t>
            </a:r>
          </a:p>
        </p:txBody>
      </p:sp>
      <p:sp>
        <p:nvSpPr>
          <p:cNvPr id="3" name="Text Placeholder 2" descr="The sample code specifies all the four parameters and uses the URN to get the same image. ">
            <a:extLst>
              <a:ext uri="{FF2B5EF4-FFF2-40B4-BE49-F238E27FC236}">
                <a16:creationId xmlns:a16="http://schemas.microsoft.com/office/drawing/2014/main" id="{9C91D97D-6CC5-4EB7-B285-7958DDFC9579}"/>
              </a:ext>
            </a:extLst>
          </p:cNvPr>
          <p:cNvSpPr>
            <a:spLocks noGrp="1"/>
          </p:cNvSpPr>
          <p:nvPr>
            <p:ph type="body" sz="quarter" idx="10"/>
          </p:nvPr>
        </p:nvSpPr>
        <p:spPr/>
        <p:txBody>
          <a:bodyPr/>
          <a:lstStyle/>
          <a:p>
            <a:r>
              <a:rPr lang="en-US" sz="2000" dirty="0">
                <a:solidFill>
                  <a:srgbClr val="008000"/>
                </a:solidFill>
              </a:rPr>
              <a:t># Get the 2019.0.20190603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 </a:t>
            </a:r>
            <a:r>
              <a:rPr lang="en-US" sz="2000" dirty="0">
                <a:solidFill>
                  <a:srgbClr val="001080"/>
                </a:solidFill>
              </a:rPr>
              <a:t>--version </a:t>
            </a:r>
            <a:r>
              <a:rPr lang="en-US" sz="2000" dirty="0">
                <a:solidFill>
                  <a:srgbClr val="A31515"/>
                </a:solidFill>
              </a:rPr>
              <a:t>2019.0.20190603</a:t>
            </a:r>
            <a:endParaRPr lang="en-US" sz="2000" dirty="0">
              <a:solidFill>
                <a:srgbClr val="000000"/>
              </a:solidFill>
            </a:endParaRPr>
          </a:p>
          <a:p>
            <a:br>
              <a:rPr lang="en-US" sz="2000" dirty="0">
                <a:solidFill>
                  <a:srgbClr val="000000"/>
                </a:solidFill>
              </a:rPr>
            </a:br>
            <a:r>
              <a:rPr lang="en-US" sz="2000" dirty="0">
                <a:solidFill>
                  <a:srgbClr val="008000"/>
                </a:solidFill>
              </a:rPr>
              <a:t># Alternatively, use an URN to get the specified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--urn </a:t>
            </a:r>
            <a:r>
              <a:rPr lang="en-US" sz="2000" dirty="0">
                <a:solidFill>
                  <a:srgbClr val="A31515"/>
                </a:solidFill>
              </a:rPr>
              <a:t>MicrosoftWindowsServer:WindowsServer:2019-Datacenter:2019.0.20190603</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2400855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Azure PowerShell</a:t>
            </a:r>
          </a:p>
        </p:txBody>
      </p:sp>
      <p:sp>
        <p:nvSpPr>
          <p:cNvPr id="3" name="Text Placeholder 2" descr="The sample code searches for images by using Azure PowerShell.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4124206"/>
          </a:xfrm>
        </p:spPr>
        <p:txBody>
          <a:bodyPr/>
          <a:lstStyle/>
          <a:p>
            <a:r>
              <a:rPr lang="en-US" sz="2000" dirty="0">
                <a:solidFill>
                  <a:srgbClr val="008000"/>
                </a:solidFill>
              </a:rPr>
              <a:t># Get a list of all publishers available in the East US region</a:t>
            </a:r>
            <a:endParaRPr lang="en-US" sz="2000" dirty="0">
              <a:solidFill>
                <a:srgbClr val="000000"/>
              </a:solidFill>
            </a:endParaRPr>
          </a:p>
          <a:p>
            <a:r>
              <a:rPr lang="en-US" sz="2000" dirty="0">
                <a:solidFill>
                  <a:srgbClr val="795E26"/>
                </a:solidFill>
              </a:rPr>
              <a:t>Get-AzVMImagePublisher</a:t>
            </a:r>
            <a:r>
              <a:rPr lang="en-US" sz="2000" dirty="0">
                <a:solidFill>
                  <a:srgbClr val="000000"/>
                </a:solidFill>
              </a:rPr>
              <a:t> -Location eastus</a:t>
            </a:r>
          </a:p>
          <a:p>
            <a:br>
              <a:rPr lang="en-US" sz="2000" dirty="0">
                <a:solidFill>
                  <a:srgbClr val="000000"/>
                </a:solidFill>
              </a:rPr>
            </a:br>
            <a:r>
              <a:rPr lang="en-US" sz="2000" dirty="0">
                <a:solidFill>
                  <a:srgbClr val="008000"/>
                </a:solidFill>
              </a:rPr>
              <a:t># Get a list of all offers for the Canonical publisher</a:t>
            </a:r>
            <a:endParaRPr lang="en-US" sz="2000" dirty="0">
              <a:solidFill>
                <a:srgbClr val="000000"/>
              </a:solidFill>
            </a:endParaRPr>
          </a:p>
          <a:p>
            <a:r>
              <a:rPr lang="en-US" sz="2000" dirty="0">
                <a:solidFill>
                  <a:srgbClr val="795E26"/>
                </a:solidFill>
              </a:rPr>
              <a:t>Get-AzVMImageOffer</a:t>
            </a:r>
            <a:r>
              <a:rPr lang="en-US" sz="2000" dirty="0">
                <a:solidFill>
                  <a:srgbClr val="000000"/>
                </a:solidFill>
              </a:rPr>
              <a:t> -Location eastus -PublisherName Canonical</a:t>
            </a:r>
          </a:p>
          <a:p>
            <a:br>
              <a:rPr lang="en-US" sz="2000" dirty="0">
                <a:solidFill>
                  <a:srgbClr val="000000"/>
                </a:solidFill>
              </a:rPr>
            </a:br>
            <a:r>
              <a:rPr lang="en-US" sz="2000" dirty="0">
                <a:solidFill>
                  <a:srgbClr val="008000"/>
                </a:solidFill>
              </a:rPr>
              <a:t># Get a list of SKUs for the UbuntuServer offer</a:t>
            </a:r>
            <a:endParaRPr lang="en-US" sz="2000" dirty="0">
              <a:solidFill>
                <a:srgbClr val="000000"/>
              </a:solidFill>
            </a:endParaRPr>
          </a:p>
          <a:p>
            <a:r>
              <a:rPr lang="en-US" sz="2000" dirty="0">
                <a:solidFill>
                  <a:srgbClr val="795E26"/>
                </a:solidFill>
              </a:rPr>
              <a:t>Get-AzVMImageSku</a:t>
            </a:r>
            <a:r>
              <a:rPr lang="en-US" sz="2000" dirty="0">
                <a:solidFill>
                  <a:srgbClr val="000000"/>
                </a:solidFill>
              </a:rPr>
              <a:t> -Location eastus -PublisherName Canonical -Offer UbuntuServer</a:t>
            </a:r>
          </a:p>
          <a:p>
            <a:br>
              <a:rPr lang="en-US" sz="2000" dirty="0">
                <a:solidFill>
                  <a:srgbClr val="000000"/>
                </a:solidFill>
              </a:rPr>
            </a:br>
            <a:r>
              <a:rPr lang="en-US" sz="2000" dirty="0">
                <a:solidFill>
                  <a:srgbClr val="008000"/>
                </a:solidFill>
              </a:rPr>
              <a:t># Get a list of all images available for the 19.10-DAILY SKU</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a:t>
            </a:r>
          </a:p>
        </p:txBody>
      </p:sp>
    </p:spTree>
    <p:custDataLst>
      <p:tags r:id="rId1"/>
    </p:custDataLst>
    <p:extLst>
      <p:ext uri="{BB962C8B-B14F-4D97-AF65-F5344CB8AC3E}">
        <p14:creationId xmlns:p14="http://schemas.microsoft.com/office/powerpoint/2010/main" val="288112462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using Azure PowerShell (cont.)</a:t>
            </a:r>
          </a:p>
        </p:txBody>
      </p:sp>
      <p:sp>
        <p:nvSpPr>
          <p:cNvPr id="3" name="Text Placeholder 2" descr="The sample code searches for a specific image by specifying the –Version parameter.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984885"/>
          </a:xfrm>
        </p:spPr>
        <p:txBody>
          <a:bodyPr/>
          <a:lstStyle/>
          <a:p>
            <a:r>
              <a:rPr lang="en-US" sz="2000" dirty="0">
                <a:solidFill>
                  <a:srgbClr val="008000"/>
                </a:solidFill>
              </a:rPr>
              <a:t># Get the 19.10.201906230 version of the VM image</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 -Version </a:t>
            </a:r>
            <a:r>
              <a:rPr lang="en-US" sz="2000" dirty="0">
                <a:solidFill>
                  <a:srgbClr val="09885A"/>
                </a:solidFill>
              </a:rPr>
              <a:t>19.10</a:t>
            </a:r>
            <a:r>
              <a:rPr lang="en-US" sz="2000" dirty="0">
                <a:solidFill>
                  <a:srgbClr val="000000"/>
                </a:solidFill>
              </a:rPr>
              <a:t>.</a:t>
            </a:r>
            <a:r>
              <a:rPr lang="en-US" sz="2000" dirty="0">
                <a:solidFill>
                  <a:srgbClr val="09885A"/>
                </a:solidFill>
              </a:rPr>
              <a:t>201906230</a:t>
            </a:r>
            <a:endParaRPr lang="en-US" sz="2000" dirty="0">
              <a:solidFill>
                <a:srgbClr val="000000"/>
              </a:solidFill>
            </a:endParaRPr>
          </a:p>
        </p:txBody>
      </p:sp>
    </p:spTree>
    <p:custDataLst>
      <p:tags r:id="rId1"/>
    </p:custDataLst>
    <p:extLst>
      <p:ext uri="{BB962C8B-B14F-4D97-AF65-F5344CB8AC3E}">
        <p14:creationId xmlns:p14="http://schemas.microsoft.com/office/powerpoint/2010/main" val="31881786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068-0137-45D0-8E9C-86D107EE3DD1}"/>
              </a:ext>
            </a:extLst>
          </p:cNvPr>
          <p:cNvSpPr>
            <a:spLocks noGrp="1"/>
          </p:cNvSpPr>
          <p:nvPr>
            <p:ph type="title"/>
          </p:nvPr>
        </p:nvSpPr>
        <p:spPr/>
        <p:txBody>
          <a:bodyPr/>
          <a:lstStyle/>
          <a:p>
            <a:r>
              <a:rPr lang="en-US" dirty="0"/>
              <a:t>VM Serial Console</a:t>
            </a:r>
          </a:p>
        </p:txBody>
      </p:sp>
      <p:sp>
        <p:nvSpPr>
          <p:cNvPr id="3" name="Text Placeholder 2">
            <a:extLst>
              <a:ext uri="{FF2B5EF4-FFF2-40B4-BE49-F238E27FC236}">
                <a16:creationId xmlns:a16="http://schemas.microsoft.com/office/drawing/2014/main" id="{A58A437F-561F-469C-A0D6-F9F4F05E7E72}"/>
              </a:ext>
            </a:extLst>
          </p:cNvPr>
          <p:cNvSpPr>
            <a:spLocks noGrp="1"/>
          </p:cNvSpPr>
          <p:nvPr>
            <p:ph type="body" sz="quarter" idx="10"/>
          </p:nvPr>
        </p:nvSpPr>
        <p:spPr>
          <a:xfrm>
            <a:off x="584200" y="1435497"/>
            <a:ext cx="11018520" cy="1317284"/>
          </a:xfrm>
        </p:spPr>
        <p:txBody>
          <a:bodyPr/>
          <a:lstStyle/>
          <a:p>
            <a:r>
              <a:rPr lang="en-US" dirty="0"/>
              <a:t>Console access to a VM independent of network or OS state</a:t>
            </a:r>
          </a:p>
          <a:p>
            <a:r>
              <a:rPr lang="en-US" dirty="0"/>
              <a:t>Available in Linux or Windows</a:t>
            </a:r>
          </a:p>
          <a:p>
            <a:pPr lvl="1"/>
            <a:r>
              <a:rPr lang="en-US" dirty="0"/>
              <a:t>Bash, CMD, PowerShell, NMI, SysRq, vi, GRUB, etc…</a:t>
            </a:r>
          </a:p>
        </p:txBody>
      </p:sp>
      <p:pic>
        <p:nvPicPr>
          <p:cNvPr id="1026" name="Picture 2" descr="The screenshot depicts the Serial Console opening a connection to a Windows VM by using PowerShell.">
            <a:extLst>
              <a:ext uri="{FF2B5EF4-FFF2-40B4-BE49-F238E27FC236}">
                <a16:creationId xmlns:a16="http://schemas.microsoft.com/office/drawing/2014/main" id="{09C6F8E3-974A-4F7F-A5C3-AE36A29E6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2518172" y="3521075"/>
            <a:ext cx="7155656" cy="274796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715046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Create and deploy Azure Resource Manager templates</a:t>
            </a:r>
          </a:p>
        </p:txBody>
      </p:sp>
    </p:spTree>
    <p:custDataLst>
      <p:tags r:id="rId1"/>
    </p:custDataLst>
    <p:extLst>
      <p:ext uri="{BB962C8B-B14F-4D97-AF65-F5344CB8AC3E}">
        <p14:creationId xmlns:p14="http://schemas.microsoft.com/office/powerpoint/2010/main" val="41388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69B-11AB-4053-B17B-066651291A1D}"/>
              </a:ext>
            </a:extLst>
          </p:cNvPr>
          <p:cNvSpPr>
            <a:spLocks noGrp="1"/>
          </p:cNvSpPr>
          <p:nvPr>
            <p:ph type="title"/>
          </p:nvPr>
        </p:nvSpPr>
        <p:spPr/>
        <p:txBody>
          <a:bodyPr/>
          <a:lstStyle/>
          <a:p>
            <a:r>
              <a:rPr lang="en-US" dirty="0"/>
              <a:t>Azure Resource Manager overview</a:t>
            </a:r>
          </a:p>
        </p:txBody>
      </p:sp>
      <p:sp>
        <p:nvSpPr>
          <p:cNvPr id="3" name="Text Placeholder 2">
            <a:extLst>
              <a:ext uri="{FF2B5EF4-FFF2-40B4-BE49-F238E27FC236}">
                <a16:creationId xmlns:a16="http://schemas.microsoft.com/office/drawing/2014/main" id="{BDC44836-A4E0-4111-AEA4-72D48B11DB09}"/>
              </a:ext>
            </a:extLst>
          </p:cNvPr>
          <p:cNvSpPr>
            <a:spLocks noGrp="1"/>
          </p:cNvSpPr>
          <p:nvPr>
            <p:ph type="body" sz="quarter" idx="10"/>
          </p:nvPr>
        </p:nvSpPr>
        <p:spPr>
          <a:xfrm>
            <a:off x="584200" y="1435497"/>
            <a:ext cx="11135360" cy="2708434"/>
          </a:xfrm>
        </p:spPr>
        <p:txBody>
          <a:bodyPr/>
          <a:lstStyle/>
          <a:p>
            <a:r>
              <a:rPr lang="en-US" dirty="0">
                <a:latin typeface="+mn-lt"/>
              </a:rPr>
              <a:t>Resource Manager provides a consistent management layer to perform tasks</a:t>
            </a:r>
          </a:p>
          <a:p>
            <a:pPr lvl="1"/>
            <a:r>
              <a:rPr lang="en-US" dirty="0"/>
              <a:t>Azure PowerShell</a:t>
            </a:r>
          </a:p>
          <a:p>
            <a:pPr lvl="1"/>
            <a:r>
              <a:rPr lang="en-US" dirty="0"/>
              <a:t>Azure CLI</a:t>
            </a:r>
          </a:p>
          <a:p>
            <a:pPr lvl="1"/>
            <a:r>
              <a:rPr lang="en-US" dirty="0"/>
              <a:t>Azure portal</a:t>
            </a:r>
          </a:p>
          <a:p>
            <a:pPr lvl="1"/>
            <a:r>
              <a:rPr lang="en-US" dirty="0"/>
              <a:t>REST API</a:t>
            </a:r>
          </a:p>
          <a:p>
            <a:pPr lvl="1"/>
            <a:r>
              <a:rPr lang="en-US" dirty="0"/>
              <a:t>Client SDKs</a:t>
            </a:r>
          </a:p>
        </p:txBody>
      </p:sp>
      <p:grpSp>
        <p:nvGrpSpPr>
          <p:cNvPr id="4" name="Group 3" descr="The diagram depicts a Resource Manager layer between a Resource Provider Contract layer and an Azure Resource Manager API layer.">
            <a:extLst>
              <a:ext uri="{FF2B5EF4-FFF2-40B4-BE49-F238E27FC236}">
                <a16:creationId xmlns:a16="http://schemas.microsoft.com/office/drawing/2014/main" id="{B816FD02-99D5-43E3-A1AF-FBE917EA884B}"/>
              </a:ext>
            </a:extLst>
          </p:cNvPr>
          <p:cNvGrpSpPr/>
          <p:nvPr/>
        </p:nvGrpSpPr>
        <p:grpSpPr>
          <a:xfrm>
            <a:off x="4557500" y="1885097"/>
            <a:ext cx="7051887" cy="4383940"/>
            <a:chOff x="4557500" y="1885097"/>
            <a:chExt cx="7051887" cy="4383940"/>
          </a:xfrm>
        </p:grpSpPr>
        <p:sp>
          <p:nvSpPr>
            <p:cNvPr id="8" name="Rectangle 7">
              <a:extLst>
                <a:ext uri="{FF2B5EF4-FFF2-40B4-BE49-F238E27FC236}">
                  <a16:creationId xmlns:a16="http://schemas.microsoft.com/office/drawing/2014/main" id="{2B85C9DC-1C28-44B4-8702-09882178F289}"/>
                </a:ext>
              </a:extLst>
            </p:cNvPr>
            <p:cNvSpPr/>
            <p:nvPr/>
          </p:nvSpPr>
          <p:spPr bwMode="auto">
            <a:xfrm>
              <a:off x="4557500" y="2002380"/>
              <a:ext cx="7051887" cy="4266657"/>
            </a:xfrm>
            <a:prstGeom prst="rect">
              <a:avLst/>
            </a:prstGeom>
            <a:solidFill>
              <a:srgbClr val="0020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sp>
          <p:nvSpPr>
            <p:cNvPr id="21" name="Rectangle 20">
              <a:extLst>
                <a:ext uri="{FF2B5EF4-FFF2-40B4-BE49-F238E27FC236}">
                  <a16:creationId xmlns:a16="http://schemas.microsoft.com/office/drawing/2014/main" id="{CB625EB5-BFA7-4B74-ADCA-EA5DCD059079}"/>
                </a:ext>
              </a:extLst>
            </p:cNvPr>
            <p:cNvSpPr/>
            <p:nvPr/>
          </p:nvSpPr>
          <p:spPr bwMode="auto">
            <a:xfrm>
              <a:off x="4648200" y="3190094"/>
              <a:ext cx="5807073" cy="19534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E4AB729B-9584-4711-A5DB-6A97826D0F76}"/>
                </a:ext>
              </a:extLst>
            </p:cNvPr>
            <p:cNvSpPr txBox="1"/>
            <p:nvPr/>
          </p:nvSpPr>
          <p:spPr>
            <a:xfrm>
              <a:off x="4749631" y="3302439"/>
              <a:ext cx="3333019" cy="246221"/>
            </a:xfrm>
            <a:prstGeom prst="rect">
              <a:avLst/>
            </a:prstGeom>
            <a:noFill/>
          </p:spPr>
          <p:txBody>
            <a:bodyPr wrap="square" lIns="0" tIns="0" rIns="0" bIns="0" rtlCol="0">
              <a:spAutoFit/>
            </a:bodyPr>
            <a:lstStyle/>
            <a:p>
              <a:pPr algn="l"/>
              <a:r>
                <a:rPr lang="en-US" sz="1600" b="1" dirty="0"/>
                <a:t>RESOURCE MANAGER</a:t>
              </a:r>
            </a:p>
          </p:txBody>
        </p:sp>
        <p:sp>
          <p:nvSpPr>
            <p:cNvPr id="10" name="TextBox 9">
              <a:extLst>
                <a:ext uri="{FF2B5EF4-FFF2-40B4-BE49-F238E27FC236}">
                  <a16:creationId xmlns:a16="http://schemas.microsoft.com/office/drawing/2014/main" id="{A3FF6F99-F21B-475F-AEEC-6BA0C1911664}"/>
                </a:ext>
              </a:extLst>
            </p:cNvPr>
            <p:cNvSpPr txBox="1"/>
            <p:nvPr/>
          </p:nvSpPr>
          <p:spPr>
            <a:xfrm>
              <a:off x="6562193" y="3891876"/>
              <a:ext cx="546625" cy="246221"/>
            </a:xfrm>
            <a:prstGeom prst="rect">
              <a:avLst/>
            </a:prstGeom>
            <a:noFill/>
          </p:spPr>
          <p:txBody>
            <a:bodyPr wrap="none" lIns="0" tIns="0" rIns="0" bIns="0" rtlCol="0">
              <a:spAutoFit/>
            </a:bodyPr>
            <a:lstStyle/>
            <a:p>
              <a:pPr algn="l"/>
              <a:r>
                <a:rPr lang="en-IN" sz="1600" dirty="0">
                  <a:latin typeface="+mj-lt"/>
                </a:rPr>
                <a:t>Cloud</a:t>
              </a:r>
            </a:p>
          </p:txBody>
        </p:sp>
        <p:sp>
          <p:nvSpPr>
            <p:cNvPr id="11" name="TextBox 10">
              <a:extLst>
                <a:ext uri="{FF2B5EF4-FFF2-40B4-BE49-F238E27FC236}">
                  <a16:creationId xmlns:a16="http://schemas.microsoft.com/office/drawing/2014/main" id="{FF6353E7-BD4D-4179-A3F1-D4ADC208173C}"/>
                </a:ext>
              </a:extLst>
            </p:cNvPr>
            <p:cNvSpPr txBox="1"/>
            <p:nvPr/>
          </p:nvSpPr>
          <p:spPr>
            <a:xfrm>
              <a:off x="7501921" y="3891876"/>
              <a:ext cx="1179618" cy="246221"/>
            </a:xfrm>
            <a:prstGeom prst="rect">
              <a:avLst/>
            </a:prstGeom>
            <a:noFill/>
          </p:spPr>
          <p:txBody>
            <a:bodyPr wrap="none" lIns="0" tIns="0" rIns="0" bIns="0" rtlCol="0">
              <a:spAutoFit/>
            </a:bodyPr>
            <a:lstStyle/>
            <a:p>
              <a:pPr algn="l"/>
              <a:r>
                <a:rPr lang="en-IN" sz="1600" dirty="0">
                  <a:latin typeface="+mj-lt"/>
                </a:rPr>
                <a:t>On-Premises</a:t>
              </a:r>
            </a:p>
          </p:txBody>
        </p:sp>
        <p:sp>
          <p:nvSpPr>
            <p:cNvPr id="14" name="TextBox 13">
              <a:extLst>
                <a:ext uri="{FF2B5EF4-FFF2-40B4-BE49-F238E27FC236}">
                  <a16:creationId xmlns:a16="http://schemas.microsoft.com/office/drawing/2014/main" id="{D950B440-9E00-49CB-854F-BB172DC97F73}"/>
                </a:ext>
              </a:extLst>
            </p:cNvPr>
            <p:cNvSpPr txBox="1"/>
            <p:nvPr/>
          </p:nvSpPr>
          <p:spPr>
            <a:xfrm>
              <a:off x="4644278" y="2321891"/>
              <a:ext cx="478593" cy="246221"/>
            </a:xfrm>
            <a:prstGeom prst="rect">
              <a:avLst/>
            </a:prstGeom>
            <a:noFill/>
          </p:spPr>
          <p:txBody>
            <a:bodyPr wrap="none" lIns="0" tIns="0" rIns="0" bIns="0" rtlCol="0">
              <a:spAutoFit/>
            </a:bodyPr>
            <a:lstStyle/>
            <a:p>
              <a:pPr algn="l"/>
              <a:r>
                <a:rPr lang="en-IN" sz="1600" dirty="0">
                  <a:solidFill>
                    <a:schemeClr val="bg1"/>
                  </a:solidFill>
                  <a:latin typeface="+mj-lt"/>
                </a:rPr>
                <a:t>Tools</a:t>
              </a:r>
            </a:p>
          </p:txBody>
        </p:sp>
        <p:sp>
          <p:nvSpPr>
            <p:cNvPr id="15" name="TextBox 14">
              <a:extLst>
                <a:ext uri="{FF2B5EF4-FFF2-40B4-BE49-F238E27FC236}">
                  <a16:creationId xmlns:a16="http://schemas.microsoft.com/office/drawing/2014/main" id="{DADE190E-7285-45D6-98B0-CFC7057DE055}"/>
                </a:ext>
              </a:extLst>
            </p:cNvPr>
            <p:cNvSpPr txBox="1"/>
            <p:nvPr/>
          </p:nvSpPr>
          <p:spPr>
            <a:xfrm>
              <a:off x="6103561" y="2522957"/>
              <a:ext cx="550407" cy="246221"/>
            </a:xfrm>
            <a:prstGeom prst="rect">
              <a:avLst/>
            </a:prstGeom>
            <a:noFill/>
          </p:spPr>
          <p:txBody>
            <a:bodyPr wrap="none" lIns="0" tIns="0" rIns="0" bIns="0" rtlCol="0">
              <a:spAutoFit/>
            </a:bodyPr>
            <a:lstStyle/>
            <a:p>
              <a:pPr algn="l"/>
              <a:r>
                <a:rPr lang="en-IN" sz="1600" dirty="0">
                  <a:solidFill>
                    <a:schemeClr val="bg1"/>
                  </a:solidFill>
                  <a:latin typeface="+mj-lt"/>
                </a:rPr>
                <a:t>Portal</a:t>
              </a:r>
            </a:p>
          </p:txBody>
        </p:sp>
        <p:sp>
          <p:nvSpPr>
            <p:cNvPr id="16" name="TextBox 15">
              <a:extLst>
                <a:ext uri="{FF2B5EF4-FFF2-40B4-BE49-F238E27FC236}">
                  <a16:creationId xmlns:a16="http://schemas.microsoft.com/office/drawing/2014/main" id="{B0E79FF2-A022-485B-9B2C-5BF1F0464BE7}"/>
                </a:ext>
              </a:extLst>
            </p:cNvPr>
            <p:cNvSpPr txBox="1"/>
            <p:nvPr/>
          </p:nvSpPr>
          <p:spPr>
            <a:xfrm>
              <a:off x="7114114" y="2522957"/>
              <a:ext cx="1354538" cy="246221"/>
            </a:xfrm>
            <a:prstGeom prst="rect">
              <a:avLst/>
            </a:prstGeom>
            <a:noFill/>
          </p:spPr>
          <p:txBody>
            <a:bodyPr wrap="none" lIns="0" tIns="0" rIns="0" bIns="0" rtlCol="0">
              <a:spAutoFit/>
            </a:bodyPr>
            <a:lstStyle/>
            <a:p>
              <a:pPr algn="l"/>
              <a:r>
                <a:rPr lang="en-IN" sz="1600" dirty="0">
                  <a:solidFill>
                    <a:schemeClr val="bg1"/>
                  </a:solidFill>
                  <a:latin typeface="+mj-lt"/>
                </a:rPr>
                <a:t>Command line</a:t>
              </a:r>
            </a:p>
          </p:txBody>
        </p:sp>
        <p:sp>
          <p:nvSpPr>
            <p:cNvPr id="17" name="TextBox 16">
              <a:extLst>
                <a:ext uri="{FF2B5EF4-FFF2-40B4-BE49-F238E27FC236}">
                  <a16:creationId xmlns:a16="http://schemas.microsoft.com/office/drawing/2014/main" id="{BF9CCAD6-086E-4D10-9F72-7B49480F78C4}"/>
                </a:ext>
              </a:extLst>
            </p:cNvPr>
            <p:cNvSpPr txBox="1"/>
            <p:nvPr/>
          </p:nvSpPr>
          <p:spPr>
            <a:xfrm>
              <a:off x="8939638" y="2522957"/>
              <a:ext cx="1207575" cy="246221"/>
            </a:xfrm>
            <a:prstGeom prst="rect">
              <a:avLst/>
            </a:prstGeom>
            <a:noFill/>
          </p:spPr>
          <p:txBody>
            <a:bodyPr wrap="none" lIns="0" tIns="0" rIns="0" bIns="0" rtlCol="0">
              <a:spAutoFit/>
            </a:bodyPr>
            <a:lstStyle/>
            <a:p>
              <a:pPr algn="l"/>
              <a:r>
                <a:rPr lang="en-IN" sz="1600" dirty="0">
                  <a:solidFill>
                    <a:schemeClr val="bg1"/>
                  </a:solidFill>
                  <a:latin typeface="+mj-lt"/>
                </a:rPr>
                <a:t>Visual Studio</a:t>
              </a:r>
            </a:p>
          </p:txBody>
        </p:sp>
        <p:sp>
          <p:nvSpPr>
            <p:cNvPr id="19" name="TextBox 18">
              <a:extLst>
                <a:ext uri="{FF2B5EF4-FFF2-40B4-BE49-F238E27FC236}">
                  <a16:creationId xmlns:a16="http://schemas.microsoft.com/office/drawing/2014/main" id="{5AD33B81-8102-450F-9636-23DC4BA0AD85}"/>
                </a:ext>
              </a:extLst>
            </p:cNvPr>
            <p:cNvSpPr txBox="1"/>
            <p:nvPr/>
          </p:nvSpPr>
          <p:spPr>
            <a:xfrm>
              <a:off x="4644278" y="5656524"/>
              <a:ext cx="1086323" cy="492443"/>
            </a:xfrm>
            <a:prstGeom prst="rect">
              <a:avLst/>
            </a:prstGeom>
            <a:noFill/>
          </p:spPr>
          <p:txBody>
            <a:bodyPr wrap="none" lIns="0" tIns="0" rIns="0" bIns="0" rtlCol="0">
              <a:spAutoFit/>
            </a:bodyPr>
            <a:lstStyle/>
            <a:p>
              <a:pPr algn="l"/>
              <a:r>
                <a:rPr lang="en-IN" sz="1600" dirty="0">
                  <a:solidFill>
                    <a:schemeClr val="bg1"/>
                  </a:solidFill>
                  <a:latin typeface="+mj-lt"/>
                </a:rPr>
                <a:t>Provider</a:t>
              </a:r>
            </a:p>
            <a:p>
              <a:pPr algn="l"/>
              <a:r>
                <a:rPr lang="en-IN" sz="1600" dirty="0">
                  <a:solidFill>
                    <a:schemeClr val="bg1"/>
                  </a:solidFill>
                  <a:latin typeface="+mj-lt"/>
                </a:rPr>
                <a:t>REST Points</a:t>
              </a:r>
            </a:p>
          </p:txBody>
        </p:sp>
        <p:sp>
          <p:nvSpPr>
            <p:cNvPr id="20" name="Rectangle 19">
              <a:extLst>
                <a:ext uri="{FF2B5EF4-FFF2-40B4-BE49-F238E27FC236}">
                  <a16:creationId xmlns:a16="http://schemas.microsoft.com/office/drawing/2014/main" id="{1F90F25F-557A-411E-B6F1-33AF24E8E8C7}"/>
                </a:ext>
              </a:extLst>
            </p:cNvPr>
            <p:cNvSpPr/>
            <p:nvPr/>
          </p:nvSpPr>
          <p:spPr bwMode="auto">
            <a:xfrm>
              <a:off x="10574971" y="3203204"/>
              <a:ext cx="989402" cy="1520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24000"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ADFS</a:t>
              </a:r>
            </a:p>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AAD</a:t>
              </a:r>
            </a:p>
          </p:txBody>
        </p:sp>
        <p:sp>
          <p:nvSpPr>
            <p:cNvPr id="23" name="Rectangle: Rounded Corners 22">
              <a:extLst>
                <a:ext uri="{FF2B5EF4-FFF2-40B4-BE49-F238E27FC236}">
                  <a16:creationId xmlns:a16="http://schemas.microsoft.com/office/drawing/2014/main" id="{512D165C-C59F-4680-B95B-9699BB9CA5BC}"/>
                </a:ext>
              </a:extLst>
            </p:cNvPr>
            <p:cNvSpPr/>
            <p:nvPr/>
          </p:nvSpPr>
          <p:spPr bwMode="auto">
            <a:xfrm>
              <a:off x="579904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C7D160BF-FE0E-42ED-B5DF-0E51E67BAEA7}"/>
                </a:ext>
              </a:extLst>
            </p:cNvPr>
            <p:cNvSpPr/>
            <p:nvPr/>
          </p:nvSpPr>
          <p:spPr bwMode="auto">
            <a:xfrm>
              <a:off x="647816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9F26C237-172C-42F9-B125-8CA1D3FC733D}"/>
                </a:ext>
              </a:extLst>
            </p:cNvPr>
            <p:cNvSpPr/>
            <p:nvPr/>
          </p:nvSpPr>
          <p:spPr bwMode="auto">
            <a:xfrm>
              <a:off x="715728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49B678FF-E8BE-48CD-B7E4-B71CCD421E84}"/>
                </a:ext>
              </a:extLst>
            </p:cNvPr>
            <p:cNvSpPr/>
            <p:nvPr/>
          </p:nvSpPr>
          <p:spPr bwMode="auto">
            <a:xfrm>
              <a:off x="783640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E34AB318-8868-410F-ABAF-789454F3F4C0}"/>
                </a:ext>
              </a:extLst>
            </p:cNvPr>
            <p:cNvSpPr/>
            <p:nvPr/>
          </p:nvSpPr>
          <p:spPr bwMode="auto">
            <a:xfrm>
              <a:off x="851552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9B5B9D3F-94E1-4BED-A061-82DBAEF692EC}"/>
                </a:ext>
              </a:extLst>
            </p:cNvPr>
            <p:cNvSpPr/>
            <p:nvPr/>
          </p:nvSpPr>
          <p:spPr bwMode="auto">
            <a:xfrm>
              <a:off x="9194642"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76CBEF14-13F6-44D2-9FE1-05D92EC84830}"/>
                </a:ext>
              </a:extLst>
            </p:cNvPr>
            <p:cNvSpPr/>
            <p:nvPr/>
          </p:nvSpPr>
          <p:spPr bwMode="auto">
            <a:xfrm>
              <a:off x="9864535"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46304" rIns="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IN" sz="3200" dirty="0">
                  <a:solidFill>
                    <a:schemeClr val="tx1"/>
                  </a:solidFill>
                  <a:latin typeface="+mj-lt"/>
                  <a:ea typeface="Segoe UI" pitchFamily="34" charset="0"/>
                  <a:cs typeface="Segoe UI" pitchFamily="34" charset="0"/>
                </a:rPr>
                <a:t>…</a:t>
              </a:r>
            </a:p>
          </p:txBody>
        </p:sp>
        <p:sp>
          <p:nvSpPr>
            <p:cNvPr id="30" name="Rectangle 29">
              <a:extLst>
                <a:ext uri="{FF2B5EF4-FFF2-40B4-BE49-F238E27FC236}">
                  <a16:creationId xmlns:a16="http://schemas.microsoft.com/office/drawing/2014/main" id="{CC299C3F-7265-4EA5-A81C-B4F4E1FBDE99}"/>
                </a:ext>
              </a:extLst>
            </p:cNvPr>
            <p:cNvSpPr/>
            <p:nvPr/>
          </p:nvSpPr>
          <p:spPr bwMode="auto">
            <a:xfrm>
              <a:off x="4642539" y="2820415"/>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AZURE RESOURCE MANAGER API</a:t>
              </a:r>
            </a:p>
          </p:txBody>
        </p:sp>
        <p:sp>
          <p:nvSpPr>
            <p:cNvPr id="31" name="Rectangle 30">
              <a:extLst>
                <a:ext uri="{FF2B5EF4-FFF2-40B4-BE49-F238E27FC236}">
                  <a16:creationId xmlns:a16="http://schemas.microsoft.com/office/drawing/2014/main" id="{6B1BE9C7-AF4F-419A-8021-A189BC4FDB6F}"/>
                </a:ext>
              </a:extLst>
            </p:cNvPr>
            <p:cNvSpPr/>
            <p:nvPr/>
          </p:nvSpPr>
          <p:spPr bwMode="auto">
            <a:xfrm>
              <a:off x="4642539" y="5209394"/>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RESOURCE PROVIDER CONTRACT</a:t>
              </a:r>
            </a:p>
          </p:txBody>
        </p:sp>
        <p:sp>
          <p:nvSpPr>
            <p:cNvPr id="32" name="Rectangle 31">
              <a:extLst>
                <a:ext uri="{FF2B5EF4-FFF2-40B4-BE49-F238E27FC236}">
                  <a16:creationId xmlns:a16="http://schemas.microsoft.com/office/drawing/2014/main" id="{4490AA58-BB08-4020-A421-E840DDCB5F71}"/>
                </a:ext>
              </a:extLst>
            </p:cNvPr>
            <p:cNvSpPr/>
            <p:nvPr/>
          </p:nvSpPr>
          <p:spPr bwMode="auto">
            <a:xfrm>
              <a:off x="10135297" y="3751658"/>
              <a:ext cx="643418" cy="223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0B6CC73B-CC5B-4F0D-88B3-0015812AEFF2}"/>
                </a:ext>
              </a:extLst>
            </p:cNvPr>
            <p:cNvSpPr/>
            <p:nvPr/>
          </p:nvSpPr>
          <p:spPr bwMode="auto">
            <a:xfrm>
              <a:off x="5909453" y="5730027"/>
              <a:ext cx="374495" cy="37449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52CF18E4-1264-4102-8D68-D59BCCE32BFD}"/>
                </a:ext>
              </a:extLst>
            </p:cNvPr>
            <p:cNvSpPr/>
            <p:nvPr/>
          </p:nvSpPr>
          <p:spPr bwMode="auto">
            <a:xfrm>
              <a:off x="7250432" y="5712766"/>
              <a:ext cx="409017" cy="409017"/>
            </a:xfrm>
            <a:prstGeom prst="ellipse">
              <a:avLst/>
            </a:prstGeom>
            <a:solidFill>
              <a:schemeClr val="bg1"/>
            </a:solidFill>
            <a:ln w="28575">
              <a:solidFill>
                <a:srgbClr val="00188D"/>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400" dirty="0">
                  <a:solidFill>
                    <a:srgbClr val="00188D"/>
                  </a:solidFill>
                  <a:latin typeface="+mj-lt"/>
                  <a:ea typeface="Segoe UI" pitchFamily="34" charset="0"/>
                  <a:cs typeface="Segoe UI" pitchFamily="34" charset="0"/>
                </a:rPr>
                <a:t>…</a:t>
              </a:r>
            </a:p>
          </p:txBody>
        </p:sp>
        <p:sp>
          <p:nvSpPr>
            <p:cNvPr id="53" name="AutoShape 3">
              <a:extLst>
                <a:ext uri="{FF2B5EF4-FFF2-40B4-BE49-F238E27FC236}">
                  <a16:creationId xmlns:a16="http://schemas.microsoft.com/office/drawing/2014/main" id="{77DC396F-1A1C-480B-AF8C-C7C19EE5842E}"/>
                </a:ext>
              </a:extLst>
            </p:cNvPr>
            <p:cNvSpPr>
              <a:spLocks noChangeAspect="1" noChangeArrowheads="1" noTextEdit="1"/>
            </p:cNvSpPr>
            <p:nvPr/>
          </p:nvSpPr>
          <p:spPr bwMode="auto">
            <a:xfrm>
              <a:off x="4722813" y="3614738"/>
              <a:ext cx="22288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61" name="Group 60">
              <a:extLst>
                <a:ext uri="{FF2B5EF4-FFF2-40B4-BE49-F238E27FC236}">
                  <a16:creationId xmlns:a16="http://schemas.microsoft.com/office/drawing/2014/main" id="{65CC179D-8461-4591-811B-231F3FCEF899}"/>
                </a:ext>
              </a:extLst>
            </p:cNvPr>
            <p:cNvGrpSpPr/>
            <p:nvPr/>
          </p:nvGrpSpPr>
          <p:grpSpPr>
            <a:xfrm>
              <a:off x="4790927" y="3722376"/>
              <a:ext cx="953197" cy="598259"/>
              <a:chOff x="4976172" y="3827793"/>
              <a:chExt cx="1812773" cy="1137759"/>
            </a:xfrm>
            <a:solidFill>
              <a:srgbClr val="00188F"/>
            </a:solidFill>
          </p:grpSpPr>
          <p:sp>
            <p:nvSpPr>
              <p:cNvPr id="62" name="Freeform 5">
                <a:extLst>
                  <a:ext uri="{FF2B5EF4-FFF2-40B4-BE49-F238E27FC236}">
                    <a16:creationId xmlns:a16="http://schemas.microsoft.com/office/drawing/2014/main" id="{2F33E4D3-A8BC-4AFB-B78E-45DC6B104F6C}"/>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63" name="Group 62">
                <a:extLst>
                  <a:ext uri="{FF2B5EF4-FFF2-40B4-BE49-F238E27FC236}">
                    <a16:creationId xmlns:a16="http://schemas.microsoft.com/office/drawing/2014/main" id="{703BF2D7-024A-48ED-9F39-6C1219EC6382}"/>
                  </a:ext>
                </a:extLst>
              </p:cNvPr>
              <p:cNvGrpSpPr/>
              <p:nvPr/>
            </p:nvGrpSpPr>
            <p:grpSpPr>
              <a:xfrm>
                <a:off x="5076478" y="3879650"/>
                <a:ext cx="1635681" cy="1037804"/>
                <a:chOff x="5076478" y="3879650"/>
                <a:chExt cx="1635681" cy="1037804"/>
              </a:xfrm>
              <a:grpFill/>
            </p:grpSpPr>
            <p:sp>
              <p:nvSpPr>
                <p:cNvPr id="64" name="Oval 63">
                  <a:extLst>
                    <a:ext uri="{FF2B5EF4-FFF2-40B4-BE49-F238E27FC236}">
                      <a16:creationId xmlns:a16="http://schemas.microsoft.com/office/drawing/2014/main" id="{B2C9C8AD-1479-49E6-9A0B-24F243929C2A}"/>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8CE416AA-829D-4481-9C50-048CA65B8E79}"/>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DF4D3A91-6366-4775-AB58-CDC6C2B7A70F}"/>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928675FA-764B-44DD-A5B4-097CF35FE1C0}"/>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60" name="Group 59">
              <a:extLst>
                <a:ext uri="{FF2B5EF4-FFF2-40B4-BE49-F238E27FC236}">
                  <a16:creationId xmlns:a16="http://schemas.microsoft.com/office/drawing/2014/main" id="{0EC08FBB-920F-4A7D-815E-21286DECB19C}"/>
                </a:ext>
              </a:extLst>
            </p:cNvPr>
            <p:cNvGrpSpPr/>
            <p:nvPr/>
          </p:nvGrpSpPr>
          <p:grpSpPr>
            <a:xfrm>
              <a:off x="5116320" y="3897817"/>
              <a:ext cx="1780418" cy="1117452"/>
              <a:chOff x="4976172" y="3827793"/>
              <a:chExt cx="1812773" cy="1137759"/>
            </a:xfrm>
          </p:grpSpPr>
          <p:sp>
            <p:nvSpPr>
              <p:cNvPr id="54" name="Freeform 5">
                <a:extLst>
                  <a:ext uri="{FF2B5EF4-FFF2-40B4-BE49-F238E27FC236}">
                    <a16:creationId xmlns:a16="http://schemas.microsoft.com/office/drawing/2014/main" id="{7A26DDEF-4398-4667-A500-21E804A0EACD}"/>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solidFill>
                <a:srgbClr val="00188F"/>
              </a:solidFill>
              <a:ln>
                <a:solidFill>
                  <a:schemeClr val="bg1"/>
                </a:solidFill>
              </a:ln>
            </p:spPr>
            <p:txBody>
              <a:bodyPr vert="horz" wrap="square" lIns="91440" tIns="45720" rIns="91440" bIns="45720" numCol="1" anchor="t" anchorCtr="0" compatLnSpc="1">
                <a:prstTxWarp prst="textNoShape">
                  <a:avLst/>
                </a:prstTxWarp>
              </a:bodyPr>
              <a:lstStyle/>
              <a:p>
                <a:endParaRPr lang="en-IN" dirty="0"/>
              </a:p>
            </p:txBody>
          </p:sp>
          <p:grpSp>
            <p:nvGrpSpPr>
              <p:cNvPr id="59" name="Group 58">
                <a:extLst>
                  <a:ext uri="{FF2B5EF4-FFF2-40B4-BE49-F238E27FC236}">
                    <a16:creationId xmlns:a16="http://schemas.microsoft.com/office/drawing/2014/main" id="{D00DF3BF-31C6-4FFA-89E0-3588932A1F01}"/>
                  </a:ext>
                </a:extLst>
              </p:cNvPr>
              <p:cNvGrpSpPr/>
              <p:nvPr/>
            </p:nvGrpSpPr>
            <p:grpSpPr>
              <a:xfrm>
                <a:off x="5076478" y="3879650"/>
                <a:ext cx="1635681" cy="1037804"/>
                <a:chOff x="5076478" y="3879650"/>
                <a:chExt cx="1635681" cy="1037804"/>
              </a:xfrm>
              <a:solidFill>
                <a:srgbClr val="00188F"/>
              </a:solidFill>
            </p:grpSpPr>
            <p:sp>
              <p:nvSpPr>
                <p:cNvPr id="55" name="Oval 54">
                  <a:extLst>
                    <a:ext uri="{FF2B5EF4-FFF2-40B4-BE49-F238E27FC236}">
                      <a16:creationId xmlns:a16="http://schemas.microsoft.com/office/drawing/2014/main" id="{EE76BCAB-C048-4A0E-9192-DB959BD9B79F}"/>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49BF57BE-0125-4490-9A4F-F6E0BF88A256}"/>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4828FCF8-100C-4787-A624-ADA5D20BE68A}"/>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EFB76AD5-5595-4FD2-9239-CCAD20575C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68" name="TextBox 67">
              <a:extLst>
                <a:ext uri="{FF2B5EF4-FFF2-40B4-BE49-F238E27FC236}">
                  <a16:creationId xmlns:a16="http://schemas.microsoft.com/office/drawing/2014/main" id="{8DA20B40-BA5D-4C6B-A696-525DD1594FA2}"/>
                </a:ext>
              </a:extLst>
            </p:cNvPr>
            <p:cNvSpPr txBox="1"/>
            <p:nvPr/>
          </p:nvSpPr>
          <p:spPr>
            <a:xfrm>
              <a:off x="7132213" y="3707210"/>
              <a:ext cx="355867" cy="615553"/>
            </a:xfrm>
            <a:prstGeom prst="rect">
              <a:avLst/>
            </a:prstGeom>
            <a:noFill/>
          </p:spPr>
          <p:txBody>
            <a:bodyPr wrap="none" lIns="0" tIns="0" rIns="0" bIns="0" rtlCol="0">
              <a:spAutoFit/>
            </a:bodyPr>
            <a:lstStyle/>
            <a:p>
              <a:pPr algn="l"/>
              <a:r>
                <a:rPr lang="en-IN" sz="4000" dirty="0">
                  <a:latin typeface="+mj-lt"/>
                </a:rPr>
                <a:t>+</a:t>
              </a:r>
            </a:p>
          </p:txBody>
        </p:sp>
        <p:grpSp>
          <p:nvGrpSpPr>
            <p:cNvPr id="72" name="Group 71">
              <a:extLst>
                <a:ext uri="{FF2B5EF4-FFF2-40B4-BE49-F238E27FC236}">
                  <a16:creationId xmlns:a16="http://schemas.microsoft.com/office/drawing/2014/main" id="{F0F4DAAA-4A74-4D02-B122-615C61A9F50B}"/>
                </a:ext>
              </a:extLst>
            </p:cNvPr>
            <p:cNvGrpSpPr/>
            <p:nvPr/>
          </p:nvGrpSpPr>
          <p:grpSpPr>
            <a:xfrm>
              <a:off x="9772870" y="4217063"/>
              <a:ext cx="572061" cy="798206"/>
              <a:chOff x="9715043" y="4072891"/>
              <a:chExt cx="572061" cy="798206"/>
            </a:xfrm>
          </p:grpSpPr>
          <p:pic>
            <p:nvPicPr>
              <p:cNvPr id="70" name="Graphic 69">
                <a:extLst>
                  <a:ext uri="{FF2B5EF4-FFF2-40B4-BE49-F238E27FC236}">
                    <a16:creationId xmlns:a16="http://schemas.microsoft.com/office/drawing/2014/main" id="{650488BA-BDC2-4664-8E70-6ECC20A5847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1" name="Graphic 70">
                <a:extLst>
                  <a:ext uri="{FF2B5EF4-FFF2-40B4-BE49-F238E27FC236}">
                    <a16:creationId xmlns:a16="http://schemas.microsoft.com/office/drawing/2014/main" id="{38EBE7E7-9127-40EA-9053-8D59FA8CB39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3" name="Group 72">
              <a:extLst>
                <a:ext uri="{FF2B5EF4-FFF2-40B4-BE49-F238E27FC236}">
                  <a16:creationId xmlns:a16="http://schemas.microsoft.com/office/drawing/2014/main" id="{0680DB46-BCC6-40F6-98D4-606F09DF441D}"/>
                </a:ext>
              </a:extLst>
            </p:cNvPr>
            <p:cNvGrpSpPr/>
            <p:nvPr/>
          </p:nvGrpSpPr>
          <p:grpSpPr>
            <a:xfrm>
              <a:off x="9162814" y="4217063"/>
              <a:ext cx="572061" cy="798206"/>
              <a:chOff x="9715043" y="4072891"/>
              <a:chExt cx="572061" cy="798206"/>
            </a:xfrm>
          </p:grpSpPr>
          <p:pic>
            <p:nvPicPr>
              <p:cNvPr id="74" name="Graphic 73">
                <a:extLst>
                  <a:ext uri="{FF2B5EF4-FFF2-40B4-BE49-F238E27FC236}">
                    <a16:creationId xmlns:a16="http://schemas.microsoft.com/office/drawing/2014/main" id="{E2406836-47E8-432B-8EFB-8E677E9F5EE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5" name="Graphic 74">
                <a:extLst>
                  <a:ext uri="{FF2B5EF4-FFF2-40B4-BE49-F238E27FC236}">
                    <a16:creationId xmlns:a16="http://schemas.microsoft.com/office/drawing/2014/main" id="{15E76295-1526-4CAA-986F-C9F39F1D1BB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6" name="Group 75">
              <a:extLst>
                <a:ext uri="{FF2B5EF4-FFF2-40B4-BE49-F238E27FC236}">
                  <a16:creationId xmlns:a16="http://schemas.microsoft.com/office/drawing/2014/main" id="{B5A62FDF-4FD2-4F10-95D4-071D58E24997}"/>
                </a:ext>
              </a:extLst>
            </p:cNvPr>
            <p:cNvGrpSpPr/>
            <p:nvPr/>
          </p:nvGrpSpPr>
          <p:grpSpPr>
            <a:xfrm>
              <a:off x="8552758" y="4217063"/>
              <a:ext cx="572061" cy="798206"/>
              <a:chOff x="9715043" y="4072891"/>
              <a:chExt cx="572061" cy="798206"/>
            </a:xfrm>
          </p:grpSpPr>
          <p:pic>
            <p:nvPicPr>
              <p:cNvPr id="77" name="Graphic 76">
                <a:extLst>
                  <a:ext uri="{FF2B5EF4-FFF2-40B4-BE49-F238E27FC236}">
                    <a16:creationId xmlns:a16="http://schemas.microsoft.com/office/drawing/2014/main" id="{A9551A2B-CB98-46D1-AA91-646502337B5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8" name="Graphic 77">
                <a:extLst>
                  <a:ext uri="{FF2B5EF4-FFF2-40B4-BE49-F238E27FC236}">
                    <a16:creationId xmlns:a16="http://schemas.microsoft.com/office/drawing/2014/main" id="{F13860F2-49CB-4231-A2D8-7FE82BBA17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9" name="Group 78">
              <a:extLst>
                <a:ext uri="{FF2B5EF4-FFF2-40B4-BE49-F238E27FC236}">
                  <a16:creationId xmlns:a16="http://schemas.microsoft.com/office/drawing/2014/main" id="{B3D57EAD-CF00-4085-A2F0-04C99A358765}"/>
                </a:ext>
              </a:extLst>
            </p:cNvPr>
            <p:cNvGrpSpPr/>
            <p:nvPr/>
          </p:nvGrpSpPr>
          <p:grpSpPr>
            <a:xfrm>
              <a:off x="7942702" y="4217063"/>
              <a:ext cx="572061" cy="798206"/>
              <a:chOff x="9715043" y="4072891"/>
              <a:chExt cx="572061" cy="798206"/>
            </a:xfrm>
          </p:grpSpPr>
          <p:pic>
            <p:nvPicPr>
              <p:cNvPr id="80" name="Graphic 79">
                <a:extLst>
                  <a:ext uri="{FF2B5EF4-FFF2-40B4-BE49-F238E27FC236}">
                    <a16:creationId xmlns:a16="http://schemas.microsoft.com/office/drawing/2014/main" id="{A8472E88-C8DE-4C67-AA5D-5F729B08411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81" name="Graphic 80">
                <a:extLst>
                  <a:ext uri="{FF2B5EF4-FFF2-40B4-BE49-F238E27FC236}">
                    <a16:creationId xmlns:a16="http://schemas.microsoft.com/office/drawing/2014/main" id="{25533CD9-B384-4D53-A0A6-747F409E3EF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82" name="Group 81">
              <a:extLst>
                <a:ext uri="{FF2B5EF4-FFF2-40B4-BE49-F238E27FC236}">
                  <a16:creationId xmlns:a16="http://schemas.microsoft.com/office/drawing/2014/main" id="{573B73CF-9CAF-466A-AC95-9F0DF34C79BF}"/>
                </a:ext>
              </a:extLst>
            </p:cNvPr>
            <p:cNvGrpSpPr/>
            <p:nvPr/>
          </p:nvGrpSpPr>
          <p:grpSpPr>
            <a:xfrm>
              <a:off x="6096000" y="2119252"/>
              <a:ext cx="577862" cy="362686"/>
              <a:chOff x="4976172" y="3827793"/>
              <a:chExt cx="1812773" cy="1137759"/>
            </a:xfrm>
            <a:solidFill>
              <a:schemeClr val="bg1"/>
            </a:solidFill>
          </p:grpSpPr>
          <p:sp>
            <p:nvSpPr>
              <p:cNvPr id="83" name="Freeform 5">
                <a:extLst>
                  <a:ext uri="{FF2B5EF4-FFF2-40B4-BE49-F238E27FC236}">
                    <a16:creationId xmlns:a16="http://schemas.microsoft.com/office/drawing/2014/main" id="{E7598B92-CAF5-466F-B774-FD94E76C1D65}"/>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84" name="Group 83">
                <a:extLst>
                  <a:ext uri="{FF2B5EF4-FFF2-40B4-BE49-F238E27FC236}">
                    <a16:creationId xmlns:a16="http://schemas.microsoft.com/office/drawing/2014/main" id="{1601C80B-4AC4-45CB-9E45-19EB4EF1A25B}"/>
                  </a:ext>
                </a:extLst>
              </p:cNvPr>
              <p:cNvGrpSpPr/>
              <p:nvPr/>
            </p:nvGrpSpPr>
            <p:grpSpPr>
              <a:xfrm>
                <a:off x="5076478" y="3879650"/>
                <a:ext cx="1635681" cy="1037804"/>
                <a:chOff x="5076478" y="3879650"/>
                <a:chExt cx="1635681" cy="1037804"/>
              </a:xfrm>
              <a:grpFill/>
            </p:grpSpPr>
            <p:sp>
              <p:nvSpPr>
                <p:cNvPr id="85" name="Oval 84">
                  <a:extLst>
                    <a:ext uri="{FF2B5EF4-FFF2-40B4-BE49-F238E27FC236}">
                      <a16:creationId xmlns:a16="http://schemas.microsoft.com/office/drawing/2014/main" id="{38F32624-2FCE-454E-BC4F-A026B5ACB6AC}"/>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6" name="Oval 85">
                  <a:extLst>
                    <a:ext uri="{FF2B5EF4-FFF2-40B4-BE49-F238E27FC236}">
                      <a16:creationId xmlns:a16="http://schemas.microsoft.com/office/drawing/2014/main" id="{118CBE8B-EDA0-46D9-BF54-33CE23378BAB}"/>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16F7526F-29A5-442F-90BE-C22C6185B107}"/>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a:extLst>
                    <a:ext uri="{FF2B5EF4-FFF2-40B4-BE49-F238E27FC236}">
                      <a16:creationId xmlns:a16="http://schemas.microsoft.com/office/drawing/2014/main" id="{FE43DA28-0867-4F9E-B228-342665A6DA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9" name="TextBox 88">
              <a:extLst>
                <a:ext uri="{FF2B5EF4-FFF2-40B4-BE49-F238E27FC236}">
                  <a16:creationId xmlns:a16="http://schemas.microsoft.com/office/drawing/2014/main" id="{D03CDF97-7E6A-44EE-9A73-7712BE32B8B3}"/>
                </a:ext>
              </a:extLst>
            </p:cNvPr>
            <p:cNvSpPr txBox="1"/>
            <p:nvPr/>
          </p:nvSpPr>
          <p:spPr>
            <a:xfrm>
              <a:off x="8397749"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sp>
          <p:nvSpPr>
            <p:cNvPr id="97" name="TextBox 96">
              <a:extLst>
                <a:ext uri="{FF2B5EF4-FFF2-40B4-BE49-F238E27FC236}">
                  <a16:creationId xmlns:a16="http://schemas.microsoft.com/office/drawing/2014/main" id="{55D1EBE0-9BAB-46D8-A716-76921836AE88}"/>
                </a:ext>
              </a:extLst>
            </p:cNvPr>
            <p:cNvSpPr txBox="1"/>
            <p:nvPr/>
          </p:nvSpPr>
          <p:spPr>
            <a:xfrm>
              <a:off x="6745547"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pic>
          <p:nvPicPr>
            <p:cNvPr id="9" name="Graphic 8">
              <a:extLst>
                <a:ext uri="{FF2B5EF4-FFF2-40B4-BE49-F238E27FC236}">
                  <a16:creationId xmlns:a16="http://schemas.microsoft.com/office/drawing/2014/main" id="{40AD39D1-1118-489B-9578-919F2D9878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7982" y="2071011"/>
              <a:ext cx="459168" cy="459168"/>
            </a:xfrm>
            <a:prstGeom prst="rect">
              <a:avLst/>
            </a:prstGeom>
          </p:spPr>
        </p:pic>
        <p:pic>
          <p:nvPicPr>
            <p:cNvPr id="18" name="Graphic 17">
              <a:extLst>
                <a:ext uri="{FF2B5EF4-FFF2-40B4-BE49-F238E27FC236}">
                  <a16:creationId xmlns:a16="http://schemas.microsoft.com/office/drawing/2014/main" id="{A8F2B628-1CE7-45DC-810D-2DA239040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2642" y="2062579"/>
              <a:ext cx="562584" cy="476033"/>
            </a:xfrm>
            <a:prstGeom prst="rect">
              <a:avLst/>
            </a:prstGeom>
          </p:spPr>
        </p:pic>
        <p:pic>
          <p:nvPicPr>
            <p:cNvPr id="69" name="Picture 68" descr="A picture containing clipart&#10;&#10;Description automatically generated">
              <a:extLst>
                <a:ext uri="{FF2B5EF4-FFF2-40B4-BE49-F238E27FC236}">
                  <a16:creationId xmlns:a16="http://schemas.microsoft.com/office/drawing/2014/main" id="{10B3908B-F2D8-4DA0-846B-F38F254CFE5A}"/>
                </a:ext>
              </a:extLst>
            </p:cNvPr>
            <p:cNvPicPr>
              <a:picLocks noChangeAspect="1"/>
            </p:cNvPicPr>
            <p:nvPr/>
          </p:nvPicPr>
          <p:blipFill>
            <a:blip r:embed="rId10"/>
            <a:stretch>
              <a:fillRect/>
            </a:stretch>
          </p:blipFill>
          <p:spPr>
            <a:xfrm>
              <a:off x="6565017" y="5699964"/>
              <a:ext cx="435255" cy="435255"/>
            </a:xfrm>
            <a:prstGeom prst="rect">
              <a:avLst/>
            </a:prstGeom>
          </p:spPr>
        </p:pic>
        <p:pic>
          <p:nvPicPr>
            <p:cNvPr id="100" name="Picture 99" descr="A close up of a sign&#10;&#10;Description automatically generated">
              <a:extLst>
                <a:ext uri="{FF2B5EF4-FFF2-40B4-BE49-F238E27FC236}">
                  <a16:creationId xmlns:a16="http://schemas.microsoft.com/office/drawing/2014/main" id="{41646C73-8AE2-4AB2-9BF9-3F15F8147EEA}"/>
                </a:ext>
              </a:extLst>
            </p:cNvPr>
            <p:cNvPicPr>
              <a:picLocks noChangeAspect="1"/>
            </p:cNvPicPr>
            <p:nvPr/>
          </p:nvPicPr>
          <p:blipFill>
            <a:blip r:embed="rId11"/>
            <a:stretch>
              <a:fillRect/>
            </a:stretch>
          </p:blipFill>
          <p:spPr>
            <a:xfrm>
              <a:off x="8752850" y="3316917"/>
              <a:ext cx="1581150" cy="904875"/>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A48765F6-417E-44D8-BE1D-E825CFE3AE80}"/>
                </a:ext>
              </a:extLst>
            </p:cNvPr>
            <p:cNvPicPr>
              <a:picLocks noChangeAspect="1"/>
            </p:cNvPicPr>
            <p:nvPr/>
          </p:nvPicPr>
          <p:blipFill>
            <a:blip r:embed="rId12"/>
            <a:stretch>
              <a:fillRect/>
            </a:stretch>
          </p:blipFill>
          <p:spPr>
            <a:xfrm>
              <a:off x="5879193" y="5699767"/>
              <a:ext cx="435014" cy="435014"/>
            </a:xfrm>
            <a:prstGeom prst="rect">
              <a:avLst/>
            </a:prstGeom>
          </p:spPr>
        </p:pic>
        <p:pic>
          <p:nvPicPr>
            <p:cNvPr id="104" name="Picture 103" descr="A close up of a sign&#10;&#10;Description automatically generated">
              <a:extLst>
                <a:ext uri="{FF2B5EF4-FFF2-40B4-BE49-F238E27FC236}">
                  <a16:creationId xmlns:a16="http://schemas.microsoft.com/office/drawing/2014/main" id="{520A1024-7321-4660-B0C6-D5C7B65E0041}"/>
                </a:ext>
              </a:extLst>
            </p:cNvPr>
            <p:cNvPicPr>
              <a:picLocks noChangeAspect="1"/>
            </p:cNvPicPr>
            <p:nvPr/>
          </p:nvPicPr>
          <p:blipFill>
            <a:blip r:embed="rId13"/>
            <a:stretch>
              <a:fillRect/>
            </a:stretch>
          </p:blipFill>
          <p:spPr>
            <a:xfrm>
              <a:off x="9269437" y="5694413"/>
              <a:ext cx="445722" cy="445722"/>
            </a:xfrm>
            <a:prstGeom prst="rect">
              <a:avLst/>
            </a:prstGeom>
          </p:spPr>
        </p:pic>
        <p:pic>
          <p:nvPicPr>
            <p:cNvPr id="106" name="Picture 105">
              <a:extLst>
                <a:ext uri="{FF2B5EF4-FFF2-40B4-BE49-F238E27FC236}">
                  <a16:creationId xmlns:a16="http://schemas.microsoft.com/office/drawing/2014/main" id="{C0610929-A3AA-44D4-A993-F210FA3595F3}"/>
                </a:ext>
              </a:extLst>
            </p:cNvPr>
            <p:cNvPicPr>
              <a:picLocks noChangeAspect="1"/>
            </p:cNvPicPr>
            <p:nvPr/>
          </p:nvPicPr>
          <p:blipFill>
            <a:blip r:embed="rId14"/>
            <a:stretch>
              <a:fillRect/>
            </a:stretch>
          </p:blipFill>
          <p:spPr>
            <a:xfrm>
              <a:off x="8590185" y="5694279"/>
              <a:ext cx="445991" cy="445991"/>
            </a:xfrm>
            <a:prstGeom prst="rect">
              <a:avLst/>
            </a:prstGeom>
          </p:spPr>
        </p:pic>
        <p:pic>
          <p:nvPicPr>
            <p:cNvPr id="110" name="Graphic 109">
              <a:extLst>
                <a:ext uri="{FF2B5EF4-FFF2-40B4-BE49-F238E27FC236}">
                  <a16:creationId xmlns:a16="http://schemas.microsoft.com/office/drawing/2014/main" id="{526ADF41-0179-4954-9CB7-0E4DF451B8C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918364" y="5729835"/>
              <a:ext cx="431392" cy="374878"/>
            </a:xfrm>
            <a:prstGeom prst="rect">
              <a:avLst/>
            </a:prstGeom>
          </p:spPr>
        </p:pic>
      </p:grpSp>
    </p:spTree>
    <p:custDataLst>
      <p:tags r:id="rId1"/>
    </p:custDataLst>
    <p:extLst>
      <p:ext uri="{BB962C8B-B14F-4D97-AF65-F5344CB8AC3E}">
        <p14:creationId xmlns:p14="http://schemas.microsoft.com/office/powerpoint/2010/main" val="13006274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439E-D91C-4583-BB5E-C91C80E53325}"/>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931B430D-2424-43BD-A541-CAA03D7BCA9B}"/>
              </a:ext>
            </a:extLst>
          </p:cNvPr>
          <p:cNvSpPr>
            <a:spLocks noGrp="1"/>
          </p:cNvSpPr>
          <p:nvPr>
            <p:ph type="body" sz="quarter" idx="10"/>
          </p:nvPr>
        </p:nvSpPr>
        <p:spPr>
          <a:xfrm>
            <a:off x="584200" y="1435497"/>
            <a:ext cx="11018520" cy="4961358"/>
          </a:xfrm>
        </p:spPr>
        <p:txBody>
          <a:bodyPr/>
          <a:lstStyle/>
          <a:p>
            <a:r>
              <a:rPr lang="en-US" dirty="0">
                <a:latin typeface="+mn-lt"/>
              </a:rPr>
              <a:t>Resource</a:t>
            </a:r>
          </a:p>
          <a:p>
            <a:pPr lvl="1"/>
            <a:r>
              <a:rPr lang="en-US" dirty="0"/>
              <a:t>Single manageable item available through Azure</a:t>
            </a:r>
          </a:p>
          <a:p>
            <a:r>
              <a:rPr lang="en-US" dirty="0">
                <a:latin typeface="+mn-lt"/>
              </a:rPr>
              <a:t>Resource group</a:t>
            </a:r>
          </a:p>
          <a:p>
            <a:pPr lvl="1"/>
            <a:r>
              <a:rPr lang="en-US" dirty="0"/>
              <a:t>Container holding related resources</a:t>
            </a:r>
          </a:p>
          <a:p>
            <a:r>
              <a:rPr lang="en-US" dirty="0">
                <a:latin typeface="+mn-lt"/>
              </a:rPr>
              <a:t>Resource provider</a:t>
            </a:r>
          </a:p>
          <a:p>
            <a:pPr lvl="1"/>
            <a:r>
              <a:rPr lang="en-US" dirty="0"/>
              <a:t>Service that supplies resource instances in accordance with a predefined contract</a:t>
            </a:r>
          </a:p>
          <a:p>
            <a:r>
              <a:rPr lang="en-US" dirty="0">
                <a:latin typeface="+mn-lt"/>
              </a:rPr>
              <a:t>Resource Manager template</a:t>
            </a:r>
          </a:p>
          <a:p>
            <a:pPr lvl="1"/>
            <a:r>
              <a:rPr lang="en-US" dirty="0"/>
              <a:t>JSON file that defines one or more resources, specifying their resource providers, to be deployed to a resource group</a:t>
            </a:r>
          </a:p>
          <a:p>
            <a:r>
              <a:rPr lang="en-US" dirty="0">
                <a:latin typeface="+mn-lt"/>
              </a:rPr>
              <a:t>Declarative syntax</a:t>
            </a:r>
          </a:p>
          <a:p>
            <a:pPr lvl="1"/>
            <a:r>
              <a:rPr lang="en-US" dirty="0"/>
              <a:t>The act of describing your resources by using a template instead of manually creating the resources</a:t>
            </a:r>
          </a:p>
        </p:txBody>
      </p:sp>
    </p:spTree>
    <p:custDataLst>
      <p:tags r:id="rId1"/>
    </p:custDataLst>
    <p:extLst>
      <p:ext uri="{BB962C8B-B14F-4D97-AF65-F5344CB8AC3E}">
        <p14:creationId xmlns:p14="http://schemas.microsoft.com/office/powerpoint/2010/main" val="33082195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FF54-AC18-480B-AA6B-5C32A4A5180F}"/>
              </a:ext>
            </a:extLst>
          </p:cNvPr>
          <p:cNvSpPr>
            <a:spLocks noGrp="1"/>
          </p:cNvSpPr>
          <p:nvPr>
            <p:ph type="title"/>
          </p:nvPr>
        </p:nvSpPr>
        <p:spPr/>
        <p:txBody>
          <a:bodyPr/>
          <a:lstStyle/>
          <a:p>
            <a:r>
              <a:rPr lang="en-US" dirty="0"/>
              <a:t>Resource Manager template deployment</a:t>
            </a:r>
          </a:p>
        </p:txBody>
      </p:sp>
      <p:sp>
        <p:nvSpPr>
          <p:cNvPr id="8" name="Text Placeholder 7">
            <a:extLst>
              <a:ext uri="{FF2B5EF4-FFF2-40B4-BE49-F238E27FC236}">
                <a16:creationId xmlns:a16="http://schemas.microsoft.com/office/drawing/2014/main" id="{44A983D4-1FCB-4181-B9DE-004BE0595508}"/>
              </a:ext>
            </a:extLst>
          </p:cNvPr>
          <p:cNvSpPr>
            <a:spLocks noGrp="1"/>
          </p:cNvSpPr>
          <p:nvPr>
            <p:ph type="body" sz="quarter" idx="10"/>
          </p:nvPr>
        </p:nvSpPr>
        <p:spPr>
          <a:xfrm>
            <a:off x="588263" y="1436688"/>
            <a:ext cx="4572000" cy="4542782"/>
          </a:xfrm>
        </p:spPr>
        <p:txBody>
          <a:bodyPr/>
          <a:lstStyle/>
          <a:p>
            <a:r>
              <a:rPr lang="en-US" sz="1800" dirty="0">
                <a:solidFill>
                  <a:srgbClr val="0451A5"/>
                </a:solidFill>
              </a:rPr>
              <a:t>"resources"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"apiVersion"</a:t>
            </a:r>
            <a:r>
              <a:rPr lang="en-US" sz="1800" dirty="0">
                <a:solidFill>
                  <a:srgbClr val="000000"/>
                </a:solidFill>
              </a:rPr>
              <a:t>: </a:t>
            </a:r>
            <a:r>
              <a:rPr lang="en-US" sz="1800" dirty="0">
                <a:solidFill>
                  <a:srgbClr val="A31515"/>
                </a:solidFill>
              </a:rPr>
              <a:t>"2016-01-01"</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600" dirty="0">
                <a:solidFill>
                  <a:srgbClr val="A31515"/>
                </a:solidFill>
              </a:rPr>
              <a:t>Microsoft.Storage/storageAccounts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"mystorageaccount"</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9" name="Arrow: Right 8" descr="The arrow points to the code in the column to the right. ">
            <a:extLst>
              <a:ext uri="{FF2B5EF4-FFF2-40B4-BE49-F238E27FC236}">
                <a16:creationId xmlns:a16="http://schemas.microsoft.com/office/drawing/2014/main" id="{710EEDE4-BC21-42D5-AFE3-7D138ADEFAB5}"/>
              </a:ext>
            </a:extLst>
          </p:cNvPr>
          <p:cNvSpPr/>
          <p:nvPr/>
        </p:nvSpPr>
        <p:spPr bwMode="auto">
          <a:xfrm>
            <a:off x="5285984" y="3181611"/>
            <a:ext cx="1229116" cy="849369"/>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18697B1-0AFF-46F8-A71E-39720142F8CF}"/>
              </a:ext>
            </a:extLst>
          </p:cNvPr>
          <p:cNvSpPr txBox="1">
            <a:spLocks/>
          </p:cNvSpPr>
          <p:nvPr/>
        </p:nvSpPr>
        <p:spPr>
          <a:xfrm>
            <a:off x="7031739" y="1436687"/>
            <a:ext cx="4572000" cy="47089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00"/>
                </a:solidFill>
              </a:rPr>
              <a:t>PUT</a:t>
            </a:r>
          </a:p>
          <a:p>
            <a:r>
              <a:rPr lang="en-US" sz="1800" dirty="0">
                <a:solidFill>
                  <a:srgbClr val="000000"/>
                </a:solidFill>
              </a:rPr>
              <a:t>https://management.azure.com/subscriptions/{subscriptionId}/resourceGroups/{resourceGroupName}/providers/Microsoft.Storage/storageAccounts/mystorageaccount?api-version=2016-01-01</a:t>
            </a:r>
          </a:p>
          <a:p>
            <a:r>
              <a:rPr lang="en-US" sz="1800" dirty="0">
                <a:solidFill>
                  <a:srgbClr val="000000"/>
                </a:solidFill>
              </a:rPr>
              <a:t>REQUEST BODY</a:t>
            </a:r>
          </a:p>
          <a:p>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603365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Three-tier Azure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8263" y="1316499"/>
            <a:ext cx="11018520" cy="430887"/>
          </a:xfrm>
        </p:spPr>
        <p:txBody>
          <a:bodyPr/>
          <a:lstStyle/>
          <a:p>
            <a:pPr marL="0" indent="0">
              <a:buNone/>
            </a:pPr>
            <a:r>
              <a:rPr lang="en-US" dirty="0">
                <a:latin typeface="Segoe UI" panose="020B0502040204020203" pitchFamily="34" charset="0"/>
                <a:cs typeface="Segoe UI" panose="020B0502040204020203" pitchFamily="34" charset="0"/>
              </a:rPr>
              <a:t>Three-tier application through a single Resource Manager template</a:t>
            </a:r>
          </a:p>
        </p:txBody>
      </p:sp>
      <p:grpSp>
        <p:nvGrpSpPr>
          <p:cNvPr id="4" name="Group 3" descr="The diagram depicts a three-tier application through a single ARM template that includes SQL DB, App Service, and VM.">
            <a:extLst>
              <a:ext uri="{FF2B5EF4-FFF2-40B4-BE49-F238E27FC236}">
                <a16:creationId xmlns:a16="http://schemas.microsoft.com/office/drawing/2014/main" id="{8F46994E-D96F-477E-B876-326816E0E0A5}"/>
              </a:ext>
            </a:extLst>
          </p:cNvPr>
          <p:cNvGrpSpPr/>
          <p:nvPr/>
        </p:nvGrpSpPr>
        <p:grpSpPr>
          <a:xfrm>
            <a:off x="2782795" y="2094100"/>
            <a:ext cx="7388908" cy="4000489"/>
            <a:chOff x="2782795" y="2094100"/>
            <a:chExt cx="7388908" cy="4000489"/>
          </a:xfrm>
        </p:grpSpPr>
        <p:grpSp>
          <p:nvGrpSpPr>
            <p:cNvPr id="26" name="Group 25">
              <a:extLst>
                <a:ext uri="{FF2B5EF4-FFF2-40B4-BE49-F238E27FC236}">
                  <a16:creationId xmlns:a16="http://schemas.microsoft.com/office/drawing/2014/main" id="{AFFE218E-DFBB-4135-82CC-7BD6EB8E2888}"/>
                </a:ext>
              </a:extLst>
            </p:cNvPr>
            <p:cNvGrpSpPr/>
            <p:nvPr/>
          </p:nvGrpSpPr>
          <p:grpSpPr>
            <a:xfrm>
              <a:off x="2782795" y="4598355"/>
              <a:ext cx="6724413" cy="964009"/>
              <a:chOff x="2782795" y="5015642"/>
              <a:chExt cx="6724413" cy="964009"/>
            </a:xfrm>
          </p:grpSpPr>
          <p:sp>
            <p:nvSpPr>
              <p:cNvPr id="6" name="Rectangle: Rounded Corners 5">
                <a:extLst>
                  <a:ext uri="{FF2B5EF4-FFF2-40B4-BE49-F238E27FC236}">
                    <a16:creationId xmlns:a16="http://schemas.microsoft.com/office/drawing/2014/main" id="{BADE49AE-3F04-429E-BCEE-DB485BF93729}"/>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81600F7-FA04-4618-9D27-E0104CC20C49}"/>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9FA6B4A5-728D-4519-AFBF-ACDF1BE1609C}"/>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59E15CDD-2FAE-4785-8D09-4EBB840A6145}"/>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F5FB6A8A-C4FC-48C4-A8DB-9001C226CE0C}"/>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12" name="TextBox 11">
                <a:extLst>
                  <a:ext uri="{FF2B5EF4-FFF2-40B4-BE49-F238E27FC236}">
                    <a16:creationId xmlns:a16="http://schemas.microsoft.com/office/drawing/2014/main" id="{4F66A2F0-AE8B-47A0-868D-D557B7AE0701}"/>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13" name="TextBox 12">
                <a:extLst>
                  <a:ext uri="{FF2B5EF4-FFF2-40B4-BE49-F238E27FC236}">
                    <a16:creationId xmlns:a16="http://schemas.microsoft.com/office/drawing/2014/main" id="{968BB62F-8417-48C0-966D-47BFAFB30F1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15" name="Picture 14" descr="A picture containing electronics, display&#10;&#10;Description automatically generated">
                <a:extLst>
                  <a:ext uri="{FF2B5EF4-FFF2-40B4-BE49-F238E27FC236}">
                    <a16:creationId xmlns:a16="http://schemas.microsoft.com/office/drawing/2014/main" id="{9903F2A6-9492-42C6-82B5-B7BA3B73F91B}"/>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19" name="Group 18">
                <a:extLst>
                  <a:ext uri="{FF2B5EF4-FFF2-40B4-BE49-F238E27FC236}">
                    <a16:creationId xmlns:a16="http://schemas.microsoft.com/office/drawing/2014/main" id="{3490139E-B4CA-4F47-B14F-E374D43F9275}"/>
                  </a:ext>
                </a:extLst>
              </p:cNvPr>
              <p:cNvGrpSpPr/>
              <p:nvPr/>
            </p:nvGrpSpPr>
            <p:grpSpPr>
              <a:xfrm>
                <a:off x="5371580" y="5207571"/>
                <a:ext cx="512855" cy="512855"/>
                <a:chOff x="5371580" y="5207571"/>
                <a:chExt cx="512855" cy="512855"/>
              </a:xfrm>
            </p:grpSpPr>
            <p:sp>
              <p:nvSpPr>
                <p:cNvPr id="18" name="Oval 17">
                  <a:extLst>
                    <a:ext uri="{FF2B5EF4-FFF2-40B4-BE49-F238E27FC236}">
                      <a16:creationId xmlns:a16="http://schemas.microsoft.com/office/drawing/2014/main" id="{A088D19C-F601-44F6-9BD1-44D00B2270DA}"/>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descr="A picture containing vector graphics&#10;&#10;Description automatically generated">
                  <a:extLst>
                    <a:ext uri="{FF2B5EF4-FFF2-40B4-BE49-F238E27FC236}">
                      <a16:creationId xmlns:a16="http://schemas.microsoft.com/office/drawing/2014/main" id="{1895BA7B-6443-47D8-85A4-530FB30AA3EA}"/>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25" name="Group 24">
                <a:extLst>
                  <a:ext uri="{FF2B5EF4-FFF2-40B4-BE49-F238E27FC236}">
                    <a16:creationId xmlns:a16="http://schemas.microsoft.com/office/drawing/2014/main" id="{38EAF8A4-6DE4-4C17-A87B-B3AB8DD2C631}"/>
                  </a:ext>
                </a:extLst>
              </p:cNvPr>
              <p:cNvGrpSpPr/>
              <p:nvPr/>
            </p:nvGrpSpPr>
            <p:grpSpPr>
              <a:xfrm>
                <a:off x="2940096" y="5152136"/>
                <a:ext cx="580645" cy="603313"/>
                <a:chOff x="1869521" y="5286580"/>
                <a:chExt cx="580645" cy="603313"/>
              </a:xfrm>
            </p:grpSpPr>
            <p:grpSp>
              <p:nvGrpSpPr>
                <p:cNvPr id="24" name="Group 23">
                  <a:extLst>
                    <a:ext uri="{FF2B5EF4-FFF2-40B4-BE49-F238E27FC236}">
                      <a16:creationId xmlns:a16="http://schemas.microsoft.com/office/drawing/2014/main" id="{164800E3-70B3-459C-A69D-DE1B837AEF0B}"/>
                    </a:ext>
                  </a:extLst>
                </p:cNvPr>
                <p:cNvGrpSpPr/>
                <p:nvPr/>
              </p:nvGrpSpPr>
              <p:grpSpPr>
                <a:xfrm>
                  <a:off x="1939695" y="5286580"/>
                  <a:ext cx="440299" cy="506250"/>
                  <a:chOff x="2917264" y="5139694"/>
                  <a:chExt cx="440299" cy="506250"/>
                </a:xfrm>
              </p:grpSpPr>
              <p:sp>
                <p:nvSpPr>
                  <p:cNvPr id="22" name="Oval 21">
                    <a:extLst>
                      <a:ext uri="{FF2B5EF4-FFF2-40B4-BE49-F238E27FC236}">
                        <a16:creationId xmlns:a16="http://schemas.microsoft.com/office/drawing/2014/main" id="{02828EB5-BB13-4D4E-B4CE-E8FA84230346}"/>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53C104CA-63C1-484D-8235-BA1A713EBF75}"/>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0" descr="A close up of a sign&#10;&#10;Description automatically generated">
                  <a:extLst>
                    <a:ext uri="{FF2B5EF4-FFF2-40B4-BE49-F238E27FC236}">
                      <a16:creationId xmlns:a16="http://schemas.microsoft.com/office/drawing/2014/main" id="{277E8C43-82D3-4569-91D2-EEE981BEDC65}"/>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28" name="Straight Connector 27">
              <a:extLst>
                <a:ext uri="{FF2B5EF4-FFF2-40B4-BE49-F238E27FC236}">
                  <a16:creationId xmlns:a16="http://schemas.microsoft.com/office/drawing/2014/main" id="{DFF33CE7-D4B4-4FA0-B997-BB5F17FA3FED}"/>
                </a:ext>
              </a:extLst>
            </p:cNvPr>
            <p:cNvCxnSpPr/>
            <p:nvPr/>
          </p:nvCxnSpPr>
          <p:spPr>
            <a:xfrm>
              <a:off x="3643086" y="5448064"/>
              <a:ext cx="0" cy="6465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99CEE6-C9C7-4ADC-8585-774E1C911425}"/>
                </a:ext>
              </a:extLst>
            </p:cNvPr>
            <p:cNvCxnSpPr>
              <a:cxnSpLocks/>
            </p:cNvCxnSpPr>
            <p:nvPr/>
          </p:nvCxnSpPr>
          <p:spPr>
            <a:xfrm flipH="1">
              <a:off x="3627732" y="6085064"/>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3FAE3B-84D8-486F-AB3A-BCBF23FE953F}"/>
                </a:ext>
              </a:extLst>
            </p:cNvPr>
            <p:cNvCxnSpPr>
              <a:cxnSpLocks/>
            </p:cNvCxnSpPr>
            <p:nvPr/>
          </p:nvCxnSpPr>
          <p:spPr>
            <a:xfrm flipV="1">
              <a:off x="6127750" y="5448064"/>
              <a:ext cx="0" cy="637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45ADD90-4D33-4231-A8F6-6D3CB8ECF33C}"/>
                </a:ext>
              </a:extLst>
            </p:cNvPr>
            <p:cNvSpPr/>
            <p:nvPr/>
          </p:nvSpPr>
          <p:spPr bwMode="auto">
            <a:xfrm>
              <a:off x="3558841" y="541115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a:extLst>
                <a:ext uri="{FF2B5EF4-FFF2-40B4-BE49-F238E27FC236}">
                  <a16:creationId xmlns:a16="http://schemas.microsoft.com/office/drawing/2014/main" id="{5423B22B-19C1-492E-A8EF-A50FAC17485C}"/>
                </a:ext>
              </a:extLst>
            </p:cNvPr>
            <p:cNvGrpSpPr/>
            <p:nvPr/>
          </p:nvGrpSpPr>
          <p:grpSpPr>
            <a:xfrm>
              <a:off x="5378621" y="2094100"/>
              <a:ext cx="1434759" cy="1434759"/>
              <a:chOff x="5718554" y="2384386"/>
              <a:chExt cx="1434759" cy="1434759"/>
            </a:xfrm>
          </p:grpSpPr>
          <p:grpSp>
            <p:nvGrpSpPr>
              <p:cNvPr id="43" name="Group 42">
                <a:extLst>
                  <a:ext uri="{FF2B5EF4-FFF2-40B4-BE49-F238E27FC236}">
                    <a16:creationId xmlns:a16="http://schemas.microsoft.com/office/drawing/2014/main" id="{6AC42593-9DE9-4781-B514-058F12ECC92C}"/>
                  </a:ext>
                </a:extLst>
              </p:cNvPr>
              <p:cNvGrpSpPr/>
              <p:nvPr/>
            </p:nvGrpSpPr>
            <p:grpSpPr>
              <a:xfrm>
                <a:off x="5718554" y="2384386"/>
                <a:ext cx="1434759" cy="1434759"/>
                <a:chOff x="5718554" y="2384386"/>
                <a:chExt cx="1434759" cy="1434759"/>
              </a:xfrm>
            </p:grpSpPr>
            <p:pic>
              <p:nvPicPr>
                <p:cNvPr id="41" name="Picture 40">
                  <a:extLst>
                    <a:ext uri="{FF2B5EF4-FFF2-40B4-BE49-F238E27FC236}">
                      <a16:creationId xmlns:a16="http://schemas.microsoft.com/office/drawing/2014/main" id="{0CD289EE-BFBC-468E-93D4-D8BF3BB5EE7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42" name="Rectangle 41">
                  <a:extLst>
                    <a:ext uri="{FF2B5EF4-FFF2-40B4-BE49-F238E27FC236}">
                      <a16:creationId xmlns:a16="http://schemas.microsoft.com/office/drawing/2014/main" id="{B7B18B2A-9D4E-4AC1-9925-3AFCF5D4A3B4}"/>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4" name="TextBox 43">
                <a:extLst>
                  <a:ext uri="{FF2B5EF4-FFF2-40B4-BE49-F238E27FC236}">
                    <a16:creationId xmlns:a16="http://schemas.microsoft.com/office/drawing/2014/main" id="{8613CE23-B4EF-4C9F-9E1D-7CE5DF139C7D}"/>
                  </a:ext>
                </a:extLst>
              </p:cNvPr>
              <p:cNvSpPr txBox="1"/>
              <p:nvPr/>
            </p:nvSpPr>
            <p:spPr>
              <a:xfrm>
                <a:off x="6173583" y="2630520"/>
                <a:ext cx="753668" cy="461665"/>
              </a:xfrm>
              <a:prstGeom prst="rect">
                <a:avLst/>
              </a:prstGeom>
              <a:noFill/>
            </p:spPr>
            <p:txBody>
              <a:bodyPr wrap="none" lIns="0" tIns="0" rIns="0" bIns="0" rtlCol="0">
                <a:spAutoFit/>
              </a:bodyPr>
              <a:lstStyle/>
              <a:p>
                <a:pPr algn="l"/>
                <a:r>
                  <a:rPr lang="en-IN" sz="1500" dirty="0">
                    <a:solidFill>
                      <a:schemeClr val="bg1"/>
                    </a:solidFill>
                  </a:rPr>
                  <a:t>3 tier</a:t>
                </a:r>
              </a:p>
              <a:p>
                <a:pPr algn="l"/>
                <a:r>
                  <a:rPr lang="en-IN" sz="1500" dirty="0">
                    <a:solidFill>
                      <a:schemeClr val="bg1"/>
                    </a:solidFill>
                  </a:rPr>
                  <a:t>template</a:t>
                </a:r>
              </a:p>
            </p:txBody>
          </p:sp>
        </p:grpSp>
        <p:cxnSp>
          <p:nvCxnSpPr>
            <p:cNvPr id="48" name="Straight Arrow Connector 47">
              <a:extLst>
                <a:ext uri="{FF2B5EF4-FFF2-40B4-BE49-F238E27FC236}">
                  <a16:creationId xmlns:a16="http://schemas.microsoft.com/office/drawing/2014/main" id="{57B588D0-BF43-4E28-8C11-7EF8F9851816}"/>
                </a:ext>
              </a:extLst>
            </p:cNvPr>
            <p:cNvCxnSpPr>
              <a:cxnSpLocks/>
            </p:cNvCxnSpPr>
            <p:nvPr/>
          </p:nvCxnSpPr>
          <p:spPr>
            <a:xfrm>
              <a:off x="6178796" y="3663125"/>
              <a:ext cx="0" cy="90887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F72D840-B437-417B-A058-998BC0CA26AD}"/>
                </a:ext>
              </a:extLst>
            </p:cNvPr>
            <p:cNvSpPr/>
            <p:nvPr/>
          </p:nvSpPr>
          <p:spPr bwMode="auto">
            <a:xfrm>
              <a:off x="6095999" y="3586546"/>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15C94875-90FA-4E50-ACF5-7B92584DA1C7}"/>
                </a:ext>
              </a:extLst>
            </p:cNvPr>
            <p:cNvGrpSpPr/>
            <p:nvPr/>
          </p:nvGrpSpPr>
          <p:grpSpPr>
            <a:xfrm>
              <a:off x="6450330" y="3594710"/>
              <a:ext cx="2174228" cy="958240"/>
              <a:chOff x="6450330" y="3594710"/>
              <a:chExt cx="2174228" cy="958240"/>
            </a:xfrm>
          </p:grpSpPr>
          <p:cxnSp>
            <p:nvCxnSpPr>
              <p:cNvPr id="52" name="Straight Connector 51">
                <a:extLst>
                  <a:ext uri="{FF2B5EF4-FFF2-40B4-BE49-F238E27FC236}">
                    <a16:creationId xmlns:a16="http://schemas.microsoft.com/office/drawing/2014/main" id="{0DE68972-DEEE-44AC-9369-5180754310E9}"/>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E9A7F503-0C92-4BC5-AAE9-D7E3C016E04E}"/>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EEB985C4-76D5-4B3D-852F-24829EFBB485}"/>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18AEADF-BE4B-47B8-8223-B4B52D24DCD1}"/>
                  </a:ext>
                </a:extLst>
              </p:cNvPr>
              <p:cNvCxnSpPr>
                <a:cxnSpLocks/>
              </p:cNvCxnSpPr>
              <p:nvPr/>
            </p:nvCxnSpPr>
            <p:spPr>
              <a:xfrm>
                <a:off x="8624558" y="3985294"/>
                <a:ext cx="0" cy="56765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8B014A8-158C-4A19-812C-D8D4F9B9D437}"/>
                </a:ext>
              </a:extLst>
            </p:cNvPr>
            <p:cNvGrpSpPr/>
            <p:nvPr/>
          </p:nvGrpSpPr>
          <p:grpSpPr>
            <a:xfrm flipH="1">
              <a:off x="3747440" y="3594710"/>
              <a:ext cx="2174228" cy="1015390"/>
              <a:chOff x="6450330" y="3594710"/>
              <a:chExt cx="2174228" cy="1015390"/>
            </a:xfrm>
          </p:grpSpPr>
          <p:cxnSp>
            <p:nvCxnSpPr>
              <p:cNvPr id="63" name="Straight Connector 62">
                <a:extLst>
                  <a:ext uri="{FF2B5EF4-FFF2-40B4-BE49-F238E27FC236}">
                    <a16:creationId xmlns:a16="http://schemas.microsoft.com/office/drawing/2014/main" id="{A8D5DA21-8047-407F-B0DB-0847881408CE}"/>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B130484-744C-4027-8279-DDF1DBECED73}"/>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64A582CA-7903-47E2-95F8-BF2E2D29CF07}"/>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0AFC325-6E03-4B5A-88FA-4B395489C392}"/>
                  </a:ext>
                </a:extLst>
              </p:cNvPr>
              <p:cNvCxnSpPr>
                <a:cxnSpLocks/>
              </p:cNvCxnSpPr>
              <p:nvPr/>
            </p:nvCxnSpPr>
            <p:spPr>
              <a:xfrm flipH="1">
                <a:off x="8624558" y="3985294"/>
                <a:ext cx="0" cy="62480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C4FACA1C-52DD-40C7-A835-562F4C5D24A8}"/>
                </a:ext>
              </a:extLst>
            </p:cNvPr>
            <p:cNvSpPr txBox="1"/>
            <p:nvPr/>
          </p:nvSpPr>
          <p:spPr>
            <a:xfrm>
              <a:off x="8274837" y="569246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68" name="TextBox 67">
              <a:extLst>
                <a:ext uri="{FF2B5EF4-FFF2-40B4-BE49-F238E27FC236}">
                  <a16:creationId xmlns:a16="http://schemas.microsoft.com/office/drawing/2014/main" id="{9277D044-FC5C-4AD4-A29C-D024D7633202}"/>
                </a:ext>
              </a:extLst>
            </p:cNvPr>
            <p:cNvSpPr txBox="1"/>
            <p:nvPr/>
          </p:nvSpPr>
          <p:spPr>
            <a:xfrm>
              <a:off x="4300068" y="5688224"/>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spTree>
    <p:custDataLst>
      <p:tags r:id="rId1"/>
    </p:custDataLst>
    <p:extLst>
      <p:ext uri="{BB962C8B-B14F-4D97-AF65-F5344CB8AC3E}">
        <p14:creationId xmlns:p14="http://schemas.microsoft.com/office/powerpoint/2010/main" val="484569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a:xfrm>
            <a:off x="588263" y="457200"/>
            <a:ext cx="11018520" cy="553998"/>
          </a:xfrm>
        </p:spPr>
        <p:txBody>
          <a:bodyPr/>
          <a:lstStyle/>
          <a:p>
            <a:r>
              <a:rPr lang="en-US" dirty="0"/>
              <a:t>Azure virtual machine creation checklist</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5980373" cy="861774"/>
          </a:xfrm>
        </p:spPr>
        <p:txBody>
          <a:bodyPr/>
          <a:lstStyle/>
          <a:p>
            <a:r>
              <a:rPr lang="en-US" dirty="0">
                <a:latin typeface="+mn-lt"/>
              </a:rPr>
              <a:t>Before you create a VM, you should consider the following:</a:t>
            </a:r>
          </a:p>
        </p:txBody>
      </p:sp>
      <p:grpSp>
        <p:nvGrpSpPr>
          <p:cNvPr id="52" name="Group 51">
            <a:extLst>
              <a:ext uri="{FF2B5EF4-FFF2-40B4-BE49-F238E27FC236}">
                <a16:creationId xmlns:a16="http://schemas.microsoft.com/office/drawing/2014/main" id="{A2251202-E679-47C0-B336-A993F39659A3}"/>
              </a:ext>
              <a:ext uri="{C183D7F6-B498-43B3-948B-1728B52AA6E4}">
                <adec:decorative xmlns:adec="http://schemas.microsoft.com/office/drawing/2017/decorative" val="1"/>
              </a:ext>
            </a:extLst>
          </p:cNvPr>
          <p:cNvGrpSpPr/>
          <p:nvPr/>
        </p:nvGrpSpPr>
        <p:grpSpPr>
          <a:xfrm>
            <a:off x="7697925" y="2076774"/>
            <a:ext cx="3368461" cy="4097480"/>
            <a:chOff x="7865352" y="1801503"/>
            <a:chExt cx="3368461" cy="4097480"/>
          </a:xfrm>
        </p:grpSpPr>
        <p:sp>
          <p:nvSpPr>
            <p:cNvPr id="9" name="Rectangle 8">
              <a:extLst>
                <a:ext uri="{FF2B5EF4-FFF2-40B4-BE49-F238E27FC236}">
                  <a16:creationId xmlns:a16="http://schemas.microsoft.com/office/drawing/2014/main" id="{07C9889A-59B2-41DB-B160-2F0CF3FA6F48}"/>
                </a:ext>
              </a:extLst>
            </p:cNvPr>
            <p:cNvSpPr/>
            <p:nvPr/>
          </p:nvSpPr>
          <p:spPr bwMode="auto">
            <a:xfrm>
              <a:off x="8306629" y="2019300"/>
              <a:ext cx="2927184" cy="38796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50000"/>
                </a:lnSpc>
              </a:pPr>
              <a:r>
                <a:rPr lang="en-US" sz="2000" dirty="0">
                  <a:solidFill>
                    <a:schemeClr val="tx1"/>
                  </a:solidFill>
                </a:rPr>
                <a:t>Network configuration</a:t>
              </a:r>
            </a:p>
            <a:p>
              <a:pPr>
                <a:lnSpc>
                  <a:spcPct val="150000"/>
                </a:lnSpc>
              </a:pPr>
              <a:r>
                <a:rPr lang="en-US" sz="2000" dirty="0">
                  <a:solidFill>
                    <a:schemeClr val="tx1"/>
                  </a:solidFill>
                </a:rPr>
                <a:t>VM name</a:t>
              </a:r>
            </a:p>
            <a:p>
              <a:pPr>
                <a:lnSpc>
                  <a:spcPct val="150000"/>
                </a:lnSpc>
              </a:pPr>
              <a:r>
                <a:rPr lang="en-US" sz="2000" dirty="0">
                  <a:solidFill>
                    <a:schemeClr val="tx1"/>
                  </a:solidFill>
                </a:rPr>
                <a:t>Location</a:t>
              </a:r>
            </a:p>
            <a:p>
              <a:pPr>
                <a:lnSpc>
                  <a:spcPct val="150000"/>
                </a:lnSpc>
              </a:pPr>
              <a:r>
                <a:rPr lang="en-US" sz="2000" dirty="0">
                  <a:solidFill>
                    <a:schemeClr val="tx1"/>
                  </a:solidFill>
                </a:rPr>
                <a:t>Size</a:t>
              </a:r>
            </a:p>
            <a:p>
              <a:pPr>
                <a:lnSpc>
                  <a:spcPct val="150000"/>
                </a:lnSpc>
              </a:pPr>
              <a:r>
                <a:rPr lang="en-US" sz="2000" dirty="0">
                  <a:solidFill>
                    <a:schemeClr val="tx1"/>
                  </a:solidFill>
                </a:rPr>
                <a:t>Pricing model</a:t>
              </a:r>
            </a:p>
            <a:p>
              <a:pPr>
                <a:lnSpc>
                  <a:spcPct val="150000"/>
                </a:lnSpc>
              </a:pPr>
              <a:r>
                <a:rPr lang="en-US" sz="2000" dirty="0">
                  <a:solidFill>
                    <a:schemeClr val="tx1"/>
                  </a:solidFill>
                </a:rPr>
                <a:t>Storage</a:t>
              </a:r>
            </a:p>
            <a:p>
              <a:pPr>
                <a:lnSpc>
                  <a:spcPct val="150000"/>
                </a:lnSpc>
              </a:pPr>
              <a:r>
                <a:rPr lang="en-US" sz="2000" dirty="0">
                  <a:solidFill>
                    <a:schemeClr val="tx1"/>
                  </a:solidFill>
                </a:rPr>
                <a:t>Operating system</a:t>
              </a:r>
            </a:p>
          </p:txBody>
        </p:sp>
        <p:grpSp>
          <p:nvGrpSpPr>
            <p:cNvPr id="49" name="Group 48">
              <a:extLst>
                <a:ext uri="{FF2B5EF4-FFF2-40B4-BE49-F238E27FC236}">
                  <a16:creationId xmlns:a16="http://schemas.microsoft.com/office/drawing/2014/main" id="{F1314B14-7B1E-4DB0-BCD2-0BD60849B3E1}"/>
                </a:ext>
              </a:extLst>
            </p:cNvPr>
            <p:cNvGrpSpPr/>
            <p:nvPr/>
          </p:nvGrpSpPr>
          <p:grpSpPr>
            <a:xfrm>
              <a:off x="7906295" y="2440066"/>
              <a:ext cx="372876" cy="3114573"/>
              <a:chOff x="8279310" y="1715316"/>
              <a:chExt cx="495300" cy="4137156"/>
            </a:xfrm>
          </p:grpSpPr>
          <p:grpSp>
            <p:nvGrpSpPr>
              <p:cNvPr id="25" name="Group 24">
                <a:extLst>
                  <a:ext uri="{FF2B5EF4-FFF2-40B4-BE49-F238E27FC236}">
                    <a16:creationId xmlns:a16="http://schemas.microsoft.com/office/drawing/2014/main" id="{034DD3F6-8C64-44B8-B318-8F6A3CBFBADA}"/>
                  </a:ext>
                </a:extLst>
              </p:cNvPr>
              <p:cNvGrpSpPr/>
              <p:nvPr/>
            </p:nvGrpSpPr>
            <p:grpSpPr>
              <a:xfrm>
                <a:off x="8279310" y="1715316"/>
                <a:ext cx="495300" cy="471488"/>
                <a:chOff x="7883525" y="3249613"/>
                <a:chExt cx="495300" cy="471488"/>
              </a:xfrm>
            </p:grpSpPr>
            <p:sp>
              <p:nvSpPr>
                <p:cNvPr id="17" name="Rectangle 10">
                  <a:extLst>
                    <a:ext uri="{FF2B5EF4-FFF2-40B4-BE49-F238E27FC236}">
                      <a16:creationId xmlns:a16="http://schemas.microsoft.com/office/drawing/2014/main" id="{EF6A6E33-ACF9-4CBB-837C-B1878B2D7294}"/>
                    </a:ext>
                  </a:extLst>
                </p:cNvPr>
                <p:cNvSpPr>
                  <a:spLocks noChangeArrowheads="1"/>
                </p:cNvSpPr>
                <p:nvPr/>
              </p:nvSpPr>
              <p:spPr bwMode="auto">
                <a:xfrm>
                  <a:off x="7883525" y="324961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1">
                  <a:extLst>
                    <a:ext uri="{FF2B5EF4-FFF2-40B4-BE49-F238E27FC236}">
                      <a16:creationId xmlns:a16="http://schemas.microsoft.com/office/drawing/2014/main" id="{62798CD8-AA22-4BC9-9C64-CA4392668C75}"/>
                    </a:ext>
                  </a:extLst>
                </p:cNvPr>
                <p:cNvSpPr>
                  <a:spLocks/>
                </p:cNvSpPr>
                <p:nvPr/>
              </p:nvSpPr>
              <p:spPr bwMode="auto">
                <a:xfrm>
                  <a:off x="7953375" y="334168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4 h 24"/>
                    <a:gd name="T16" fmla="*/ 11 w 30"/>
                    <a:gd name="T17" fmla="*/ 24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4"/>
                        <a:pt x="8" y="24"/>
                        <a:pt x="8" y="24"/>
                      </a:cubicBezTo>
                      <a:cubicBezTo>
                        <a:pt x="9" y="24"/>
                        <a:pt x="10" y="24"/>
                        <a:pt x="11" y="24"/>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C3A35EB6-C0F8-4A34-8BAF-2EB737969B30}"/>
                  </a:ext>
                </a:extLst>
              </p:cNvPr>
              <p:cNvGrpSpPr/>
              <p:nvPr/>
            </p:nvGrpSpPr>
            <p:grpSpPr>
              <a:xfrm>
                <a:off x="8279310" y="2334727"/>
                <a:ext cx="495300" cy="471488"/>
                <a:chOff x="7883525" y="3824288"/>
                <a:chExt cx="495300" cy="471488"/>
              </a:xfrm>
            </p:grpSpPr>
            <p:sp>
              <p:nvSpPr>
                <p:cNvPr id="19" name="Rectangle 12">
                  <a:extLst>
                    <a:ext uri="{FF2B5EF4-FFF2-40B4-BE49-F238E27FC236}">
                      <a16:creationId xmlns:a16="http://schemas.microsoft.com/office/drawing/2014/main" id="{910FCE3B-6E9E-4CED-89CE-FED1B6B7186A}"/>
                    </a:ext>
                  </a:extLst>
                </p:cNvPr>
                <p:cNvSpPr>
                  <a:spLocks noChangeArrowheads="1"/>
                </p:cNvSpPr>
                <p:nvPr/>
              </p:nvSpPr>
              <p:spPr bwMode="auto">
                <a:xfrm>
                  <a:off x="7883525" y="3824288"/>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a:extLst>
                    <a:ext uri="{FF2B5EF4-FFF2-40B4-BE49-F238E27FC236}">
                      <a16:creationId xmlns:a16="http://schemas.microsoft.com/office/drawing/2014/main" id="{54E4A294-6E62-4C6E-B324-1D29ABC3D1D3}"/>
                    </a:ext>
                  </a:extLst>
                </p:cNvPr>
                <p:cNvSpPr>
                  <a:spLocks/>
                </p:cNvSpPr>
                <p:nvPr/>
              </p:nvSpPr>
              <p:spPr bwMode="auto">
                <a:xfrm>
                  <a:off x="7953375" y="391636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A902D041-0560-42F9-AE55-A0ED08E1FF26}"/>
                  </a:ext>
                </a:extLst>
              </p:cNvPr>
              <p:cNvGrpSpPr/>
              <p:nvPr/>
            </p:nvGrpSpPr>
            <p:grpSpPr>
              <a:xfrm>
                <a:off x="8279310" y="2954138"/>
                <a:ext cx="495300" cy="471488"/>
                <a:chOff x="7883525" y="4398963"/>
                <a:chExt cx="495300" cy="471488"/>
              </a:xfrm>
            </p:grpSpPr>
            <p:sp>
              <p:nvSpPr>
                <p:cNvPr id="21" name="Rectangle 14">
                  <a:extLst>
                    <a:ext uri="{FF2B5EF4-FFF2-40B4-BE49-F238E27FC236}">
                      <a16:creationId xmlns:a16="http://schemas.microsoft.com/office/drawing/2014/main" id="{F94647AB-8F09-4DA3-B912-7831503AABEA}"/>
                    </a:ext>
                  </a:extLst>
                </p:cNvPr>
                <p:cNvSpPr>
                  <a:spLocks noChangeArrowheads="1"/>
                </p:cNvSpPr>
                <p:nvPr/>
              </p:nvSpPr>
              <p:spPr bwMode="auto">
                <a:xfrm>
                  <a:off x="7883525" y="439896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a:extLst>
                    <a:ext uri="{FF2B5EF4-FFF2-40B4-BE49-F238E27FC236}">
                      <a16:creationId xmlns:a16="http://schemas.microsoft.com/office/drawing/2014/main" id="{DDD5EEAD-BDC4-4D8A-97A5-5359CDC2046D}"/>
                    </a:ext>
                  </a:extLst>
                </p:cNvPr>
                <p:cNvSpPr>
                  <a:spLocks/>
                </p:cNvSpPr>
                <p:nvPr/>
              </p:nvSpPr>
              <p:spPr bwMode="auto">
                <a:xfrm>
                  <a:off x="7953375" y="449103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a:extLst>
                  <a:ext uri="{FF2B5EF4-FFF2-40B4-BE49-F238E27FC236}">
                    <a16:creationId xmlns:a16="http://schemas.microsoft.com/office/drawing/2014/main" id="{5401D54E-7E5D-48B8-A26F-83536BBA6D87}"/>
                  </a:ext>
                </a:extLst>
              </p:cNvPr>
              <p:cNvGrpSpPr/>
              <p:nvPr/>
            </p:nvGrpSpPr>
            <p:grpSpPr>
              <a:xfrm>
                <a:off x="8279310" y="3573549"/>
                <a:ext cx="495300" cy="458788"/>
                <a:chOff x="7883525" y="4973638"/>
                <a:chExt cx="495300" cy="458788"/>
              </a:xfrm>
            </p:grpSpPr>
            <p:sp>
              <p:nvSpPr>
                <p:cNvPr id="23" name="Rectangle 16">
                  <a:extLst>
                    <a:ext uri="{FF2B5EF4-FFF2-40B4-BE49-F238E27FC236}">
                      <a16:creationId xmlns:a16="http://schemas.microsoft.com/office/drawing/2014/main" id="{A55D6C9A-48C9-42D7-92DD-06C99498D050}"/>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a:extLst>
                    <a:ext uri="{FF2B5EF4-FFF2-40B4-BE49-F238E27FC236}">
                      <a16:creationId xmlns:a16="http://schemas.microsoft.com/office/drawing/2014/main" id="{D6FCE643-515C-473F-916C-C54FE118FDDC}"/>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a:extLst>
                  <a:ext uri="{FF2B5EF4-FFF2-40B4-BE49-F238E27FC236}">
                    <a16:creationId xmlns:a16="http://schemas.microsoft.com/office/drawing/2014/main" id="{0B5BC280-DE8C-4828-9D93-0140DCAA3855}"/>
                  </a:ext>
                </a:extLst>
              </p:cNvPr>
              <p:cNvGrpSpPr/>
              <p:nvPr/>
            </p:nvGrpSpPr>
            <p:grpSpPr>
              <a:xfrm>
                <a:off x="8279310" y="4180260"/>
                <a:ext cx="495300" cy="458788"/>
                <a:chOff x="7883525" y="4973638"/>
                <a:chExt cx="495300" cy="458788"/>
              </a:xfrm>
            </p:grpSpPr>
            <p:sp>
              <p:nvSpPr>
                <p:cNvPr id="30" name="Rectangle 16">
                  <a:extLst>
                    <a:ext uri="{FF2B5EF4-FFF2-40B4-BE49-F238E27FC236}">
                      <a16:creationId xmlns:a16="http://schemas.microsoft.com/office/drawing/2014/main" id="{CE94E84A-5D7C-49F3-A909-81648D02BEFE}"/>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17">
                  <a:extLst>
                    <a:ext uri="{FF2B5EF4-FFF2-40B4-BE49-F238E27FC236}">
                      <a16:creationId xmlns:a16="http://schemas.microsoft.com/office/drawing/2014/main" id="{1C567C1A-4627-4DA8-BEBF-2A6E1E7E6849}"/>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0D80D5A7-0B82-4666-B5B7-87D5338A6EE7}"/>
                  </a:ext>
                </a:extLst>
              </p:cNvPr>
              <p:cNvGrpSpPr/>
              <p:nvPr/>
            </p:nvGrpSpPr>
            <p:grpSpPr>
              <a:xfrm>
                <a:off x="8279310" y="4786971"/>
                <a:ext cx="495300" cy="458788"/>
                <a:chOff x="7883525" y="4973638"/>
                <a:chExt cx="495300" cy="458788"/>
              </a:xfrm>
            </p:grpSpPr>
            <p:sp>
              <p:nvSpPr>
                <p:cNvPr id="44" name="Rectangle 16">
                  <a:extLst>
                    <a:ext uri="{FF2B5EF4-FFF2-40B4-BE49-F238E27FC236}">
                      <a16:creationId xmlns:a16="http://schemas.microsoft.com/office/drawing/2014/main" id="{93B0658E-A48B-4803-BC20-4D67BC6240B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7">
                  <a:extLst>
                    <a:ext uri="{FF2B5EF4-FFF2-40B4-BE49-F238E27FC236}">
                      <a16:creationId xmlns:a16="http://schemas.microsoft.com/office/drawing/2014/main" id="{B282013E-9F14-455A-8E8D-DF5D8C99FE82}"/>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FB48EE29-FB4E-45FC-AA64-211BF8EDD824}"/>
                  </a:ext>
                </a:extLst>
              </p:cNvPr>
              <p:cNvGrpSpPr/>
              <p:nvPr/>
            </p:nvGrpSpPr>
            <p:grpSpPr>
              <a:xfrm>
                <a:off x="8279310" y="5393684"/>
                <a:ext cx="495300" cy="458788"/>
                <a:chOff x="7883525" y="4973638"/>
                <a:chExt cx="495300" cy="458788"/>
              </a:xfrm>
            </p:grpSpPr>
            <p:sp>
              <p:nvSpPr>
                <p:cNvPr id="47" name="Rectangle 16">
                  <a:extLst>
                    <a:ext uri="{FF2B5EF4-FFF2-40B4-BE49-F238E27FC236}">
                      <a16:creationId xmlns:a16="http://schemas.microsoft.com/office/drawing/2014/main" id="{B990B9E5-7E86-4009-839E-0BFAB1B8F7A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7">
                  <a:extLst>
                    <a:ext uri="{FF2B5EF4-FFF2-40B4-BE49-F238E27FC236}">
                      <a16:creationId xmlns:a16="http://schemas.microsoft.com/office/drawing/2014/main" id="{38DAAEBC-3EDF-4DAE-ABDC-4F0797DCABDD}"/>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0" name="TextBox 49">
              <a:extLst>
                <a:ext uri="{FF2B5EF4-FFF2-40B4-BE49-F238E27FC236}">
                  <a16:creationId xmlns:a16="http://schemas.microsoft.com/office/drawing/2014/main" id="{AD2B6BCC-A155-4E67-928D-E1CAE9C3A88E}"/>
                </a:ext>
              </a:extLst>
            </p:cNvPr>
            <p:cNvSpPr txBox="1"/>
            <p:nvPr/>
          </p:nvSpPr>
          <p:spPr>
            <a:xfrm>
              <a:off x="7865352" y="1801503"/>
              <a:ext cx="3125338" cy="430887"/>
            </a:xfrm>
            <a:prstGeom prst="rect">
              <a:avLst/>
            </a:prstGeom>
            <a:noFill/>
          </p:spPr>
          <p:txBody>
            <a:bodyPr wrap="square" lIns="0" tIns="0" rIns="0" bIns="0" rtlCol="0">
              <a:spAutoFit/>
            </a:bodyPr>
            <a:lstStyle/>
            <a:p>
              <a:r>
                <a:rPr lang="en-US" sz="2800" dirty="0">
                  <a:latin typeface="+mj-lt"/>
                </a:rPr>
                <a:t>Checklist</a:t>
              </a:r>
              <a:endParaRPr lang="en-US" sz="2800" dirty="0">
                <a:gradFill>
                  <a:gsLst>
                    <a:gs pos="2917">
                      <a:schemeClr val="tx1"/>
                    </a:gs>
                    <a:gs pos="30000">
                      <a:schemeClr val="tx1"/>
                    </a:gs>
                  </a:gsLst>
                  <a:lin ang="5400000" scaled="0"/>
                </a:gradFill>
                <a:latin typeface="+mj-lt"/>
              </a:endParaRPr>
            </a:p>
          </p:txBody>
        </p:sp>
      </p:grpSp>
      <p:pic>
        <p:nvPicPr>
          <p:cNvPr id="5" name="Graphic 4">
            <a:extLst>
              <a:ext uri="{FF2B5EF4-FFF2-40B4-BE49-F238E27FC236}">
                <a16:creationId xmlns:a16="http://schemas.microsoft.com/office/drawing/2014/main" id="{FF642697-50DD-4B94-A57F-FC0F4B2B335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1552" y="752660"/>
            <a:ext cx="4033412" cy="5516378"/>
          </a:xfrm>
          <a:prstGeom prst="rect">
            <a:avLst/>
          </a:prstGeom>
        </p:spPr>
      </p:pic>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Nested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Nested templates deploying a similar three-tier application</a:t>
            </a:r>
          </a:p>
        </p:txBody>
      </p:sp>
      <p:grpSp>
        <p:nvGrpSpPr>
          <p:cNvPr id="5" name="Group 4" descr="The diagram depicts the master template that links all the required templates by deploying a three-tiered application. The master template includes Nested DB, Nested Web, and Nested VM templates. The master template connects to SQL DB, App Service, and virtual machines.">
            <a:extLst>
              <a:ext uri="{FF2B5EF4-FFF2-40B4-BE49-F238E27FC236}">
                <a16:creationId xmlns:a16="http://schemas.microsoft.com/office/drawing/2014/main" id="{F2123DB6-C66E-4545-A5B8-194CBA17033E}"/>
              </a:ext>
            </a:extLst>
          </p:cNvPr>
          <p:cNvGrpSpPr/>
          <p:nvPr/>
        </p:nvGrpSpPr>
        <p:grpSpPr>
          <a:xfrm>
            <a:off x="1959429" y="2090746"/>
            <a:ext cx="8273139" cy="4042850"/>
            <a:chOff x="1959429" y="2090746"/>
            <a:chExt cx="8273139" cy="4042850"/>
          </a:xfrm>
        </p:grpSpPr>
        <p:sp>
          <p:nvSpPr>
            <p:cNvPr id="73" name="Rectangle 72">
              <a:extLst>
                <a:ext uri="{FF2B5EF4-FFF2-40B4-BE49-F238E27FC236}">
                  <a16:creationId xmlns:a16="http://schemas.microsoft.com/office/drawing/2014/main" id="{9A49901D-C27D-4589-B639-8B3E7B4FB5EB}"/>
                </a:ext>
              </a:extLst>
            </p:cNvPr>
            <p:cNvSpPr/>
            <p:nvPr/>
          </p:nvSpPr>
          <p:spPr bwMode="auto">
            <a:xfrm>
              <a:off x="1959429" y="2090746"/>
              <a:ext cx="8273139" cy="2193233"/>
            </a:xfrm>
            <a:prstGeom prst="rect">
              <a:avLst/>
            </a:prstGeom>
            <a:solidFill>
              <a:schemeClr val="bg1"/>
            </a:solidFill>
            <a:ln w="38100">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grpSp>
          <p:nvGrpSpPr>
            <p:cNvPr id="7" name="Group 6">
              <a:extLst>
                <a:ext uri="{FF2B5EF4-FFF2-40B4-BE49-F238E27FC236}">
                  <a16:creationId xmlns:a16="http://schemas.microsoft.com/office/drawing/2014/main" id="{28EB0E42-367A-423E-BAE0-4D6DB02B5055}"/>
                </a:ext>
              </a:extLst>
            </p:cNvPr>
            <p:cNvGrpSpPr/>
            <p:nvPr/>
          </p:nvGrpSpPr>
          <p:grpSpPr>
            <a:xfrm>
              <a:off x="2782795" y="4674555"/>
              <a:ext cx="6724413" cy="964009"/>
              <a:chOff x="2782795" y="5015642"/>
              <a:chExt cx="6724413" cy="964009"/>
            </a:xfrm>
          </p:grpSpPr>
          <p:sp>
            <p:nvSpPr>
              <p:cNvPr id="31" name="Rectangle: Rounded Corners 30">
                <a:extLst>
                  <a:ext uri="{FF2B5EF4-FFF2-40B4-BE49-F238E27FC236}">
                    <a16:creationId xmlns:a16="http://schemas.microsoft.com/office/drawing/2014/main" id="{23B295EA-753B-4DA9-AAF3-ABE172F9E54C}"/>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928ADE5D-F9C4-468A-A861-2A6B7858EACD}"/>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5E2AFAEE-39D4-40FB-9404-2FC953591C04}"/>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DD3DF42C-C6A9-424D-9023-C86E09F11212}"/>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954A50C4-75A6-400E-B4F8-5439CCB822DA}"/>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36" name="TextBox 35">
                <a:extLst>
                  <a:ext uri="{FF2B5EF4-FFF2-40B4-BE49-F238E27FC236}">
                    <a16:creationId xmlns:a16="http://schemas.microsoft.com/office/drawing/2014/main" id="{B4F6FD91-18C9-4967-AC04-B3398278E3C9}"/>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37" name="TextBox 36">
                <a:extLst>
                  <a:ext uri="{FF2B5EF4-FFF2-40B4-BE49-F238E27FC236}">
                    <a16:creationId xmlns:a16="http://schemas.microsoft.com/office/drawing/2014/main" id="{4B16E1BF-C467-4D37-ABD2-87C676CC034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38" name="Picture 37" descr="A picture containing electronics, display&#10;&#10;Description automatically generated">
                <a:extLst>
                  <a:ext uri="{FF2B5EF4-FFF2-40B4-BE49-F238E27FC236}">
                    <a16:creationId xmlns:a16="http://schemas.microsoft.com/office/drawing/2014/main" id="{9090FF52-3AFF-41AB-81E6-E4DDD6575829}"/>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39" name="Group 38">
                <a:extLst>
                  <a:ext uri="{FF2B5EF4-FFF2-40B4-BE49-F238E27FC236}">
                    <a16:creationId xmlns:a16="http://schemas.microsoft.com/office/drawing/2014/main" id="{52177867-4FCA-40D6-A02A-CF3A8DA5FA45}"/>
                  </a:ext>
                </a:extLst>
              </p:cNvPr>
              <p:cNvGrpSpPr/>
              <p:nvPr/>
            </p:nvGrpSpPr>
            <p:grpSpPr>
              <a:xfrm>
                <a:off x="5371580" y="5207571"/>
                <a:ext cx="512855" cy="512855"/>
                <a:chOff x="5371580" y="5207571"/>
                <a:chExt cx="512855" cy="512855"/>
              </a:xfrm>
            </p:grpSpPr>
            <p:sp>
              <p:nvSpPr>
                <p:cNvPr id="45" name="Oval 44">
                  <a:extLst>
                    <a:ext uri="{FF2B5EF4-FFF2-40B4-BE49-F238E27FC236}">
                      <a16:creationId xmlns:a16="http://schemas.microsoft.com/office/drawing/2014/main" id="{99A7B8AB-B55E-4660-83AF-1B4567C1E889}"/>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 picture containing vector graphics&#10;&#10;Description automatically generated">
                  <a:extLst>
                    <a:ext uri="{FF2B5EF4-FFF2-40B4-BE49-F238E27FC236}">
                      <a16:creationId xmlns:a16="http://schemas.microsoft.com/office/drawing/2014/main" id="{41876E19-47FD-4798-B44C-DCE13D540917}"/>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40" name="Group 39">
                <a:extLst>
                  <a:ext uri="{FF2B5EF4-FFF2-40B4-BE49-F238E27FC236}">
                    <a16:creationId xmlns:a16="http://schemas.microsoft.com/office/drawing/2014/main" id="{E6EB222E-283A-400D-BA7B-A34A9CA23CB6}"/>
                  </a:ext>
                </a:extLst>
              </p:cNvPr>
              <p:cNvGrpSpPr/>
              <p:nvPr/>
            </p:nvGrpSpPr>
            <p:grpSpPr>
              <a:xfrm>
                <a:off x="2940096" y="5152136"/>
                <a:ext cx="580645" cy="603313"/>
                <a:chOff x="1869521" y="5286580"/>
                <a:chExt cx="580645" cy="603313"/>
              </a:xfrm>
            </p:grpSpPr>
            <p:grpSp>
              <p:nvGrpSpPr>
                <p:cNvPr id="41" name="Group 40">
                  <a:extLst>
                    <a:ext uri="{FF2B5EF4-FFF2-40B4-BE49-F238E27FC236}">
                      <a16:creationId xmlns:a16="http://schemas.microsoft.com/office/drawing/2014/main" id="{40F1010C-BF24-4003-BE23-8FF888127106}"/>
                    </a:ext>
                  </a:extLst>
                </p:cNvPr>
                <p:cNvGrpSpPr/>
                <p:nvPr/>
              </p:nvGrpSpPr>
              <p:grpSpPr>
                <a:xfrm>
                  <a:off x="1939695" y="5286580"/>
                  <a:ext cx="440299" cy="506250"/>
                  <a:chOff x="2917264" y="5139694"/>
                  <a:chExt cx="440299" cy="506250"/>
                </a:xfrm>
              </p:grpSpPr>
              <p:sp>
                <p:nvSpPr>
                  <p:cNvPr id="43" name="Oval 42">
                    <a:extLst>
                      <a:ext uri="{FF2B5EF4-FFF2-40B4-BE49-F238E27FC236}">
                        <a16:creationId xmlns:a16="http://schemas.microsoft.com/office/drawing/2014/main" id="{18E16F8B-6FE2-4702-8453-A8D3E9B7B752}"/>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4E42EE40-9AC1-4380-9624-D3E2F182A63E}"/>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42" name="Picture 41" descr="A close up of a sign&#10;&#10;Description automatically generated">
                  <a:extLst>
                    <a:ext uri="{FF2B5EF4-FFF2-40B4-BE49-F238E27FC236}">
                      <a16:creationId xmlns:a16="http://schemas.microsoft.com/office/drawing/2014/main" id="{EA000F1F-57F3-413E-99FF-4D10B84B7CF8}"/>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8" name="Straight Connector 7">
              <a:extLst>
                <a:ext uri="{FF2B5EF4-FFF2-40B4-BE49-F238E27FC236}">
                  <a16:creationId xmlns:a16="http://schemas.microsoft.com/office/drawing/2014/main" id="{9AE57464-28B5-4981-9FFE-9BADF91B7EB3}"/>
                </a:ext>
              </a:extLst>
            </p:cNvPr>
            <p:cNvCxnSpPr>
              <a:cxnSpLocks/>
              <a:stCxn id="11" idx="0"/>
            </p:cNvCxnSpPr>
            <p:nvPr/>
          </p:nvCxnSpPr>
          <p:spPr>
            <a:xfrm flipH="1">
              <a:off x="3643087" y="5544505"/>
              <a:ext cx="5754" cy="52150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1584BC-CBFB-4E23-8F0B-976DFD427EF4}"/>
                </a:ext>
              </a:extLst>
            </p:cNvPr>
            <p:cNvCxnSpPr>
              <a:cxnSpLocks/>
            </p:cNvCxnSpPr>
            <p:nvPr/>
          </p:nvCxnSpPr>
          <p:spPr>
            <a:xfrm flipH="1">
              <a:off x="3627732" y="6056489"/>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B346A8-664E-4014-9396-D9B950B07F55}"/>
                </a:ext>
              </a:extLst>
            </p:cNvPr>
            <p:cNvCxnSpPr>
              <a:cxnSpLocks/>
            </p:cNvCxnSpPr>
            <p:nvPr/>
          </p:nvCxnSpPr>
          <p:spPr>
            <a:xfrm flipV="1">
              <a:off x="6127750" y="5591175"/>
              <a:ext cx="0" cy="46531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85E8B9-0083-4EEF-BB77-B258E16B532D}"/>
                </a:ext>
              </a:extLst>
            </p:cNvPr>
            <p:cNvSpPr/>
            <p:nvPr/>
          </p:nvSpPr>
          <p:spPr bwMode="auto">
            <a:xfrm>
              <a:off x="3558841" y="554450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378FB9B7-3A83-4F49-B816-E9EBAC997BB0}"/>
                </a:ext>
              </a:extLst>
            </p:cNvPr>
            <p:cNvGrpSpPr/>
            <p:nvPr/>
          </p:nvGrpSpPr>
          <p:grpSpPr>
            <a:xfrm>
              <a:off x="2983760" y="2551294"/>
              <a:ext cx="1434759" cy="1434759"/>
              <a:chOff x="5718554" y="2384386"/>
              <a:chExt cx="1434759" cy="1434759"/>
            </a:xfrm>
          </p:grpSpPr>
          <p:pic>
            <p:nvPicPr>
              <p:cNvPr id="29" name="Picture 28">
                <a:extLst>
                  <a:ext uri="{FF2B5EF4-FFF2-40B4-BE49-F238E27FC236}">
                    <a16:creationId xmlns:a16="http://schemas.microsoft.com/office/drawing/2014/main" id="{FFDE80D5-03A6-4E6D-A96D-DFF0EF1D882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30" name="Rectangle 29">
                <a:extLst>
                  <a:ext uri="{FF2B5EF4-FFF2-40B4-BE49-F238E27FC236}">
                    <a16:creationId xmlns:a16="http://schemas.microsoft.com/office/drawing/2014/main" id="{35EBF2DA-4641-4DCB-9813-B95605687A97}"/>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35877719-3495-45AA-8AA5-6236CDD0F724}"/>
                </a:ext>
              </a:extLst>
            </p:cNvPr>
            <p:cNvSpPr txBox="1"/>
            <p:nvPr/>
          </p:nvSpPr>
          <p:spPr>
            <a:xfrm>
              <a:off x="3409761"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DB</a:t>
              </a:r>
            </a:p>
            <a:p>
              <a:pPr algn="ctr"/>
              <a:r>
                <a:rPr lang="en-IN" sz="1500" dirty="0">
                  <a:solidFill>
                    <a:schemeClr val="bg1"/>
                  </a:solidFill>
                </a:rPr>
                <a:t>template</a:t>
              </a:r>
            </a:p>
          </p:txBody>
        </p:sp>
        <p:sp>
          <p:nvSpPr>
            <p:cNvPr id="17" name="TextBox 16">
              <a:extLst>
                <a:ext uri="{FF2B5EF4-FFF2-40B4-BE49-F238E27FC236}">
                  <a16:creationId xmlns:a16="http://schemas.microsoft.com/office/drawing/2014/main" id="{65197CCE-9B25-4D5E-8E7F-B4F1C7A050E6}"/>
                </a:ext>
              </a:extLst>
            </p:cNvPr>
            <p:cNvSpPr txBox="1"/>
            <p:nvPr/>
          </p:nvSpPr>
          <p:spPr>
            <a:xfrm>
              <a:off x="8274837" y="582581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18" name="TextBox 17">
              <a:extLst>
                <a:ext uri="{FF2B5EF4-FFF2-40B4-BE49-F238E27FC236}">
                  <a16:creationId xmlns:a16="http://schemas.microsoft.com/office/drawing/2014/main" id="{020792DC-B6D1-4D51-B071-C96A38481727}"/>
                </a:ext>
              </a:extLst>
            </p:cNvPr>
            <p:cNvSpPr txBox="1"/>
            <p:nvPr/>
          </p:nvSpPr>
          <p:spPr>
            <a:xfrm>
              <a:off x="4300068" y="5659649"/>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nvGrpSpPr>
            <p:cNvPr id="48" name="Group 47">
              <a:extLst>
                <a:ext uri="{FF2B5EF4-FFF2-40B4-BE49-F238E27FC236}">
                  <a16:creationId xmlns:a16="http://schemas.microsoft.com/office/drawing/2014/main" id="{668B65E8-EE86-4E11-8EFF-08FF86DCA29D}"/>
                </a:ext>
              </a:extLst>
            </p:cNvPr>
            <p:cNvGrpSpPr/>
            <p:nvPr/>
          </p:nvGrpSpPr>
          <p:grpSpPr>
            <a:xfrm>
              <a:off x="5429417" y="2551294"/>
              <a:ext cx="1434759" cy="1434759"/>
              <a:chOff x="5718554" y="2384386"/>
              <a:chExt cx="1434759" cy="1434759"/>
            </a:xfrm>
          </p:grpSpPr>
          <p:pic>
            <p:nvPicPr>
              <p:cNvPr id="50" name="Picture 49">
                <a:extLst>
                  <a:ext uri="{FF2B5EF4-FFF2-40B4-BE49-F238E27FC236}">
                    <a16:creationId xmlns:a16="http://schemas.microsoft.com/office/drawing/2014/main" id="{8A3E8693-AE21-4F7D-A4DD-57B650CFCDFE}"/>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1" name="Rectangle 50">
                <a:extLst>
                  <a:ext uri="{FF2B5EF4-FFF2-40B4-BE49-F238E27FC236}">
                    <a16:creationId xmlns:a16="http://schemas.microsoft.com/office/drawing/2014/main" id="{8E640DAE-7A6F-4E24-B6AB-C1BFF8686D2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TextBox 48">
              <a:extLst>
                <a:ext uri="{FF2B5EF4-FFF2-40B4-BE49-F238E27FC236}">
                  <a16:creationId xmlns:a16="http://schemas.microsoft.com/office/drawing/2014/main" id="{629825A0-2938-4581-99E6-4932B699629E}"/>
                </a:ext>
              </a:extLst>
            </p:cNvPr>
            <p:cNvSpPr txBox="1"/>
            <p:nvPr/>
          </p:nvSpPr>
          <p:spPr>
            <a:xfrm>
              <a:off x="5884446"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Web</a:t>
              </a:r>
            </a:p>
            <a:p>
              <a:pPr algn="ctr"/>
              <a:r>
                <a:rPr lang="en-IN" sz="1500" dirty="0">
                  <a:solidFill>
                    <a:schemeClr val="bg1"/>
                  </a:solidFill>
                </a:rPr>
                <a:t>template</a:t>
              </a:r>
            </a:p>
          </p:txBody>
        </p:sp>
        <p:grpSp>
          <p:nvGrpSpPr>
            <p:cNvPr id="53" name="Group 52">
              <a:extLst>
                <a:ext uri="{FF2B5EF4-FFF2-40B4-BE49-F238E27FC236}">
                  <a16:creationId xmlns:a16="http://schemas.microsoft.com/office/drawing/2014/main" id="{401EC79C-2B7A-4F4E-9E76-DD7628B6046F}"/>
                </a:ext>
              </a:extLst>
            </p:cNvPr>
            <p:cNvGrpSpPr/>
            <p:nvPr/>
          </p:nvGrpSpPr>
          <p:grpSpPr>
            <a:xfrm>
              <a:off x="7875074" y="2551294"/>
              <a:ext cx="1434759" cy="1434759"/>
              <a:chOff x="5718554" y="2384386"/>
              <a:chExt cx="1434759" cy="1434759"/>
            </a:xfrm>
          </p:grpSpPr>
          <p:pic>
            <p:nvPicPr>
              <p:cNvPr id="55" name="Picture 54">
                <a:extLst>
                  <a:ext uri="{FF2B5EF4-FFF2-40B4-BE49-F238E27FC236}">
                    <a16:creationId xmlns:a16="http://schemas.microsoft.com/office/drawing/2014/main" id="{0F2631A2-BB76-4379-8A4F-DAB179630194}"/>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6" name="Rectangle 55">
                <a:extLst>
                  <a:ext uri="{FF2B5EF4-FFF2-40B4-BE49-F238E27FC236}">
                    <a16:creationId xmlns:a16="http://schemas.microsoft.com/office/drawing/2014/main" id="{A431FC19-6B8A-47B7-A2C5-067CCF8C2B9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 name="TextBox 53">
              <a:extLst>
                <a:ext uri="{FF2B5EF4-FFF2-40B4-BE49-F238E27FC236}">
                  <a16:creationId xmlns:a16="http://schemas.microsoft.com/office/drawing/2014/main" id="{F32F46A3-EB31-43D6-8DB1-490324DACC1E}"/>
                </a:ext>
              </a:extLst>
            </p:cNvPr>
            <p:cNvSpPr txBox="1"/>
            <p:nvPr/>
          </p:nvSpPr>
          <p:spPr>
            <a:xfrm>
              <a:off x="8330103"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VM</a:t>
              </a:r>
            </a:p>
            <a:p>
              <a:pPr algn="ctr"/>
              <a:r>
                <a:rPr lang="en-IN" sz="1500" dirty="0">
                  <a:solidFill>
                    <a:schemeClr val="bg1"/>
                  </a:solidFill>
                </a:rPr>
                <a:t>template</a:t>
              </a:r>
            </a:p>
          </p:txBody>
        </p:sp>
        <p:grpSp>
          <p:nvGrpSpPr>
            <p:cNvPr id="66" name="Group 65">
              <a:extLst>
                <a:ext uri="{FF2B5EF4-FFF2-40B4-BE49-F238E27FC236}">
                  <a16:creationId xmlns:a16="http://schemas.microsoft.com/office/drawing/2014/main" id="{524B011A-3847-493B-B2A0-E425E5956048}"/>
                </a:ext>
              </a:extLst>
            </p:cNvPr>
            <p:cNvGrpSpPr/>
            <p:nvPr/>
          </p:nvGrpSpPr>
          <p:grpSpPr>
            <a:xfrm>
              <a:off x="8624558" y="3902072"/>
              <a:ext cx="180000" cy="750205"/>
              <a:chOff x="6095999" y="4039452"/>
              <a:chExt cx="180000" cy="750205"/>
            </a:xfrm>
          </p:grpSpPr>
          <p:cxnSp>
            <p:nvCxnSpPr>
              <p:cNvPr id="67" name="Straight Arrow Connector 66">
                <a:extLst>
                  <a:ext uri="{FF2B5EF4-FFF2-40B4-BE49-F238E27FC236}">
                    <a16:creationId xmlns:a16="http://schemas.microsoft.com/office/drawing/2014/main" id="{C588C3FE-F9F5-420B-95FB-6A8AFCF06AFA}"/>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8679918-2B3A-487C-ABEE-05604D2DE64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9" name="Group 68">
              <a:extLst>
                <a:ext uri="{FF2B5EF4-FFF2-40B4-BE49-F238E27FC236}">
                  <a16:creationId xmlns:a16="http://schemas.microsoft.com/office/drawing/2014/main" id="{5B5919EB-87CE-47C6-9905-031C7CBAB063}"/>
                </a:ext>
              </a:extLst>
            </p:cNvPr>
            <p:cNvGrpSpPr/>
            <p:nvPr/>
          </p:nvGrpSpPr>
          <p:grpSpPr>
            <a:xfrm>
              <a:off x="3648841" y="3902072"/>
              <a:ext cx="180000" cy="750205"/>
              <a:chOff x="6095999" y="4039452"/>
              <a:chExt cx="180000" cy="750205"/>
            </a:xfrm>
          </p:grpSpPr>
          <p:cxnSp>
            <p:nvCxnSpPr>
              <p:cNvPr id="70" name="Straight Arrow Connector 69">
                <a:extLst>
                  <a:ext uri="{FF2B5EF4-FFF2-40B4-BE49-F238E27FC236}">
                    <a16:creationId xmlns:a16="http://schemas.microsoft.com/office/drawing/2014/main" id="{112F809D-7F9E-48EA-AB61-189EFA673C16}"/>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BFBB3CF-C74C-423F-BC7A-8FF3F3B7D24B}"/>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A9B4E4EC-D3E2-46B4-8426-40741A81C772}"/>
                </a:ext>
              </a:extLst>
            </p:cNvPr>
            <p:cNvSpPr txBox="1"/>
            <p:nvPr/>
          </p:nvSpPr>
          <p:spPr>
            <a:xfrm>
              <a:off x="5199729" y="2134288"/>
              <a:ext cx="179254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Parent template</a:t>
              </a:r>
            </a:p>
          </p:txBody>
        </p:sp>
        <p:grpSp>
          <p:nvGrpSpPr>
            <p:cNvPr id="65" name="Group 64">
              <a:extLst>
                <a:ext uri="{FF2B5EF4-FFF2-40B4-BE49-F238E27FC236}">
                  <a16:creationId xmlns:a16="http://schemas.microsoft.com/office/drawing/2014/main" id="{37513D61-EDFA-49E2-AF1A-3282A46D4B78}"/>
                </a:ext>
              </a:extLst>
            </p:cNvPr>
            <p:cNvGrpSpPr/>
            <p:nvPr/>
          </p:nvGrpSpPr>
          <p:grpSpPr>
            <a:xfrm>
              <a:off x="6095999" y="3902072"/>
              <a:ext cx="180000" cy="750205"/>
              <a:chOff x="6095999" y="4039452"/>
              <a:chExt cx="180000" cy="750205"/>
            </a:xfrm>
          </p:grpSpPr>
          <p:cxnSp>
            <p:nvCxnSpPr>
              <p:cNvPr id="13" name="Straight Arrow Connector 12">
                <a:extLst>
                  <a:ext uri="{FF2B5EF4-FFF2-40B4-BE49-F238E27FC236}">
                    <a16:creationId xmlns:a16="http://schemas.microsoft.com/office/drawing/2014/main" id="{A6DFFDA1-1D6F-41A3-B54C-802A580BF7E2}"/>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49B048E-1D4D-4B0A-88F5-84FE750343F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177748741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CB3-9566-4482-B329-5DE416722F39}"/>
              </a:ext>
            </a:extLst>
          </p:cNvPr>
          <p:cNvSpPr>
            <a:spLocks noGrp="1"/>
          </p:cNvSpPr>
          <p:nvPr>
            <p:ph type="title"/>
          </p:nvPr>
        </p:nvSpPr>
        <p:spPr>
          <a:xfrm>
            <a:off x="588263" y="457200"/>
            <a:ext cx="11018520" cy="1107996"/>
          </a:xfrm>
        </p:spPr>
        <p:txBody>
          <a:bodyPr/>
          <a:lstStyle/>
          <a:p>
            <a:r>
              <a:rPr lang="en-US" dirty="0"/>
              <a:t>Create Resource Manager templates by using the Azure portal</a:t>
            </a:r>
          </a:p>
        </p:txBody>
      </p:sp>
      <p:pic>
        <p:nvPicPr>
          <p:cNvPr id="8" name="Content Placeholder 7" descr="The slide has a screenshot of the Azure portal automation script window.">
            <a:extLst>
              <a:ext uri="{FF2B5EF4-FFF2-40B4-BE49-F238E27FC236}">
                <a16:creationId xmlns:a16="http://schemas.microsoft.com/office/drawing/2014/main" id="{8AD0E81C-3878-4244-B875-5670BE0BE935}"/>
              </a:ext>
            </a:extLst>
          </p:cNvPr>
          <p:cNvPicPr>
            <a:picLocks noGrp="1" noChangeAspect="1"/>
          </p:cNvPicPr>
          <p:nvPr>
            <p:ph sz="quarter" idx="12"/>
          </p:nvPr>
        </p:nvPicPr>
        <p:blipFill rotWithShape="1">
          <a:blip r:embed="rId4"/>
          <a:srcRect l="14924" t="7538"/>
          <a:stretch/>
        </p:blipFill>
        <p:spPr>
          <a:xfrm>
            <a:off x="2012012" y="1693723"/>
            <a:ext cx="7756828" cy="4929851"/>
          </a:xfrm>
          <a:ln>
            <a:solidFill>
              <a:schemeClr val="bg1">
                <a:lumMod val="85000"/>
              </a:schemeClr>
            </a:solidFill>
          </a:ln>
        </p:spPr>
      </p:pic>
    </p:spTree>
    <p:custDataLst>
      <p:tags r:id="rId1"/>
    </p:custDataLst>
    <p:extLst>
      <p:ext uri="{BB962C8B-B14F-4D97-AF65-F5344CB8AC3E}">
        <p14:creationId xmlns:p14="http://schemas.microsoft.com/office/powerpoint/2010/main" val="83829255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Azure Resource Manager templates by using the Azure portal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vert="horz" wrap="square" lIns="0" tIns="0" rIns="0" bIns="0" rtlCol="0" anchor="t">
            <a:spAutoFit/>
          </a:bodyPr>
          <a:lstStyle/>
          <a:p>
            <a:r>
              <a:rPr lang="en-US" dirty="0">
                <a:cs typeface="Segoe UI Semilight"/>
              </a:rPr>
              <a:t>Aditi Shrivastava</a:t>
            </a:r>
            <a:endParaRPr lang="en-US" dirty="0"/>
          </a:p>
        </p:txBody>
      </p:sp>
    </p:spTree>
    <p:custDataLst>
      <p:tags r:id="rId1"/>
    </p:custDataLst>
    <p:extLst>
      <p:ext uri="{BB962C8B-B14F-4D97-AF65-F5344CB8AC3E}">
        <p14:creationId xmlns:p14="http://schemas.microsoft.com/office/powerpoint/2010/main" val="19309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FB1-70B4-4486-836A-4D6ABA604519}"/>
              </a:ext>
            </a:extLst>
          </p:cNvPr>
          <p:cNvSpPr>
            <a:spLocks noGrp="1"/>
          </p:cNvSpPr>
          <p:nvPr>
            <p:ph type="title"/>
          </p:nvPr>
        </p:nvSpPr>
        <p:spPr>
          <a:xfrm>
            <a:off x="588263" y="457200"/>
            <a:ext cx="11018520" cy="1107996"/>
          </a:xfrm>
        </p:spPr>
        <p:txBody>
          <a:bodyPr/>
          <a:lstStyle/>
          <a:p>
            <a:r>
              <a:rPr lang="en-US" dirty="0"/>
              <a:t>Deploying Azure Resource Manager templates by using Azure CLI</a:t>
            </a:r>
          </a:p>
        </p:txBody>
      </p:sp>
      <p:sp>
        <p:nvSpPr>
          <p:cNvPr id="4" name="Text Placeholder 3" descr="The sample code creates Resource Manager templates.">
            <a:extLst>
              <a:ext uri="{FF2B5EF4-FFF2-40B4-BE49-F238E27FC236}">
                <a16:creationId xmlns:a16="http://schemas.microsoft.com/office/drawing/2014/main" id="{0C42F812-3434-46A1-9FCB-1B954D977E64}"/>
              </a:ext>
            </a:extLst>
          </p:cNvPr>
          <p:cNvSpPr>
            <a:spLocks noGrp="1"/>
          </p:cNvSpPr>
          <p:nvPr>
            <p:ph type="body" sz="quarter" idx="10"/>
          </p:nvPr>
        </p:nvSpPr>
        <p:spPr>
          <a:xfrm>
            <a:off x="588263" y="1877752"/>
            <a:ext cx="11018520" cy="2277547"/>
          </a:xfrm>
        </p:spPr>
        <p:txBody>
          <a:bodyPr/>
          <a:lstStyle/>
          <a:p>
            <a:r>
              <a:rPr lang="en-US" sz="2000" dirty="0">
                <a:solidFill>
                  <a:srgbClr val="0000FF"/>
                </a:solidFill>
              </a:rPr>
              <a:t>az group create </a:t>
            </a:r>
            <a:r>
              <a:rPr lang="en-US" sz="2000" dirty="0">
                <a:solidFill>
                  <a:srgbClr val="001080"/>
                </a:solidFill>
              </a:rPr>
              <a:t>--name </a:t>
            </a:r>
            <a:r>
              <a:rPr lang="en-US" sz="2000" dirty="0">
                <a:solidFill>
                  <a:srgbClr val="A31515"/>
                </a:solidFill>
              </a:rPr>
              <a:t>$resourceGroupName </a:t>
            </a:r>
            <a:r>
              <a:rPr lang="en-US" sz="2000" dirty="0">
                <a:solidFill>
                  <a:srgbClr val="001080"/>
                </a:solidFill>
              </a:rPr>
              <a:t>--location </a:t>
            </a:r>
            <a:r>
              <a:rPr lang="en-US" sz="2000" dirty="0">
                <a:solidFill>
                  <a:srgbClr val="A31515"/>
                </a:solidFill>
              </a:rPr>
              <a:t>$location</a:t>
            </a:r>
            <a:endParaRPr lang="en-US" sz="2000" dirty="0">
              <a:solidFill>
                <a:srgbClr val="000000"/>
              </a:solidFill>
            </a:endParaRPr>
          </a:p>
          <a:p>
            <a:br>
              <a:rPr lang="en-US" sz="2000" dirty="0">
                <a:solidFill>
                  <a:srgbClr val="000000"/>
                </a:solidFill>
              </a:rPr>
            </a:br>
            <a:r>
              <a:rPr lang="en-US" sz="2000" dirty="0">
                <a:solidFill>
                  <a:srgbClr val="0000FF"/>
                </a:solidFill>
              </a:rPr>
              <a:t>az group deployment create </a:t>
            </a:r>
            <a:r>
              <a:rPr lang="en-US" sz="2000" dirty="0">
                <a:solidFill>
                  <a:srgbClr val="001080"/>
                </a:solidFill>
              </a:rPr>
              <a:t>--name </a:t>
            </a:r>
            <a:r>
              <a:rPr lang="en-US" sz="2000" dirty="0">
                <a:solidFill>
                  <a:srgbClr val="A31515"/>
                </a:solidFill>
              </a:rPr>
              <a:t>$deploymentName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--template-file </a:t>
            </a:r>
            <a:r>
              <a:rPr lang="en-US" sz="2000" dirty="0">
                <a:solidFill>
                  <a:srgbClr val="A31515"/>
                </a:solidFill>
              </a:rPr>
              <a:t>"azuredeploy.json"</a:t>
            </a:r>
            <a:br>
              <a:rPr lang="en-US" sz="2000" dirty="0">
                <a:solidFill>
                  <a:srgbClr val="000000"/>
                </a:solidFill>
              </a:rPr>
            </a:br>
            <a:endParaRPr lang="en-US" sz="2000" dirty="0">
              <a:solidFill>
                <a:srgbClr val="000000"/>
              </a:solidFill>
            </a:endParaRPr>
          </a:p>
          <a:p>
            <a:r>
              <a:rPr lang="en-US" sz="2000" dirty="0">
                <a:solidFill>
                  <a:srgbClr val="0000FF"/>
                </a:solidFill>
              </a:rPr>
              <a:t>az storage account show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--name </a:t>
            </a:r>
            <a:r>
              <a:rPr lang="en-US" sz="2000" dirty="0">
                <a:solidFill>
                  <a:srgbClr val="A31515"/>
                </a:solidFill>
              </a:rPr>
              <a:t>$storageAccountName</a:t>
            </a:r>
            <a:endParaRPr lang="en-US" sz="2000" dirty="0">
              <a:solidFill>
                <a:srgbClr val="000000"/>
              </a:solidFill>
            </a:endParaRPr>
          </a:p>
        </p:txBody>
      </p:sp>
    </p:spTree>
    <p:custDataLst>
      <p:tags r:id="rId1"/>
    </p:custDataLst>
    <p:extLst>
      <p:ext uri="{BB962C8B-B14F-4D97-AF65-F5344CB8AC3E}">
        <p14:creationId xmlns:p14="http://schemas.microsoft.com/office/powerpoint/2010/main" val="410802809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036027"/>
            <a:ext cx="9144000" cy="1495794"/>
          </a:xfrm>
        </p:spPr>
        <p:txBody>
          <a:bodyPr/>
          <a:lstStyle/>
          <a:p>
            <a:r>
              <a:rPr lang="en-US" dirty="0"/>
              <a:t>Demonstration: Creating Azure Resource Manager templates by using Visual Studio Code</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vert="horz" wrap="square" lIns="0" tIns="0" rIns="0" bIns="0" rtlCol="0" anchor="t">
            <a:spAutoFit/>
          </a:bodyPr>
          <a:lstStyle/>
          <a:p>
            <a:r>
              <a:rPr lang="en-US" dirty="0">
                <a:cs typeface="Segoe UI Semilight"/>
              </a:rPr>
              <a:t>Aditi Shrivastava</a:t>
            </a:r>
            <a:endParaRPr lang="en-US" dirty="0"/>
          </a:p>
        </p:txBody>
      </p:sp>
    </p:spTree>
    <p:custDataLst>
      <p:tags r:id="rId1"/>
    </p:custDataLst>
    <p:extLst>
      <p:ext uri="{BB962C8B-B14F-4D97-AF65-F5344CB8AC3E}">
        <p14:creationId xmlns:p14="http://schemas.microsoft.com/office/powerpoint/2010/main" val="27088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container images for solutions</a:t>
            </a:r>
          </a:p>
        </p:txBody>
      </p:sp>
    </p:spTree>
    <p:custDataLst>
      <p:tags r:id="rId1"/>
    </p:custDataLst>
    <p:extLst>
      <p:ext uri="{BB962C8B-B14F-4D97-AF65-F5344CB8AC3E}">
        <p14:creationId xmlns:p14="http://schemas.microsoft.com/office/powerpoint/2010/main" val="173562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BCBC-05D1-4193-9971-8952E5B199C8}"/>
              </a:ext>
            </a:extLst>
          </p:cNvPr>
          <p:cNvSpPr>
            <a:spLocks noGrp="1"/>
          </p:cNvSpPr>
          <p:nvPr>
            <p:ph type="title"/>
          </p:nvPr>
        </p:nvSpPr>
        <p:spPr/>
        <p:txBody>
          <a:bodyPr/>
          <a:lstStyle/>
          <a:p>
            <a:r>
              <a:rPr lang="en-US" dirty="0"/>
              <a:t>Virtualization and containers</a:t>
            </a:r>
          </a:p>
        </p:txBody>
      </p:sp>
      <p:grpSp>
        <p:nvGrpSpPr>
          <p:cNvPr id="42" name="Group 41" descr="Illustration of how virtual machines include the kernel for each VM while containers only include apps and services without the kernel.">
            <a:extLst>
              <a:ext uri="{FF2B5EF4-FFF2-40B4-BE49-F238E27FC236}">
                <a16:creationId xmlns:a16="http://schemas.microsoft.com/office/drawing/2014/main" id="{4E271748-3377-49D8-9159-44FA628A50AD}"/>
              </a:ext>
            </a:extLst>
          </p:cNvPr>
          <p:cNvGrpSpPr/>
          <p:nvPr/>
        </p:nvGrpSpPr>
        <p:grpSpPr>
          <a:xfrm>
            <a:off x="584200" y="1435496"/>
            <a:ext cx="11018520" cy="5029200"/>
            <a:chOff x="584200" y="1435496"/>
            <a:chExt cx="11018520" cy="5029200"/>
          </a:xfrm>
        </p:grpSpPr>
        <p:sp>
          <p:nvSpPr>
            <p:cNvPr id="4" name="Device running virtual machines">
              <a:extLst>
                <a:ext uri="{FF2B5EF4-FFF2-40B4-BE49-F238E27FC236}">
                  <a16:creationId xmlns:a16="http://schemas.microsoft.com/office/drawing/2014/main" id="{ECD3C50A-A0C2-4CB0-8F66-00814DECF36D}"/>
                </a:ext>
              </a:extLst>
            </p:cNvPr>
            <p:cNvSpPr/>
            <p:nvPr/>
          </p:nvSpPr>
          <p:spPr bwMode="auto">
            <a:xfrm>
              <a:off x="584200" y="1435496"/>
              <a:ext cx="5029200" cy="502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virtual machines</a:t>
              </a:r>
            </a:p>
          </p:txBody>
        </p:sp>
        <p:sp>
          <p:nvSpPr>
            <p:cNvPr id="7" name="Hardware">
              <a:extLst>
                <a:ext uri="{FF2B5EF4-FFF2-40B4-BE49-F238E27FC236}">
                  <a16:creationId xmlns:a16="http://schemas.microsoft.com/office/drawing/2014/main" id="{A9A142FC-C411-48FD-A64D-FB16C15F34F0}"/>
                </a:ext>
              </a:extLst>
            </p:cNvPr>
            <p:cNvSpPr/>
            <p:nvPr/>
          </p:nvSpPr>
          <p:spPr bwMode="auto">
            <a:xfrm rot="16200000">
              <a:off x="2700768" y="3563476"/>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23" name="Graphic 22">
              <a:extLst>
                <a:ext uri="{FF2B5EF4-FFF2-40B4-BE49-F238E27FC236}">
                  <a16:creationId xmlns:a16="http://schemas.microsoft.com/office/drawing/2014/main" id="{7FE3F360-9D3D-42E2-A207-31BBB48881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917" y="5712315"/>
              <a:ext cx="307774" cy="548640"/>
            </a:xfrm>
            <a:prstGeom prst="rect">
              <a:avLst/>
            </a:prstGeom>
          </p:spPr>
        </p:pic>
        <p:sp>
          <p:nvSpPr>
            <p:cNvPr id="8" name="Operating system">
              <a:extLst>
                <a:ext uri="{FF2B5EF4-FFF2-40B4-BE49-F238E27FC236}">
                  <a16:creationId xmlns:a16="http://schemas.microsoft.com/office/drawing/2014/main" id="{61350A1A-E664-4DDF-B647-E25DF7EECECF}"/>
                </a:ext>
              </a:extLst>
            </p:cNvPr>
            <p:cNvSpPr/>
            <p:nvPr/>
          </p:nvSpPr>
          <p:spPr bwMode="auto">
            <a:xfrm rot="16200000">
              <a:off x="1349039" y="1334350"/>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20" name="Graphic 19">
              <a:extLst>
                <a:ext uri="{FF2B5EF4-FFF2-40B4-BE49-F238E27FC236}">
                  <a16:creationId xmlns:a16="http://schemas.microsoft.com/office/drawing/2014/main" id="{69D493B4-0C81-4934-BC85-31FA77471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1051" y="2950399"/>
              <a:ext cx="548640" cy="478601"/>
            </a:xfrm>
            <a:prstGeom prst="rect">
              <a:avLst/>
            </a:prstGeom>
          </p:spPr>
        </p:pic>
        <p:sp>
          <p:nvSpPr>
            <p:cNvPr id="26" name="Virtual machine">
              <a:extLst>
                <a:ext uri="{FF2B5EF4-FFF2-40B4-BE49-F238E27FC236}">
                  <a16:creationId xmlns:a16="http://schemas.microsoft.com/office/drawing/2014/main" id="{4D8E7240-DC56-4C99-AA1D-4C32BB73B7DD}"/>
                </a:ext>
              </a:extLst>
            </p:cNvPr>
            <p:cNvSpPr/>
            <p:nvPr/>
          </p:nvSpPr>
          <p:spPr bwMode="auto">
            <a:xfrm>
              <a:off x="1990165" y="2229924"/>
              <a:ext cx="3377901" cy="3055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8" name="Kernel">
              <a:extLst>
                <a:ext uri="{FF2B5EF4-FFF2-40B4-BE49-F238E27FC236}">
                  <a16:creationId xmlns:a16="http://schemas.microsoft.com/office/drawing/2014/main" id="{46E7B49B-3E5F-4F94-B3EC-2BFC9716C75E}"/>
                </a:ext>
              </a:extLst>
            </p:cNvPr>
            <p:cNvSpPr/>
            <p:nvPr/>
          </p:nvSpPr>
          <p:spPr bwMode="auto">
            <a:xfrm rot="16200000">
              <a:off x="3252843" y="3068001"/>
              <a:ext cx="852544" cy="31089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Kernel</a:t>
              </a:r>
            </a:p>
          </p:txBody>
        </p:sp>
        <p:pic>
          <p:nvPicPr>
            <p:cNvPr id="18" name="Graphic 17">
              <a:extLst>
                <a:ext uri="{FF2B5EF4-FFF2-40B4-BE49-F238E27FC236}">
                  <a16:creationId xmlns:a16="http://schemas.microsoft.com/office/drawing/2014/main" id="{F365F430-F061-4661-B635-3301CC163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93947" y="4393881"/>
              <a:ext cx="457200" cy="457200"/>
            </a:xfrm>
            <a:prstGeom prst="rect">
              <a:avLst/>
            </a:prstGeom>
          </p:spPr>
        </p:pic>
        <p:sp>
          <p:nvSpPr>
            <p:cNvPr id="29" name="Apps">
              <a:extLst>
                <a:ext uri="{FF2B5EF4-FFF2-40B4-BE49-F238E27FC236}">
                  <a16:creationId xmlns:a16="http://schemas.microsoft.com/office/drawing/2014/main" id="{69A099EF-2274-4323-AE33-9340273EA1C7}"/>
                </a:ext>
              </a:extLst>
            </p:cNvPr>
            <p:cNvSpPr/>
            <p:nvPr/>
          </p:nvSpPr>
          <p:spPr bwMode="auto">
            <a:xfrm rot="16200000">
              <a:off x="242958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14" name="Graphic 13">
              <a:extLst>
                <a:ext uri="{FF2B5EF4-FFF2-40B4-BE49-F238E27FC236}">
                  <a16:creationId xmlns:a16="http://schemas.microsoft.com/office/drawing/2014/main" id="{3184929A-753E-4FB6-B45A-5EC5567C4D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2995" y="3223512"/>
              <a:ext cx="457200" cy="360485"/>
            </a:xfrm>
            <a:prstGeom prst="rect">
              <a:avLst/>
            </a:prstGeom>
          </p:spPr>
        </p:pic>
        <p:sp>
          <p:nvSpPr>
            <p:cNvPr id="30" name="Services">
              <a:extLst>
                <a:ext uri="{FF2B5EF4-FFF2-40B4-BE49-F238E27FC236}">
                  <a16:creationId xmlns:a16="http://schemas.microsoft.com/office/drawing/2014/main" id="{81D29AE6-73B7-40C1-BAA5-BA9962859311}"/>
                </a:ext>
              </a:extLst>
            </p:cNvPr>
            <p:cNvSpPr/>
            <p:nvPr/>
          </p:nvSpPr>
          <p:spPr bwMode="auto">
            <a:xfrm rot="16200000">
              <a:off x="407237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16" name="Graphic 15">
              <a:extLst>
                <a:ext uri="{FF2B5EF4-FFF2-40B4-BE49-F238E27FC236}">
                  <a16:creationId xmlns:a16="http://schemas.microsoft.com/office/drawing/2014/main" id="{272FB4E8-C64E-4069-A087-32465B9BEA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41610" y="3175155"/>
              <a:ext cx="391886" cy="457200"/>
            </a:xfrm>
            <a:prstGeom prst="rect">
              <a:avLst/>
            </a:prstGeom>
          </p:spPr>
        </p:pic>
        <p:sp>
          <p:nvSpPr>
            <p:cNvPr id="6" name="Device running containers">
              <a:extLst>
                <a:ext uri="{FF2B5EF4-FFF2-40B4-BE49-F238E27FC236}">
                  <a16:creationId xmlns:a16="http://schemas.microsoft.com/office/drawing/2014/main" id="{E0DF97A6-32E8-4FE7-B2CD-BE7F0AA1BC8C}"/>
                </a:ext>
              </a:extLst>
            </p:cNvPr>
            <p:cNvSpPr/>
            <p:nvPr/>
          </p:nvSpPr>
          <p:spPr bwMode="auto">
            <a:xfrm>
              <a:off x="6573520" y="1435496"/>
              <a:ext cx="5029200" cy="5029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containers</a:t>
              </a:r>
            </a:p>
          </p:txBody>
        </p:sp>
        <p:sp>
          <p:nvSpPr>
            <p:cNvPr id="31" name="Hardware">
              <a:extLst>
                <a:ext uri="{FF2B5EF4-FFF2-40B4-BE49-F238E27FC236}">
                  <a16:creationId xmlns:a16="http://schemas.microsoft.com/office/drawing/2014/main" id="{F40145A7-E118-4EB1-83C3-A87EB5B6F73F}"/>
                </a:ext>
              </a:extLst>
            </p:cNvPr>
            <p:cNvSpPr/>
            <p:nvPr/>
          </p:nvSpPr>
          <p:spPr bwMode="auto">
            <a:xfrm rot="16200000">
              <a:off x="8695167" y="3563477"/>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34" name="Graphic 33">
              <a:extLst>
                <a:ext uri="{FF2B5EF4-FFF2-40B4-BE49-F238E27FC236}">
                  <a16:creationId xmlns:a16="http://schemas.microsoft.com/office/drawing/2014/main" id="{AF604F2F-7AC3-40CB-9954-DCDF6B6F7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316" y="5712316"/>
              <a:ext cx="307774" cy="548640"/>
            </a:xfrm>
            <a:prstGeom prst="rect">
              <a:avLst/>
            </a:prstGeom>
          </p:spPr>
        </p:pic>
        <p:sp>
          <p:nvSpPr>
            <p:cNvPr id="32" name="Operating system">
              <a:extLst>
                <a:ext uri="{FF2B5EF4-FFF2-40B4-BE49-F238E27FC236}">
                  <a16:creationId xmlns:a16="http://schemas.microsoft.com/office/drawing/2014/main" id="{2F33190F-1D35-4878-B78C-1E3570C03327}"/>
                </a:ext>
              </a:extLst>
            </p:cNvPr>
            <p:cNvSpPr/>
            <p:nvPr/>
          </p:nvSpPr>
          <p:spPr bwMode="auto">
            <a:xfrm rot="16200000">
              <a:off x="7343438" y="1334351"/>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33" name="Graphic 32">
              <a:extLst>
                <a:ext uri="{FF2B5EF4-FFF2-40B4-BE49-F238E27FC236}">
                  <a16:creationId xmlns:a16="http://schemas.microsoft.com/office/drawing/2014/main" id="{12D3F3E1-EE1D-43BA-8295-206C8E2DBB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5450" y="2950400"/>
              <a:ext cx="548640" cy="478601"/>
            </a:xfrm>
            <a:prstGeom prst="rect">
              <a:avLst/>
            </a:prstGeom>
          </p:spPr>
        </p:pic>
        <p:sp>
          <p:nvSpPr>
            <p:cNvPr id="36" name="Kernel">
              <a:extLst>
                <a:ext uri="{FF2B5EF4-FFF2-40B4-BE49-F238E27FC236}">
                  <a16:creationId xmlns:a16="http://schemas.microsoft.com/office/drawing/2014/main" id="{F9D906EC-13DC-453D-B80C-E16217BBB6B4}"/>
                </a:ext>
              </a:extLst>
            </p:cNvPr>
            <p:cNvSpPr/>
            <p:nvPr/>
          </p:nvSpPr>
          <p:spPr bwMode="auto">
            <a:xfrm rot="16200000">
              <a:off x="8654379" y="2577006"/>
              <a:ext cx="852544" cy="4563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bg1"/>
                  </a:solidFill>
                  <a:ea typeface="Segoe UI" pitchFamily="34" charset="0"/>
                  <a:cs typeface="Segoe UI" pitchFamily="34" charset="0"/>
                </a:rPr>
                <a:t>Kernel</a:t>
              </a:r>
            </a:p>
          </p:txBody>
        </p:sp>
        <p:pic>
          <p:nvPicPr>
            <p:cNvPr id="41" name="Graphic 40">
              <a:extLst>
                <a:ext uri="{FF2B5EF4-FFF2-40B4-BE49-F238E27FC236}">
                  <a16:creationId xmlns:a16="http://schemas.microsoft.com/office/drawing/2014/main" id="{0F782075-EF0A-4190-A1BA-4FA2C29590B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0102" y="4622481"/>
              <a:ext cx="457200" cy="457200"/>
            </a:xfrm>
            <a:prstGeom prst="rect">
              <a:avLst/>
            </a:prstGeom>
          </p:spPr>
        </p:pic>
        <p:sp>
          <p:nvSpPr>
            <p:cNvPr id="35" name="Container">
              <a:extLst>
                <a:ext uri="{FF2B5EF4-FFF2-40B4-BE49-F238E27FC236}">
                  <a16:creationId xmlns:a16="http://schemas.microsoft.com/office/drawing/2014/main" id="{6EB8E143-DF8D-403F-AE62-F6EF14C5DCCF}"/>
                </a:ext>
              </a:extLst>
            </p:cNvPr>
            <p:cNvSpPr/>
            <p:nvPr/>
          </p:nvSpPr>
          <p:spPr bwMode="auto">
            <a:xfrm>
              <a:off x="7984564" y="2229926"/>
              <a:ext cx="3377901" cy="1966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Container</a:t>
              </a:r>
            </a:p>
          </p:txBody>
        </p:sp>
        <p:sp>
          <p:nvSpPr>
            <p:cNvPr id="37" name="Apps">
              <a:extLst>
                <a:ext uri="{FF2B5EF4-FFF2-40B4-BE49-F238E27FC236}">
                  <a16:creationId xmlns:a16="http://schemas.microsoft.com/office/drawing/2014/main" id="{FF5C336D-6F6F-43E9-9EA4-A4C0BF27026E}"/>
                </a:ext>
              </a:extLst>
            </p:cNvPr>
            <p:cNvSpPr/>
            <p:nvPr/>
          </p:nvSpPr>
          <p:spPr bwMode="auto">
            <a:xfrm rot="16200000">
              <a:off x="842398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39" name="Graphic 38">
              <a:extLst>
                <a:ext uri="{FF2B5EF4-FFF2-40B4-BE49-F238E27FC236}">
                  <a16:creationId xmlns:a16="http://schemas.microsoft.com/office/drawing/2014/main" id="{CCCFDE2A-083F-4DDF-99A8-250690CCBC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87394" y="3223513"/>
              <a:ext cx="457200" cy="360485"/>
            </a:xfrm>
            <a:prstGeom prst="rect">
              <a:avLst/>
            </a:prstGeom>
          </p:spPr>
        </p:pic>
        <p:sp>
          <p:nvSpPr>
            <p:cNvPr id="38" name="Services">
              <a:extLst>
                <a:ext uri="{FF2B5EF4-FFF2-40B4-BE49-F238E27FC236}">
                  <a16:creationId xmlns:a16="http://schemas.microsoft.com/office/drawing/2014/main" id="{00263A7A-4463-4138-91FD-8DA0F1C59C74}"/>
                </a:ext>
              </a:extLst>
            </p:cNvPr>
            <p:cNvSpPr/>
            <p:nvPr/>
          </p:nvSpPr>
          <p:spPr bwMode="auto">
            <a:xfrm rot="16200000">
              <a:off x="1006677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40" name="Graphic 39">
              <a:extLst>
                <a:ext uri="{FF2B5EF4-FFF2-40B4-BE49-F238E27FC236}">
                  <a16:creationId xmlns:a16="http://schemas.microsoft.com/office/drawing/2014/main" id="{CA69B4AE-9965-4BD0-9EFB-287CDBEBB5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36009" y="3175156"/>
              <a:ext cx="391886" cy="457200"/>
            </a:xfrm>
            <a:prstGeom prst="rect">
              <a:avLst/>
            </a:prstGeom>
          </p:spPr>
        </p:pic>
      </p:grpSp>
    </p:spTree>
    <p:custDataLst>
      <p:tags r:id="rId1"/>
    </p:custDataLst>
    <p:extLst>
      <p:ext uri="{BB962C8B-B14F-4D97-AF65-F5344CB8AC3E}">
        <p14:creationId xmlns:p14="http://schemas.microsoft.com/office/powerpoint/2010/main" val="2018143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C0A-D796-441B-9E52-2D583282955F}"/>
              </a:ext>
            </a:extLst>
          </p:cNvPr>
          <p:cNvSpPr>
            <a:spLocks noGrp="1"/>
          </p:cNvSpPr>
          <p:nvPr>
            <p:ph type="title"/>
          </p:nvPr>
        </p:nvSpPr>
        <p:spPr/>
        <p:txBody>
          <a:bodyPr/>
          <a:lstStyle/>
          <a:p>
            <a:r>
              <a:rPr lang="en-US" dirty="0"/>
              <a:t>Container Images</a:t>
            </a:r>
          </a:p>
        </p:txBody>
      </p:sp>
      <p:sp>
        <p:nvSpPr>
          <p:cNvPr id="3" name="Text Placeholder 2">
            <a:extLst>
              <a:ext uri="{FF2B5EF4-FFF2-40B4-BE49-F238E27FC236}">
                <a16:creationId xmlns:a16="http://schemas.microsoft.com/office/drawing/2014/main" id="{23D7FBDD-C5FD-42D3-9FA1-8F4816488A63}"/>
              </a:ext>
            </a:extLst>
          </p:cNvPr>
          <p:cNvSpPr>
            <a:spLocks noGrp="1"/>
          </p:cNvSpPr>
          <p:nvPr>
            <p:ph type="body" sz="quarter" idx="10"/>
          </p:nvPr>
        </p:nvSpPr>
        <p:spPr>
          <a:xfrm>
            <a:off x="584200" y="1435497"/>
            <a:ext cx="11018520" cy="430887"/>
          </a:xfrm>
        </p:spPr>
        <p:txBody>
          <a:bodyPr/>
          <a:lstStyle/>
          <a:p>
            <a:pPr marL="0" indent="0">
              <a:buNone/>
            </a:pPr>
            <a:r>
              <a:rPr lang="en-US" dirty="0"/>
              <a:t>Mechanism to package and deploy an application</a:t>
            </a:r>
          </a:p>
        </p:txBody>
      </p:sp>
      <p:grpSp>
        <p:nvGrpSpPr>
          <p:cNvPr id="54" name="Group 53" descr="The diagram depicts a container deploying from a developer's laptop to multiple operating systems or environments.">
            <a:extLst>
              <a:ext uri="{FF2B5EF4-FFF2-40B4-BE49-F238E27FC236}">
                <a16:creationId xmlns:a16="http://schemas.microsoft.com/office/drawing/2014/main" id="{48140894-089F-4B94-A0AB-0E68A2495F70}"/>
              </a:ext>
            </a:extLst>
          </p:cNvPr>
          <p:cNvGrpSpPr/>
          <p:nvPr/>
        </p:nvGrpSpPr>
        <p:grpSpPr>
          <a:xfrm>
            <a:off x="584200" y="1538430"/>
            <a:ext cx="10790603" cy="4862370"/>
            <a:chOff x="584200" y="1538430"/>
            <a:chExt cx="10790603" cy="4862370"/>
          </a:xfrm>
        </p:grpSpPr>
        <p:grpSp>
          <p:nvGrpSpPr>
            <p:cNvPr id="44" name="Group 43">
              <a:extLst>
                <a:ext uri="{FF2B5EF4-FFF2-40B4-BE49-F238E27FC236}">
                  <a16:creationId xmlns:a16="http://schemas.microsoft.com/office/drawing/2014/main" id="{F423AB37-31A3-4409-A154-E8B8CF5FA6AD}"/>
                </a:ext>
              </a:extLst>
            </p:cNvPr>
            <p:cNvGrpSpPr/>
            <p:nvPr/>
          </p:nvGrpSpPr>
          <p:grpSpPr>
            <a:xfrm>
              <a:off x="4082956" y="2826329"/>
              <a:ext cx="4026089" cy="3228109"/>
              <a:chOff x="1473769" y="2826329"/>
              <a:chExt cx="4026089" cy="3228109"/>
            </a:xfrm>
          </p:grpSpPr>
          <p:sp>
            <p:nvSpPr>
              <p:cNvPr id="6" name="Rectangle 5">
                <a:extLst>
                  <a:ext uri="{FF2B5EF4-FFF2-40B4-BE49-F238E27FC236}">
                    <a16:creationId xmlns:a16="http://schemas.microsoft.com/office/drawing/2014/main" id="{8FA00F9D-F436-40D3-9D2E-4477D3DB5818}"/>
                  </a:ext>
                </a:extLst>
              </p:cNvPr>
              <p:cNvSpPr/>
              <p:nvPr/>
            </p:nvSpPr>
            <p:spPr bwMode="auto">
              <a:xfrm>
                <a:off x="1473769" y="2826329"/>
                <a:ext cx="4026089" cy="3228109"/>
              </a:xfrm>
              <a:prstGeom prst="rect">
                <a:avLst/>
              </a:prstGeom>
              <a:noFill/>
              <a:ln w="38100">
                <a:solidFill>
                  <a:srgbClr val="80499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CD225B50-946A-478B-818E-4A21543FB3E3}"/>
                  </a:ext>
                </a:extLst>
              </p:cNvPr>
              <p:cNvSpPr/>
              <p:nvPr/>
            </p:nvSpPr>
            <p:spPr bwMode="auto">
              <a:xfrm>
                <a:off x="2115213" y="3332366"/>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Operating system</a:t>
                </a:r>
              </a:p>
            </p:txBody>
          </p:sp>
          <p:sp>
            <p:nvSpPr>
              <p:cNvPr id="8" name="Rectangle 7">
                <a:extLst>
                  <a:ext uri="{FF2B5EF4-FFF2-40B4-BE49-F238E27FC236}">
                    <a16:creationId xmlns:a16="http://schemas.microsoft.com/office/drawing/2014/main" id="{E7CAA8A0-4EB7-4A30-A6EB-6448C08B6B5C}"/>
                  </a:ext>
                </a:extLst>
              </p:cNvPr>
              <p:cNvSpPr/>
              <p:nvPr/>
            </p:nvSpPr>
            <p:spPr bwMode="auto">
              <a:xfrm>
                <a:off x="2115213" y="4647810"/>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Dependencies</a:t>
                </a:r>
              </a:p>
            </p:txBody>
          </p:sp>
          <p:sp>
            <p:nvSpPr>
              <p:cNvPr id="9" name="Rectangle 8">
                <a:extLst>
                  <a:ext uri="{FF2B5EF4-FFF2-40B4-BE49-F238E27FC236}">
                    <a16:creationId xmlns:a16="http://schemas.microsoft.com/office/drawing/2014/main" id="{B8E97FD9-2201-4AEA-94CB-61FA67979883}"/>
                  </a:ext>
                </a:extLst>
              </p:cNvPr>
              <p:cNvSpPr/>
              <p:nvPr/>
            </p:nvSpPr>
            <p:spPr bwMode="auto">
              <a:xfrm>
                <a:off x="2115213" y="5305532"/>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Files</a:t>
                </a:r>
              </a:p>
            </p:txBody>
          </p:sp>
          <p:sp>
            <p:nvSpPr>
              <p:cNvPr id="10" name="Rectangle 9">
                <a:extLst>
                  <a:ext uri="{FF2B5EF4-FFF2-40B4-BE49-F238E27FC236}">
                    <a16:creationId xmlns:a16="http://schemas.microsoft.com/office/drawing/2014/main" id="{65CA6C61-CAF0-416E-A8A5-44AA8743B63E}"/>
                  </a:ext>
                </a:extLst>
              </p:cNvPr>
              <p:cNvSpPr/>
              <p:nvPr/>
            </p:nvSpPr>
            <p:spPr bwMode="auto">
              <a:xfrm>
                <a:off x="2115213" y="3990088"/>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Application code</a:t>
                </a:r>
              </a:p>
            </p:txBody>
          </p:sp>
        </p:grpSp>
        <p:cxnSp>
          <p:nvCxnSpPr>
            <p:cNvPr id="21" name="Straight Arrow Connector 20">
              <a:extLst>
                <a:ext uri="{FF2B5EF4-FFF2-40B4-BE49-F238E27FC236}">
                  <a16:creationId xmlns:a16="http://schemas.microsoft.com/office/drawing/2014/main" id="{5BE5FD03-4886-4C91-BFAD-BB540E09E729}"/>
                </a:ext>
              </a:extLst>
            </p:cNvPr>
            <p:cNvCxnSpPr>
              <a:cxnSpLocks/>
              <a:stCxn id="6" idx="3"/>
              <a:endCxn id="29" idx="1"/>
            </p:cNvCxnSpPr>
            <p:nvPr/>
          </p:nvCxnSpPr>
          <p:spPr>
            <a:xfrm flipV="1">
              <a:off x="8109045" y="2087070"/>
              <a:ext cx="2168478" cy="235331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C9070C-BA1D-4340-8B36-7F97CCF9CA7B}"/>
                </a:ext>
              </a:extLst>
            </p:cNvPr>
            <p:cNvCxnSpPr>
              <a:cxnSpLocks/>
              <a:stCxn id="6" idx="3"/>
              <a:endCxn id="36" idx="1"/>
            </p:cNvCxnSpPr>
            <p:nvPr/>
          </p:nvCxnSpPr>
          <p:spPr>
            <a:xfrm>
              <a:off x="8109045" y="4440384"/>
              <a:ext cx="2168478" cy="15674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187068-3356-4263-AD85-AAA64197DC92}"/>
                </a:ext>
              </a:extLst>
            </p:cNvPr>
            <p:cNvCxnSpPr>
              <a:cxnSpLocks/>
              <a:stCxn id="6" idx="3"/>
              <a:endCxn id="39" idx="1"/>
            </p:cNvCxnSpPr>
            <p:nvPr/>
          </p:nvCxnSpPr>
          <p:spPr>
            <a:xfrm>
              <a:off x="8109045" y="4440384"/>
              <a:ext cx="2168478" cy="141177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E12061-DDEB-48F7-BEF4-D0DF30404D10}"/>
                </a:ext>
              </a:extLst>
            </p:cNvPr>
            <p:cNvSpPr/>
            <p:nvPr/>
          </p:nvSpPr>
          <p:spPr bwMode="auto">
            <a:xfrm>
              <a:off x="10277523" y="153843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Linux</a:t>
              </a:r>
            </a:p>
          </p:txBody>
        </p:sp>
        <p:sp>
          <p:nvSpPr>
            <p:cNvPr id="32" name="Rectangle: Rounded Corners 31">
              <a:extLst>
                <a:ext uri="{FF2B5EF4-FFF2-40B4-BE49-F238E27FC236}">
                  <a16:creationId xmlns:a16="http://schemas.microsoft.com/office/drawing/2014/main" id="{ECE48538-C1E2-448D-B457-95638B142264}"/>
                </a:ext>
              </a:extLst>
            </p:cNvPr>
            <p:cNvSpPr/>
            <p:nvPr/>
          </p:nvSpPr>
          <p:spPr bwMode="auto">
            <a:xfrm>
              <a:off x="10277523" y="279346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Windows</a:t>
              </a:r>
            </a:p>
          </p:txBody>
        </p:sp>
        <p:sp>
          <p:nvSpPr>
            <p:cNvPr id="36" name="Rectangle: Rounded Corners 35">
              <a:extLst>
                <a:ext uri="{FF2B5EF4-FFF2-40B4-BE49-F238E27FC236}">
                  <a16:creationId xmlns:a16="http://schemas.microsoft.com/office/drawing/2014/main" id="{A8071EDA-9046-440D-8040-B792C0D11583}"/>
                </a:ext>
              </a:extLst>
            </p:cNvPr>
            <p:cNvSpPr/>
            <p:nvPr/>
          </p:nvSpPr>
          <p:spPr bwMode="auto">
            <a:xfrm>
              <a:off x="10277523" y="404849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Datacenter</a:t>
              </a:r>
            </a:p>
          </p:txBody>
        </p:sp>
        <p:sp>
          <p:nvSpPr>
            <p:cNvPr id="39" name="Rectangle: Rounded Corners 38">
              <a:extLst>
                <a:ext uri="{FF2B5EF4-FFF2-40B4-BE49-F238E27FC236}">
                  <a16:creationId xmlns:a16="http://schemas.microsoft.com/office/drawing/2014/main" id="{C238C3D2-8586-416B-83E4-678F8E4D56AA}"/>
                </a:ext>
              </a:extLst>
            </p:cNvPr>
            <p:cNvSpPr/>
            <p:nvPr/>
          </p:nvSpPr>
          <p:spPr bwMode="auto">
            <a:xfrm>
              <a:off x="10277523" y="530352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Cloud</a:t>
              </a:r>
            </a:p>
          </p:txBody>
        </p:sp>
        <p:pic>
          <p:nvPicPr>
            <p:cNvPr id="17" name="Graphic 16">
              <a:extLst>
                <a:ext uri="{FF2B5EF4-FFF2-40B4-BE49-F238E27FC236}">
                  <a16:creationId xmlns:a16="http://schemas.microsoft.com/office/drawing/2014/main" id="{20C095B1-E57B-4490-8893-EEEC01011F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06123" y="5422653"/>
              <a:ext cx="640080" cy="430599"/>
            </a:xfrm>
            <a:prstGeom prst="rect">
              <a:avLst/>
            </a:prstGeom>
          </p:spPr>
        </p:pic>
        <p:pic>
          <p:nvPicPr>
            <p:cNvPr id="31" name="Graphic 30">
              <a:extLst>
                <a:ext uri="{FF2B5EF4-FFF2-40B4-BE49-F238E27FC236}">
                  <a16:creationId xmlns:a16="http://schemas.microsoft.com/office/drawing/2014/main" id="{257F1E47-E262-43E0-8254-547E852758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7563" y="2899152"/>
              <a:ext cx="457200" cy="457200"/>
            </a:xfrm>
            <a:prstGeom prst="rect">
              <a:avLst/>
            </a:prstGeom>
          </p:spPr>
        </p:pic>
        <p:pic>
          <p:nvPicPr>
            <p:cNvPr id="16" name="Graphic 15">
              <a:extLst>
                <a:ext uri="{FF2B5EF4-FFF2-40B4-BE49-F238E27FC236}">
                  <a16:creationId xmlns:a16="http://schemas.microsoft.com/office/drawing/2014/main" id="{232C7598-CA8F-481A-B995-C6C4D474A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698280" y="4130564"/>
              <a:ext cx="307774" cy="548640"/>
            </a:xfrm>
            <a:prstGeom prst="rect">
              <a:avLst/>
            </a:prstGeom>
          </p:spPr>
        </p:pic>
        <p:pic>
          <p:nvPicPr>
            <p:cNvPr id="14" name="Graphic 13">
              <a:extLst>
                <a:ext uri="{FF2B5EF4-FFF2-40B4-BE49-F238E27FC236}">
                  <a16:creationId xmlns:a16="http://schemas.microsoft.com/office/drawing/2014/main" id="{A27B40F7-0973-4973-957E-7C1DF90D22B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97563" y="1644263"/>
              <a:ext cx="457200" cy="457200"/>
            </a:xfrm>
            <a:prstGeom prst="rect">
              <a:avLst/>
            </a:prstGeom>
          </p:spPr>
        </p:pic>
        <p:cxnSp>
          <p:nvCxnSpPr>
            <p:cNvPr id="41" name="Straight Arrow Connector 40">
              <a:extLst>
                <a:ext uri="{FF2B5EF4-FFF2-40B4-BE49-F238E27FC236}">
                  <a16:creationId xmlns:a16="http://schemas.microsoft.com/office/drawing/2014/main" id="{B09DBE3F-1961-4EC6-BA32-0D9354D28FBE}"/>
                </a:ext>
              </a:extLst>
            </p:cNvPr>
            <p:cNvCxnSpPr>
              <a:cxnSpLocks/>
              <a:stCxn id="6" idx="3"/>
              <a:endCxn id="32" idx="1"/>
            </p:cNvCxnSpPr>
            <p:nvPr/>
          </p:nvCxnSpPr>
          <p:spPr>
            <a:xfrm flipV="1">
              <a:off x="8109045" y="3342100"/>
              <a:ext cx="2168478" cy="109828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1EF2F3-4AAA-40A4-B461-CB6681328E64}"/>
                </a:ext>
              </a:extLst>
            </p:cNvPr>
            <p:cNvCxnSpPr>
              <a:cxnSpLocks/>
              <a:stCxn id="50" idx="3"/>
              <a:endCxn id="6" idx="1"/>
            </p:cNvCxnSpPr>
            <p:nvPr/>
          </p:nvCxnSpPr>
          <p:spPr>
            <a:xfrm>
              <a:off x="2413000" y="4387755"/>
              <a:ext cx="1669956" cy="52629"/>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DF3EEAD-6C25-45A8-98C0-C9E5CD976D38}"/>
                </a:ext>
              </a:extLst>
            </p:cNvPr>
            <p:cNvSpPr/>
            <p:nvPr/>
          </p:nvSpPr>
          <p:spPr bwMode="auto">
            <a:xfrm>
              <a:off x="584200" y="3473355"/>
              <a:ext cx="1828800" cy="18288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Development</a:t>
              </a:r>
            </a:p>
          </p:txBody>
        </p:sp>
        <p:pic>
          <p:nvPicPr>
            <p:cNvPr id="46" name="Graphic 45">
              <a:extLst>
                <a:ext uri="{FF2B5EF4-FFF2-40B4-BE49-F238E27FC236}">
                  <a16:creationId xmlns:a16="http://schemas.microsoft.com/office/drawing/2014/main" id="{6490E1FE-E256-4F1F-A70C-B8727F9466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019098" y="3682730"/>
              <a:ext cx="959005" cy="914400"/>
            </a:xfrm>
            <a:prstGeom prst="rect">
              <a:avLst/>
            </a:prstGeom>
          </p:spPr>
        </p:pic>
      </p:grpSp>
      <p:sp>
        <p:nvSpPr>
          <p:cNvPr id="27" name="Rectangle 26">
            <a:extLst>
              <a:ext uri="{FF2B5EF4-FFF2-40B4-BE49-F238E27FC236}">
                <a16:creationId xmlns:a16="http://schemas.microsoft.com/office/drawing/2014/main" id="{5FF9F65B-C4C1-4558-B046-B372DFE7D9EE}"/>
              </a:ext>
            </a:extLst>
          </p:cNvPr>
          <p:cNvSpPr/>
          <p:nvPr/>
        </p:nvSpPr>
        <p:spPr bwMode="auto">
          <a:xfrm>
            <a:off x="4724400" y="2497160"/>
            <a:ext cx="2963888" cy="457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solidFill>
                  <a:schemeClr val="tx1"/>
                </a:solidFill>
                <a:ea typeface="Segoe UI" pitchFamily="34" charset="0"/>
                <a:cs typeface="Segoe UI" pitchFamily="34" charset="0"/>
              </a:rPr>
              <a:t>Container Image</a:t>
            </a:r>
          </a:p>
        </p:txBody>
      </p:sp>
    </p:spTree>
    <p:custDataLst>
      <p:tags r:id="rId1"/>
    </p:custDataLst>
    <p:extLst>
      <p:ext uri="{BB962C8B-B14F-4D97-AF65-F5344CB8AC3E}">
        <p14:creationId xmlns:p14="http://schemas.microsoft.com/office/powerpoint/2010/main" val="28788950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1292-89CB-4018-8850-2105FE8CFF95}"/>
              </a:ext>
            </a:extLst>
          </p:cNvPr>
          <p:cNvSpPr>
            <a:spLocks noGrp="1"/>
          </p:cNvSpPr>
          <p:nvPr>
            <p:ph type="title"/>
          </p:nvPr>
        </p:nvSpPr>
        <p:spPr/>
        <p:txBody>
          <a:bodyPr/>
          <a:lstStyle/>
          <a:p>
            <a:r>
              <a:rPr lang="en-US" dirty="0"/>
              <a:t>Docker</a:t>
            </a:r>
          </a:p>
        </p:txBody>
      </p:sp>
      <p:sp>
        <p:nvSpPr>
          <p:cNvPr id="18" name="Text Placeholder 17">
            <a:extLst>
              <a:ext uri="{FF2B5EF4-FFF2-40B4-BE49-F238E27FC236}">
                <a16:creationId xmlns:a16="http://schemas.microsoft.com/office/drawing/2014/main" id="{DAB83E7F-2736-4CCB-99CD-09CF12E7FCD9}"/>
              </a:ext>
            </a:extLst>
          </p:cNvPr>
          <p:cNvSpPr>
            <a:spLocks noGrp="1"/>
          </p:cNvSpPr>
          <p:nvPr>
            <p:ph type="body" sz="quarter" idx="10"/>
          </p:nvPr>
        </p:nvSpPr>
        <p:spPr>
          <a:xfrm>
            <a:off x="584200" y="1435497"/>
            <a:ext cx="3011140" cy="4912114"/>
          </a:xfrm>
        </p:spPr>
        <p:txBody>
          <a:bodyPr/>
          <a:lstStyle/>
          <a:p>
            <a:r>
              <a:rPr lang="en-US" dirty="0"/>
              <a:t>Containerization platform</a:t>
            </a:r>
          </a:p>
          <a:p>
            <a:r>
              <a:rPr lang="en-US" dirty="0"/>
              <a:t>Runs "on top of" an operating system</a:t>
            </a:r>
          </a:p>
          <a:p>
            <a:pPr lvl="1"/>
            <a:r>
              <a:rPr lang="en-US" dirty="0"/>
              <a:t>Doesn't require a hypervisor</a:t>
            </a:r>
          </a:p>
          <a:p>
            <a:r>
              <a:rPr lang="en-US" dirty="0"/>
              <a:t>Runs anywhere</a:t>
            </a:r>
          </a:p>
          <a:p>
            <a:pPr lvl="1"/>
            <a:r>
              <a:rPr lang="en-US" dirty="0"/>
              <a:t>Your desktop/laptop</a:t>
            </a:r>
          </a:p>
          <a:p>
            <a:pPr lvl="1"/>
            <a:r>
              <a:rPr lang="en-US" dirty="0"/>
              <a:t>Server environment</a:t>
            </a:r>
          </a:p>
          <a:p>
            <a:pPr lvl="1"/>
            <a:r>
              <a:rPr lang="en-US" dirty="0"/>
              <a:t>DevOps tools</a:t>
            </a:r>
          </a:p>
          <a:p>
            <a:pPr lvl="1"/>
            <a:r>
              <a:rPr lang="en-US" dirty="0"/>
              <a:t>Cloud services</a:t>
            </a:r>
          </a:p>
        </p:txBody>
      </p:sp>
      <p:pic>
        <p:nvPicPr>
          <p:cNvPr id="3" name="Graphic 2" descr="Docker icon.">
            <a:extLst>
              <a:ext uri="{FF2B5EF4-FFF2-40B4-BE49-F238E27FC236}">
                <a16:creationId xmlns:a16="http://schemas.microsoft.com/office/drawing/2014/main" id="{71F12CFF-9AC5-45D1-A08C-DF80B13660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grpSp>
        <p:nvGrpSpPr>
          <p:cNvPr id="13" name="Group 12" descr="Docker is illustrated as a service that runs on an operating system and can support multiple concurrent applications.">
            <a:extLst>
              <a:ext uri="{FF2B5EF4-FFF2-40B4-BE49-F238E27FC236}">
                <a16:creationId xmlns:a16="http://schemas.microsoft.com/office/drawing/2014/main" id="{9DFDF81E-02FE-449B-89FB-C9F3C57E5081}"/>
              </a:ext>
            </a:extLst>
          </p:cNvPr>
          <p:cNvGrpSpPr/>
          <p:nvPr/>
        </p:nvGrpSpPr>
        <p:grpSpPr>
          <a:xfrm>
            <a:off x="3722665" y="1435497"/>
            <a:ext cx="7880055" cy="4979875"/>
            <a:chOff x="3722665" y="1435497"/>
            <a:chExt cx="7880055" cy="4979875"/>
          </a:xfrm>
        </p:grpSpPr>
        <p:sp>
          <p:nvSpPr>
            <p:cNvPr id="4" name="Rectangle 3">
              <a:extLst>
                <a:ext uri="{FF2B5EF4-FFF2-40B4-BE49-F238E27FC236}">
                  <a16:creationId xmlns:a16="http://schemas.microsoft.com/office/drawing/2014/main" id="{A454A819-26F2-4BBE-B1E3-571A724DF478}"/>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5" name="Rectangle 4">
              <a:extLst>
                <a:ext uri="{FF2B5EF4-FFF2-40B4-BE49-F238E27FC236}">
                  <a16:creationId xmlns:a16="http://schemas.microsoft.com/office/drawing/2014/main" id="{121EEFBA-F411-426F-8B89-5D83B1AF5F90}"/>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34A6C974-F000-4862-99BB-23540FE1EDC2}"/>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a:t>
              </a:r>
            </a:p>
          </p:txBody>
        </p:sp>
        <p:sp>
          <p:nvSpPr>
            <p:cNvPr id="7" name="Rectangle 6">
              <a:extLst>
                <a:ext uri="{FF2B5EF4-FFF2-40B4-BE49-F238E27FC236}">
                  <a16:creationId xmlns:a16="http://schemas.microsoft.com/office/drawing/2014/main" id="{8ABAF6A7-4E4C-4488-A6EF-F848814897A7}"/>
                </a:ext>
              </a:extLst>
            </p:cNvPr>
            <p:cNvSpPr/>
            <p:nvPr/>
          </p:nvSpPr>
          <p:spPr bwMode="auto">
            <a:xfrm>
              <a:off x="8402320" y="2315144"/>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8" name="Rectangle 7">
              <a:extLst>
                <a:ext uri="{FF2B5EF4-FFF2-40B4-BE49-F238E27FC236}">
                  <a16:creationId xmlns:a16="http://schemas.microsoft.com/office/drawing/2014/main" id="{892B07FF-80E7-487C-95A0-471B494E2F50}"/>
                </a:ext>
              </a:extLst>
            </p:cNvPr>
            <p:cNvSpPr/>
            <p:nvPr/>
          </p:nvSpPr>
          <p:spPr bwMode="auto">
            <a:xfrm>
              <a:off x="8402318" y="5715000"/>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9" name="Rectangle 8">
              <a:extLst>
                <a:ext uri="{FF2B5EF4-FFF2-40B4-BE49-F238E27FC236}">
                  <a16:creationId xmlns:a16="http://schemas.microsoft.com/office/drawing/2014/main" id="{875F415E-8F48-4DEC-AFCF-0DC0780EDEDA}"/>
                </a:ext>
              </a:extLst>
            </p:cNvPr>
            <p:cNvSpPr/>
            <p:nvPr/>
          </p:nvSpPr>
          <p:spPr bwMode="auto">
            <a:xfrm>
              <a:off x="8402320" y="4015072"/>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0" name="Rectangle 9">
              <a:extLst>
                <a:ext uri="{FF2B5EF4-FFF2-40B4-BE49-F238E27FC236}">
                  <a16:creationId xmlns:a16="http://schemas.microsoft.com/office/drawing/2014/main" id="{B7C6201B-03CE-4C38-A295-33A21F3CB4A4}"/>
                </a:ext>
              </a:extLst>
            </p:cNvPr>
            <p:cNvSpPr/>
            <p:nvPr/>
          </p:nvSpPr>
          <p:spPr bwMode="auto">
            <a:xfrm>
              <a:off x="8402320" y="3165108"/>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1" name="Rectangle 10">
              <a:extLst>
                <a:ext uri="{FF2B5EF4-FFF2-40B4-BE49-F238E27FC236}">
                  <a16:creationId xmlns:a16="http://schemas.microsoft.com/office/drawing/2014/main" id="{A84346B9-9603-40E2-A5A9-B2C322465395}"/>
                </a:ext>
              </a:extLst>
            </p:cNvPr>
            <p:cNvSpPr/>
            <p:nvPr/>
          </p:nvSpPr>
          <p:spPr bwMode="auto">
            <a:xfrm>
              <a:off x="8402320" y="4865036"/>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2" name="Left Brace 11">
              <a:extLst>
                <a:ext uri="{FF2B5EF4-FFF2-40B4-BE49-F238E27FC236}">
                  <a16:creationId xmlns:a16="http://schemas.microsoft.com/office/drawing/2014/main" id="{7F19F223-8F87-4369-8872-5B575DB8E8F4}"/>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 Placeholder 12">
              <a:extLst>
                <a:ext uri="{FF2B5EF4-FFF2-40B4-BE49-F238E27FC236}">
                  <a16:creationId xmlns:a16="http://schemas.microsoft.com/office/drawing/2014/main" id="{2AD80F89-428A-47EA-B739-BA018B165FAE}"/>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t>Containerized applications</a:t>
              </a:r>
            </a:p>
          </p:txBody>
        </p:sp>
      </p:grpSp>
    </p:spTree>
    <p:custDataLst>
      <p:tags r:id="rId1"/>
    </p:custDataLst>
    <p:extLst>
      <p:ext uri="{BB962C8B-B14F-4D97-AF65-F5344CB8AC3E}">
        <p14:creationId xmlns:p14="http://schemas.microsoft.com/office/powerpoint/2010/main" val="22184449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t>Docker terminology</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1435497"/>
            <a:ext cx="11018520" cy="5186976"/>
          </a:xfrm>
        </p:spPr>
        <p:txBody>
          <a:bodyPr>
            <a:normAutofit lnSpcReduction="10000"/>
          </a:bodyPr>
          <a:lstStyle/>
          <a:p>
            <a:r>
              <a:rPr lang="en-US" sz="2400" b="1" dirty="0">
                <a:latin typeface="+mn-lt"/>
              </a:rPr>
              <a:t>Container</a:t>
            </a:r>
          </a:p>
          <a:p>
            <a:pPr lvl="1"/>
            <a:r>
              <a:rPr lang="en-US" dirty="0">
                <a:cs typeface="Segoe UI Semilight" panose="020B0402040204020203" pitchFamily="34" charset="0"/>
              </a:rPr>
              <a:t>An instance of a Docker image</a:t>
            </a:r>
          </a:p>
          <a:p>
            <a:r>
              <a:rPr lang="en-US" sz="2400" b="1" dirty="0">
                <a:latin typeface="+mn-lt"/>
              </a:rPr>
              <a:t>Container Image</a:t>
            </a:r>
          </a:p>
          <a:p>
            <a:pPr lvl="1"/>
            <a:r>
              <a:rPr lang="en-US" dirty="0">
                <a:cs typeface="Segoe UI Semilight" panose="020B0402040204020203" pitchFamily="34" charset="0"/>
              </a:rPr>
              <a:t>A standardized "unit of software" that contains everything required for an application to run</a:t>
            </a:r>
          </a:p>
          <a:p>
            <a:r>
              <a:rPr lang="en-US" sz="2400" b="1" dirty="0">
                <a:latin typeface="+mn-lt"/>
              </a:rPr>
              <a:t>Build</a:t>
            </a:r>
          </a:p>
          <a:p>
            <a:pPr lvl="1"/>
            <a:r>
              <a:rPr lang="en-US" dirty="0">
                <a:cs typeface="Segoe UI Semilight" panose="020B0402040204020203" pitchFamily="34" charset="0"/>
              </a:rPr>
              <a:t>The process of creating a container image using a set of instructions</a:t>
            </a:r>
          </a:p>
          <a:p>
            <a:r>
              <a:rPr lang="en-US" sz="2400" b="1" dirty="0">
                <a:latin typeface="+mn-lt"/>
              </a:rPr>
              <a:t>Pull</a:t>
            </a:r>
          </a:p>
          <a:p>
            <a:pPr lvl="1"/>
            <a:r>
              <a:rPr lang="en-US" dirty="0">
                <a:cs typeface="Segoe UI Semilight" panose="020B0402040204020203" pitchFamily="34" charset="0"/>
              </a:rPr>
              <a:t>The process of downloading a container image from a container registry</a:t>
            </a:r>
          </a:p>
          <a:p>
            <a:r>
              <a:rPr lang="en-US" sz="2400" b="1" dirty="0">
                <a:latin typeface="+mn-lt"/>
              </a:rPr>
              <a:t>Push</a:t>
            </a:r>
          </a:p>
          <a:p>
            <a:pPr lvl="1"/>
            <a:r>
              <a:rPr lang="en-US" dirty="0">
                <a:cs typeface="Segoe UI Semilight" panose="020B0402040204020203" pitchFamily="34" charset="0"/>
              </a:rPr>
              <a:t>The process of uploading a container image to a container registry</a:t>
            </a:r>
          </a:p>
          <a:p>
            <a:r>
              <a:rPr lang="en-US" sz="2400" b="1" dirty="0">
                <a:latin typeface="+mn-lt"/>
              </a:rPr>
              <a:t>Dockerfile</a:t>
            </a:r>
          </a:p>
          <a:p>
            <a:pPr lvl="1"/>
            <a:r>
              <a:rPr lang="en-US" dirty="0">
                <a:solidFill>
                  <a:schemeClr val="tx1"/>
                </a:solidFill>
              </a:rPr>
              <a:t>A text file that contains instructions required to build a Docker image.</a:t>
            </a:r>
          </a:p>
          <a:p>
            <a:r>
              <a:rPr lang="en-US" sz="2400" b="1" dirty="0">
                <a:latin typeface="+mn-lt"/>
              </a:rPr>
              <a:t>Registry</a:t>
            </a:r>
          </a:p>
          <a:p>
            <a:pPr lvl="1"/>
            <a:r>
              <a:rPr lang="en-US" dirty="0">
                <a:solidFill>
                  <a:schemeClr val="tx1"/>
                </a:solidFill>
                <a:cs typeface="Segoe UI Semilight" panose="020B0402040204020203" pitchFamily="34" charset="0"/>
              </a:rPr>
              <a:t>A service that stores container images</a:t>
            </a:r>
            <a:endParaRPr lang="en-US" dirty="0">
              <a:cs typeface="Segoe UI Semilight" panose="020B0402040204020203" pitchFamily="34" charset="0"/>
            </a:endParaRPr>
          </a:p>
        </p:txBody>
      </p:sp>
      <p:pic>
        <p:nvPicPr>
          <p:cNvPr id="4" name="Graphic 3" descr="Docker icon.">
            <a:extLst>
              <a:ext uri="{FF2B5EF4-FFF2-40B4-BE49-F238E27FC236}">
                <a16:creationId xmlns:a16="http://schemas.microsoft.com/office/drawing/2014/main" id="{5EE722F3-F3E9-422E-AA15-EF626AB3C31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5524287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3964162"/>
          </a:xfrm>
        </p:spPr>
        <p:txBody>
          <a:bodyPr vert="horz" wrap="square" lIns="0" tIns="0" rIns="0" bIns="0" rtlCol="0" anchor="t">
            <a:spAutoFit/>
          </a:bodyPr>
          <a:lstStyle/>
          <a:p>
            <a:r>
              <a:rPr lang="en-US" dirty="0">
                <a:latin typeface="+mn-lt"/>
              </a:rPr>
              <a:t>The VM name is used as the computer name, which is configured as part of the operating system</a:t>
            </a:r>
          </a:p>
          <a:p>
            <a:r>
              <a:rPr lang="en-US" dirty="0">
                <a:latin typeface="+mn-lt"/>
              </a:rPr>
              <a:t>Rules:</a:t>
            </a:r>
          </a:p>
          <a:p>
            <a:pPr lvl="1"/>
            <a:r>
              <a:rPr lang="en-US" dirty="0"/>
              <a:t>Up to 15 characters for a Windows VM</a:t>
            </a:r>
          </a:p>
          <a:p>
            <a:pPr lvl="1"/>
            <a:r>
              <a:rPr lang="en-US" dirty="0"/>
              <a:t>Up to 64 characters for a Linux VM</a:t>
            </a:r>
          </a:p>
          <a:p>
            <a:pPr lvl="1"/>
            <a:endParaRPr lang="en-US" dirty="0">
              <a:cs typeface="Segoe UI"/>
            </a:endParaRPr>
          </a:p>
          <a:p>
            <a:pPr lvl="1"/>
            <a:endParaRPr lang="en-US" dirty="0">
              <a:cs typeface="Segoe UI"/>
            </a:endParaRPr>
          </a:p>
          <a:p>
            <a:pPr lvl="1"/>
            <a:r>
              <a:rPr lang="en-US" dirty="0">
                <a:cs typeface="Segoe UI"/>
              </a:rPr>
              <a:t>EX:</a:t>
            </a:r>
          </a:p>
          <a:p>
            <a:pPr lvl="1"/>
            <a:r>
              <a:rPr lang="en-US" dirty="0">
                <a:cs typeface="Segoe UI"/>
              </a:rPr>
              <a:t>HCL-HR-DB-01</a:t>
            </a:r>
          </a:p>
          <a:p>
            <a:pPr lvl="1"/>
            <a:r>
              <a:rPr lang="en-US" dirty="0">
                <a:cs typeface="Segoe UI"/>
              </a:rPr>
              <a:t>INFY-FIN-SAP-01</a:t>
            </a:r>
          </a:p>
        </p:txBody>
      </p:sp>
    </p:spTree>
    <p:custDataLst>
      <p:tags r:id="rId1"/>
    </p:custDataLst>
    <p:extLst>
      <p:ext uri="{BB962C8B-B14F-4D97-AF65-F5344CB8AC3E}">
        <p14:creationId xmlns:p14="http://schemas.microsoft.com/office/powerpoint/2010/main" val="406851233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Retrieving a new container image from Docker Hub</a:t>
            </a:r>
          </a:p>
        </p:txBody>
      </p: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68587"/>
          </a:xfrm>
        </p:spPr>
        <p:txBody>
          <a:bodyPr/>
          <a:lstStyle/>
          <a:p>
            <a:r>
              <a:rPr lang="en-US" sz="1800" dirty="0">
                <a:solidFill>
                  <a:srgbClr val="008000"/>
                </a:solidFill>
              </a:rPr>
              <a:t># Get Ubuntu container image</a:t>
            </a:r>
          </a:p>
          <a:p>
            <a:r>
              <a:rPr lang="en-US" sz="1800" dirty="0">
                <a:solidFill>
                  <a:srgbClr val="0000FF"/>
                </a:solidFill>
              </a:rPr>
              <a:t>docker pull </a:t>
            </a:r>
            <a:r>
              <a:rPr lang="en-US" sz="1800" dirty="0">
                <a:solidFill>
                  <a:srgbClr val="A31515"/>
                </a:solidFill>
              </a:rPr>
              <a:t>ubuntu</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version 5.7 of MySQL container image</a:t>
            </a:r>
          </a:p>
          <a:p>
            <a:r>
              <a:rPr lang="en-US" sz="1800" dirty="0">
                <a:solidFill>
                  <a:srgbClr val="0000FF"/>
                </a:solidFill>
              </a:rPr>
              <a:t>docker pull </a:t>
            </a:r>
            <a:r>
              <a:rPr lang="en-US" sz="1800" dirty="0">
                <a:solidFill>
                  <a:srgbClr val="A31515"/>
                </a:solidFill>
              </a:rPr>
              <a:t>mysql:5.7</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the latest version of the nginx container image</a:t>
            </a:r>
          </a:p>
          <a:p>
            <a:r>
              <a:rPr lang="en-US" sz="1800" dirty="0">
                <a:solidFill>
                  <a:srgbClr val="0000FF"/>
                </a:solidFill>
              </a:rPr>
              <a:t>docker pull </a:t>
            </a:r>
            <a:r>
              <a:rPr lang="en-US" sz="1800" dirty="0">
                <a:solidFill>
                  <a:srgbClr val="A31515"/>
                </a:solidFill>
              </a:rPr>
              <a:t>nginx:latest</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1"/>
          </p:cNvCxnSpPr>
          <p:nvPr/>
        </p:nvCxnSpPr>
        <p:spPr>
          <a:xfrm flipH="1">
            <a:off x="2937023" y="1815715"/>
            <a:ext cx="3233408" cy="6556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6170431" y="1441065"/>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Container image name</a:t>
            </a:r>
          </a:p>
        </p:txBody>
      </p: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1"/>
          </p:cNvCxnSpPr>
          <p:nvPr/>
        </p:nvCxnSpPr>
        <p:spPr>
          <a:xfrm flipH="1" flipV="1">
            <a:off x="3285892" y="3211552"/>
            <a:ext cx="4450490" cy="15503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7736382" y="2991935"/>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Container image tag</a:t>
            </a:r>
          </a:p>
        </p:txBody>
      </p:sp>
    </p:spTree>
    <p:custDataLst>
      <p:tags r:id="rId1"/>
    </p:custDataLst>
    <p:extLst>
      <p:ext uri="{BB962C8B-B14F-4D97-AF65-F5344CB8AC3E}">
        <p14:creationId xmlns:p14="http://schemas.microsoft.com/office/powerpoint/2010/main" val="168317021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retrieved container image</a:t>
            </a: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Get the .NET application sample container image</a:t>
            </a:r>
          </a:p>
          <a:p>
            <a:r>
              <a:rPr lang="en-US" sz="1800" dirty="0">
                <a:solidFill>
                  <a:srgbClr val="0000FF"/>
                </a:solidFill>
              </a:rPr>
              <a:t>docker pull </a:t>
            </a:r>
            <a:r>
              <a:rPr lang="en-US" sz="1800" dirty="0">
                <a:solidFill>
                  <a:srgbClr val="A31515"/>
                </a:solidFill>
              </a:rPr>
              <a:t>mcr.microsoft.com/dotnet/core/samples:dotnetapp</a:t>
            </a:r>
            <a:endParaRPr lang="en-US" sz="1800" dirty="0">
              <a:solidFill>
                <a:srgbClr val="000000"/>
              </a:solidFill>
            </a:endParaRPr>
          </a:p>
          <a:p>
            <a:endParaRPr lang="en-US" sz="1800" dirty="0">
              <a:solidFill>
                <a:srgbClr val="008000"/>
              </a:solidFill>
            </a:endParaRPr>
          </a:p>
          <a:p>
            <a:endParaRPr lang="en-US" sz="1800" dirty="0">
              <a:solidFill>
                <a:srgbClr val="008000"/>
              </a:solidFill>
            </a:endParaRPr>
          </a:p>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A31515"/>
                </a:solidFill>
              </a:rPr>
              <a:t>mcr.microsoft.com/dotnet/core/samples:dotnetapp</a:t>
            </a:r>
          </a:p>
          <a:p>
            <a:endParaRPr lang="en-US" sz="1800" dirty="0">
              <a:solidFill>
                <a:srgbClr val="A31515"/>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cxnSp>
        <p:nvCxnSpPr>
          <p:cNvPr id="6" name="Straight Connector 5">
            <a:extLst>
              <a:ext uri="{FF2B5EF4-FFF2-40B4-BE49-F238E27FC236}">
                <a16:creationId xmlns:a16="http://schemas.microsoft.com/office/drawing/2014/main" id="{30F92731-01E5-4F92-9E68-C30AC3A2AF81}"/>
              </a:ext>
              <a:ext uri="{C183D7F6-B498-43B3-948B-1728B52AA6E4}">
                <adec:decorative xmlns:adec="http://schemas.microsoft.com/office/drawing/2017/decorative" val="1"/>
              </a:ext>
            </a:extLst>
          </p:cNvPr>
          <p:cNvCxnSpPr>
            <a:cxnSpLocks/>
            <a:stCxn id="8" idx="1"/>
          </p:cNvCxnSpPr>
          <p:nvPr/>
        </p:nvCxnSpPr>
        <p:spPr>
          <a:xfrm flipH="1" flipV="1">
            <a:off x="7203688" y="3429000"/>
            <a:ext cx="1590907" cy="3746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descr="The box containing the text, Docker tag, indicates the argument used to apply a tag to the Docker image.">
            <a:extLst>
              <a:ext uri="{FF2B5EF4-FFF2-40B4-BE49-F238E27FC236}">
                <a16:creationId xmlns:a16="http://schemas.microsoft.com/office/drawing/2014/main" id="{77C37462-0EB1-45F3-9345-8D4F718CD922}"/>
              </a:ext>
            </a:extLst>
          </p:cNvPr>
          <p:cNvSpPr/>
          <p:nvPr/>
        </p:nvSpPr>
        <p:spPr bwMode="auto">
          <a:xfrm>
            <a:off x="8794595" y="342900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Image name and tag</a:t>
            </a:r>
          </a:p>
        </p:txBody>
      </p:sp>
      <p:cxnSp>
        <p:nvCxnSpPr>
          <p:cNvPr id="11" name="Straight Connector 10">
            <a:extLst>
              <a:ext uri="{FF2B5EF4-FFF2-40B4-BE49-F238E27FC236}">
                <a16:creationId xmlns:a16="http://schemas.microsoft.com/office/drawing/2014/main" id="{EA343872-2227-41D7-97E0-B2649FB436CE}"/>
              </a:ext>
              <a:ext uri="{C183D7F6-B498-43B3-948B-1728B52AA6E4}">
                <adec:decorative xmlns:adec="http://schemas.microsoft.com/office/drawing/2017/decorative" val="1"/>
              </a:ext>
            </a:extLst>
          </p:cNvPr>
          <p:cNvCxnSpPr>
            <a:cxnSpLocks/>
            <a:stCxn id="8" idx="0"/>
          </p:cNvCxnSpPr>
          <p:nvPr/>
        </p:nvCxnSpPr>
        <p:spPr>
          <a:xfrm flipH="1" flipV="1">
            <a:off x="8043748" y="1932878"/>
            <a:ext cx="1852318" cy="14961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900793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Retrieving and deploying an existing Docker image locally</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vert="horz" wrap="square" lIns="0" tIns="0" rIns="0" bIns="0" rtlCol="0" anchor="t">
            <a:spAutoFit/>
          </a:bodyPr>
          <a:lstStyle/>
          <a:p>
            <a:r>
              <a:rPr lang="en-US" dirty="0">
                <a:cs typeface="Segoe UI Semilight"/>
              </a:rPr>
              <a:t>Aditi Shrivastava</a:t>
            </a:r>
            <a:endParaRPr lang="en-US" dirty="0"/>
          </a:p>
        </p:txBody>
      </p:sp>
    </p:spTree>
    <p:custDataLst>
      <p:tags r:id="rId1"/>
    </p:custDataLst>
    <p:extLst>
      <p:ext uri="{BB962C8B-B14F-4D97-AF65-F5344CB8AC3E}">
        <p14:creationId xmlns:p14="http://schemas.microsoft.com/office/powerpoint/2010/main" val="258766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Creating a container image specification with a Dockerfile</a:t>
            </a:r>
          </a:p>
        </p:txBody>
      </p:sp>
      <p:pic>
        <p:nvPicPr>
          <p:cNvPr id="4" name="Graphic 3" descr="Docker icon.">
            <a:extLst>
              <a:ext uri="{FF2B5EF4-FFF2-40B4-BE49-F238E27FC236}">
                <a16:creationId xmlns:a16="http://schemas.microsoft.com/office/drawing/2014/main" id="{E3964CBD-ADD4-4B74-A190-5067C906836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sample command depicts creating a container for deployment to Container Instances.">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769989"/>
          </a:xfrm>
        </p:spPr>
        <p:txBody>
          <a:bodyPr/>
          <a:lstStyle/>
          <a:p>
            <a:pPr>
              <a:lnSpc>
                <a:spcPct val="150000"/>
              </a:lnSpc>
            </a:pPr>
            <a:r>
              <a:rPr lang="en-US" sz="1800" dirty="0">
                <a:solidFill>
                  <a:srgbClr val="0000FF"/>
                </a:solidFill>
              </a:rPr>
              <a:t>FROM</a:t>
            </a:r>
            <a:r>
              <a:rPr lang="en-US" sz="1800" dirty="0">
                <a:solidFill>
                  <a:srgbClr val="000000"/>
                </a:solidFill>
              </a:rPr>
              <a:t> node:8.9.3-alpine</a:t>
            </a:r>
          </a:p>
          <a:p>
            <a:pPr>
              <a:lnSpc>
                <a:spcPct val="150000"/>
              </a:lnSpc>
            </a:pPr>
            <a:r>
              <a:rPr lang="en-US" sz="1800" dirty="0">
                <a:solidFill>
                  <a:srgbClr val="0000FF"/>
                </a:solidFill>
              </a:rPr>
              <a:t>RUN</a:t>
            </a:r>
            <a:r>
              <a:rPr lang="en-US" sz="1800" dirty="0">
                <a:solidFill>
                  <a:srgbClr val="000000"/>
                </a:solidFill>
              </a:rPr>
              <a:t> mkdir -p /usr/src/app</a:t>
            </a:r>
          </a:p>
          <a:p>
            <a:pPr>
              <a:lnSpc>
                <a:spcPct val="150000"/>
              </a:lnSpc>
            </a:pPr>
            <a:r>
              <a:rPr lang="en-US" sz="1800" dirty="0">
                <a:solidFill>
                  <a:srgbClr val="0000FF"/>
                </a:solidFill>
              </a:rPr>
              <a:t>COPY</a:t>
            </a:r>
            <a:r>
              <a:rPr lang="en-US" sz="1800" dirty="0">
                <a:solidFill>
                  <a:srgbClr val="000000"/>
                </a:solidFill>
              </a:rPr>
              <a:t> ./app/ /usr/src/app/</a:t>
            </a:r>
          </a:p>
          <a:p>
            <a:pPr>
              <a:lnSpc>
                <a:spcPct val="150000"/>
              </a:lnSpc>
            </a:pPr>
            <a:r>
              <a:rPr lang="en-US" sz="1800" dirty="0">
                <a:solidFill>
                  <a:srgbClr val="0000FF"/>
                </a:solidFill>
              </a:rPr>
              <a:t>WORKDIR</a:t>
            </a:r>
            <a:r>
              <a:rPr lang="en-US" sz="1800" dirty="0">
                <a:solidFill>
                  <a:srgbClr val="000000"/>
                </a:solidFill>
              </a:rPr>
              <a:t> /usr/src/app</a:t>
            </a:r>
          </a:p>
          <a:p>
            <a:pPr>
              <a:lnSpc>
                <a:spcPct val="150000"/>
              </a:lnSpc>
            </a:pPr>
            <a:r>
              <a:rPr lang="en-US" sz="1800" dirty="0">
                <a:solidFill>
                  <a:srgbClr val="0000FF"/>
                </a:solidFill>
              </a:rPr>
              <a:t>RUN</a:t>
            </a:r>
            <a:r>
              <a:rPr lang="en-US" sz="1800" dirty="0">
                <a:solidFill>
                  <a:srgbClr val="000000"/>
                </a:solidFill>
              </a:rPr>
              <a:t> npm install</a:t>
            </a:r>
          </a:p>
          <a:p>
            <a:pPr>
              <a:lnSpc>
                <a:spcPct val="150000"/>
              </a:lnSpc>
            </a:pPr>
            <a:r>
              <a:rPr lang="en-US" sz="1800" dirty="0">
                <a:solidFill>
                  <a:srgbClr val="0000FF"/>
                </a:solidFill>
              </a:rPr>
              <a:t>CMD</a:t>
            </a:r>
            <a:r>
              <a:rPr lang="en-US" sz="1800" dirty="0">
                <a:solidFill>
                  <a:srgbClr val="000000"/>
                </a:solidFill>
              </a:rPr>
              <a:t> node /usr/src/app/index.js</a:t>
            </a:r>
          </a:p>
        </p:txBody>
      </p:sp>
      <p:sp>
        <p:nvSpPr>
          <p:cNvPr id="9" name="Speech Bubble: Rectangle 8">
            <a:extLst>
              <a:ext uri="{FF2B5EF4-FFF2-40B4-BE49-F238E27FC236}">
                <a16:creationId xmlns:a16="http://schemas.microsoft.com/office/drawing/2014/main" id="{89548F6F-E5C1-41CC-AAC3-F3727300BE42}"/>
              </a:ext>
            </a:extLst>
          </p:cNvPr>
          <p:cNvSpPr/>
          <p:nvPr/>
        </p:nvSpPr>
        <p:spPr bwMode="auto">
          <a:xfrm>
            <a:off x="5249809" y="1555417"/>
            <a:ext cx="3611319" cy="457200"/>
          </a:xfrm>
          <a:prstGeom prst="wedgeRectCallout">
            <a:avLst>
              <a:gd name="adj1" fmla="val -99754"/>
              <a:gd name="adj2" fmla="val -1857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with this container image</a:t>
            </a:r>
          </a:p>
        </p:txBody>
      </p:sp>
      <p:sp>
        <p:nvSpPr>
          <p:cNvPr id="5" name="Speech Bubble: Rectangle 4">
            <a:extLst>
              <a:ext uri="{FF2B5EF4-FFF2-40B4-BE49-F238E27FC236}">
                <a16:creationId xmlns:a16="http://schemas.microsoft.com/office/drawing/2014/main" id="{001A6C4B-DCCF-49F0-AFC5-35FAA2E0CFD0}"/>
              </a:ext>
            </a:extLst>
          </p:cNvPr>
          <p:cNvSpPr/>
          <p:nvPr/>
        </p:nvSpPr>
        <p:spPr bwMode="auto">
          <a:xfrm>
            <a:off x="6420768" y="2139317"/>
            <a:ext cx="2321949" cy="457200"/>
          </a:xfrm>
          <a:prstGeom prst="wedgeRectCallout">
            <a:avLst>
              <a:gd name="adj1" fmla="val -161550"/>
              <a:gd name="adj2" fmla="val -4879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Run this command</a:t>
            </a:r>
          </a:p>
        </p:txBody>
      </p:sp>
      <p:sp>
        <p:nvSpPr>
          <p:cNvPr id="8" name="Speech Bubble: Rectangle 7">
            <a:extLst>
              <a:ext uri="{FF2B5EF4-FFF2-40B4-BE49-F238E27FC236}">
                <a16:creationId xmlns:a16="http://schemas.microsoft.com/office/drawing/2014/main" id="{67E23C61-D9D0-4580-8569-B2411EA0751A}"/>
              </a:ext>
            </a:extLst>
          </p:cNvPr>
          <p:cNvSpPr/>
          <p:nvPr/>
        </p:nvSpPr>
        <p:spPr bwMode="auto">
          <a:xfrm>
            <a:off x="6520540" y="3038876"/>
            <a:ext cx="3526033" cy="457200"/>
          </a:xfrm>
          <a:prstGeom prst="wedgeRectCallout">
            <a:avLst>
              <a:gd name="adj1" fmla="val -126465"/>
              <a:gd name="adj2" fmla="val -142316"/>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Copy these files from the host</a:t>
            </a:r>
          </a:p>
        </p:txBody>
      </p:sp>
      <p:sp>
        <p:nvSpPr>
          <p:cNvPr id="7" name="Speech Bubble: Rectangle 6">
            <a:extLst>
              <a:ext uri="{FF2B5EF4-FFF2-40B4-BE49-F238E27FC236}">
                <a16:creationId xmlns:a16="http://schemas.microsoft.com/office/drawing/2014/main" id="{F23E9D83-1532-4B85-AAE1-108DD4EA9F2A}"/>
              </a:ext>
            </a:extLst>
          </p:cNvPr>
          <p:cNvSpPr/>
          <p:nvPr/>
        </p:nvSpPr>
        <p:spPr bwMode="auto">
          <a:xfrm>
            <a:off x="5474573" y="4206677"/>
            <a:ext cx="3526033" cy="457200"/>
          </a:xfrm>
          <a:prstGeom prst="wedgeRectCallout">
            <a:avLst>
              <a:gd name="adj1" fmla="val -116180"/>
              <a:gd name="adj2" fmla="val -29195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Change the working directory</a:t>
            </a:r>
          </a:p>
        </p:txBody>
      </p:sp>
      <p:sp>
        <p:nvSpPr>
          <p:cNvPr id="6" name="Speech Bubble: Rectangle 5">
            <a:extLst>
              <a:ext uri="{FF2B5EF4-FFF2-40B4-BE49-F238E27FC236}">
                <a16:creationId xmlns:a16="http://schemas.microsoft.com/office/drawing/2014/main" id="{4708C0F2-9518-4F0C-965D-88502A10A3E3}"/>
              </a:ext>
            </a:extLst>
          </p:cNvPr>
          <p:cNvSpPr/>
          <p:nvPr/>
        </p:nvSpPr>
        <p:spPr bwMode="auto">
          <a:xfrm>
            <a:off x="3188572" y="5517583"/>
            <a:ext cx="4157107" cy="457200"/>
          </a:xfrm>
          <a:prstGeom prst="wedgeRectCallout">
            <a:avLst>
              <a:gd name="adj1" fmla="val -85140"/>
              <a:gd name="adj2" fmla="val -33368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the container with this command</a:t>
            </a:r>
          </a:p>
        </p:txBody>
      </p:sp>
    </p:spTree>
    <p:custDataLst>
      <p:tags r:id="rId1"/>
    </p:custDataLst>
    <p:extLst>
      <p:ext uri="{BB962C8B-B14F-4D97-AF65-F5344CB8AC3E}">
        <p14:creationId xmlns:p14="http://schemas.microsoft.com/office/powerpoint/2010/main" val="16003393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Building the container image</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Build your container</a:t>
            </a:r>
            <a:endParaRPr lang="en-US" sz="1800" dirty="0">
              <a:solidFill>
                <a:srgbClr val="000000"/>
              </a:solidFill>
            </a:endParaRPr>
          </a:p>
          <a:p>
            <a:r>
              <a:rPr lang="en-US" sz="1800" dirty="0">
                <a:solidFill>
                  <a:srgbClr val="0000FF"/>
                </a:solidFill>
              </a:rPr>
              <a:t>docker build </a:t>
            </a:r>
            <a:r>
              <a:rPr lang="en-US" sz="1800" dirty="0">
                <a:solidFill>
                  <a:srgbClr val="A31515"/>
                </a:solidFill>
              </a:rPr>
              <a:t>./application </a:t>
            </a:r>
            <a:r>
              <a:rPr lang="en-US" sz="1800" dirty="0">
                <a:solidFill>
                  <a:srgbClr val="001080"/>
                </a:solidFill>
              </a:rPr>
              <a:t>-t </a:t>
            </a:r>
            <a:r>
              <a:rPr lang="en-US" sz="1800" dirty="0">
                <a:solidFill>
                  <a:srgbClr val="A31515"/>
                </a:solidFill>
              </a:rPr>
              <a:t>tutorial-app</a:t>
            </a:r>
            <a:endParaRPr lang="en-US" sz="1800" dirty="0">
              <a:solidFill>
                <a:srgbClr val="000000"/>
              </a:solidFill>
            </a:endParaRPr>
          </a:p>
          <a:p>
            <a:br>
              <a:rPr lang="en-US" sz="1800" dirty="0">
                <a:solidFill>
                  <a:srgbClr val="000000"/>
                </a:solidFill>
              </a:rPr>
            </a:b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8000"/>
                </a:solidFill>
              </a:rPr>
              <a:t># After building, use the following command to view your new container image</a:t>
            </a:r>
            <a:endParaRPr lang="en-US" sz="1800" dirty="0">
              <a:solidFill>
                <a:srgbClr val="000000"/>
              </a:solidFill>
            </a:endParaRPr>
          </a:p>
          <a:p>
            <a:r>
              <a:rPr lang="en-US" sz="1800" dirty="0">
                <a:solidFill>
                  <a:srgbClr val="0000FF"/>
                </a:solidFill>
              </a:rPr>
              <a:t>docker images</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0"/>
          </p:cNvCxnSpPr>
          <p:nvPr/>
        </p:nvCxnSpPr>
        <p:spPr>
          <a:xfrm flipV="1">
            <a:off x="2350497" y="2091937"/>
            <a:ext cx="603212"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0"/>
          </p:cNvCxnSpPr>
          <p:nvPr/>
        </p:nvCxnSpPr>
        <p:spPr>
          <a:xfrm flipH="1" flipV="1">
            <a:off x="5552184" y="2091937"/>
            <a:ext cx="706020"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1249026" y="3054350"/>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5156733" y="305435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custDataLst>
      <p:tags r:id="rId1"/>
    </p:custDataLst>
    <p:extLst>
      <p:ext uri="{BB962C8B-B14F-4D97-AF65-F5344CB8AC3E}">
        <p14:creationId xmlns:p14="http://schemas.microsoft.com/office/powerpoint/2010/main" val="383451499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custom container image as a container</a:t>
            </a:r>
          </a:p>
        </p:txBody>
      </p:sp>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001080"/>
                </a:solidFill>
              </a:rPr>
              <a:t>-d -p </a:t>
            </a:r>
            <a:r>
              <a:rPr lang="en-US" sz="1800" dirty="0">
                <a:solidFill>
                  <a:srgbClr val="A31515"/>
                </a:solidFill>
              </a:rPr>
              <a:t>8080:80 tutorial-app</a:t>
            </a:r>
            <a:endParaRPr lang="en-US" sz="1800" dirty="0">
              <a:solidFill>
                <a:srgbClr val="000000"/>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42549241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 container image by using Docker</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9588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Publish a container image to Azure Container Registry</a:t>
            </a:r>
          </a:p>
        </p:txBody>
      </p:sp>
    </p:spTree>
    <p:custDataLst>
      <p:tags r:id="rId1"/>
    </p:custDataLst>
    <p:extLst>
      <p:ext uri="{BB962C8B-B14F-4D97-AF65-F5344CB8AC3E}">
        <p14:creationId xmlns:p14="http://schemas.microsoft.com/office/powerpoint/2010/main" val="354861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(ACR)</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6740" y="1557718"/>
            <a:ext cx="11018520" cy="3742563"/>
          </a:xfrm>
        </p:spPr>
        <p:txBody>
          <a:bodyPr/>
          <a:lstStyle/>
          <a:p>
            <a:r>
              <a:rPr lang="en-US" dirty="0">
                <a:latin typeface="Segoe UI" panose="020B0502040204020203" pitchFamily="34" charset="0"/>
                <a:cs typeface="Segoe UI" panose="020B0502040204020203" pitchFamily="34" charset="0"/>
              </a:rPr>
              <a:t>Managed Docker registry service </a:t>
            </a:r>
          </a:p>
          <a:p>
            <a:pPr lvl="1"/>
            <a:r>
              <a:rPr lang="en-US" dirty="0">
                <a:latin typeface="Segoe UI" panose="020B0502040204020203" pitchFamily="34" charset="0"/>
                <a:cs typeface="Segoe UI" panose="020B0502040204020203" pitchFamily="34" charset="0"/>
              </a:rPr>
              <a:t>Based on the open-source Docker Registry 2.0</a:t>
            </a:r>
          </a:p>
          <a:p>
            <a:r>
              <a:rPr lang="en-US" dirty="0">
                <a:latin typeface="Segoe UI" panose="020B0502040204020203" pitchFamily="34" charset="0"/>
                <a:cs typeface="Segoe UI" panose="020B0502040204020203" pitchFamily="34" charset="0"/>
              </a:rPr>
              <a:t>Stores and manages private Docker container images</a:t>
            </a:r>
          </a:p>
          <a:p>
            <a:r>
              <a:rPr lang="en-US" dirty="0">
                <a:latin typeface="Segoe UI" panose="020B0502040204020203" pitchFamily="34" charset="0"/>
                <a:cs typeface="Segoe UI" panose="020B0502040204020203" pitchFamily="34" charset="0"/>
              </a:rPr>
              <a:t>Tight integration with multiple Azure services that support these Docker containers:</a:t>
            </a:r>
          </a:p>
          <a:p>
            <a:pPr lvl="1"/>
            <a:r>
              <a:rPr lang="en-US" dirty="0">
                <a:latin typeface="Segoe UI" panose="020B0502040204020203" pitchFamily="34" charset="0"/>
                <a:cs typeface="Segoe UI" panose="020B0502040204020203" pitchFamily="34" charset="0"/>
              </a:rPr>
              <a:t>Azure App Service</a:t>
            </a:r>
          </a:p>
          <a:p>
            <a:pPr lvl="1"/>
            <a:r>
              <a:rPr lang="en-US" dirty="0">
                <a:latin typeface="Segoe UI" panose="020B0502040204020203" pitchFamily="34" charset="0"/>
                <a:cs typeface="Segoe UI" panose="020B0502040204020203" pitchFamily="34" charset="0"/>
              </a:rPr>
              <a:t>Azure Batch</a:t>
            </a:r>
          </a:p>
          <a:p>
            <a:pPr lvl="1"/>
            <a:r>
              <a:rPr lang="en-US" dirty="0">
                <a:latin typeface="Segoe UI" panose="020B0502040204020203" pitchFamily="34" charset="0"/>
                <a:cs typeface="Segoe UI" panose="020B0502040204020203" pitchFamily="34" charset="0"/>
              </a:rPr>
              <a:t>Azure Service Fabric</a:t>
            </a:r>
          </a:p>
          <a:p>
            <a:pPr lvl="1"/>
            <a:r>
              <a:rPr lang="en-US" dirty="0">
                <a:latin typeface="Segoe UI" panose="020B0502040204020203" pitchFamily="34" charset="0"/>
                <a:cs typeface="Segoe UI" panose="020B0502040204020203" pitchFamily="34" charset="0"/>
              </a:rPr>
              <a:t>Azure Kubernetes Service</a:t>
            </a:r>
          </a:p>
        </p:txBody>
      </p:sp>
    </p:spTree>
    <p:custDataLst>
      <p:tags r:id="rId1"/>
    </p:custDataLst>
    <p:extLst>
      <p:ext uri="{BB962C8B-B14F-4D97-AF65-F5344CB8AC3E}">
        <p14:creationId xmlns:p14="http://schemas.microsoft.com/office/powerpoint/2010/main" val="232111438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Docker containers and registries</a:t>
            </a:r>
          </a:p>
        </p:txBody>
      </p:sp>
      <p:grpSp>
        <p:nvGrpSpPr>
          <p:cNvPr id="5" name="Group 4" descr="This diagram illustrates a local machine with Docker installed on it pulling a specific container image version from a container registry and running it as a container on the machine.">
            <a:extLst>
              <a:ext uri="{FF2B5EF4-FFF2-40B4-BE49-F238E27FC236}">
                <a16:creationId xmlns:a16="http://schemas.microsoft.com/office/drawing/2014/main" id="{75A0D9ED-0597-4B74-8EC9-5A4DBCB6918D}"/>
              </a:ext>
            </a:extLst>
          </p:cNvPr>
          <p:cNvGrpSpPr/>
          <p:nvPr/>
        </p:nvGrpSpPr>
        <p:grpSpPr>
          <a:xfrm>
            <a:off x="588263" y="2040162"/>
            <a:ext cx="10992549" cy="4152461"/>
            <a:chOff x="588263" y="2040162"/>
            <a:chExt cx="10992549" cy="4152461"/>
          </a:xfrm>
        </p:grpSpPr>
        <p:pic>
          <p:nvPicPr>
            <p:cNvPr id="17" name="Picture 16">
              <a:extLst>
                <a:ext uri="{FF2B5EF4-FFF2-40B4-BE49-F238E27FC236}">
                  <a16:creationId xmlns:a16="http://schemas.microsoft.com/office/drawing/2014/main" id="{8FFF4BBB-676A-4043-855E-D9D55E62835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594883" y="2099637"/>
              <a:ext cx="2980278" cy="2980278"/>
            </a:xfrm>
            <a:prstGeom prst="rect">
              <a:avLst/>
            </a:prstGeom>
          </p:spPr>
        </p:pic>
        <p:sp>
          <p:nvSpPr>
            <p:cNvPr id="3" name="Rectangle 2">
              <a:extLst>
                <a:ext uri="{FF2B5EF4-FFF2-40B4-BE49-F238E27FC236}">
                  <a16:creationId xmlns:a16="http://schemas.microsoft.com/office/drawing/2014/main" id="{999ECB15-6068-439F-97E5-25CF5563A10D}"/>
                </a:ext>
              </a:extLst>
            </p:cNvPr>
            <p:cNvSpPr/>
            <p:nvPr/>
          </p:nvSpPr>
          <p:spPr bwMode="auto">
            <a:xfrm>
              <a:off x="588263" y="2040162"/>
              <a:ext cx="6828537" cy="387985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solidFill>
                    <a:schemeClr val="tx1"/>
                  </a:solidFill>
                  <a:latin typeface="+mj-lt"/>
                </a:rPr>
                <a:t>Registry</a:t>
              </a:r>
              <a:endParaRPr lang="en-IN" sz="2400" dirty="0">
                <a:solidFill>
                  <a:schemeClr val="tx1"/>
                </a:solidFill>
                <a:latin typeface="+mj-lt"/>
              </a:endParaRPr>
            </a:p>
          </p:txBody>
        </p:sp>
        <p:sp>
          <p:nvSpPr>
            <p:cNvPr id="6" name="TextBox 5">
              <a:extLst>
                <a:ext uri="{FF2B5EF4-FFF2-40B4-BE49-F238E27FC236}">
                  <a16:creationId xmlns:a16="http://schemas.microsoft.com/office/drawing/2014/main" id="{22E3FA1F-37C2-4389-8185-792DDDEC1D42}"/>
                </a:ext>
              </a:extLst>
            </p:cNvPr>
            <p:cNvSpPr txBox="1"/>
            <p:nvPr/>
          </p:nvSpPr>
          <p:spPr>
            <a:xfrm>
              <a:off x="3534923" y="4427268"/>
              <a:ext cx="1455207" cy="369332"/>
            </a:xfrm>
            <a:prstGeom prst="rect">
              <a:avLst/>
            </a:prstGeom>
            <a:noFill/>
          </p:spPr>
          <p:txBody>
            <a:bodyPr wrap="none" lIns="0" tIns="0" rIns="0" bIns="0" rtlCol="0">
              <a:spAutoFit/>
            </a:bodyPr>
            <a:lstStyle/>
            <a:p>
              <a:r>
                <a:rPr lang="en-US" sz="2400" dirty="0"/>
                <a:t>Repository</a:t>
              </a:r>
              <a:endParaRPr lang="en-IN" sz="2200" dirty="0">
                <a:gradFill>
                  <a:gsLst>
                    <a:gs pos="2917">
                      <a:schemeClr val="tx1"/>
                    </a:gs>
                    <a:gs pos="30000">
                      <a:schemeClr val="tx1"/>
                    </a:gs>
                  </a:gsLst>
                  <a:lin ang="5400000" scaled="0"/>
                </a:gradFill>
              </a:endParaRPr>
            </a:p>
          </p:txBody>
        </p:sp>
        <p:sp>
          <p:nvSpPr>
            <p:cNvPr id="8" name="Rectangle 7">
              <a:extLst>
                <a:ext uri="{FF2B5EF4-FFF2-40B4-BE49-F238E27FC236}">
                  <a16:creationId xmlns:a16="http://schemas.microsoft.com/office/drawing/2014/main" id="{D90B98EB-3F34-4E65-B52D-0F8E1D937931}"/>
                </a:ext>
              </a:extLst>
            </p:cNvPr>
            <p:cNvSpPr/>
            <p:nvPr/>
          </p:nvSpPr>
          <p:spPr bwMode="auto">
            <a:xfrm>
              <a:off x="8639936" y="5086358"/>
              <a:ext cx="2940876" cy="1106265"/>
            </a:xfrm>
            <a:prstGeom prst="rect">
              <a:avLst/>
            </a:prstGeom>
            <a:solidFill>
              <a:schemeClr val="bg1"/>
            </a:solidFill>
            <a:ln w="3810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rPr>
                <a:t>        Docker host</a:t>
              </a:r>
              <a:endParaRPr lang="en-IN" sz="2400" dirty="0">
                <a:solidFill>
                  <a:schemeClr val="tx1"/>
                </a:solidFill>
              </a:endParaRPr>
            </a:p>
          </p:txBody>
        </p:sp>
        <p:sp>
          <p:nvSpPr>
            <p:cNvPr id="15" name="Arrow: Right 14">
              <a:extLst>
                <a:ext uri="{FF2B5EF4-FFF2-40B4-BE49-F238E27FC236}">
                  <a16:creationId xmlns:a16="http://schemas.microsoft.com/office/drawing/2014/main" id="{C7C9EB55-E16C-4E1E-B88F-8B982938B0EF}"/>
                </a:ext>
              </a:extLst>
            </p:cNvPr>
            <p:cNvSpPr/>
            <p:nvPr/>
          </p:nvSpPr>
          <p:spPr bwMode="auto">
            <a:xfrm>
              <a:off x="6819900" y="3443512"/>
              <a:ext cx="16954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300A44D3-DFD5-436F-8384-D82902167282}"/>
                </a:ext>
              </a:extLst>
            </p:cNvPr>
            <p:cNvSpPr txBox="1"/>
            <p:nvPr/>
          </p:nvSpPr>
          <p:spPr>
            <a:xfrm>
              <a:off x="9242588" y="3762967"/>
              <a:ext cx="1684869" cy="369332"/>
            </a:xfrm>
            <a:prstGeom prst="rect">
              <a:avLst/>
            </a:prstGeom>
            <a:noFill/>
          </p:spPr>
          <p:txBody>
            <a:bodyPr wrap="square" lIns="0" tIns="0" rIns="0" bIns="0" rtlCol="0">
              <a:spAutoFit/>
            </a:bodyPr>
            <a:lstStyle/>
            <a:p>
              <a:pPr algn="ctr"/>
              <a:r>
                <a:rPr lang="en-US" sz="2400" dirty="0"/>
                <a:t>Container</a:t>
              </a:r>
              <a:endParaRPr lang="en-IN" sz="2200" dirty="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035007" y="2040162"/>
              <a:ext cx="780290" cy="780290"/>
            </a:xfrm>
            <a:prstGeom prst="rect">
              <a:avLst/>
            </a:prstGeom>
          </p:spPr>
        </p:pic>
        <p:pic>
          <p:nvPicPr>
            <p:cNvPr id="18" name="Graphic 3">
              <a:extLst>
                <a:ext uri="{FF2B5EF4-FFF2-40B4-BE49-F238E27FC236}">
                  <a16:creationId xmlns:a16="http://schemas.microsoft.com/office/drawing/2014/main" id="{E3964CBD-ADD4-4B74-A190-5067C906836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r="75308"/>
            <a:stretch/>
          </p:blipFill>
          <p:spPr>
            <a:xfrm>
              <a:off x="8793445" y="5383381"/>
              <a:ext cx="769278" cy="548640"/>
            </a:xfrm>
            <a:prstGeom prst="rect">
              <a:avLst/>
            </a:prstGeom>
          </p:spPr>
        </p:pic>
        <p:pic>
          <p:nvPicPr>
            <p:cNvPr id="28" name="Picture 27">
              <a:extLst>
                <a:ext uri="{FF2B5EF4-FFF2-40B4-BE49-F238E27FC236}">
                  <a16:creationId xmlns:a16="http://schemas.microsoft.com/office/drawing/2014/main" id="{3BE0DB58-D3FC-4D5A-B995-B81FABE84C1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5157142" y="2902826"/>
              <a:ext cx="1623943" cy="1623943"/>
            </a:xfrm>
            <a:prstGeom prst="rect">
              <a:avLst/>
            </a:prstGeom>
          </p:spPr>
        </p:pic>
        <p:pic>
          <p:nvPicPr>
            <p:cNvPr id="14" name="Picture 13">
              <a:extLst>
                <a:ext uri="{FF2B5EF4-FFF2-40B4-BE49-F238E27FC236}">
                  <a16:creationId xmlns:a16="http://schemas.microsoft.com/office/drawing/2014/main" id="{8643964D-B2EA-42A0-B8BB-8DA0998D3069}"/>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3966974" y="2906416"/>
              <a:ext cx="1623943" cy="1623943"/>
            </a:xfrm>
            <a:prstGeom prst="rect">
              <a:avLst/>
            </a:prstGeom>
          </p:spPr>
        </p:pic>
        <p:pic>
          <p:nvPicPr>
            <p:cNvPr id="24" name="Picture 23">
              <a:extLst>
                <a:ext uri="{FF2B5EF4-FFF2-40B4-BE49-F238E27FC236}">
                  <a16:creationId xmlns:a16="http://schemas.microsoft.com/office/drawing/2014/main" id="{D3056F05-1ED1-4213-A574-418A7213974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2765400" y="2906416"/>
              <a:ext cx="1623943" cy="1623943"/>
            </a:xfrm>
            <a:prstGeom prst="rect">
              <a:avLst/>
            </a:prstGeom>
          </p:spPr>
        </p:pic>
        <p:pic>
          <p:nvPicPr>
            <p:cNvPr id="25" name="Picture 24">
              <a:extLst>
                <a:ext uri="{FF2B5EF4-FFF2-40B4-BE49-F238E27FC236}">
                  <a16:creationId xmlns:a16="http://schemas.microsoft.com/office/drawing/2014/main" id="{3578D82A-FBAC-468B-9CC1-BAA35E9EEC6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1561562" y="2906416"/>
              <a:ext cx="1623943" cy="1623943"/>
            </a:xfrm>
            <a:prstGeom prst="rect">
              <a:avLst/>
            </a:prstGeom>
          </p:spPr>
        </p:pic>
        <p:pic>
          <p:nvPicPr>
            <p:cNvPr id="34" name="Picture 33">
              <a:extLst>
                <a:ext uri="{FF2B5EF4-FFF2-40B4-BE49-F238E27FC236}">
                  <a16:creationId xmlns:a16="http://schemas.microsoft.com/office/drawing/2014/main" id="{F7B74931-B3C4-4E29-B620-92039D81A05E}"/>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629732" y="3218178"/>
              <a:ext cx="1041218" cy="1041218"/>
            </a:xfrm>
            <a:prstGeom prst="rect">
              <a:avLst/>
            </a:prstGeom>
          </p:spPr>
        </p:pic>
        <p:pic>
          <p:nvPicPr>
            <p:cNvPr id="42" name="Picture 41">
              <a:extLst>
                <a:ext uri="{FF2B5EF4-FFF2-40B4-BE49-F238E27FC236}">
                  <a16:creationId xmlns:a16="http://schemas.microsoft.com/office/drawing/2014/main" id="{B79CB501-2D88-485F-A48F-FBBB6B7A95B1}"/>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499655" y="2563328"/>
              <a:ext cx="1041218" cy="1041218"/>
            </a:xfrm>
            <a:prstGeom prst="rect">
              <a:avLst/>
            </a:prstGeom>
          </p:spPr>
        </p:pic>
      </p:grpSp>
    </p:spTree>
    <p:custDataLst>
      <p:tags r:id="rId1"/>
    </p:custDataLst>
    <p:extLst>
      <p:ext uri="{BB962C8B-B14F-4D97-AF65-F5344CB8AC3E}">
        <p14:creationId xmlns:p14="http://schemas.microsoft.com/office/powerpoint/2010/main" val="17980738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 (continued)</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430887"/>
          </a:xfrm>
        </p:spPr>
        <p:txBody>
          <a:bodyPr/>
          <a:lstStyle/>
          <a:p>
            <a:pPr marL="0" indent="0">
              <a:buNone/>
            </a:pPr>
            <a:r>
              <a:rPr lang="en-US" dirty="0">
                <a:latin typeface="+mn-lt"/>
              </a:rPr>
              <a:t>Current best practices for VM name choices:</a:t>
            </a:r>
          </a:p>
        </p:txBody>
      </p:sp>
      <p:graphicFrame>
        <p:nvGraphicFramePr>
          <p:cNvPr id="6" name="Table 5" descr="The table depicts the best practices for naming VMs. Columns are named: Element, Example, and Notes.">
            <a:extLst>
              <a:ext uri="{FF2B5EF4-FFF2-40B4-BE49-F238E27FC236}">
                <a16:creationId xmlns:a16="http://schemas.microsoft.com/office/drawing/2014/main" id="{531FCAD1-0B22-4664-9686-D0CCDBC2391F}"/>
              </a:ext>
            </a:extLst>
          </p:cNvPr>
          <p:cNvGraphicFramePr>
            <a:graphicFrameLocks noGrp="1"/>
          </p:cNvGraphicFramePr>
          <p:nvPr/>
        </p:nvGraphicFramePr>
        <p:xfrm>
          <a:off x="584200" y="2026981"/>
          <a:ext cx="11018520" cy="3332880"/>
        </p:xfrm>
        <a:graphic>
          <a:graphicData uri="http://schemas.openxmlformats.org/drawingml/2006/table">
            <a:tbl>
              <a:tblPr firstRow="1" firstCol="1">
                <a:tableStyleId>{7E9639D4-E3E2-4D34-9284-5A2195B3D0D7}</a:tableStyleId>
              </a:tblPr>
              <a:tblGrid>
                <a:gridCol w="2376357">
                  <a:extLst>
                    <a:ext uri="{9D8B030D-6E8A-4147-A177-3AD203B41FA5}">
                      <a16:colId xmlns:a16="http://schemas.microsoft.com/office/drawing/2014/main" val="4033693481"/>
                    </a:ext>
                  </a:extLst>
                </a:gridCol>
                <a:gridCol w="2998033">
                  <a:extLst>
                    <a:ext uri="{9D8B030D-6E8A-4147-A177-3AD203B41FA5}">
                      <a16:colId xmlns:a16="http://schemas.microsoft.com/office/drawing/2014/main" val="2774784895"/>
                    </a:ext>
                  </a:extLst>
                </a:gridCol>
                <a:gridCol w="5644130">
                  <a:extLst>
                    <a:ext uri="{9D8B030D-6E8A-4147-A177-3AD203B41FA5}">
                      <a16:colId xmlns:a16="http://schemas.microsoft.com/office/drawing/2014/main" val="3581128360"/>
                    </a:ext>
                  </a:extLst>
                </a:gridCol>
              </a:tblGrid>
              <a:tr h="0">
                <a:tc>
                  <a:txBody>
                    <a:bodyPr/>
                    <a:lstStyle/>
                    <a:p>
                      <a:pPr algn="l"/>
                      <a:r>
                        <a:rPr lang="en-US" sz="1800" dirty="0">
                          <a:effectLst/>
                        </a:rPr>
                        <a:t>Element</a:t>
                      </a:r>
                      <a:endParaRPr lang="en-US" sz="1800" b="1" dirty="0">
                        <a:effectLst/>
                      </a:endParaRP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Example</a:t>
                      </a:r>
                      <a:endParaRPr lang="en-US" sz="1800" b="1" dirty="0">
                        <a:effectLst/>
                      </a:endParaRP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Notes</a:t>
                      </a:r>
                      <a:endParaRPr lang="en-US" sz="1800" b="1" dirty="0">
                        <a:effectLst/>
                      </a:endParaRP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837340477"/>
                  </a:ext>
                </a:extLst>
              </a:tr>
              <a:tr h="296123">
                <a:tc>
                  <a:txBody>
                    <a:bodyPr/>
                    <a:lstStyle/>
                    <a:p>
                      <a:pPr algn="l"/>
                      <a:r>
                        <a:rPr lang="en-US" sz="1800" dirty="0">
                          <a:effectLst/>
                        </a:rPr>
                        <a:t>Environment</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dev, prod, QA</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environment for the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15217100"/>
                  </a:ext>
                </a:extLst>
              </a:tr>
              <a:tr h="296123">
                <a:tc>
                  <a:txBody>
                    <a:bodyPr/>
                    <a:lstStyle/>
                    <a:p>
                      <a:pPr algn="l"/>
                      <a:r>
                        <a:rPr lang="en-US" sz="1800" dirty="0">
                          <a:effectLst/>
                        </a:rPr>
                        <a:t>Location</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uw (US West), ue (US East)</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region into which the resource is deployed</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462943110"/>
                  </a:ext>
                </a:extLst>
              </a:tr>
              <a:tr h="429379">
                <a:tc>
                  <a:txBody>
                    <a:bodyPr/>
                    <a:lstStyle/>
                    <a:p>
                      <a:pPr algn="l"/>
                      <a:r>
                        <a:rPr lang="en-US" sz="1800" dirty="0">
                          <a:effectLst/>
                        </a:rPr>
                        <a:t>Instance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01, 02</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For resources that have more than one named instance (such as web servers)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238197285"/>
                  </a:ext>
                </a:extLst>
              </a:tr>
              <a:tr h="429379">
                <a:tc>
                  <a:txBody>
                    <a:bodyPr/>
                    <a:lstStyle/>
                    <a:p>
                      <a:pPr algn="l"/>
                      <a:r>
                        <a:rPr lang="en-US" sz="1800" dirty="0">
                          <a:effectLst/>
                        </a:rPr>
                        <a:t>Product or Service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service</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product, application, or service that the resource supports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415607717"/>
                  </a:ext>
                </a:extLst>
              </a:tr>
              <a:tr h="296123">
                <a:tc>
                  <a:txBody>
                    <a:bodyPr/>
                    <a:lstStyle/>
                    <a:p>
                      <a:pPr algn="l"/>
                      <a:r>
                        <a:rPr lang="en-US" sz="1800" dirty="0">
                          <a:effectLst/>
                        </a:rPr>
                        <a:t>Role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sql, web, messaging</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role of the associated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397865080"/>
                  </a:ext>
                </a:extLst>
              </a:tr>
            </a:tbl>
          </a:graphicData>
        </a:graphic>
      </p:graphicFrame>
      <p:sp>
        <p:nvSpPr>
          <p:cNvPr id="2" name="TextBox 1">
            <a:extLst>
              <a:ext uri="{FF2B5EF4-FFF2-40B4-BE49-F238E27FC236}">
                <a16:creationId xmlns:a16="http://schemas.microsoft.com/office/drawing/2014/main" id="{799381F5-D5D8-4CB1-9551-74C6EBADD4D3}"/>
              </a:ext>
            </a:extLst>
          </p:cNvPr>
          <p:cNvSpPr txBox="1"/>
          <p:nvPr/>
        </p:nvSpPr>
        <p:spPr>
          <a:xfrm>
            <a:off x="574431" y="5527524"/>
            <a:ext cx="4478215"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gradFill>
                  <a:gsLst>
                    <a:gs pos="2917">
                      <a:schemeClr val="tx1"/>
                    </a:gs>
                    <a:gs pos="30000">
                      <a:schemeClr val="tx1"/>
                    </a:gs>
                  </a:gsLst>
                  <a:lin ang="5400000" scaled="0"/>
                </a:gradFill>
                <a:cs typeface="Segoe UI"/>
              </a:rPr>
              <a:t>EX: -US-DEV-DB-01</a:t>
            </a:r>
          </a:p>
        </p:txBody>
      </p:sp>
    </p:spTree>
    <p:custDataLst>
      <p:tags r:id="rId1"/>
    </p:custDataLst>
    <p:extLst>
      <p:ext uri="{BB962C8B-B14F-4D97-AF65-F5344CB8AC3E}">
        <p14:creationId xmlns:p14="http://schemas.microsoft.com/office/powerpoint/2010/main" val="3727498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A3-4BBC-4B44-B971-DA1BBBEE43F3}"/>
              </a:ext>
            </a:extLst>
          </p:cNvPr>
          <p:cNvSpPr>
            <a:spLocks noGrp="1"/>
          </p:cNvSpPr>
          <p:nvPr>
            <p:ph type="title"/>
          </p:nvPr>
        </p:nvSpPr>
        <p:spPr/>
        <p:txBody>
          <a:bodyPr/>
          <a:lstStyle/>
          <a:p>
            <a:r>
              <a:rPr lang="en-US" dirty="0"/>
              <a:t>Container Registry SKUs</a:t>
            </a:r>
          </a:p>
        </p:txBody>
      </p:sp>
      <p:graphicFrame>
        <p:nvGraphicFramePr>
          <p:cNvPr id="3" name="Table 2" descr="This table lists the three SKUs for a Container Registry account along with the description for each SKU.">
            <a:extLst>
              <a:ext uri="{FF2B5EF4-FFF2-40B4-BE49-F238E27FC236}">
                <a16:creationId xmlns:a16="http://schemas.microsoft.com/office/drawing/2014/main" id="{082BA6BB-0147-474D-A178-BF78419F1A46}"/>
              </a:ext>
            </a:extLst>
          </p:cNvPr>
          <p:cNvGraphicFramePr>
            <a:graphicFrameLocks noGrp="1"/>
          </p:cNvGraphicFramePr>
          <p:nvPr/>
        </p:nvGraphicFramePr>
        <p:xfrm>
          <a:off x="588264" y="1430228"/>
          <a:ext cx="11021124" cy="4855485"/>
        </p:xfrm>
        <a:graphic>
          <a:graphicData uri="http://schemas.openxmlformats.org/drawingml/2006/table">
            <a:tbl>
              <a:tblPr firstRow="1" firstCol="1">
                <a:tableStyleId>{69012ECD-51FC-41F1-AA8D-1B2483CD663E}</a:tableStyleId>
              </a:tblPr>
              <a:tblGrid>
                <a:gridCol w="2029573">
                  <a:extLst>
                    <a:ext uri="{9D8B030D-6E8A-4147-A177-3AD203B41FA5}">
                      <a16:colId xmlns:a16="http://schemas.microsoft.com/office/drawing/2014/main" val="4084871206"/>
                    </a:ext>
                  </a:extLst>
                </a:gridCol>
                <a:gridCol w="8991551">
                  <a:extLst>
                    <a:ext uri="{9D8B030D-6E8A-4147-A177-3AD203B41FA5}">
                      <a16:colId xmlns:a16="http://schemas.microsoft.com/office/drawing/2014/main" val="676157171"/>
                    </a:ext>
                  </a:extLst>
                </a:gridCol>
              </a:tblGrid>
              <a:tr h="623405">
                <a:tc>
                  <a:txBody>
                    <a:bodyPr/>
                    <a:lstStyle/>
                    <a:p>
                      <a:pPr algn="l">
                        <a:spcAft>
                          <a:spcPts val="200"/>
                        </a:spcAft>
                      </a:pPr>
                      <a:r>
                        <a:rPr lang="en-US" sz="2400" dirty="0">
                          <a:effectLst/>
                        </a:rPr>
                        <a:t>SKU</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l">
                        <a:spcAft>
                          <a:spcPts val="200"/>
                        </a:spcAft>
                      </a:pPr>
                      <a:r>
                        <a:rPr lang="en-US" sz="2400" dirty="0">
                          <a:effectLst/>
                        </a:rPr>
                        <a:t>Description</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527887650"/>
                  </a:ext>
                </a:extLst>
              </a:tr>
              <a:tr h="1306182">
                <a:tc>
                  <a:txBody>
                    <a:bodyPr/>
                    <a:lstStyle/>
                    <a:p>
                      <a:pPr algn="l" fontAlgn="t">
                        <a:spcAft>
                          <a:spcPts val="200"/>
                        </a:spcAft>
                      </a:pPr>
                      <a:r>
                        <a:rPr lang="en-US" sz="2400" dirty="0">
                          <a:effectLst/>
                        </a:rPr>
                        <a:t>Basic</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Ideal for developers learning about Container Registry</a:t>
                      </a:r>
                    </a:p>
                    <a:p>
                      <a:pPr marL="171450" indent="-171450" fontAlgn="t">
                        <a:spcBef>
                          <a:spcPts val="600"/>
                        </a:spcBef>
                        <a:spcAft>
                          <a:spcPts val="200"/>
                        </a:spcAft>
                        <a:buFont typeface="Arial" panose="020B0604020202020204" pitchFamily="34" charset="0"/>
                        <a:buChar char="•"/>
                      </a:pPr>
                      <a:r>
                        <a:rPr lang="en-US" sz="2000" dirty="0">
                          <a:effectLst/>
                        </a:rPr>
                        <a:t>Same programmatic capabilities as Standard and Premium, however, there are size and usage constraints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640107"/>
                  </a:ext>
                </a:extLst>
              </a:tr>
              <a:tr h="1306182">
                <a:tc>
                  <a:txBody>
                    <a:bodyPr/>
                    <a:lstStyle/>
                    <a:p>
                      <a:pPr algn="l" fontAlgn="t">
                        <a:spcAft>
                          <a:spcPts val="200"/>
                        </a:spcAft>
                      </a:pPr>
                      <a:r>
                        <a:rPr lang="en-US" sz="2400" dirty="0">
                          <a:effectLst/>
                        </a:rPr>
                        <a:t>Standard</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Same capabilities as Basic, but with increased storage limits and image throughput. </a:t>
                      </a:r>
                    </a:p>
                    <a:p>
                      <a:pPr marL="171450" indent="-171450" fontAlgn="t">
                        <a:spcBef>
                          <a:spcPts val="600"/>
                        </a:spcBef>
                        <a:spcAft>
                          <a:spcPts val="200"/>
                        </a:spcAft>
                        <a:buFont typeface="Arial" panose="020B0604020202020204" pitchFamily="34" charset="0"/>
                        <a:buChar char="•"/>
                      </a:pPr>
                      <a:r>
                        <a:rPr lang="en-US" sz="2000" dirty="0">
                          <a:effectLst/>
                        </a:rPr>
                        <a:t>Should satisfy the needs of most production scenarios.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3900035"/>
                  </a:ext>
                </a:extLst>
              </a:tr>
              <a:tr h="1603041">
                <a:tc>
                  <a:txBody>
                    <a:bodyPr/>
                    <a:lstStyle/>
                    <a:p>
                      <a:pPr algn="l" fontAlgn="t">
                        <a:spcAft>
                          <a:spcPts val="200"/>
                        </a:spcAft>
                      </a:pPr>
                      <a:r>
                        <a:rPr lang="en-US" sz="2400" dirty="0">
                          <a:effectLst/>
                        </a:rPr>
                        <a:t>Premium</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Higher limits on constraints, such as storage and concurrent operations, including enhanced storage capabilities to support high-volume scenarios. </a:t>
                      </a:r>
                    </a:p>
                    <a:p>
                      <a:pPr marL="171450" indent="-171450" fontAlgn="t">
                        <a:spcBef>
                          <a:spcPts val="600"/>
                        </a:spcBef>
                        <a:spcAft>
                          <a:spcPts val="200"/>
                        </a:spcAft>
                        <a:buFont typeface="Arial" panose="020B0604020202020204" pitchFamily="34" charset="0"/>
                        <a:buChar char="•"/>
                      </a:pPr>
                      <a:r>
                        <a:rPr lang="en-US" sz="2000" dirty="0">
                          <a:effectLst/>
                        </a:rPr>
                        <a:t>Adds features like geo-replication for managing a single registry across multiple regions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9235805"/>
                  </a:ext>
                </a:extLst>
              </a:tr>
            </a:tbl>
          </a:graphicData>
        </a:graphic>
      </p:graphicFrame>
    </p:spTree>
    <p:custDataLst>
      <p:tags r:id="rId1"/>
    </p:custDataLst>
    <p:extLst>
      <p:ext uri="{BB962C8B-B14F-4D97-AF65-F5344CB8AC3E}">
        <p14:creationId xmlns:p14="http://schemas.microsoft.com/office/powerpoint/2010/main" val="68072591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a:xfrm>
            <a:off x="588263" y="457200"/>
            <a:ext cx="11018520" cy="553998"/>
          </a:xfrm>
        </p:spPr>
        <p:txBody>
          <a:bodyPr/>
          <a:lstStyle/>
          <a:p>
            <a:r>
              <a:rPr lang="en-US" dirty="0"/>
              <a:t>Create a container registry by using Azure CLI</a:t>
            </a:r>
          </a:p>
        </p:txBody>
      </p:sp>
      <p:sp>
        <p:nvSpPr>
          <p:cNvPr id="3" name="Text Placeholder 2" descr="This example depicts creating a container registry instance by using the az acr create command.">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Create a Container Registry instance</a:t>
            </a:r>
            <a:endParaRPr lang="en-US" sz="1800" dirty="0">
              <a:solidFill>
                <a:srgbClr val="000000"/>
              </a:solidFill>
            </a:endParaRPr>
          </a:p>
          <a:p>
            <a:r>
              <a:rPr lang="en-US" sz="1800" dirty="0">
                <a:solidFill>
                  <a:srgbClr val="0000FF"/>
                </a:solidFill>
              </a:rPr>
              <a:t>az acr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&lt;acr-name&gt; </a:t>
            </a:r>
            <a:r>
              <a:rPr lang="en-US" sz="1800" dirty="0">
                <a:solidFill>
                  <a:srgbClr val="001080"/>
                </a:solidFill>
              </a:rPr>
              <a:t>--sku </a:t>
            </a:r>
            <a:r>
              <a:rPr lang="en-US" sz="1800" dirty="0">
                <a:solidFill>
                  <a:srgbClr val="A31515"/>
                </a:solidFill>
              </a:rPr>
              <a:t>Basic</a:t>
            </a:r>
            <a:endParaRPr lang="en-US" sz="1800" dirty="0">
              <a:solidFill>
                <a:srgbClr val="000000"/>
              </a:solidFill>
            </a:endParaRPr>
          </a:p>
          <a:p>
            <a:br>
              <a:rPr lang="en-US" sz="1800" dirty="0">
                <a:solidFill>
                  <a:srgbClr val="000000"/>
                </a:solidFill>
              </a:rPr>
            </a:br>
            <a:r>
              <a:rPr lang="en-US" sz="1800" dirty="0">
                <a:solidFill>
                  <a:srgbClr val="008000"/>
                </a:solidFill>
              </a:rPr>
              <a:t># Login to Container Registry</a:t>
            </a:r>
            <a:endParaRPr lang="en-US" sz="1800" dirty="0">
              <a:solidFill>
                <a:srgbClr val="000000"/>
              </a:solidFill>
            </a:endParaRPr>
          </a:p>
          <a:p>
            <a:r>
              <a:rPr lang="en-US" sz="1800" dirty="0">
                <a:solidFill>
                  <a:srgbClr val="0000FF"/>
                </a:solidFill>
              </a:rPr>
              <a:t>az acr login </a:t>
            </a:r>
            <a:r>
              <a:rPr lang="en-US" sz="1800" dirty="0">
                <a:solidFill>
                  <a:srgbClr val="001080"/>
                </a:solidFill>
              </a:rPr>
              <a:t>--name </a:t>
            </a:r>
            <a:r>
              <a:rPr lang="en-US" sz="1800" dirty="0">
                <a:solidFill>
                  <a:srgbClr val="A31515"/>
                </a:solidFill>
              </a:rPr>
              <a:t>&lt;acrName&gt;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25850466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Build a Docker image for Container Registry</a:t>
            </a:r>
          </a:p>
        </p:txBody>
      </p:sp>
      <p:sp>
        <p:nvSpPr>
          <p:cNvPr id="3" name="Text Placeholder 2" descr="This example depicts commands for building a Docker image for a container registry.">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Pull existing Docker image</a:t>
            </a:r>
            <a:endParaRPr lang="en-US" sz="1800" dirty="0">
              <a:solidFill>
                <a:srgbClr val="000000"/>
              </a:solidFill>
            </a:endParaRPr>
          </a:p>
          <a:p>
            <a:r>
              <a:rPr lang="en-US" sz="1800" dirty="0">
                <a:solidFill>
                  <a:srgbClr val="0000FF"/>
                </a:solidFill>
              </a:rPr>
              <a:t>docker pull microsoft/aci-helloworld</a:t>
            </a:r>
            <a:endParaRPr lang="en-US" sz="1800" dirty="0">
              <a:solidFill>
                <a:srgbClr val="000000"/>
              </a:solidFill>
            </a:endParaRPr>
          </a:p>
          <a:p>
            <a:br>
              <a:rPr lang="en-US" sz="1800" dirty="0">
                <a:solidFill>
                  <a:srgbClr val="000000"/>
                </a:solidFill>
              </a:rPr>
            </a:br>
            <a:r>
              <a:rPr lang="en-US" sz="1800" dirty="0">
                <a:solidFill>
                  <a:srgbClr val="008000"/>
                </a:solidFill>
              </a:rPr>
              <a:t># Obtain the full login server name of the Container Registry instance</a:t>
            </a:r>
            <a:endParaRPr lang="en-US" sz="1800" dirty="0">
              <a:solidFill>
                <a:srgbClr val="000000"/>
              </a:solidFill>
            </a:endParaRPr>
          </a:p>
          <a:p>
            <a:r>
              <a:rPr lang="en-US" sz="1800" dirty="0">
                <a:solidFill>
                  <a:srgbClr val="0000FF"/>
                </a:solidFill>
              </a:rPr>
              <a:t>az acr list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--query </a:t>
            </a:r>
            <a:r>
              <a:rPr lang="en-US" sz="1800" dirty="0">
                <a:solidFill>
                  <a:srgbClr val="A31515"/>
                </a:solidFill>
              </a:rPr>
              <a:t>"[].{acrLoginServer:loginServer}"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Tag image with full login server name prefix</a:t>
            </a:r>
            <a:endParaRPr lang="en-US" sz="1800" dirty="0">
              <a:solidFill>
                <a:srgbClr val="000000"/>
              </a:solidFill>
            </a:endParaRPr>
          </a:p>
          <a:p>
            <a:r>
              <a:rPr lang="en-US" sz="1800" dirty="0">
                <a:solidFill>
                  <a:srgbClr val="0000FF"/>
                </a:solidFill>
              </a:rPr>
              <a:t>docker tag </a:t>
            </a:r>
            <a:r>
              <a:rPr lang="en-US" sz="1800" dirty="0">
                <a:solidFill>
                  <a:srgbClr val="A31515"/>
                </a:solidFill>
              </a:rPr>
              <a:t>microsoft/aci-helloworld &lt;acrLoginServer&gt;/aci-helloworld:v1</a:t>
            </a:r>
          </a:p>
          <a:p>
            <a:br>
              <a:rPr lang="en-US" sz="1800" dirty="0">
                <a:solidFill>
                  <a:srgbClr val="000000"/>
                </a:solidFill>
              </a:rPr>
            </a:br>
            <a:r>
              <a:rPr lang="en-US" sz="1800" dirty="0">
                <a:solidFill>
                  <a:srgbClr val="008000"/>
                </a:solidFill>
              </a:rPr>
              <a:t># Push image to Container Registry</a:t>
            </a:r>
            <a:endParaRPr lang="en-US" sz="1800" dirty="0">
              <a:solidFill>
                <a:srgbClr val="000000"/>
              </a:solidFill>
            </a:endParaRPr>
          </a:p>
          <a:p>
            <a:r>
              <a:rPr lang="en-US" sz="1800" dirty="0">
                <a:solidFill>
                  <a:srgbClr val="0000FF"/>
                </a:solidFill>
              </a:rPr>
              <a:t>docker push </a:t>
            </a:r>
            <a:r>
              <a:rPr lang="en-US" sz="1800" dirty="0">
                <a:solidFill>
                  <a:srgbClr val="A31515"/>
                </a:solidFill>
              </a:rPr>
              <a:t>&lt;acrLoginServer&gt;/aci-helloworld:v1</a:t>
            </a:r>
          </a:p>
        </p:txBody>
      </p:sp>
      <p:pic>
        <p:nvPicPr>
          <p:cNvPr id="4" name="Graphic 3">
            <a:extLst>
              <a:ext uri="{FF2B5EF4-FFF2-40B4-BE49-F238E27FC236}">
                <a16:creationId xmlns:a16="http://schemas.microsoft.com/office/drawing/2014/main" id="{25EE4A7C-0CC4-4CCD-B070-8E636AD12714}"/>
              </a:ext>
              <a:ext uri="{C183D7F6-B498-43B3-948B-1728B52AA6E4}">
                <adec:decorative xmlns:adec="http://schemas.microsoft.com/office/drawing/2017/decorative" val="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59859" y="598488"/>
            <a:ext cx="769278" cy="548640"/>
          </a:xfrm>
          <a:prstGeom prst="rect">
            <a:avLst/>
          </a:prstGeom>
        </p:spPr>
      </p:pic>
    </p:spTree>
    <p:custDataLst>
      <p:tags r:id="rId1"/>
    </p:custDataLst>
    <p:extLst>
      <p:ext uri="{BB962C8B-B14F-4D97-AF65-F5344CB8AC3E}">
        <p14:creationId xmlns:p14="http://schemas.microsoft.com/office/powerpoint/2010/main" val="135473129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View a deployed image in Container Registry by using Azure CLI</a:t>
            </a:r>
          </a:p>
        </p:txBody>
      </p:sp>
      <p:sp>
        <p:nvSpPr>
          <p:cNvPr id="3" name="Text Placeholder 2" descr="This example depicts the az acr repository list command that lists all the repositories in the registry and the az acr repository show-tags command that lists all of the tags within the reposito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List container images</a:t>
            </a:r>
            <a:endParaRPr lang="en-US" sz="1800" dirty="0">
              <a:solidFill>
                <a:srgbClr val="000000"/>
              </a:solidFill>
            </a:endParaRPr>
          </a:p>
          <a:p>
            <a:r>
              <a:rPr lang="en-US" sz="1800" dirty="0">
                <a:solidFill>
                  <a:srgbClr val="0000FF"/>
                </a:solidFill>
              </a:rPr>
              <a:t>az acr repository list </a:t>
            </a:r>
            <a:r>
              <a:rPr lang="en-US" sz="1800" dirty="0">
                <a:solidFill>
                  <a:srgbClr val="001080"/>
                </a:solidFill>
              </a:rPr>
              <a:t>--name </a:t>
            </a:r>
            <a:r>
              <a:rPr lang="en-US" sz="1800" dirty="0">
                <a:solidFill>
                  <a:srgbClr val="A31515"/>
                </a:solidFill>
              </a:rPr>
              <a:t>&lt;acrName&gt;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List the tags on the aci-helloworld repository</a:t>
            </a:r>
            <a:endParaRPr lang="en-US" sz="1800" dirty="0">
              <a:solidFill>
                <a:srgbClr val="000000"/>
              </a:solidFill>
            </a:endParaRPr>
          </a:p>
          <a:p>
            <a:r>
              <a:rPr lang="en-US" sz="1800" dirty="0">
                <a:solidFill>
                  <a:srgbClr val="0000FF"/>
                </a:solidFill>
              </a:rPr>
              <a:t>az acr repository show-tags </a:t>
            </a:r>
            <a:r>
              <a:rPr lang="en-US" sz="1800" dirty="0">
                <a:solidFill>
                  <a:srgbClr val="001080"/>
                </a:solidFill>
              </a:rPr>
              <a:t>--name </a:t>
            </a:r>
            <a:r>
              <a:rPr lang="en-US" sz="1800" dirty="0">
                <a:solidFill>
                  <a:srgbClr val="A31515"/>
                </a:solidFill>
              </a:rPr>
              <a:t>&lt;acrName&gt; </a:t>
            </a:r>
            <a:r>
              <a:rPr lang="en-US" sz="1800" dirty="0">
                <a:solidFill>
                  <a:srgbClr val="001080"/>
                </a:solidFill>
              </a:rPr>
              <a:t>--repository </a:t>
            </a:r>
            <a:r>
              <a:rPr lang="en-US" sz="1800" dirty="0">
                <a:solidFill>
                  <a:srgbClr val="A31515"/>
                </a:solidFill>
              </a:rPr>
              <a:t>aci-helloworld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55541352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Deploy an image to Container Registry by using Azure CLI</a:t>
            </a:r>
          </a:p>
        </p:txBody>
      </p:sp>
      <p:sp>
        <p:nvSpPr>
          <p:cNvPr id="3" name="Text Placeholder 2" descr="This example depicts the commands for deploying a container image to a container regist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4265783"/>
          </a:xfrm>
        </p:spPr>
        <p:txBody>
          <a:bodyPr/>
          <a:lstStyle/>
          <a:p>
            <a:r>
              <a:rPr lang="en-US" sz="1800" dirty="0">
                <a:solidFill>
                  <a:srgbClr val="008000"/>
                </a:solidFill>
              </a:rPr>
              <a:t># Enable admin user</a:t>
            </a:r>
            <a:endParaRPr lang="en-US" sz="1800" dirty="0">
              <a:solidFill>
                <a:srgbClr val="000000"/>
              </a:solidFill>
            </a:endParaRPr>
          </a:p>
          <a:p>
            <a:r>
              <a:rPr lang="en-US" sz="1800" dirty="0">
                <a:solidFill>
                  <a:srgbClr val="0000FF"/>
                </a:solidFill>
              </a:rPr>
              <a:t>az acr update </a:t>
            </a:r>
            <a:r>
              <a:rPr lang="en-US" sz="1800" dirty="0">
                <a:solidFill>
                  <a:srgbClr val="001080"/>
                </a:solidFill>
              </a:rPr>
              <a:t>--name </a:t>
            </a:r>
            <a:r>
              <a:rPr lang="en-US" sz="1800" dirty="0">
                <a:solidFill>
                  <a:srgbClr val="A31515"/>
                </a:solidFill>
              </a:rPr>
              <a:t>&lt;acrName&gt; </a:t>
            </a:r>
            <a:r>
              <a:rPr lang="en-US" sz="1800" dirty="0">
                <a:solidFill>
                  <a:srgbClr val="001080"/>
                </a:solidFill>
              </a:rPr>
              <a:t>--admin-enabled </a:t>
            </a:r>
            <a:r>
              <a:rPr lang="en-US" sz="1800" dirty="0">
                <a:solidFill>
                  <a:srgbClr val="A31515"/>
                </a:solidFill>
              </a:rPr>
              <a:t>true</a:t>
            </a:r>
            <a:endParaRPr lang="en-US" sz="1800" dirty="0">
              <a:solidFill>
                <a:srgbClr val="000000"/>
              </a:solidFill>
            </a:endParaRPr>
          </a:p>
          <a:p>
            <a:br>
              <a:rPr lang="en-US" sz="1800" dirty="0">
                <a:solidFill>
                  <a:srgbClr val="000000"/>
                </a:solidFill>
              </a:rPr>
            </a:br>
            <a:r>
              <a:rPr lang="en-US" sz="1800" dirty="0">
                <a:solidFill>
                  <a:srgbClr val="008000"/>
                </a:solidFill>
              </a:rPr>
              <a:t># Query for the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 image</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acr-quickstart </a:t>
            </a:r>
            <a:r>
              <a:rPr lang="en-US" sz="1800" dirty="0">
                <a:solidFill>
                  <a:srgbClr val="001080"/>
                </a:solidFill>
              </a:rPr>
              <a:t>--image </a:t>
            </a:r>
            <a:r>
              <a:rPr lang="en-US" sz="1800" dirty="0">
                <a:solidFill>
                  <a:srgbClr val="A31515"/>
                </a:solidFill>
              </a:rPr>
              <a:t>&lt;acrLoginServer&gt;/aci-helloworld:v1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&lt;fqdn&gt; </a:t>
            </a:r>
            <a:r>
              <a:rPr lang="en-US" sz="1800" dirty="0">
                <a:solidFill>
                  <a:srgbClr val="001080"/>
                </a:solidFill>
              </a:rPr>
              <a:t>--ports </a:t>
            </a:r>
            <a:r>
              <a:rPr lang="en-US" sz="1800" dirty="0">
                <a:solidFill>
                  <a:srgbClr val="A31515"/>
                </a:solidFill>
              </a:rPr>
              <a:t>80</a:t>
            </a:r>
            <a:endParaRPr lang="en-US" sz="1800" dirty="0">
              <a:solidFill>
                <a:srgbClr val="000000"/>
              </a:solidFill>
            </a:endParaRPr>
          </a:p>
          <a:p>
            <a:br>
              <a:rPr lang="en-US" sz="1800" dirty="0">
                <a:solidFill>
                  <a:srgbClr val="000000"/>
                </a:solidFill>
              </a:rPr>
            </a:br>
            <a:r>
              <a:rPr lang="en-US" sz="1800" dirty="0">
                <a:solidFill>
                  <a:srgbClr val="008000"/>
                </a:solidFill>
              </a:rPr>
              <a:t># View container FQDN</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acr-quickstart `</a:t>
            </a:r>
            <a:br>
              <a:rPr lang="en-US" sz="1800" dirty="0">
                <a:solidFill>
                  <a:srgbClr val="A31515"/>
                </a:solidFill>
              </a:rPr>
            </a:br>
            <a:r>
              <a:rPr lang="en-US" sz="1800" dirty="0">
                <a:solidFill>
                  <a:srgbClr val="A31515"/>
                </a:solidFill>
              </a:rPr>
              <a:t>    </a:t>
            </a:r>
            <a:r>
              <a:rPr lang="en-US" sz="1800" dirty="0">
                <a:solidFill>
                  <a:srgbClr val="001080"/>
                </a:solidFill>
              </a:rPr>
              <a:t>--query </a:t>
            </a:r>
            <a:r>
              <a:rPr lang="en-US" sz="1800" dirty="0">
                <a:solidFill>
                  <a:srgbClr val="A31515"/>
                </a:solidFill>
              </a:rPr>
              <a:t>instanceView.state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02052706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Deploying an image to ACR by using Azure CLI</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6760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2917722"/>
          </a:xfrm>
        </p:spPr>
        <p:txBody>
          <a:bodyPr/>
          <a:lstStyle/>
          <a:p>
            <a:r>
              <a:rPr lang="en-US" dirty="0">
                <a:latin typeface="+mn-lt"/>
              </a:rPr>
              <a:t>Suite of features within Container Registry that provides streamlined and efficient Docker container image builds in Azure</a:t>
            </a:r>
          </a:p>
          <a:p>
            <a:pPr lvl="1"/>
            <a:r>
              <a:rPr lang="en-US" dirty="0"/>
              <a:t>Offloads </a:t>
            </a:r>
            <a:r>
              <a:rPr lang="en-US" b="1" dirty="0"/>
              <a:t>docker build </a:t>
            </a:r>
            <a:r>
              <a:rPr lang="en-US" dirty="0"/>
              <a:t>operations to Azure</a:t>
            </a:r>
          </a:p>
          <a:p>
            <a:pPr lvl="1"/>
            <a:r>
              <a:rPr lang="en-US" dirty="0"/>
              <a:t>Replaces manual build by using Docker tools on your local machine</a:t>
            </a:r>
          </a:p>
          <a:p>
            <a:pPr lvl="1"/>
            <a:r>
              <a:rPr lang="en-US" dirty="0"/>
              <a:t>Build on demand</a:t>
            </a:r>
          </a:p>
          <a:p>
            <a:r>
              <a:rPr lang="en-US" dirty="0">
                <a:latin typeface="+mn-lt"/>
              </a:rPr>
              <a:t>Fully automate builds with source code commit and base image update build triggers</a:t>
            </a:r>
          </a:p>
        </p:txBody>
      </p:sp>
    </p:spTree>
    <p:custDataLst>
      <p:tags r:id="rId1"/>
    </p:custDataLst>
    <p:extLst>
      <p:ext uri="{BB962C8B-B14F-4D97-AF65-F5344CB8AC3E}">
        <p14:creationId xmlns:p14="http://schemas.microsoft.com/office/powerpoint/2010/main" val="148372698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Building images in Container Registry</a:t>
            </a:r>
          </a:p>
        </p:txBody>
      </p:sp>
      <p:grpSp>
        <p:nvGrpSpPr>
          <p:cNvPr id="3" name="Group 2" descr="This diagram depicts a build task being offloaded from a local machine to the container registry and the result of that build task being pushed to a container image repository.">
            <a:extLst>
              <a:ext uri="{FF2B5EF4-FFF2-40B4-BE49-F238E27FC236}">
                <a16:creationId xmlns:a16="http://schemas.microsoft.com/office/drawing/2014/main" id="{0331FB3D-AB03-41F6-8839-DA2165F4B194}"/>
              </a:ext>
            </a:extLst>
          </p:cNvPr>
          <p:cNvGrpSpPr/>
          <p:nvPr/>
        </p:nvGrpSpPr>
        <p:grpSpPr>
          <a:xfrm>
            <a:off x="1265590" y="1589591"/>
            <a:ext cx="10272126" cy="4689402"/>
            <a:chOff x="1265590" y="1589591"/>
            <a:chExt cx="10272126" cy="4689402"/>
          </a:xfrm>
        </p:grpSpPr>
        <p:pic>
          <p:nvPicPr>
            <p:cNvPr id="39" name="Picture 38">
              <a:extLst>
                <a:ext uri="{FF2B5EF4-FFF2-40B4-BE49-F238E27FC236}">
                  <a16:creationId xmlns:a16="http://schemas.microsoft.com/office/drawing/2014/main" id="{AB4513B2-9F59-47B8-95FD-FAA03CD8B5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8463362" y="2164883"/>
              <a:ext cx="1042636" cy="1042636"/>
            </a:xfrm>
            <a:prstGeom prst="rect">
              <a:avLst/>
            </a:prstGeom>
          </p:spPr>
        </p:pic>
        <p:sp>
          <p:nvSpPr>
            <p:cNvPr id="33" name="TextBox 32">
              <a:extLst>
                <a:ext uri="{FF2B5EF4-FFF2-40B4-BE49-F238E27FC236}">
                  <a16:creationId xmlns:a16="http://schemas.microsoft.com/office/drawing/2014/main" id="{2C52DBC7-3831-4E1A-851E-C292F34625E5}"/>
                </a:ext>
              </a:extLst>
            </p:cNvPr>
            <p:cNvSpPr txBox="1"/>
            <p:nvPr/>
          </p:nvSpPr>
          <p:spPr>
            <a:xfrm>
              <a:off x="6888636" y="1589591"/>
              <a:ext cx="1253228" cy="307777"/>
            </a:xfrm>
            <a:prstGeom prst="rect">
              <a:avLst/>
            </a:prstGeom>
            <a:noFill/>
          </p:spPr>
          <p:txBody>
            <a:bodyPr wrap="none" lIns="0" tIns="0" rIns="0" bIns="0" rtlCol="0">
              <a:spAutoFit/>
            </a:bodyPr>
            <a:lstStyle/>
            <a:p>
              <a:r>
                <a:rPr lang="en-US" sz="2000" dirty="0"/>
                <a:t>Repository</a:t>
              </a:r>
              <a:endParaRPr lang="en-IN" sz="2000" dirty="0">
                <a:gradFill>
                  <a:gsLst>
                    <a:gs pos="2917">
                      <a:schemeClr val="tx1"/>
                    </a:gs>
                    <a:gs pos="30000">
                      <a:schemeClr val="tx1"/>
                    </a:gs>
                  </a:gsLst>
                  <a:lin ang="5400000" scaled="0"/>
                </a:gradFill>
              </a:endParaRPr>
            </a:p>
          </p:txBody>
        </p:sp>
        <p:pic>
          <p:nvPicPr>
            <p:cNvPr id="8" name="Graphic 7">
              <a:extLst>
                <a:ext uri="{FF2B5EF4-FFF2-40B4-BE49-F238E27FC236}">
                  <a16:creationId xmlns:a16="http://schemas.microsoft.com/office/drawing/2014/main" id="{2A8F9FD4-27A2-4CF1-890F-9B2BC4F7E287}"/>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24744" r="18895"/>
            <a:stretch/>
          </p:blipFill>
          <p:spPr>
            <a:xfrm>
              <a:off x="3122846" y="4476594"/>
              <a:ext cx="838410" cy="1149484"/>
            </a:xfrm>
            <a:prstGeom prst="rect">
              <a:avLst/>
            </a:prstGeom>
          </p:spPr>
        </p:pic>
        <p:cxnSp>
          <p:nvCxnSpPr>
            <p:cNvPr id="12" name="Straight Connector 11">
              <a:extLst>
                <a:ext uri="{FF2B5EF4-FFF2-40B4-BE49-F238E27FC236}">
                  <a16:creationId xmlns:a16="http://schemas.microsoft.com/office/drawing/2014/main" id="{79975D26-613F-4CA5-810B-08123D19DF1D}"/>
                </a:ext>
              </a:extLst>
            </p:cNvPr>
            <p:cNvCxnSpPr>
              <a:cxnSpLocks/>
            </p:cNvCxnSpPr>
            <p:nvPr/>
          </p:nvCxnSpPr>
          <p:spPr>
            <a:xfrm>
              <a:off x="1265590" y="3977132"/>
              <a:ext cx="8455556" cy="0"/>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69D394-4E3B-4FEC-B2DB-695BAE3DC20D}"/>
                </a:ext>
              </a:extLst>
            </p:cNvPr>
            <p:cNvCxnSpPr>
              <a:cxnSpLocks/>
            </p:cNvCxnSpPr>
            <p:nvPr/>
          </p:nvCxnSpPr>
          <p:spPr>
            <a:xfrm flipV="1">
              <a:off x="9708446" y="2855976"/>
              <a:ext cx="758952" cy="114604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CAF47E-26B8-4465-8E29-F778857903B5}"/>
                </a:ext>
              </a:extLst>
            </p:cNvPr>
            <p:cNvCxnSpPr/>
            <p:nvPr/>
          </p:nvCxnSpPr>
          <p:spPr>
            <a:xfrm>
              <a:off x="1265590" y="2622486"/>
              <a:ext cx="0" cy="136683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BA8DEF1-7CF3-4E58-AB01-0605005CFDB0}"/>
                </a:ext>
              </a:extLst>
            </p:cNvPr>
            <p:cNvSpPr txBox="1"/>
            <p:nvPr/>
          </p:nvSpPr>
          <p:spPr>
            <a:xfrm>
              <a:off x="10252861" y="3547205"/>
              <a:ext cx="1284855" cy="615553"/>
            </a:xfrm>
            <a:prstGeom prst="rect">
              <a:avLst/>
            </a:prstGeom>
            <a:noFill/>
          </p:spPr>
          <p:txBody>
            <a:bodyPr wrap="square" lIns="0" tIns="0" rIns="0" bIns="0" rtlCol="0">
              <a:spAutoFit/>
            </a:bodyPr>
            <a:lstStyle/>
            <a:p>
              <a:pPr algn="ctr"/>
              <a:r>
                <a:rPr lang="en-US" sz="2000" dirty="0"/>
                <a:t>Container Registry</a:t>
              </a:r>
              <a:endParaRPr lang="en-IN" sz="20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5ECB656C-487F-4667-8825-690811B5D6FB}"/>
                </a:ext>
              </a:extLst>
            </p:cNvPr>
            <p:cNvSpPr txBox="1"/>
            <p:nvPr/>
          </p:nvSpPr>
          <p:spPr>
            <a:xfrm>
              <a:off x="5577536" y="3558671"/>
              <a:ext cx="2494273" cy="307777"/>
            </a:xfrm>
            <a:prstGeom prst="rect">
              <a:avLst/>
            </a:prstGeom>
            <a:noFill/>
          </p:spPr>
          <p:txBody>
            <a:bodyPr wrap="none" lIns="0" tIns="0" rIns="0" bIns="0" rtlCol="0">
              <a:spAutoFit/>
            </a:bodyPr>
            <a:lstStyle/>
            <a:p>
              <a:r>
                <a:rPr lang="en-US" sz="2000" dirty="0"/>
                <a:t>New container image </a:t>
              </a:r>
              <a:endParaRPr lang="en-IN" sz="2000" dirty="0">
                <a:gradFill>
                  <a:gsLst>
                    <a:gs pos="2917">
                      <a:schemeClr val="tx1"/>
                    </a:gs>
                    <a:gs pos="30000">
                      <a:schemeClr val="tx1"/>
                    </a:gs>
                  </a:gsLst>
                  <a:lin ang="5400000" scaled="0"/>
                </a:gradFill>
              </a:endParaRPr>
            </a:p>
          </p:txBody>
        </p:sp>
        <p:sp>
          <p:nvSpPr>
            <p:cNvPr id="37" name="TextBox 36">
              <a:extLst>
                <a:ext uri="{FF2B5EF4-FFF2-40B4-BE49-F238E27FC236}">
                  <a16:creationId xmlns:a16="http://schemas.microsoft.com/office/drawing/2014/main" id="{A771A2CD-1614-4F23-9337-269957A55AA3}"/>
                </a:ext>
              </a:extLst>
            </p:cNvPr>
            <p:cNvSpPr txBox="1"/>
            <p:nvPr/>
          </p:nvSpPr>
          <p:spPr>
            <a:xfrm>
              <a:off x="3351388" y="2003623"/>
              <a:ext cx="896762" cy="615553"/>
            </a:xfrm>
            <a:prstGeom prst="rect">
              <a:avLst/>
            </a:prstGeom>
            <a:noFill/>
          </p:spPr>
          <p:txBody>
            <a:bodyPr wrap="square" lIns="0" tIns="0" rIns="0" bIns="0" rtlCol="0">
              <a:spAutoFit/>
            </a:bodyPr>
            <a:lstStyle/>
            <a:p>
              <a:r>
                <a:rPr lang="en-US" sz="2000" dirty="0"/>
                <a:t>build agent</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CA9B89E1-D3A2-440A-86FE-C1E06D8523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648204" y="1940305"/>
              <a:ext cx="1456945" cy="1456945"/>
            </a:xfrm>
            <a:prstGeom prst="rect">
              <a:avLst/>
            </a:prstGeom>
          </p:spPr>
        </p:pic>
        <p:sp>
          <p:nvSpPr>
            <p:cNvPr id="35" name="Arrow: Right 34">
              <a:extLst>
                <a:ext uri="{FF2B5EF4-FFF2-40B4-BE49-F238E27FC236}">
                  <a16:creationId xmlns:a16="http://schemas.microsoft.com/office/drawing/2014/main" id="{5293769A-98AD-423A-B17F-1E15BCEF64F1}"/>
                </a:ext>
              </a:extLst>
            </p:cNvPr>
            <p:cNvSpPr/>
            <p:nvPr/>
          </p:nvSpPr>
          <p:spPr bwMode="auto">
            <a:xfrm rot="16200000">
              <a:off x="1695450" y="3568700"/>
              <a:ext cx="13525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C9611983-430B-4CE6-B4A3-C2B6C35A2D8D}"/>
                </a:ext>
              </a:extLst>
            </p:cNvPr>
            <p:cNvCxnSpPr>
              <a:cxnSpLocks/>
            </p:cNvCxnSpPr>
            <p:nvPr/>
          </p:nvCxnSpPr>
          <p:spPr>
            <a:xfrm flipV="1">
              <a:off x="5811641" y="3130550"/>
              <a:ext cx="0" cy="419100"/>
            </a:xfrm>
            <a:prstGeom prst="straightConnector1">
              <a:avLst/>
            </a:prstGeom>
            <a:ln w="38100">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35ABDFA-6ABF-4598-B62D-28D8974DAEE8}"/>
                </a:ext>
              </a:extLst>
            </p:cNvPr>
            <p:cNvPicPr>
              <a:picLocks noChangeAspect="1"/>
            </p:cNvPicPr>
            <p:nvPr/>
          </p:nvPicPr>
          <p:blipFill>
            <a:blip r:embed="rId10"/>
            <a:stretch>
              <a:fillRect/>
            </a:stretch>
          </p:blipFill>
          <p:spPr>
            <a:xfrm>
              <a:off x="2906425" y="2841279"/>
              <a:ext cx="599695" cy="599695"/>
            </a:xfrm>
            <a:prstGeom prst="rect">
              <a:avLst/>
            </a:prstGeom>
          </p:spPr>
        </p:pic>
        <p:pic>
          <p:nvPicPr>
            <p:cNvPr id="25" name="Picture 24"/>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0505143" y="2648710"/>
              <a:ext cx="780290" cy="780290"/>
            </a:xfrm>
            <a:prstGeom prst="rect">
              <a:avLst/>
            </a:prstGeom>
          </p:spPr>
        </p:pic>
        <p:sp>
          <p:nvSpPr>
            <p:cNvPr id="26" name="TextBox 25">
              <a:extLst>
                <a:ext uri="{FF2B5EF4-FFF2-40B4-BE49-F238E27FC236}">
                  <a16:creationId xmlns:a16="http://schemas.microsoft.com/office/drawing/2014/main" id="{2C52DBC7-3831-4E1A-851E-C292F34625E5}"/>
                </a:ext>
              </a:extLst>
            </p:cNvPr>
            <p:cNvSpPr txBox="1"/>
            <p:nvPr/>
          </p:nvSpPr>
          <p:spPr>
            <a:xfrm>
              <a:off x="1633227" y="5971216"/>
              <a:ext cx="1611018" cy="307777"/>
            </a:xfrm>
            <a:prstGeom prst="rect">
              <a:avLst/>
            </a:prstGeom>
            <a:noFill/>
          </p:spPr>
          <p:txBody>
            <a:bodyPr wrap="none" lIns="0" tIns="0" rIns="0" bIns="0" rtlCol="0">
              <a:spAutoFit/>
            </a:bodyPr>
            <a:lstStyle/>
            <a:p>
              <a:r>
                <a:rPr lang="en-US" sz="2000" dirty="0"/>
                <a:t>Local machine</a:t>
              </a:r>
              <a:endParaRPr lang="en-IN" sz="2000" dirty="0">
                <a:gradFill>
                  <a:gsLst>
                    <a:gs pos="2917">
                      <a:schemeClr val="tx1"/>
                    </a:gs>
                    <a:gs pos="30000">
                      <a:schemeClr val="tx1"/>
                    </a:gs>
                  </a:gsLst>
                  <a:lin ang="5400000" scaled="0"/>
                </a:gradFill>
              </a:endParaRPr>
            </a:p>
          </p:txBody>
        </p:sp>
        <p:pic>
          <p:nvPicPr>
            <p:cNvPr id="27" name="Picture 26">
              <a:extLst>
                <a:ext uri="{FF2B5EF4-FFF2-40B4-BE49-F238E27FC236}">
                  <a16:creationId xmlns:a16="http://schemas.microsoft.com/office/drawing/2014/main" id="{B2F990D7-0FB7-4DFB-863B-9051AAD8862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7667574" y="2164883"/>
              <a:ext cx="1042636" cy="1042636"/>
            </a:xfrm>
            <a:prstGeom prst="rect">
              <a:avLst/>
            </a:prstGeom>
          </p:spPr>
        </p:pic>
        <p:pic>
          <p:nvPicPr>
            <p:cNvPr id="28" name="Picture 27">
              <a:extLst>
                <a:ext uri="{FF2B5EF4-FFF2-40B4-BE49-F238E27FC236}">
                  <a16:creationId xmlns:a16="http://schemas.microsoft.com/office/drawing/2014/main" id="{62078123-D5BA-4567-8F3D-8EF2F280799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871786" y="2164883"/>
              <a:ext cx="1042636" cy="1042636"/>
            </a:xfrm>
            <a:prstGeom prst="rect">
              <a:avLst/>
            </a:prstGeom>
          </p:spPr>
        </p:pic>
        <p:pic>
          <p:nvPicPr>
            <p:cNvPr id="29" name="Picture 28">
              <a:extLst>
                <a:ext uri="{FF2B5EF4-FFF2-40B4-BE49-F238E27FC236}">
                  <a16:creationId xmlns:a16="http://schemas.microsoft.com/office/drawing/2014/main" id="{07249D18-E591-44D9-8F10-21D7F7DD34F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065838" y="2164884"/>
              <a:ext cx="1042636" cy="1042636"/>
            </a:xfrm>
            <a:prstGeom prst="rect">
              <a:avLst/>
            </a:prstGeom>
          </p:spPr>
        </p:pic>
        <p:pic>
          <p:nvPicPr>
            <p:cNvPr id="30" name="Picture 29">
              <a:extLst>
                <a:ext uri="{FF2B5EF4-FFF2-40B4-BE49-F238E27FC236}">
                  <a16:creationId xmlns:a16="http://schemas.microsoft.com/office/drawing/2014/main" id="{1F3F1703-904D-497A-9C71-545F900E7A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5270050" y="2164884"/>
              <a:ext cx="1042636" cy="1042636"/>
            </a:xfrm>
            <a:prstGeom prst="rect">
              <a:avLst/>
            </a:prstGeom>
          </p:spPr>
        </p:pic>
        <p:cxnSp>
          <p:nvCxnSpPr>
            <p:cNvPr id="36" name="Straight Arrow Connector 35">
              <a:extLst>
                <a:ext uri="{FF2B5EF4-FFF2-40B4-BE49-F238E27FC236}">
                  <a16:creationId xmlns:a16="http://schemas.microsoft.com/office/drawing/2014/main" id="{53577EB8-5DCE-437E-A7FE-7E6DAA232211}"/>
                </a:ext>
              </a:extLst>
            </p:cNvPr>
            <p:cNvCxnSpPr>
              <a:cxnSpLocks/>
            </p:cNvCxnSpPr>
            <p:nvPr/>
          </p:nvCxnSpPr>
          <p:spPr>
            <a:xfrm>
              <a:off x="3354191" y="2706624"/>
              <a:ext cx="1998859"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22BB699-C89D-45BA-9894-57D85611372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577486" y="2424693"/>
              <a:ext cx="514729" cy="514729"/>
            </a:xfrm>
            <a:prstGeom prst="rect">
              <a:avLst/>
            </a:prstGeom>
          </p:spPr>
        </p:pic>
        <p:pic>
          <p:nvPicPr>
            <p:cNvPr id="7" name="Picture 6">
              <a:extLst>
                <a:ext uri="{FF2B5EF4-FFF2-40B4-BE49-F238E27FC236}">
                  <a16:creationId xmlns:a16="http://schemas.microsoft.com/office/drawing/2014/main" id="{F47E31DC-E3A5-4B1C-B7F6-BB496777F87C}"/>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716693" y="4614140"/>
              <a:ext cx="1283186" cy="1283186"/>
            </a:xfrm>
            <a:prstGeom prst="rect">
              <a:avLst/>
            </a:prstGeom>
          </p:spPr>
        </p:pic>
        <p:sp>
          <p:nvSpPr>
            <p:cNvPr id="34" name="TextBox 33">
              <a:extLst>
                <a:ext uri="{FF2B5EF4-FFF2-40B4-BE49-F238E27FC236}">
                  <a16:creationId xmlns:a16="http://schemas.microsoft.com/office/drawing/2014/main" id="{A8728C53-80C9-4487-B509-814D276CA5C3}"/>
                </a:ext>
              </a:extLst>
            </p:cNvPr>
            <p:cNvSpPr txBox="1"/>
            <p:nvPr/>
          </p:nvSpPr>
          <p:spPr>
            <a:xfrm>
              <a:off x="2796125" y="4168818"/>
              <a:ext cx="1729751" cy="307776"/>
            </a:xfrm>
            <a:prstGeom prst="rect">
              <a:avLst/>
            </a:prstGeom>
            <a:noFill/>
          </p:spPr>
          <p:txBody>
            <a:bodyPr wrap="square" lIns="0" tIns="0" rIns="0" bIns="0" rtlCol="0">
              <a:spAutoFit/>
            </a:bodyPr>
            <a:lstStyle/>
            <a:p>
              <a:r>
                <a:rPr lang="en-US" sz="2000" b="1" dirty="0"/>
                <a:t>ACR BUILD</a:t>
              </a:r>
              <a:endParaRPr lang="en-IN" sz="2000" b="1" dirty="0">
                <a:gradFill>
                  <a:gsLst>
                    <a:gs pos="2917">
                      <a:schemeClr val="tx1"/>
                    </a:gs>
                    <a:gs pos="30000">
                      <a:schemeClr val="tx1"/>
                    </a:gs>
                  </a:gsLst>
                  <a:lin ang="5400000" scaled="0"/>
                </a:gradFill>
              </a:endParaRPr>
            </a:p>
          </p:txBody>
        </p:sp>
      </p:grpSp>
    </p:spTree>
    <p:custDataLst>
      <p:tags r:id="rId1"/>
    </p:custDataLst>
    <p:extLst>
      <p:ext uri="{BB962C8B-B14F-4D97-AF65-F5344CB8AC3E}">
        <p14:creationId xmlns:p14="http://schemas.microsoft.com/office/powerpoint/2010/main" val="105481651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D991-516E-4DF2-8D8B-7AB4A2F08FF7}"/>
              </a:ext>
            </a:extLst>
          </p:cNvPr>
          <p:cNvSpPr>
            <a:spLocks noGrp="1"/>
          </p:cNvSpPr>
          <p:nvPr>
            <p:ph type="title"/>
          </p:nvPr>
        </p:nvSpPr>
        <p:spPr/>
        <p:txBody>
          <a:bodyPr/>
          <a:lstStyle/>
          <a:p>
            <a:r>
              <a:rPr lang="en-US" dirty="0"/>
              <a:t>Trigger ACR </a:t>
            </a:r>
            <a:r>
              <a:rPr lang="en-US"/>
              <a:t>Build by using </a:t>
            </a:r>
            <a:r>
              <a:rPr lang="en-US" dirty="0"/>
              <a:t>Azure CLI</a:t>
            </a:r>
          </a:p>
        </p:txBody>
      </p:sp>
      <p:sp>
        <p:nvSpPr>
          <p:cNvPr id="3" name="Text Placeholder 2">
            <a:extLst>
              <a:ext uri="{FF2B5EF4-FFF2-40B4-BE49-F238E27FC236}">
                <a16:creationId xmlns:a16="http://schemas.microsoft.com/office/drawing/2014/main" id="{90FD97D3-E23D-4179-92A0-F626D4936470}"/>
              </a:ext>
            </a:extLst>
          </p:cNvPr>
          <p:cNvSpPr>
            <a:spLocks noGrp="1"/>
          </p:cNvSpPr>
          <p:nvPr>
            <p:ph type="body" sz="quarter" idx="10"/>
          </p:nvPr>
        </p:nvSpPr>
        <p:spPr>
          <a:xfrm>
            <a:off x="588263" y="1436688"/>
            <a:ext cx="11018520" cy="677108"/>
          </a:xfrm>
        </p:spPr>
        <p:txBody>
          <a:bodyPr/>
          <a:lstStyle/>
          <a:p>
            <a:r>
              <a:rPr lang="en-US" sz="2000" dirty="0">
                <a:solidFill>
                  <a:srgbClr val="008000"/>
                </a:solidFill>
              </a:rPr>
              <a:t># Trigger build in Azure</a:t>
            </a:r>
            <a:endParaRPr lang="en-US" sz="2000" dirty="0">
              <a:solidFill>
                <a:srgbClr val="000000"/>
              </a:solidFill>
            </a:endParaRPr>
          </a:p>
          <a:p>
            <a:r>
              <a:rPr lang="en-US" sz="2000" dirty="0">
                <a:solidFill>
                  <a:srgbClr val="0000FF"/>
                </a:solidFill>
              </a:rPr>
              <a:t>az acr build </a:t>
            </a:r>
            <a:r>
              <a:rPr lang="en-US" sz="2000" dirty="0">
                <a:solidFill>
                  <a:srgbClr val="001080"/>
                </a:solidFill>
              </a:rPr>
              <a:t>--image </a:t>
            </a:r>
            <a:r>
              <a:rPr lang="en-US" sz="2000" dirty="0">
                <a:solidFill>
                  <a:srgbClr val="A31515"/>
                </a:solidFill>
              </a:rPr>
              <a:t>&lt;server&gt;/&lt;tag&gt; </a:t>
            </a:r>
            <a:r>
              <a:rPr lang="en-US" sz="2000" dirty="0">
                <a:solidFill>
                  <a:srgbClr val="001080"/>
                </a:solidFill>
              </a:rPr>
              <a:t>--registry </a:t>
            </a:r>
            <a:r>
              <a:rPr lang="en-US" sz="2000" dirty="0">
                <a:solidFill>
                  <a:srgbClr val="A31515"/>
                </a:solidFill>
              </a:rPr>
              <a:t>&lt;registry&gt; ./app</a:t>
            </a:r>
            <a:endParaRPr lang="en-US" sz="2000" dirty="0">
              <a:solidFill>
                <a:srgbClr val="000000"/>
              </a:solidFill>
            </a:endParaRPr>
          </a:p>
        </p:txBody>
      </p:sp>
      <p:sp>
        <p:nvSpPr>
          <p:cNvPr id="7" name="Rectangle: Rounded Corners 6" descr="The box containing the text, Registry server, indicates that the &lt;server&gt; placeholder in the az acr build command should be replaced by the name of your Registry server.">
            <a:extLst>
              <a:ext uri="{FF2B5EF4-FFF2-40B4-BE49-F238E27FC236}">
                <a16:creationId xmlns:a16="http://schemas.microsoft.com/office/drawing/2014/main" id="{D8EDF813-D308-4365-9785-A29192A3C4F5}"/>
              </a:ext>
            </a:extLst>
          </p:cNvPr>
          <p:cNvSpPr/>
          <p:nvPr/>
        </p:nvSpPr>
        <p:spPr bwMode="auto">
          <a:xfrm>
            <a:off x="2311400" y="3392488"/>
            <a:ext cx="1739900" cy="978749"/>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Registry server</a:t>
            </a:r>
          </a:p>
        </p:txBody>
      </p:sp>
      <p:cxnSp>
        <p:nvCxnSpPr>
          <p:cNvPr id="9" name="Straight Connector 8">
            <a:extLst>
              <a:ext uri="{FF2B5EF4-FFF2-40B4-BE49-F238E27FC236}">
                <a16:creationId xmlns:a16="http://schemas.microsoft.com/office/drawing/2014/main" id="{F1A25B65-B76E-49FB-B404-980013AF6FFD}"/>
              </a:ext>
              <a:ext uri="{C183D7F6-B498-43B3-948B-1728B52AA6E4}">
                <adec:decorative xmlns:adec="http://schemas.microsoft.com/office/drawing/2017/decorative" val="1"/>
              </a:ext>
            </a:extLst>
          </p:cNvPr>
          <p:cNvCxnSpPr>
            <a:stCxn id="7" idx="0"/>
          </p:cNvCxnSpPr>
          <p:nvPr/>
        </p:nvCxnSpPr>
        <p:spPr>
          <a:xfrm flipV="1">
            <a:off x="3181350" y="2113796"/>
            <a:ext cx="958850" cy="127869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descr="The box containing the text Docker “tag,” indicates that the &lt;tag&gt; placeholder in the az acr build command should be replaced by a unique tag for Docker.">
            <a:extLst>
              <a:ext uri="{FF2B5EF4-FFF2-40B4-BE49-F238E27FC236}">
                <a16:creationId xmlns:a16="http://schemas.microsoft.com/office/drawing/2014/main" id="{A53C4D4D-220B-4C67-8AAB-299CCFA6312C}"/>
              </a:ext>
            </a:extLst>
          </p:cNvPr>
          <p:cNvSpPr/>
          <p:nvPr/>
        </p:nvSpPr>
        <p:spPr bwMode="auto">
          <a:xfrm>
            <a:off x="4800600" y="3392488"/>
            <a:ext cx="1739900" cy="978749"/>
          </a:xfrm>
          <a:prstGeom prst="round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cxnSp>
        <p:nvCxnSpPr>
          <p:cNvPr id="12" name="Straight Connector 11">
            <a:extLst>
              <a:ext uri="{FF2B5EF4-FFF2-40B4-BE49-F238E27FC236}">
                <a16:creationId xmlns:a16="http://schemas.microsoft.com/office/drawing/2014/main" id="{22505BFA-9DE1-4672-9DB8-FFEA26A09CBF}"/>
              </a:ext>
              <a:ext uri="{C183D7F6-B498-43B3-948B-1728B52AA6E4}">
                <adec:decorative xmlns:adec="http://schemas.microsoft.com/office/drawing/2017/decorative" val="1"/>
              </a:ext>
            </a:extLst>
          </p:cNvPr>
          <p:cNvCxnSpPr>
            <a:cxnSpLocks/>
            <a:stCxn id="11" idx="0"/>
          </p:cNvCxnSpPr>
          <p:nvPr/>
        </p:nvCxnSpPr>
        <p:spPr>
          <a:xfrm flipH="1" flipV="1">
            <a:off x="5099050" y="2150308"/>
            <a:ext cx="571500" cy="12421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descr="The box containing the text, Path to build, indicates the path to build the Docker image in the final argument of the az acr build command.">
            <a:extLst>
              <a:ext uri="{FF2B5EF4-FFF2-40B4-BE49-F238E27FC236}">
                <a16:creationId xmlns:a16="http://schemas.microsoft.com/office/drawing/2014/main" id="{25E66D70-E202-4A95-8843-0E61AE83B4F6}"/>
              </a:ext>
            </a:extLst>
          </p:cNvPr>
          <p:cNvSpPr/>
          <p:nvPr/>
        </p:nvSpPr>
        <p:spPr bwMode="auto">
          <a:xfrm>
            <a:off x="8618220" y="3407720"/>
            <a:ext cx="1739900" cy="978749"/>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Path to build</a:t>
            </a:r>
          </a:p>
        </p:txBody>
      </p:sp>
      <p:cxnSp>
        <p:nvCxnSpPr>
          <p:cNvPr id="15" name="Straight Connector 14">
            <a:extLst>
              <a:ext uri="{FF2B5EF4-FFF2-40B4-BE49-F238E27FC236}">
                <a16:creationId xmlns:a16="http://schemas.microsoft.com/office/drawing/2014/main" id="{31D2838A-05D2-46FD-8666-746255381516}"/>
              </a:ext>
              <a:ext uri="{C183D7F6-B498-43B3-948B-1728B52AA6E4}">
                <adec:decorative xmlns:adec="http://schemas.microsoft.com/office/drawing/2017/decorative" val="1"/>
              </a:ext>
            </a:extLst>
          </p:cNvPr>
          <p:cNvCxnSpPr>
            <a:cxnSpLocks/>
            <a:stCxn id="14" idx="0"/>
          </p:cNvCxnSpPr>
          <p:nvPr/>
        </p:nvCxnSpPr>
        <p:spPr>
          <a:xfrm flipH="1" flipV="1">
            <a:off x="9103179" y="2113796"/>
            <a:ext cx="384991" cy="129392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4372349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Create and run container images in Azure Container Instances</a:t>
            </a:r>
          </a:p>
        </p:txBody>
      </p:sp>
    </p:spTree>
    <p:custDataLst>
      <p:tags r:id="rId1"/>
    </p:custDataLst>
    <p:extLst>
      <p:ext uri="{BB962C8B-B14F-4D97-AF65-F5344CB8AC3E}">
        <p14:creationId xmlns:p14="http://schemas.microsoft.com/office/powerpoint/2010/main" val="8352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6C66-195D-49BE-A6ED-A2A58E288D86}"/>
              </a:ext>
            </a:extLst>
          </p:cNvPr>
          <p:cNvSpPr>
            <a:spLocks noGrp="1"/>
          </p:cNvSpPr>
          <p:nvPr>
            <p:ph type="title"/>
          </p:nvPr>
        </p:nvSpPr>
        <p:spPr>
          <a:xfrm>
            <a:off x="584926" y="535577"/>
            <a:ext cx="11018520" cy="553998"/>
          </a:xfrm>
        </p:spPr>
        <p:txBody>
          <a:bodyPr/>
          <a:lstStyle/>
          <a:p>
            <a:r>
              <a:rPr lang="en-US" dirty="0"/>
              <a:t>VM pricing models</a:t>
            </a:r>
          </a:p>
        </p:txBody>
      </p:sp>
      <p:sp>
        <p:nvSpPr>
          <p:cNvPr id="3" name="Text Placeholder 2">
            <a:extLst>
              <a:ext uri="{FF2B5EF4-FFF2-40B4-BE49-F238E27FC236}">
                <a16:creationId xmlns:a16="http://schemas.microsoft.com/office/drawing/2014/main" id="{454B1B15-B4EB-44E7-966D-BC2A95502385}"/>
              </a:ext>
            </a:extLst>
          </p:cNvPr>
          <p:cNvSpPr>
            <a:spLocks noGrp="1"/>
          </p:cNvSpPr>
          <p:nvPr>
            <p:ph type="body" sz="quarter" idx="10"/>
          </p:nvPr>
        </p:nvSpPr>
        <p:spPr>
          <a:xfrm>
            <a:off x="584200" y="1435497"/>
            <a:ext cx="11018520" cy="5133713"/>
          </a:xfrm>
        </p:spPr>
        <p:txBody>
          <a:bodyPr vert="horz" wrap="square" lIns="0" tIns="0" rIns="0" bIns="0" rtlCol="0" anchor="t">
            <a:spAutoFit/>
          </a:bodyPr>
          <a:lstStyle/>
          <a:p>
            <a:r>
              <a:rPr lang="en-US" dirty="0">
                <a:latin typeface="+mn-lt"/>
              </a:rPr>
              <a:t>Two primary costs for every VM:</a:t>
            </a:r>
          </a:p>
          <a:p>
            <a:pPr lvl="1"/>
            <a:r>
              <a:rPr lang="en-US" b="1" dirty="0"/>
              <a:t>Storage</a:t>
            </a:r>
            <a:r>
              <a:rPr lang="en-US" dirty="0"/>
              <a:t> – The cost of storing data in every virtual hard disk. This cost is independent of whether the VM is running</a:t>
            </a:r>
          </a:p>
          <a:p>
            <a:pPr lvl="1"/>
            <a:r>
              <a:rPr lang="en-US" b="1" dirty="0"/>
              <a:t>Compute</a:t>
            </a:r>
            <a:r>
              <a:rPr lang="en-US" dirty="0"/>
              <a:t> – The usage-based price for compute capacity when the VM is currently allocated</a:t>
            </a:r>
          </a:p>
          <a:p>
            <a:pPr lvl="1"/>
            <a:endParaRPr lang="en-US" dirty="0">
              <a:cs typeface="Segoe UI"/>
            </a:endParaRPr>
          </a:p>
          <a:p>
            <a:pPr lvl="1"/>
            <a:r>
              <a:rPr lang="en-US" dirty="0">
                <a:cs typeface="Segoe UI"/>
              </a:rPr>
              <a:t>Even If you shut down the VM, still storage will be charged by azure, so be </a:t>
            </a:r>
            <a:r>
              <a:rPr lang="en-US" dirty="0" err="1">
                <a:cs typeface="Segoe UI"/>
              </a:rPr>
              <a:t>carefull</a:t>
            </a:r>
            <a:r>
              <a:rPr lang="en-US" dirty="0">
                <a:cs typeface="Segoe UI"/>
              </a:rPr>
              <a:t> while taking the storage.</a:t>
            </a:r>
          </a:p>
          <a:p>
            <a:pPr lvl="1"/>
            <a:r>
              <a:rPr lang="en-US" dirty="0">
                <a:cs typeface="Segoe UI"/>
              </a:rPr>
              <a:t>Also consider ingress and out </a:t>
            </a:r>
            <a:r>
              <a:rPr lang="en-US" dirty="0" err="1">
                <a:cs typeface="Segoe UI"/>
              </a:rPr>
              <a:t>gress</a:t>
            </a:r>
            <a:r>
              <a:rPr lang="en-US" dirty="0">
                <a:cs typeface="Segoe UI"/>
              </a:rPr>
              <a:t> charges.</a:t>
            </a:r>
          </a:p>
          <a:p>
            <a:pPr lvl="1"/>
            <a:endParaRPr lang="en-US" dirty="0">
              <a:cs typeface="Segoe UI"/>
            </a:endParaRPr>
          </a:p>
          <a:p>
            <a:r>
              <a:rPr lang="en-US" dirty="0">
                <a:latin typeface="+mn-lt"/>
              </a:rPr>
              <a:t>There are two payment options for compute costs:</a:t>
            </a:r>
          </a:p>
          <a:p>
            <a:pPr lvl="1"/>
            <a:r>
              <a:rPr lang="en-US" b="1" dirty="0"/>
              <a:t>Pay as you go </a:t>
            </a:r>
            <a:r>
              <a:rPr lang="en-US" dirty="0"/>
              <a:t>– Compute capacity is billed and paid as it is used without a long-term commitment</a:t>
            </a:r>
          </a:p>
          <a:p>
            <a:pPr lvl="1"/>
            <a:r>
              <a:rPr lang="en-US" b="1" dirty="0"/>
              <a:t>Reserved instances </a:t>
            </a:r>
            <a:r>
              <a:rPr lang="en-US" dirty="0"/>
              <a:t>– Compute capacity can be pre-purchased at a reduced rate for anticipated usage</a:t>
            </a:r>
          </a:p>
        </p:txBody>
      </p:sp>
    </p:spTree>
    <p:custDataLst>
      <p:tags r:id="rId1"/>
    </p:custDataLst>
    <p:extLst>
      <p:ext uri="{BB962C8B-B14F-4D97-AF65-F5344CB8AC3E}">
        <p14:creationId xmlns:p14="http://schemas.microsoft.com/office/powerpoint/2010/main" val="220904040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Instances (ACI)</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4345805"/>
          </a:xfrm>
        </p:spPr>
        <p:txBody>
          <a:bodyPr/>
          <a:lstStyle/>
          <a:p>
            <a:r>
              <a:rPr lang="en-US" dirty="0">
                <a:latin typeface="Segoe UI" panose="020B0502040204020203" pitchFamily="34" charset="0"/>
                <a:cs typeface="Segoe UI" panose="020B0502040204020203" pitchFamily="34" charset="0"/>
              </a:rPr>
              <a:t>Simplest way to run a container in Azure:</a:t>
            </a:r>
          </a:p>
          <a:p>
            <a:pPr lvl="1"/>
            <a:r>
              <a:rPr lang="en-US" dirty="0">
                <a:latin typeface="Segoe UI" panose="020B0502040204020203" pitchFamily="34" charset="0"/>
                <a:cs typeface="Segoe UI" panose="020B0502040204020203" pitchFamily="34" charset="0"/>
              </a:rPr>
              <a:t>Doesn’t require IaaS provisioning</a:t>
            </a:r>
          </a:p>
          <a:p>
            <a:pPr lvl="1"/>
            <a:r>
              <a:rPr lang="en-US" dirty="0">
                <a:latin typeface="Segoe UI" panose="020B0502040204020203" pitchFamily="34" charset="0"/>
                <a:cs typeface="Segoe UI" panose="020B0502040204020203" pitchFamily="34" charset="0"/>
              </a:rPr>
              <a:t>Doesn’t require the adoption of a higher-level service</a:t>
            </a:r>
          </a:p>
          <a:p>
            <a:r>
              <a:rPr lang="en-US" dirty="0">
                <a:latin typeface="Segoe UI" panose="020B0502040204020203" pitchFamily="34" charset="0"/>
                <a:cs typeface="Segoe UI" panose="020B0502040204020203" pitchFamily="34" charset="0"/>
              </a:rPr>
              <a:t>Ideal for one-off, isolated container instances:</a:t>
            </a:r>
          </a:p>
          <a:p>
            <a:pPr lvl="1"/>
            <a:r>
              <a:rPr lang="en-US" dirty="0">
                <a:latin typeface="Segoe UI" panose="020B0502040204020203" pitchFamily="34" charset="0"/>
                <a:cs typeface="Segoe UI" panose="020B0502040204020203" pitchFamily="34" charset="0"/>
              </a:rPr>
              <a:t>Simple applications</a:t>
            </a:r>
          </a:p>
          <a:p>
            <a:pPr lvl="1"/>
            <a:r>
              <a:rPr lang="en-US" dirty="0">
                <a:latin typeface="Segoe UI" panose="020B0502040204020203" pitchFamily="34" charset="0"/>
                <a:cs typeface="Segoe UI" panose="020B0502040204020203" pitchFamily="34" charset="0"/>
              </a:rPr>
              <a:t>Task automation</a:t>
            </a:r>
          </a:p>
          <a:p>
            <a:pPr lvl="1"/>
            <a:r>
              <a:rPr lang="en-US" dirty="0">
                <a:latin typeface="Segoe UI" panose="020B0502040204020203" pitchFamily="34" charset="0"/>
                <a:cs typeface="Segoe UI" panose="020B0502040204020203" pitchFamily="34" charset="0"/>
              </a:rPr>
              <a:t>Build jobs</a:t>
            </a:r>
          </a:p>
          <a:p>
            <a:r>
              <a:rPr lang="en-US" dirty="0">
                <a:latin typeface="Segoe UI" panose="020B0502040204020203" pitchFamily="34" charset="0"/>
                <a:cs typeface="Segoe UI" panose="020B0502040204020203" pitchFamily="34" charset="0"/>
              </a:rPr>
              <a:t>Supports Linux and Windows containers</a:t>
            </a:r>
          </a:p>
          <a:p>
            <a:r>
              <a:rPr lang="en-US" dirty="0">
                <a:latin typeface="Segoe UI" panose="020B0502040204020203" pitchFamily="34" charset="0"/>
                <a:cs typeface="Segoe UI" panose="020B0502040204020203" pitchFamily="34" charset="0"/>
              </a:rPr>
              <a:t>Supports direct mounting of Azure Files shares</a:t>
            </a:r>
          </a:p>
          <a:p>
            <a:r>
              <a:rPr lang="en-US" dirty="0">
                <a:latin typeface="Segoe UI" panose="020B0502040204020203" pitchFamily="34" charset="0"/>
                <a:cs typeface="Segoe UI" panose="020B0502040204020203" pitchFamily="34" charset="0"/>
              </a:rPr>
              <a:t>Container can be provisioned with public IP address and DNS name</a:t>
            </a:r>
          </a:p>
        </p:txBody>
      </p:sp>
    </p:spTree>
    <p:custDataLst>
      <p:tags r:id="rId1"/>
    </p:custDataLst>
    <p:extLst>
      <p:ext uri="{BB962C8B-B14F-4D97-AF65-F5344CB8AC3E}">
        <p14:creationId xmlns:p14="http://schemas.microsoft.com/office/powerpoint/2010/main" val="260002293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Container groups</a:t>
            </a:r>
          </a:p>
        </p:txBody>
      </p:sp>
      <p:grpSp>
        <p:nvGrpSpPr>
          <p:cNvPr id="3" name="Group 2" descr="This 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588263" y="1428750"/>
            <a:ext cx="8550455" cy="4840288"/>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Container group</a:t>
              </a:r>
              <a:endParaRPr lang="en-IN" sz="20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6" y="2715399"/>
              <a:ext cx="250068" cy="276999"/>
            </a:xfrm>
            <a:prstGeom prst="rect">
              <a:avLst/>
            </a:prstGeom>
            <a:noFill/>
          </p:spPr>
          <p:txBody>
            <a:bodyPr wrap="none" lIns="0" tIns="0" rIns="0" bIns="0" rtlCol="0">
              <a:spAutoFit/>
            </a:bodyPr>
            <a:lstStyle/>
            <a:p>
              <a:r>
                <a:rPr lang="en-US" sz="1800" dirty="0"/>
                <a:t>80</a:t>
              </a:r>
              <a:endParaRPr lang="en-IN" sz="18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1"/>
              <a:ext cx="500137" cy="276999"/>
            </a:xfrm>
            <a:prstGeom prst="rect">
              <a:avLst/>
            </a:prstGeom>
            <a:noFill/>
          </p:spPr>
          <p:txBody>
            <a:bodyPr wrap="none" lIns="0" tIns="0" rIns="0" bIns="0" rtlCol="0">
              <a:spAutoFit/>
            </a:bodyPr>
            <a:lstStyle/>
            <a:p>
              <a:r>
                <a:rPr lang="en-US" sz="1800" dirty="0"/>
                <a:t>1433</a:t>
              </a:r>
              <a:endParaRPr lang="en-IN" sz="1800" dirty="0">
                <a:gradFill>
                  <a:gsLst>
                    <a:gs pos="2917">
                      <a:schemeClr val="tx1"/>
                    </a:gs>
                    <a:gs pos="30000">
                      <a:schemeClr val="tx1"/>
                    </a:gs>
                  </a:gsLst>
                  <a:lin ang="5400000" scaled="0"/>
                </a:gradFill>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022716" cy="276999"/>
            </a:xfrm>
            <a:prstGeom prst="rect">
              <a:avLst/>
            </a:prstGeom>
            <a:noFill/>
          </p:spPr>
          <p:txBody>
            <a:bodyPr wrap="none" lIns="0" tIns="0" rIns="0" bIns="0" rtlCol="0">
              <a:spAutoFit/>
            </a:bodyPr>
            <a:lstStyle/>
            <a:p>
              <a:r>
                <a:rPr lang="en-US" sz="1800" dirty="0">
                  <a:latin typeface="+mj-lt"/>
                </a:rPr>
                <a:t>Container</a:t>
              </a:r>
              <a:endParaRPr lang="en-IN" sz="1800" dirty="0">
                <a:latin typeface="+mj-lt"/>
              </a:endParaRPr>
            </a:p>
          </p:txBody>
        </p:sp>
        <p:sp>
          <p:nvSpPr>
            <p:cNvPr id="28" name="TextBox 27">
              <a:extLst>
                <a:ext uri="{FF2B5EF4-FFF2-40B4-BE49-F238E27FC236}">
                  <a16:creationId xmlns:a16="http://schemas.microsoft.com/office/drawing/2014/main" id="{63DD0FAD-FCB0-430F-A651-33C2888EA435}"/>
                </a:ext>
              </a:extLst>
            </p:cNvPr>
            <p:cNvSpPr txBox="1"/>
            <p:nvPr/>
          </p:nvSpPr>
          <p:spPr>
            <a:xfrm>
              <a:off x="8022827" y="4138522"/>
              <a:ext cx="1006686" cy="276999"/>
            </a:xfrm>
            <a:prstGeom prst="rect">
              <a:avLst/>
            </a:prstGeom>
            <a:noFill/>
          </p:spPr>
          <p:txBody>
            <a:bodyPr wrap="none" lIns="0" tIns="0" rIns="0" bIns="0" rtlCol="0">
              <a:spAutoFit/>
            </a:bodyPr>
            <a:lstStyle/>
            <a:p>
              <a:r>
                <a:rPr lang="en-US" sz="1800" dirty="0">
                  <a:latin typeface="Segoe UI (Body)"/>
                </a:rPr>
                <a:t>DNS label</a:t>
              </a:r>
              <a:endParaRPr lang="en-IN" sz="1800" dirty="0">
                <a:gradFill>
                  <a:gsLst>
                    <a:gs pos="2917">
                      <a:schemeClr val="tx1"/>
                    </a:gs>
                    <a:gs pos="30000">
                      <a:schemeClr val="tx1"/>
                    </a:gs>
                  </a:gsLst>
                  <a:lin ang="5400000" scaled="0"/>
                </a:gradFill>
                <a:latin typeface="Segoe UI (Body)"/>
              </a:endParaRPr>
            </a:p>
          </p:txBody>
        </p:sp>
        <p:sp>
          <p:nvSpPr>
            <p:cNvPr id="29" name="TextBox 28">
              <a:extLst>
                <a:ext uri="{FF2B5EF4-FFF2-40B4-BE49-F238E27FC236}">
                  <a16:creationId xmlns:a16="http://schemas.microsoft.com/office/drawing/2014/main" id="{0EB99366-88F7-403B-AD04-3590DC4ADD93}"/>
                </a:ext>
              </a:extLst>
            </p:cNvPr>
            <p:cNvSpPr txBox="1"/>
            <p:nvPr/>
          </p:nvSpPr>
          <p:spPr>
            <a:xfrm>
              <a:off x="7976821" y="4554020"/>
              <a:ext cx="1098699" cy="276999"/>
            </a:xfrm>
            <a:prstGeom prst="rect">
              <a:avLst/>
            </a:prstGeom>
            <a:noFill/>
          </p:spPr>
          <p:txBody>
            <a:bodyPr wrap="none" lIns="0" tIns="0" rIns="0" bIns="0" rtlCol="0">
              <a:spAutoFit/>
            </a:bodyPr>
            <a:lstStyle/>
            <a:p>
              <a:r>
                <a:rPr lang="en-US" sz="1800" dirty="0">
                  <a:latin typeface="Segoe UI (Body)"/>
                </a:rPr>
                <a:t>IP address</a:t>
              </a:r>
              <a:endParaRPr lang="en-IN" sz="1800" dirty="0">
                <a:gradFill>
                  <a:gsLst>
                    <a:gs pos="2917">
                      <a:schemeClr val="tx1"/>
                    </a:gs>
                    <a:gs pos="30000">
                      <a:schemeClr val="tx1"/>
                    </a:gs>
                  </a:gsLst>
                  <a:lin ang="5400000" scaled="0"/>
                </a:gradFill>
                <a:latin typeface="Segoe UI (Body)"/>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20"/>
              <a:ext cx="1354538" cy="307777"/>
            </a:xfrm>
            <a:prstGeom prst="rect">
              <a:avLst/>
            </a:prstGeom>
            <a:noFill/>
          </p:spPr>
          <p:txBody>
            <a:bodyPr wrap="none" lIns="0" tIns="0" rIns="0" bIns="0" rtlCol="0">
              <a:spAutoFit/>
            </a:bodyPr>
            <a:lstStyle/>
            <a:p>
              <a:r>
                <a:rPr lang="en-US" sz="2000" dirty="0">
                  <a:latin typeface="Segoe UI (Body)"/>
                </a:rPr>
                <a:t>Azure Files </a:t>
              </a:r>
              <a:endParaRPr lang="en-IN" sz="2000" dirty="0">
                <a:gradFill>
                  <a:gsLst>
                    <a:gs pos="0">
                      <a:srgbClr val="FFFFFF"/>
                    </a:gs>
                    <a:gs pos="100000">
                      <a:srgbClr val="FFFFFF"/>
                    </a:gs>
                  </a:gsLst>
                  <a:lin ang="5400000" scaled="0"/>
                </a:gradFill>
                <a:latin typeface="Segoe UI (Body)"/>
                <a:ea typeface="Segoe UI" pitchFamily="34" charset="0"/>
                <a:cs typeface="Segoe UI" pitchFamily="34" charset="0"/>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59" y="3529976"/>
              <a:ext cx="1022716" cy="276999"/>
            </a:xfrm>
            <a:prstGeom prst="rect">
              <a:avLst/>
            </a:prstGeom>
            <a:noFill/>
          </p:spPr>
          <p:txBody>
            <a:bodyPr wrap="none" lIns="0" tIns="0" rIns="0" bIns="0" rtlCol="0">
              <a:spAutoFit/>
            </a:bodyPr>
            <a:lstStyle/>
            <a:p>
              <a:r>
                <a:rPr lang="en-US" sz="1800" dirty="0">
                  <a:latin typeface="+mj-lt"/>
                </a:rPr>
                <a:t>Container</a:t>
              </a:r>
              <a:endParaRPr lang="en-IN" sz="18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3" y="3549141"/>
              <a:ext cx="524240" cy="276999"/>
            </a:xfrm>
            <a:prstGeom prst="rect">
              <a:avLst/>
            </a:prstGeom>
            <a:noFill/>
          </p:spPr>
          <p:txBody>
            <a:bodyPr wrap="square" lIns="0" tIns="0" rIns="0" bIns="0" rtlCol="0">
              <a:spAutoFit/>
            </a:bodyPr>
            <a:lstStyle/>
            <a:p>
              <a:r>
                <a:rPr lang="en-US" sz="1800" dirty="0">
                  <a:latin typeface="+mj-lt"/>
                </a:rPr>
                <a:t>Web</a:t>
              </a:r>
              <a:endParaRPr lang="en-IN" sz="1800" dirty="0">
                <a:gradFill>
                  <a:gsLst>
                    <a:gs pos="2917">
                      <a:schemeClr val="tx1"/>
                    </a:gs>
                    <a:gs pos="30000">
                      <a:schemeClr val="tx1"/>
                    </a:gs>
                  </a:gsLst>
                  <a:lin ang="5400000" scaled="0"/>
                </a:gradFill>
                <a:latin typeface="+mj-lt"/>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Tree>
    <p:extLst>
      <p:ext uri="{BB962C8B-B14F-4D97-AF65-F5344CB8AC3E}">
        <p14:creationId xmlns:p14="http://schemas.microsoft.com/office/powerpoint/2010/main" val="378084270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498-61E0-4631-9F6D-7A138C3F19A2}"/>
              </a:ext>
            </a:extLst>
          </p:cNvPr>
          <p:cNvSpPr>
            <a:spLocks noGrp="1"/>
          </p:cNvSpPr>
          <p:nvPr>
            <p:ph type="title"/>
          </p:nvPr>
        </p:nvSpPr>
        <p:spPr/>
        <p:txBody>
          <a:bodyPr/>
          <a:lstStyle/>
          <a:p>
            <a:r>
              <a:rPr lang="en-US" dirty="0"/>
              <a:t>Container Instances features</a:t>
            </a:r>
          </a:p>
        </p:txBody>
      </p:sp>
      <p:graphicFrame>
        <p:nvGraphicFramePr>
          <p:cNvPr id="3" name="Table 2" descr="This table lists the features that are unique to the Container Instances service.">
            <a:extLst>
              <a:ext uri="{FF2B5EF4-FFF2-40B4-BE49-F238E27FC236}">
                <a16:creationId xmlns:a16="http://schemas.microsoft.com/office/drawing/2014/main" id="{9A39EE9A-6E23-4948-8E31-86A1F9CC8ABC}"/>
              </a:ext>
            </a:extLst>
          </p:cNvPr>
          <p:cNvGraphicFramePr>
            <a:graphicFrameLocks noGrp="1"/>
          </p:cNvGraphicFramePr>
          <p:nvPr/>
        </p:nvGraphicFramePr>
        <p:xfrm>
          <a:off x="588263" y="1169183"/>
          <a:ext cx="11018520" cy="5117110"/>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004510731"/>
                  </a:ext>
                </a:extLst>
              </a:tr>
              <a:tr h="605325">
                <a:tc>
                  <a:txBody>
                    <a:bodyPr/>
                    <a:lstStyle/>
                    <a:p>
                      <a:pPr algn="l" fontAlgn="t"/>
                      <a:r>
                        <a:rPr lang="en-US" sz="18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8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605325">
                <a:tc>
                  <a:txBody>
                    <a:bodyPr/>
                    <a:lstStyle/>
                    <a:p>
                      <a:pPr algn="l" fontAlgn="t"/>
                      <a:r>
                        <a:rPr lang="en-US" sz="18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8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nodes can be scaled dynamically to match actual resource demands for an application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8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605325">
                <a:tc>
                  <a:txBody>
                    <a:bodyPr/>
                    <a:lstStyle/>
                    <a:p>
                      <a:pPr algn="l" fontAlgn="t"/>
                      <a:r>
                        <a:rPr lang="en-US" sz="18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8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b="0" i="0" u="none" strike="noStrike" kern="1200" dirty="0">
                          <a:solidFill>
                            <a:srgbClr val="1A1A1A"/>
                          </a:solidFill>
                          <a:effectLst/>
                          <a:latin typeface="Segoe UI" panose="020B0502040204020203" pitchFamily="34" charset="0"/>
                        </a:rPr>
                        <a:t>Container Instances </a:t>
                      </a:r>
                      <a:r>
                        <a:rPr lang="en-US" sz="1800" b="0" i="0" u="none" strike="noStrike" kern="1200" dirty="0">
                          <a:solidFill>
                            <a:schemeClr val="tx1"/>
                          </a:solidFill>
                          <a:effectLst/>
                          <a:latin typeface="+mn-lt"/>
                        </a:rPr>
                        <a:t>s</a:t>
                      </a:r>
                      <a:r>
                        <a:rPr lang="en-US" sz="1800" dirty="0">
                          <a:effectLst/>
                        </a:rPr>
                        <a:t>upports scheduling of multicontainer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8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custDataLst>
      <p:tags r:id="rId1"/>
    </p:custDataLst>
    <p:extLst>
      <p:ext uri="{BB962C8B-B14F-4D97-AF65-F5344CB8AC3E}">
        <p14:creationId xmlns:p14="http://schemas.microsoft.com/office/powerpoint/2010/main" val="44544752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49619-8218-47E6-8DBB-B1767BC44171}"/>
              </a:ext>
            </a:extLst>
          </p:cNvPr>
          <p:cNvSpPr>
            <a:spLocks noGrp="1"/>
          </p:cNvSpPr>
          <p:nvPr>
            <p:ph type="title"/>
          </p:nvPr>
        </p:nvSpPr>
        <p:spPr/>
        <p:txBody>
          <a:bodyPr/>
          <a:lstStyle/>
          <a:p>
            <a:r>
              <a:rPr lang="en-US" dirty="0"/>
              <a:t>Deploy a container to Container Instances</a:t>
            </a:r>
          </a:p>
        </p:txBody>
      </p:sp>
      <p:sp>
        <p:nvSpPr>
          <p:cNvPr id="5" name="Text Placeholder 4" descr="The code sample depicts deploying a container to Container Instances by using the az container create command.">
            <a:extLst>
              <a:ext uri="{FF2B5EF4-FFF2-40B4-BE49-F238E27FC236}">
                <a16:creationId xmlns:a16="http://schemas.microsoft.com/office/drawing/2014/main" id="{F14815D1-7CFF-45FB-B735-CF7514B152D3}"/>
              </a:ext>
            </a:extLst>
          </p:cNvPr>
          <p:cNvSpPr>
            <a:spLocks noGrp="1"/>
          </p:cNvSpPr>
          <p:nvPr>
            <p:ph type="body" sz="quarter" idx="10"/>
          </p:nvPr>
        </p:nvSpPr>
        <p:spPr>
          <a:xfrm>
            <a:off x="588263" y="1436688"/>
            <a:ext cx="11018520" cy="3323987"/>
          </a:xfrm>
        </p:spPr>
        <p:txBody>
          <a:bodyPr/>
          <a:lstStyle/>
          <a:p>
            <a:r>
              <a:rPr lang="en-US" sz="1800" dirty="0">
                <a:solidFill>
                  <a:srgbClr val="008000"/>
                </a:solidFill>
              </a:rPr>
              <a:t># Get name of container registry login server</a:t>
            </a:r>
            <a:endParaRPr lang="en-US" sz="1800" dirty="0">
              <a:solidFill>
                <a:srgbClr val="000000"/>
              </a:solidFill>
            </a:endParaRPr>
          </a:p>
          <a:p>
            <a:r>
              <a:rPr lang="en-US" sz="1800" dirty="0">
                <a:solidFill>
                  <a:srgbClr val="0000FF"/>
                </a:solidFill>
              </a:rPr>
              <a:t>az acr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loginServer</a:t>
            </a:r>
            <a:endParaRPr lang="en-US" sz="1800" dirty="0">
              <a:solidFill>
                <a:srgbClr val="000000"/>
              </a:solidFill>
            </a:endParaRPr>
          </a:p>
          <a:p>
            <a:br>
              <a:rPr lang="en-US" sz="1800" dirty="0">
                <a:solidFill>
                  <a:srgbClr val="000000"/>
                </a:solidFill>
              </a:rPr>
            </a:br>
            <a:r>
              <a:rPr lang="en-US" sz="1800" dirty="0">
                <a:solidFill>
                  <a:srgbClr val="008000"/>
                </a:solidFill>
              </a:rPr>
              <a:t># Get container registry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--image </a:t>
            </a:r>
            <a:r>
              <a:rPr lang="en-US" sz="1800" dirty="0">
                <a:solidFill>
                  <a:srgbClr val="A31515"/>
                </a:solidFill>
              </a:rPr>
              <a:t>&lt;acrLoginServer&gt;/aci-tutorial-app:v1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--registry-login-server </a:t>
            </a:r>
            <a:r>
              <a:rPr lang="en-US" sz="1800" dirty="0">
                <a:solidFill>
                  <a:srgbClr val="A31515"/>
                </a:solidFill>
              </a:rPr>
              <a:t>&lt;acrLoginServer&gt;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&lt;aciDnsLabel&gt; </a:t>
            </a:r>
            <a:r>
              <a:rPr lang="en-US" sz="1800" dirty="0">
                <a:solidFill>
                  <a:srgbClr val="001080"/>
                </a:solidFill>
              </a:rPr>
              <a:t>--ports </a:t>
            </a:r>
            <a:r>
              <a:rPr lang="en-US" sz="1800" dirty="0">
                <a:solidFill>
                  <a:srgbClr val="A31515"/>
                </a:solidFill>
              </a:rPr>
              <a:t>80</a:t>
            </a:r>
            <a:endParaRPr lang="en-US" sz="1800" dirty="0">
              <a:solidFill>
                <a:srgbClr val="000000"/>
              </a:solidFill>
            </a:endParaRPr>
          </a:p>
        </p:txBody>
      </p:sp>
    </p:spTree>
    <p:extLst>
      <p:ext uri="{BB962C8B-B14F-4D97-AF65-F5344CB8AC3E}">
        <p14:creationId xmlns:p14="http://schemas.microsoft.com/office/powerpoint/2010/main" val="365256241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65D9-4CF0-4E9C-8AE1-61995EEDD3CF}"/>
              </a:ext>
            </a:extLst>
          </p:cNvPr>
          <p:cNvSpPr>
            <a:spLocks noGrp="1"/>
          </p:cNvSpPr>
          <p:nvPr>
            <p:ph type="title"/>
          </p:nvPr>
        </p:nvSpPr>
        <p:spPr/>
        <p:txBody>
          <a:bodyPr/>
          <a:lstStyle/>
          <a:p>
            <a:r>
              <a:rPr lang="en-US" dirty="0"/>
              <a:t>Verify a deployed container in Container Instances</a:t>
            </a:r>
          </a:p>
        </p:txBody>
      </p:sp>
      <p:sp>
        <p:nvSpPr>
          <p:cNvPr id="3" name="Text Placeholder 2" descr="This code example depicts the different commands used in verifying a deployed container in Container Instances.">
            <a:extLst>
              <a:ext uri="{FF2B5EF4-FFF2-40B4-BE49-F238E27FC236}">
                <a16:creationId xmlns:a16="http://schemas.microsoft.com/office/drawing/2014/main" id="{EB03A229-4F73-4D2C-AC49-8E4963B84005}"/>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Verify deployment progress</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a:solidFill>
                  <a:srgbClr val="A31515"/>
                </a:solidFill>
              </a:rPr>
              <a:t>provisioningState</a:t>
            </a:r>
          </a:p>
          <a:p>
            <a:br>
              <a:rPr lang="en-US" sz="1800" dirty="0">
                <a:solidFill>
                  <a:srgbClr val="000000"/>
                </a:solidFill>
              </a:rPr>
            </a:br>
            <a:r>
              <a:rPr lang="en-US" sz="1800" dirty="0">
                <a:solidFill>
                  <a:srgbClr val="008000"/>
                </a:solidFill>
              </a:rPr>
              <a:t># View application URL</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err="1">
                <a:solidFill>
                  <a:srgbClr val="A31515"/>
                </a:solidFill>
              </a:rPr>
              <a:t>ipAddress.fqdn</a:t>
            </a:r>
            <a:endParaRPr lang="en-US" sz="1800" dirty="0">
              <a:solidFill>
                <a:srgbClr val="000000"/>
              </a:solidFill>
            </a:endParaRPr>
          </a:p>
          <a:p>
            <a:br>
              <a:rPr lang="en-US" sz="1800" dirty="0">
                <a:solidFill>
                  <a:srgbClr val="000000"/>
                </a:solidFill>
              </a:rPr>
            </a:br>
            <a:r>
              <a:rPr lang="en-US" sz="1800" dirty="0">
                <a:solidFill>
                  <a:srgbClr val="008000"/>
                </a:solidFill>
              </a:rPr>
              <a:t># View container logs</a:t>
            </a:r>
            <a:endParaRPr lang="en-US" sz="1800" dirty="0">
              <a:solidFill>
                <a:srgbClr val="000000"/>
              </a:solidFill>
            </a:endParaRPr>
          </a:p>
          <a:p>
            <a:r>
              <a:rPr lang="en-US" sz="1800" dirty="0">
                <a:solidFill>
                  <a:srgbClr val="0000FF"/>
                </a:solidFill>
              </a:rPr>
              <a:t>az container logs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76160957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Running Azure Container Instances by using Cloud Shell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9793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Deploying compute workloads by using images and containers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a:t>
            </a:r>
            <a:r>
              <a:rPr lang="en-US" dirty="0">
                <a:solidFill>
                  <a:srgbClr val="FFFFFF"/>
                </a:solidFill>
              </a:rPr>
              <a:t>Deploying compute workloads by using images and containers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VM storage options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11018520" cy="2055947"/>
          </a:xfrm>
        </p:spPr>
        <p:txBody>
          <a:bodyPr/>
          <a:lstStyle/>
          <a:p>
            <a:r>
              <a:rPr lang="en-US" dirty="0">
                <a:latin typeface="+mn-lt"/>
              </a:rPr>
              <a:t>Virtual disks can be backed by either Standard or Premium Storage accounts</a:t>
            </a:r>
          </a:p>
          <a:p>
            <a:pPr lvl="1"/>
            <a:r>
              <a:rPr lang="en-US" dirty="0"/>
              <a:t>Azure Premium Storage leverages solid-state drives (SSDs) to enable high performance and low latency for VMs running I/O-intensive workloads</a:t>
            </a:r>
          </a:p>
          <a:p>
            <a:r>
              <a:rPr lang="en-US" dirty="0">
                <a:latin typeface="+mn-lt"/>
              </a:rPr>
              <a:t>You can choose either unmanaged disks or managed disks</a:t>
            </a:r>
            <a:endParaRPr lang="en-US" dirty="0"/>
          </a:p>
        </p:txBody>
      </p:sp>
    </p:spTree>
    <p:custDataLst>
      <p:tags r:id="rId1"/>
    </p:custDataLst>
    <p:extLst>
      <p:ext uri="{BB962C8B-B14F-4D97-AF65-F5344CB8AC3E}">
        <p14:creationId xmlns:p14="http://schemas.microsoft.com/office/powerpoint/2010/main" val="2299544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4F2-FD28-4DB9-93EF-0FDA1B046C7E}"/>
              </a:ext>
            </a:extLst>
          </p:cNvPr>
          <p:cNvSpPr>
            <a:spLocks noGrp="1"/>
          </p:cNvSpPr>
          <p:nvPr>
            <p:ph type="title"/>
          </p:nvPr>
        </p:nvSpPr>
        <p:spPr>
          <a:xfrm>
            <a:off x="588263" y="457200"/>
            <a:ext cx="11018520" cy="553998"/>
          </a:xfrm>
        </p:spPr>
        <p:txBody>
          <a:bodyPr/>
          <a:lstStyle/>
          <a:p>
            <a:r>
              <a:rPr lang="en-US" dirty="0"/>
              <a:t>Azure virtual machine creation and management</a:t>
            </a:r>
          </a:p>
        </p:txBody>
      </p:sp>
      <p:sp>
        <p:nvSpPr>
          <p:cNvPr id="3" name="Text Placeholder 2">
            <a:extLst>
              <a:ext uri="{FF2B5EF4-FFF2-40B4-BE49-F238E27FC236}">
                <a16:creationId xmlns:a16="http://schemas.microsoft.com/office/drawing/2014/main" id="{E3A19BCB-DA9B-424E-AFDB-1FCA70516FA5}"/>
              </a:ext>
            </a:extLst>
          </p:cNvPr>
          <p:cNvSpPr>
            <a:spLocks noGrp="1"/>
          </p:cNvSpPr>
          <p:nvPr>
            <p:ph type="body" sz="quarter" idx="10"/>
          </p:nvPr>
        </p:nvSpPr>
        <p:spPr>
          <a:xfrm>
            <a:off x="584200" y="1435497"/>
            <a:ext cx="11018520" cy="4284250"/>
          </a:xfrm>
        </p:spPr>
        <p:txBody>
          <a:bodyPr vert="horz" wrap="square" lIns="0" tIns="0" rIns="0" bIns="0" rtlCol="0" anchor="t">
            <a:spAutoFit/>
          </a:bodyPr>
          <a:lstStyle/>
          <a:p>
            <a:r>
              <a:rPr lang="en-US" dirty="0">
                <a:latin typeface="+mn-lt"/>
              </a:rPr>
              <a:t>Azure portal</a:t>
            </a:r>
          </a:p>
          <a:p>
            <a:pPr lvl="1"/>
            <a:r>
              <a:rPr lang="en-US" dirty="0"/>
              <a:t>Browser-based user interface that allows you to create and manage all your Azure resources</a:t>
            </a:r>
          </a:p>
          <a:p>
            <a:r>
              <a:rPr lang="en-US" dirty="0">
                <a:latin typeface="+mn-lt"/>
              </a:rPr>
              <a:t>Azure Resource Manager</a:t>
            </a:r>
          </a:p>
          <a:p>
            <a:pPr lvl="1"/>
            <a:r>
              <a:rPr lang="en-US" dirty="0"/>
              <a:t>Allows you to create templates, which can be used to create and deploy specific configurations of multiple Azure resources</a:t>
            </a:r>
          </a:p>
          <a:p>
            <a:r>
              <a:rPr lang="en-US" dirty="0">
                <a:latin typeface="+mn-lt"/>
              </a:rPr>
              <a:t>Azure PowerShell</a:t>
            </a:r>
          </a:p>
          <a:p>
            <a:pPr lvl="1"/>
            <a:r>
              <a:rPr lang="en-US" dirty="0"/>
              <a:t>Optional package that adds Azure-specific commands to PowerShell</a:t>
            </a:r>
          </a:p>
          <a:p>
            <a:r>
              <a:rPr lang="en-US" dirty="0">
                <a:latin typeface="+mn-lt"/>
              </a:rPr>
              <a:t>Azure CLI</a:t>
            </a:r>
          </a:p>
          <a:p>
            <a:pPr lvl="1"/>
            <a:r>
              <a:rPr lang="en-US" dirty="0"/>
              <a:t>Cross-platform command-line tool for managing Azure resources</a:t>
            </a:r>
          </a:p>
          <a:p>
            <a:pPr marL="0" indent="0">
              <a:buNone/>
            </a:pPr>
            <a:endParaRPr lang="en-US" dirty="0">
              <a:latin typeface="+mn-lt"/>
              <a:cs typeface="Segoe UI Semilight"/>
            </a:endParaRPr>
          </a:p>
        </p:txBody>
      </p:sp>
    </p:spTree>
    <p:custDataLst>
      <p:tags r:id="rId1"/>
    </p:custDataLst>
    <p:extLst>
      <p:ext uri="{BB962C8B-B14F-4D97-AF65-F5344CB8AC3E}">
        <p14:creationId xmlns:p14="http://schemas.microsoft.com/office/powerpoint/2010/main" val="256406818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E1115B-0D9E-4C57-B4C1-3DCE3B67A7E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494FD9D0-82F0-446F-AE40-CF38D43CF6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391D0F-1B2A-4C81-821D-BF38064D1C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12462</Words>
  <Application>Microsoft Office PowerPoint</Application>
  <PresentationFormat>Widescreen</PresentationFormat>
  <Paragraphs>1229</Paragraphs>
  <Slides>78</Slides>
  <Notes>67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78</vt:i4>
      </vt:variant>
    </vt:vector>
  </HeadingPairs>
  <TitlesOfParts>
    <vt:vector size="90" baseType="lpstr">
      <vt:lpstr>Arial</vt:lpstr>
      <vt:lpstr>Calibri</vt:lpstr>
      <vt:lpstr>Consolas</vt:lpstr>
      <vt:lpstr>Segoe Pro Display</vt:lpstr>
      <vt:lpstr>Segoe Semibold</vt:lpstr>
      <vt:lpstr>Segoe UI</vt:lpstr>
      <vt:lpstr>Segoe UI (Body)</vt:lpstr>
      <vt:lpstr>Segoe UI Light</vt:lpstr>
      <vt:lpstr>Segoe UI Semibold</vt:lpstr>
      <vt:lpstr>Segoe UI Semilight</vt:lpstr>
      <vt:lpstr>Wingdings</vt:lpstr>
      <vt:lpstr>WHITE TEMPLATE</vt:lpstr>
      <vt:lpstr>Module 03: Implement IaaS solutions</vt:lpstr>
      <vt:lpstr>Topics</vt:lpstr>
      <vt:lpstr>Lesson 01: Provisioning VMs in Azure</vt:lpstr>
      <vt:lpstr>Azure virtual machine creation checklist</vt:lpstr>
      <vt:lpstr>Naming a VM</vt:lpstr>
      <vt:lpstr>Naming a VM (continued)</vt:lpstr>
      <vt:lpstr>VM pricing models</vt:lpstr>
      <vt:lpstr>VM storage options</vt:lpstr>
      <vt:lpstr>Azure virtual machine creation and management</vt:lpstr>
      <vt:lpstr>Create an Azure VM by using the Azure portal</vt:lpstr>
      <vt:lpstr>Demonstration: Creating an Azure VM by using the Azure portal</vt:lpstr>
      <vt:lpstr>Create an Azure VM by using PowerShell</vt:lpstr>
      <vt:lpstr>Demonstration: Creating an Azure VM by using PowerShell</vt:lpstr>
      <vt:lpstr>Accessing an Azure VM by using PowerShell</vt:lpstr>
      <vt:lpstr>Capturing performance diagnostics for a VM</vt:lpstr>
      <vt:lpstr>Recovering a failed VM by using a rescue VM</vt:lpstr>
      <vt:lpstr>Sizing a VM</vt:lpstr>
      <vt:lpstr>VM configuration options</vt:lpstr>
      <vt:lpstr>VM categories</vt:lpstr>
      <vt:lpstr>VM categories (cont.)</vt:lpstr>
      <vt:lpstr>Manage the availability of your Azure VMs</vt:lpstr>
      <vt:lpstr>High availability and disaster recovery</vt:lpstr>
      <vt:lpstr>Availability sets</vt:lpstr>
      <vt:lpstr>Fault domains</vt:lpstr>
      <vt:lpstr>Update domains</vt:lpstr>
      <vt:lpstr>Image in Azure Marketplace</vt:lpstr>
      <vt:lpstr>Image Sources - Windows Server example</vt:lpstr>
      <vt:lpstr>Image Sources - Ubuntu example</vt:lpstr>
      <vt:lpstr>Image Uniform Resource Name (URN)</vt:lpstr>
      <vt:lpstr>Finding image sources by using the Azure CLI</vt:lpstr>
      <vt:lpstr>Finding image sources by using the Azure CLI (cont.)</vt:lpstr>
      <vt:lpstr>Finding image sources by using Azure PowerShell</vt:lpstr>
      <vt:lpstr>Finding Image Sources using Azure PowerShell (cont.)</vt:lpstr>
      <vt:lpstr>VM Serial Console</vt:lpstr>
      <vt:lpstr>Lesson 02: Create and deploy Azure Resource Manager templates</vt:lpstr>
      <vt:lpstr>Azure Resource Manager overview</vt:lpstr>
      <vt:lpstr>Terminology</vt:lpstr>
      <vt:lpstr>Resource Manager template deployment</vt:lpstr>
      <vt:lpstr>Three-tier Azure Resource Manager template</vt:lpstr>
      <vt:lpstr>Nested Resource Manager template</vt:lpstr>
      <vt:lpstr>Create Resource Manager templates by using the Azure portal</vt:lpstr>
      <vt:lpstr>Demonstration: Creating Azure Resource Manager templates by using the Azure portal</vt:lpstr>
      <vt:lpstr>Deploying Azure Resource Manager templates by using Azure CLI</vt:lpstr>
      <vt:lpstr>Demonstration: Creating Azure Resource Manager templates by using Visual Studio Code</vt:lpstr>
      <vt:lpstr>Lesson 03: Create container images for solutions</vt:lpstr>
      <vt:lpstr>Virtualization and containers</vt:lpstr>
      <vt:lpstr>Container Images</vt:lpstr>
      <vt:lpstr>Docker</vt:lpstr>
      <vt:lpstr>Docker terminology</vt:lpstr>
      <vt:lpstr>Retrieving a new container image from Docker Hub</vt:lpstr>
      <vt:lpstr>Running the retrieved container image</vt:lpstr>
      <vt:lpstr>Demonstration: Retrieving and deploying an existing Docker image locally</vt:lpstr>
      <vt:lpstr>Creating a container image specification with a Dockerfile</vt:lpstr>
      <vt:lpstr>Building the container image</vt:lpstr>
      <vt:lpstr>Running the custom container image as a container</vt:lpstr>
      <vt:lpstr>Demonstration: Creating a container image by using Docker</vt:lpstr>
      <vt:lpstr>Lesson 04: Publish a container image to Azure Container Registry</vt:lpstr>
      <vt:lpstr>Azure Container Registry (ACR)</vt:lpstr>
      <vt:lpstr>Docker containers and registries</vt:lpstr>
      <vt:lpstr>Container Registry SKUs</vt:lpstr>
      <vt:lpstr>Create a container registry by using Azure CLI</vt:lpstr>
      <vt:lpstr>Build a Docker image for Container Registry</vt:lpstr>
      <vt:lpstr>View a deployed image in Container Registry by using Azure CLI</vt:lpstr>
      <vt:lpstr>Deploy an image to Container Registry by using Azure CLI</vt:lpstr>
      <vt:lpstr>Demonstration: Deploying an image to ACR by using Azure CLI</vt:lpstr>
      <vt:lpstr>Azure Container Registry Build (ACR Build)</vt:lpstr>
      <vt:lpstr>Building images in Container Registry</vt:lpstr>
      <vt:lpstr>Trigger ACR Build by using Azure CLI</vt:lpstr>
      <vt:lpstr>Lesson 05: Create and run container images in Azure Container Instances</vt:lpstr>
      <vt:lpstr>Azure Container Instances (ACI)</vt:lpstr>
      <vt:lpstr>Container groups</vt:lpstr>
      <vt:lpstr>Container Instances features</vt:lpstr>
      <vt:lpstr>Deploy a container to Container Instances</vt:lpstr>
      <vt:lpstr>Verify a deployed container in Container Instances</vt:lpstr>
      <vt:lpstr>Demonstration: Running Azure Container Instances by using Cloud Shell</vt:lpstr>
      <vt:lpstr>Lab: Deploying compute workloads by using images and containers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 Implement IaaS solutions</dc:title>
  <dc:creator/>
  <cp:lastModifiedBy/>
  <cp:revision>58</cp:revision>
  <dcterms:modified xsi:type="dcterms:W3CDTF">2021-06-20T17:50:21Z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4E705243-DC9D-48F4-AFD1-F5F28E556D14</vt:lpwstr>
  </property>
  <property fmtid="{D5CDD505-2E9C-101B-9397-08002B2CF9AE}" pid="3" name="ArticulatePath">
    <vt:lpwstr>AZ-204.05</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