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41" r:id="rId7"/>
    <p:sldId id="329" r:id="rId8"/>
    <p:sldId id="302" r:id="rId9"/>
    <p:sldId id="339" r:id="rId10"/>
    <p:sldId id="342" r:id="rId11"/>
    <p:sldId id="343" r:id="rId12"/>
    <p:sldId id="304" r:id="rId13"/>
    <p:sldId id="3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1/31/2025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1/31/2025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diti549" TargetMode="External"/><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73393" y="5803463"/>
            <a:ext cx="4338527" cy="861497"/>
          </a:xfrm>
        </p:spPr>
        <p:txBody>
          <a:bodyPr/>
          <a:lstStyle/>
          <a:p>
            <a:pPr algn="r"/>
            <a:r>
              <a:rPr lang="en-US" b="0" dirty="0">
                <a:solidFill>
                  <a:schemeClr val="tx1"/>
                </a:solidFill>
              </a:rPr>
              <a:t>[</a:t>
            </a:r>
            <a:r>
              <a:rPr lang="en-US" dirty="0"/>
              <a:t>Presented by: </a:t>
            </a:r>
            <a:r>
              <a:rPr lang="en-US" b="0" dirty="0">
                <a:solidFill>
                  <a:schemeClr val="tx1"/>
                </a:solidFill>
              </a:rPr>
              <a:t>Aditi Agnihotri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032588" y="3163820"/>
            <a:ext cx="6011803" cy="1378447"/>
          </a:xfrm>
        </p:spPr>
        <p:txBody>
          <a:bodyPr>
            <a:normAutofit/>
          </a:bodyPr>
          <a:lstStyle/>
          <a:p>
            <a:r>
              <a:rPr lang="en-GB" sz="3200" dirty="0"/>
              <a:t>Project Title - </a:t>
            </a:r>
            <a:r>
              <a:rPr lang="en-US" sz="3200" dirty="0"/>
              <a:t>Blockchain-Based Land Registry Smart Contract</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0CD13-0544-2302-7A76-FC3D06F4142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D65652C-89C7-288F-AF6F-2385FA9D496E}"/>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D85C8E81-5810-651D-0656-EEA0D7A90D6A}"/>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48AB9FF9-070D-C84A-BAC8-6AE6F10E2E1D}"/>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85B577E8-7251-781B-6954-314AFA812F54}"/>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C25874D-B47F-70A2-174A-248215F875D6}"/>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F64E5F97-6C25-0703-2D1D-794DA0BA1210}"/>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E8ADE77F-3C39-C72A-3439-C2EADEA4FB3E}"/>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29C65C5-6C8C-408A-D231-8E5D4F903DA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41DF0B06-1F7A-C1CF-B362-D990C55A0829}"/>
              </a:ext>
            </a:extLst>
          </p:cNvPr>
          <p:cNvSpPr>
            <a:spLocks noGrp="1"/>
          </p:cNvSpPr>
          <p:nvPr>
            <p:ph type="body" sz="quarter" idx="12"/>
          </p:nvPr>
        </p:nvSpPr>
        <p:spPr>
          <a:xfrm>
            <a:off x="2417321" y="2423674"/>
            <a:ext cx="7357358" cy="1521062"/>
          </a:xfrm>
        </p:spPr>
        <p:txBody>
          <a:bodyPr>
            <a:normAutofit/>
          </a:bodyPr>
          <a:lstStyle/>
          <a:p>
            <a:r>
              <a:rPr lang="en-US" dirty="0"/>
              <a:t>Presented by: Aditi Agnihotri</a:t>
            </a:r>
          </a:p>
          <a:p>
            <a:r>
              <a:rPr lang="en-US" dirty="0"/>
              <a:t>SRMCEM| BTech CSE (Data Science)</a:t>
            </a:r>
          </a:p>
          <a:p>
            <a:r>
              <a:rPr lang="en-IN" dirty="0"/>
              <a:t>GitHub LINK-: </a:t>
            </a:r>
            <a:r>
              <a:rPr lang="en-IN" dirty="0">
                <a:hlinkClick r:id="rId3"/>
              </a:rPr>
              <a:t>aditi549 (Aditi Agnihotri)</a:t>
            </a:r>
            <a:endParaRPr lang="en-IN" dirty="0"/>
          </a:p>
        </p:txBody>
      </p:sp>
    </p:spTree>
    <p:extLst>
      <p:ext uri="{BB962C8B-B14F-4D97-AF65-F5344CB8AC3E}">
        <p14:creationId xmlns:p14="http://schemas.microsoft.com/office/powerpoint/2010/main" val="154978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245326"/>
          </a:xfrm>
        </p:spPr>
        <p:txBody>
          <a:bodyPr>
            <a:normAutofit/>
          </a:bodyPr>
          <a:lstStyle/>
          <a:p>
            <a:r>
              <a:rPr lang="en-US" sz="2800" dirty="0"/>
              <a:t>• Traditional land records suffer from corruption, fraud, and inefficiencies.</a:t>
            </a:r>
          </a:p>
          <a:p>
            <a:r>
              <a:rPr lang="en-US" sz="2800" dirty="0"/>
              <a:t>• Fake documents, illegal transfers, and bureaucratic delays make the system unreliable.</a:t>
            </a:r>
          </a:p>
          <a:p>
            <a:r>
              <a:rPr lang="en-US" sz="2800" dirty="0"/>
              <a:t>• Middlemen increase transaction costs and reduce transparency.</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3ADB99-A8E5-BD94-9EF7-3D52C7B0D23F}"/>
              </a:ext>
            </a:extLst>
          </p:cNvPr>
          <p:cNvSpPr>
            <a:spLocks noGrp="1"/>
          </p:cNvSpPr>
          <p:nvPr>
            <p:ph type="body" sz="quarter" idx="12"/>
          </p:nvPr>
        </p:nvSpPr>
        <p:spPr>
          <a:xfrm>
            <a:off x="660400" y="2395220"/>
            <a:ext cx="7660640" cy="3898900"/>
          </a:xfrm>
        </p:spPr>
        <p:txBody>
          <a:bodyPr>
            <a:normAutofit/>
          </a:bodyPr>
          <a:lstStyle/>
          <a:p>
            <a:r>
              <a:rPr lang="en-US" dirty="0"/>
              <a:t>The </a:t>
            </a:r>
            <a:r>
              <a:rPr lang="en-US" b="1" dirty="0"/>
              <a:t>Blockchain-Based Land Registry Smart Contract</a:t>
            </a:r>
            <a:r>
              <a:rPr lang="en-US" dirty="0"/>
              <a:t> aims to revolutionize the traditional land registration process by utilizing blockchain technology to provide a secure, transparent, and tamper-proof system for property ownership. This project introduces an efficient way to register, transfer, and verify land ownership using smart contracts, eliminating many of the issues found in traditional systems, such as fraud, corruption, and inefficiencies.</a:t>
            </a:r>
          </a:p>
        </p:txBody>
      </p:sp>
      <p:sp>
        <p:nvSpPr>
          <p:cNvPr id="4" name="Title 3">
            <a:extLst>
              <a:ext uri="{FF2B5EF4-FFF2-40B4-BE49-F238E27FC236}">
                <a16:creationId xmlns:a16="http://schemas.microsoft.com/office/drawing/2014/main" id="{5C87859E-F6AB-BAE0-C442-64E04B5D1193}"/>
              </a:ext>
            </a:extLst>
          </p:cNvPr>
          <p:cNvSpPr>
            <a:spLocks noGrp="1"/>
          </p:cNvSpPr>
          <p:nvPr>
            <p:ph type="title"/>
          </p:nvPr>
        </p:nvSpPr>
        <p:spPr>
          <a:xfrm>
            <a:off x="660400" y="805213"/>
            <a:ext cx="11866880" cy="830997"/>
          </a:xfrm>
        </p:spPr>
        <p:txBody>
          <a:bodyPr>
            <a:normAutofit fontScale="90000"/>
          </a:bodyPr>
          <a:lstStyle/>
          <a:p>
            <a:r>
              <a:rPr lang="en-US" dirty="0"/>
              <a:t>Blockchain-Based Land Registry Smart Contract</a:t>
            </a:r>
          </a:p>
        </p:txBody>
      </p:sp>
    </p:spTree>
    <p:extLst>
      <p:ext uri="{BB962C8B-B14F-4D97-AF65-F5344CB8AC3E}">
        <p14:creationId xmlns:p14="http://schemas.microsoft.com/office/powerpoint/2010/main" val="259245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48377281-3A1F-79DE-4F35-01A56186BDE8}"/>
              </a:ext>
            </a:extLst>
          </p:cNvPr>
          <p:cNvSpPr>
            <a:spLocks noGrp="1" noChangeArrowheads="1"/>
          </p:cNvSpPr>
          <p:nvPr>
            <p:ph type="body" sz="quarter" idx="12"/>
          </p:nvPr>
        </p:nvSpPr>
        <p:spPr bwMode="auto">
          <a:xfrm>
            <a:off x="396240" y="2347087"/>
            <a:ext cx="1194815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Landowners</a:t>
            </a:r>
            <a:r>
              <a:rPr kumimoji="0" lang="en-US" altLang="en-US" sz="1800" b="0" i="0" u="none" strike="noStrike" cap="none" normalizeH="0" baseline="0" dirty="0">
                <a:ln>
                  <a:noFill/>
                </a:ln>
                <a:solidFill>
                  <a:schemeClr val="tx1"/>
                </a:solidFill>
                <a:effectLst/>
                <a:latin typeface="Arial" panose="020B0604020202020204" pitchFamily="34" charset="0"/>
              </a:rPr>
              <a:t>: A secure, transparent system for managing and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transferring ownership without worrying about fraud or document falsification.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Buyers</a:t>
            </a:r>
            <a:r>
              <a:rPr kumimoji="0" lang="en-US" altLang="en-US" sz="1800" b="0" i="0" u="none" strike="noStrike" cap="none" normalizeH="0" baseline="0" dirty="0">
                <a:ln>
                  <a:noFill/>
                </a:ln>
                <a:solidFill>
                  <a:schemeClr val="tx1"/>
                </a:solidFill>
                <a:effectLst/>
                <a:latin typeface="Arial" panose="020B0604020202020204" pitchFamily="34" charset="0"/>
              </a:rPr>
              <a:t>: Assurance that the land is genuinely available for sale,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with a transparent and easily verifiable history of ownership.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Government &amp; Legal Bodies</a:t>
            </a:r>
            <a:r>
              <a:rPr kumimoji="0" lang="en-US" altLang="en-US" sz="1800" b="0" i="0" u="none" strike="noStrike" cap="none" normalizeH="0" baseline="0" dirty="0">
                <a:ln>
                  <a:noFill/>
                </a:ln>
                <a:solidFill>
                  <a:schemeClr val="tx1"/>
                </a:solidFill>
                <a:effectLst/>
                <a:latin typeface="Arial" panose="020B0604020202020204" pitchFamily="34" charset="0"/>
              </a:rPr>
              <a:t>: Reduced corruption, fraud, and inefficiency in land transactions,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while ensuring that all legal and regulatory processes are adhered to.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Banks &amp; 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Clear verification of land ownership records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for secure lending and financing. </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US" dirty="0"/>
              <a:t>• Solidity – Smart contract programming language.</a:t>
            </a:r>
          </a:p>
          <a:p>
            <a:r>
              <a:rPr lang="en-US" dirty="0"/>
              <a:t>• Remix IDE – Web-based Ethereum development environment.</a:t>
            </a:r>
          </a:p>
          <a:p>
            <a:r>
              <a:rPr lang="en-US" dirty="0"/>
              <a:t>• MetaMask – Crypto wallet for contract interaction.</a:t>
            </a:r>
          </a:p>
          <a:p>
            <a:r>
              <a:rPr lang="en-US" dirty="0"/>
              <a:t>• Hardhat/Truffle – Testing and deploying contracts in VS Code.</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D2E824D9-0294-FC0E-E117-DA4D58906E6A}"/>
              </a:ext>
            </a:extLst>
          </p:cNvPr>
          <p:cNvPicPr>
            <a:picLocks noChangeAspect="1"/>
          </p:cNvPicPr>
          <p:nvPr/>
        </p:nvPicPr>
        <p:blipFill>
          <a:blip r:embed="rId4"/>
          <a:stretch>
            <a:fillRect/>
          </a:stretch>
        </p:blipFill>
        <p:spPr>
          <a:xfrm>
            <a:off x="0" y="1275371"/>
            <a:ext cx="8915400" cy="559137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8827-972A-176F-B4E2-F113D3F132F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452C8A-EA21-4E6F-BD20-FDCDD157D74B}"/>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9D3C94A-83E3-562F-FF0D-AA3FB7562760}"/>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4BE69D56-AA36-68BF-EC68-AD741D7B0C8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1A41FE5-D237-D261-FBEB-47CB2CC3971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1001E06-C825-F310-B0B5-8D2C35168CB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1533A092-9271-6F24-77BF-3F13C91F0791}"/>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198B7511-0DAB-ABFF-E11B-FB54D2859C12}"/>
              </a:ext>
            </a:extLst>
          </p:cNvPr>
          <p:cNvPicPr>
            <a:picLocks noChangeAspect="1"/>
          </p:cNvPicPr>
          <p:nvPr/>
        </p:nvPicPr>
        <p:blipFill>
          <a:blip r:embed="rId4"/>
          <a:stretch>
            <a:fillRect/>
          </a:stretch>
        </p:blipFill>
        <p:spPr>
          <a:xfrm>
            <a:off x="0" y="1275371"/>
            <a:ext cx="8915400" cy="5591376"/>
          </a:xfrm>
          <a:prstGeom prst="rect">
            <a:avLst/>
          </a:prstGeom>
        </p:spPr>
      </p:pic>
      <p:pic>
        <p:nvPicPr>
          <p:cNvPr id="6" name="Picture 5">
            <a:extLst>
              <a:ext uri="{FF2B5EF4-FFF2-40B4-BE49-F238E27FC236}">
                <a16:creationId xmlns:a16="http://schemas.microsoft.com/office/drawing/2014/main" id="{EA0AF5F6-DBA8-6AFB-E64F-B1BE90DC939C}"/>
              </a:ext>
            </a:extLst>
          </p:cNvPr>
          <p:cNvPicPr>
            <a:picLocks noChangeAspect="1"/>
          </p:cNvPicPr>
          <p:nvPr/>
        </p:nvPicPr>
        <p:blipFill>
          <a:blip r:embed="rId5"/>
          <a:stretch>
            <a:fillRect/>
          </a:stretch>
        </p:blipFill>
        <p:spPr>
          <a:xfrm>
            <a:off x="0" y="0"/>
            <a:ext cx="12192000" cy="6858000"/>
          </a:xfrm>
          <a:prstGeom prst="rect">
            <a:avLst/>
          </a:prstGeom>
        </p:spPr>
      </p:pic>
    </p:spTree>
    <p:extLst>
      <p:ext uri="{BB962C8B-B14F-4D97-AF65-F5344CB8AC3E}">
        <p14:creationId xmlns:p14="http://schemas.microsoft.com/office/powerpoint/2010/main" val="270473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2CC23-4883-A5E9-EFAC-A0BDBA600A2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4E05D2D-09DD-56A2-124D-A8B9EBF0FC85}"/>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ABBDC95-2FC7-260E-689F-295ECEFE2A39}"/>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04154359-0F29-5B79-E6F5-0E1BEDBB06D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4B9A6FF-5633-F623-9BD4-BB4B7C8C8AA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AD1D4B4-2BCF-2A78-3129-7E3C407DA6CC}"/>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2EBEDAA2-7D44-97AD-354A-32AA80667A61}"/>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86A8935A-4F97-E593-B56D-938503286C37}"/>
              </a:ext>
            </a:extLst>
          </p:cNvPr>
          <p:cNvPicPr>
            <a:picLocks noChangeAspect="1"/>
          </p:cNvPicPr>
          <p:nvPr/>
        </p:nvPicPr>
        <p:blipFill>
          <a:blip r:embed="rId4"/>
          <a:stretch>
            <a:fillRect/>
          </a:stretch>
        </p:blipFill>
        <p:spPr>
          <a:xfrm>
            <a:off x="0" y="1275371"/>
            <a:ext cx="8915400" cy="5591376"/>
          </a:xfrm>
          <a:prstGeom prst="rect">
            <a:avLst/>
          </a:prstGeom>
        </p:spPr>
      </p:pic>
      <p:pic>
        <p:nvPicPr>
          <p:cNvPr id="6" name="Picture 5">
            <a:extLst>
              <a:ext uri="{FF2B5EF4-FFF2-40B4-BE49-F238E27FC236}">
                <a16:creationId xmlns:a16="http://schemas.microsoft.com/office/drawing/2014/main" id="{DFCA2D39-507B-A56F-1B2B-A9328C3E29E6}"/>
              </a:ext>
            </a:extLst>
          </p:cNvPr>
          <p:cNvPicPr>
            <a:picLocks noChangeAspect="1"/>
          </p:cNvPicPr>
          <p:nvPr/>
        </p:nvPicPr>
        <p:blipFill>
          <a:blip r:embed="rId4"/>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C201755B-667D-A904-B9FE-00F8EB4BC9AD}"/>
              </a:ext>
            </a:extLst>
          </p:cNvPr>
          <p:cNvPicPr>
            <a:picLocks noChangeAspect="1"/>
          </p:cNvPicPr>
          <p:nvPr/>
        </p:nvPicPr>
        <p:blipFill>
          <a:blip r:embed="rId5"/>
          <a:stretch>
            <a:fillRect/>
          </a:stretch>
        </p:blipFill>
        <p:spPr>
          <a:xfrm>
            <a:off x="0" y="-1"/>
            <a:ext cx="12192000" cy="6866747"/>
          </a:xfrm>
          <a:prstGeom prst="rect">
            <a:avLst/>
          </a:prstGeom>
        </p:spPr>
      </p:pic>
    </p:spTree>
    <p:extLst>
      <p:ext uri="{BB962C8B-B14F-4D97-AF65-F5344CB8AC3E}">
        <p14:creationId xmlns:p14="http://schemas.microsoft.com/office/powerpoint/2010/main" val="115864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Conclusion</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432000" y="1798320"/>
            <a:ext cx="9458760" cy="2843605"/>
          </a:xfrm>
        </p:spPr>
        <p:txBody>
          <a:bodyPr>
            <a:normAutofit/>
          </a:bodyPr>
          <a:lstStyle/>
          <a:p>
            <a:r>
              <a:rPr lang="en-US" dirty="0"/>
              <a:t>• Blockchain-based Land Registry ensures secure, transparent, and tamper-proof transactions.</a:t>
            </a:r>
          </a:p>
          <a:p>
            <a:r>
              <a:rPr lang="en-US" dirty="0"/>
              <a:t>• It eliminates fraud, inefficiencies, and high costs in land ownership.</a:t>
            </a:r>
          </a:p>
          <a:p>
            <a:r>
              <a:rPr lang="en-US" dirty="0"/>
              <a:t>• A step towards modernizing real estate transactions with blockchain.</a:t>
            </a:r>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BLOCKCHAIN PROJECT</Template>
  <TotalTime>0</TotalTime>
  <Words>374</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Trebuchet MS</vt:lpstr>
      <vt:lpstr>Wingdings</vt:lpstr>
      <vt:lpstr>Wingdings 3</vt:lpstr>
      <vt:lpstr>Facet</vt:lpstr>
      <vt:lpstr>Project Title - Blockchain-Based Land Registry Smart Contract</vt:lpstr>
      <vt:lpstr>PROBLEM  STATEMENT</vt:lpstr>
      <vt:lpstr>Blockchain-Based Land Registry Smart Contract</vt:lpstr>
      <vt:lpstr>WHO ARE THE END USERS?</vt:lpstr>
      <vt:lpstr>Technology Used</vt:lpstr>
      <vt:lpstr>RESULTS </vt:lpstr>
      <vt:lpstr>RESULTS </vt:lpstr>
      <vt:lpstr>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AGNIHOTRI</dc:creator>
  <cp:lastModifiedBy>ADITI AGNIHOTRI</cp:lastModifiedBy>
  <cp:revision>1</cp:revision>
  <dcterms:created xsi:type="dcterms:W3CDTF">2025-01-30T19:49:04Z</dcterms:created>
  <dcterms:modified xsi:type="dcterms:W3CDTF">2025-01-30T19:49:43Z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