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/>
          <p:cNvGrpSpPr/>
          <p:nvPr/>
        </p:nvGrpSpPr>
        <p:grpSpPr>
          <a:xfrm>
            <a:off x="-16937" y="0"/>
            <a:ext cx="12231164" cy="6856216"/>
            <a:chOff x="-1" y="0"/>
            <a:chExt cx="12231162" cy="6856215"/>
          </a:xfrm>
        </p:grpSpPr>
        <p:pic>
          <p:nvPicPr>
            <p:cNvPr id="17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2" y="0"/>
              <a:ext cx="12188829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" name="Rectangle 25"/>
            <p:cNvSpPr/>
            <p:nvPr/>
          </p:nvSpPr>
          <p:spPr>
            <a:xfrm>
              <a:off x="2345265" y="1540930"/>
              <a:ext cx="7543805" cy="3835404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9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3147609"/>
              <a:ext cx="2478027" cy="61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7" cy="61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Text"/>
          <p:cNvSpPr txBox="1"/>
          <p:nvPr>
            <p:ph type="title"/>
          </p:nvPr>
        </p:nvSpPr>
        <p:spPr>
          <a:xfrm>
            <a:off x="2692398" y="1871129"/>
            <a:ext cx="6815671" cy="1515536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2692398" y="3657596"/>
            <a:ext cx="6815671" cy="132080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traight Connector 14"/>
          <p:cNvSpPr/>
          <p:nvPr/>
        </p:nvSpPr>
        <p:spPr>
          <a:xfrm>
            <a:off x="2692399" y="3522131"/>
            <a:ext cx="681566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9284866" y="5055444"/>
            <a:ext cx="223202" cy="243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26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28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5400" y="4815413"/>
            <a:ext cx="9609668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Picture Placeholder 2"/>
          <p:cNvSpPr/>
          <p:nvPr>
            <p:ph type="pic" idx="13"/>
          </p:nvPr>
        </p:nvSpPr>
        <p:spPr>
          <a:xfrm>
            <a:off x="1041425" y="1041399"/>
            <a:ext cx="10105975" cy="3335869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1295400" y="5382152"/>
            <a:ext cx="9609668" cy="49371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0" algn="ctr">
              <a:buClrTx/>
              <a:buSzTx/>
              <a:buFontTx/>
              <a:buNone/>
              <a:defRPr sz="1400"/>
            </a:lvl2pPr>
            <a:lvl3pPr marL="0" indent="0" algn="ctr">
              <a:buClrTx/>
              <a:buSzTx/>
              <a:buFontTx/>
              <a:buNone/>
              <a:defRPr sz="1400"/>
            </a:lvl3pPr>
            <a:lvl4pPr marL="0" indent="0" algn="ctr">
              <a:buClrTx/>
              <a:buSzTx/>
              <a:buFontTx/>
              <a:buNone/>
              <a:defRPr sz="1400"/>
            </a:lvl4pPr>
            <a:lvl5pPr marL="0" indent="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41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43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Title Text"/>
          <p:cNvSpPr txBox="1"/>
          <p:nvPr>
            <p:ph type="title"/>
          </p:nvPr>
        </p:nvSpPr>
        <p:spPr>
          <a:xfrm>
            <a:off x="1303867" y="982132"/>
            <a:ext cx="9592734" cy="29548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1303867" y="4343398"/>
            <a:ext cx="9592734" cy="1532469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traight Connector 14"/>
          <p:cNvSpPr/>
          <p:nvPr/>
        </p:nvSpPr>
        <p:spPr>
          <a:xfrm>
            <a:off x="1396169" y="4140198"/>
            <a:ext cx="9407299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56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58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Title Text"/>
          <p:cNvSpPr txBox="1"/>
          <p:nvPr>
            <p:ph type="title"/>
          </p:nvPr>
        </p:nvSpPr>
        <p:spPr>
          <a:xfrm>
            <a:off x="1446212" y="982132"/>
            <a:ext cx="9296400" cy="237067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1674810" y="3352800"/>
            <a:ext cx="8839205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0" algn="r">
              <a:buClrTx/>
              <a:buSzTx/>
              <a:buFontTx/>
              <a:buNone/>
              <a:defRPr sz="2000"/>
            </a:lvl2pPr>
            <a:lvl3pPr marL="0" indent="0" algn="r">
              <a:buClrTx/>
              <a:buSzTx/>
              <a:buFontTx/>
              <a:buNone/>
              <a:defRPr sz="2000"/>
            </a:lvl3pPr>
            <a:lvl4pPr marL="0" indent="0" algn="r">
              <a:buClrTx/>
              <a:buSzTx/>
              <a:buFontTx/>
              <a:buNone/>
              <a:defRPr sz="2000"/>
            </a:lvl4pPr>
            <a:lvl5pPr marL="0" indent="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2"/>
          <p:cNvSpPr/>
          <p:nvPr>
            <p:ph type="body" sz="quarter" idx="13"/>
          </p:nvPr>
        </p:nvSpPr>
        <p:spPr>
          <a:xfrm>
            <a:off x="1295399" y="4343398"/>
            <a:ext cx="9609670" cy="1532469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64" name="TextBox 13"/>
          <p:cNvSpPr txBox="1"/>
          <p:nvPr/>
        </p:nvSpPr>
        <p:spPr>
          <a:xfrm>
            <a:off x="862012" y="555128"/>
            <a:ext cx="609602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5" name="TextBox 14"/>
          <p:cNvSpPr txBox="1"/>
          <p:nvPr/>
        </p:nvSpPr>
        <p:spPr>
          <a:xfrm>
            <a:off x="10600266" y="2503037"/>
            <a:ext cx="609602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66" name="Straight Connector 18"/>
          <p:cNvSpPr/>
          <p:nvPr/>
        </p:nvSpPr>
        <p:spPr>
          <a:xfrm>
            <a:off x="1396169" y="4140198"/>
            <a:ext cx="9407299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74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76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1295402" y="3308579"/>
            <a:ext cx="9609668" cy="1468802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1295400" y="4777380"/>
            <a:ext cx="9609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88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90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Title Text"/>
          <p:cNvSpPr txBox="1"/>
          <p:nvPr>
            <p:ph type="title"/>
          </p:nvPr>
        </p:nvSpPr>
        <p:spPr>
          <a:xfrm>
            <a:off x="1446212" y="982132"/>
            <a:ext cx="9296400" cy="224367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1295400" y="3639310"/>
            <a:ext cx="9609670" cy="88697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Text Placeholder 2"/>
          <p:cNvSpPr/>
          <p:nvPr>
            <p:ph type="body" sz="quarter" idx="13"/>
          </p:nvPr>
        </p:nvSpPr>
        <p:spPr>
          <a:xfrm>
            <a:off x="1295399" y="4529666"/>
            <a:ext cx="9609672" cy="13462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TextBox 11"/>
          <p:cNvSpPr txBox="1"/>
          <p:nvPr/>
        </p:nvSpPr>
        <p:spPr>
          <a:xfrm>
            <a:off x="862012" y="555128"/>
            <a:ext cx="609602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97" name="TextBox 12"/>
          <p:cNvSpPr txBox="1"/>
          <p:nvPr/>
        </p:nvSpPr>
        <p:spPr>
          <a:xfrm>
            <a:off x="10600266" y="2274428"/>
            <a:ext cx="609602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98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206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208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1" name="Title Text"/>
          <p:cNvSpPr txBox="1"/>
          <p:nvPr>
            <p:ph type="title"/>
          </p:nvPr>
        </p:nvSpPr>
        <p:spPr>
          <a:xfrm>
            <a:off x="1295400" y="982132"/>
            <a:ext cx="9609668" cy="22436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2" name="Body Level One…"/>
          <p:cNvSpPr txBox="1"/>
          <p:nvPr>
            <p:ph type="body" sz="quarter" idx="1"/>
          </p:nvPr>
        </p:nvSpPr>
        <p:spPr>
          <a:xfrm>
            <a:off x="1295400" y="3630167"/>
            <a:ext cx="9609670" cy="84125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Text Placeholder 2"/>
          <p:cNvSpPr/>
          <p:nvPr>
            <p:ph type="body" sz="quarter" idx="13"/>
          </p:nvPr>
        </p:nvSpPr>
        <p:spPr>
          <a:xfrm>
            <a:off x="1295400" y="4470398"/>
            <a:ext cx="9609671" cy="140546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41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43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" name="Title Text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2015065" y="3846050"/>
            <a:ext cx="8158693" cy="95454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traight Connector 15"/>
          <p:cNvSpPr/>
          <p:nvPr/>
        </p:nvSpPr>
        <p:spPr>
          <a:xfrm>
            <a:off x="2012723" y="3710585"/>
            <a:ext cx="8163382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298447" y="2560320"/>
            <a:ext cx="4718306" cy="331013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1295400" y="2658533"/>
            <a:ext cx="4718304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13"/>
          </p:nvPr>
        </p:nvSpPr>
        <p:spPr>
          <a:xfrm>
            <a:off x="6180670" y="2658533"/>
            <a:ext cx="4718306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83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85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95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itle Text"/>
          <p:cNvSpPr txBox="1"/>
          <p:nvPr>
            <p:ph type="title"/>
          </p:nvPr>
        </p:nvSpPr>
        <p:spPr>
          <a:xfrm>
            <a:off x="1293811" y="1388534"/>
            <a:ext cx="3718455" cy="13716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5418668" y="982131"/>
            <a:ext cx="5469468" cy="489373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/>
          <p:nvPr>
            <p:ph type="body" sz="quarter" idx="13"/>
          </p:nvPr>
        </p:nvSpPr>
        <p:spPr>
          <a:xfrm>
            <a:off x="1293811" y="3031064"/>
            <a:ext cx="3718455" cy="243840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traight Connector 15"/>
          <p:cNvSpPr/>
          <p:nvPr/>
        </p:nvSpPr>
        <p:spPr>
          <a:xfrm>
            <a:off x="1396169" y="2912533"/>
            <a:ext cx="3514500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111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113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6" name="Title Text"/>
          <p:cNvSpPr txBox="1"/>
          <p:nvPr>
            <p:ph type="title"/>
          </p:nvPr>
        </p:nvSpPr>
        <p:spPr>
          <a:xfrm>
            <a:off x="1295399" y="1883830"/>
            <a:ext cx="6241816" cy="137160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sz="quarter" idx="13"/>
          </p:nvPr>
        </p:nvSpPr>
        <p:spPr>
          <a:xfrm>
            <a:off x="8094829" y="1041400"/>
            <a:ext cx="3063350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95399" y="3255431"/>
            <a:ext cx="6241816" cy="18288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8" y="0"/>
            <a:ext cx="12229965" cy="6856216"/>
            <a:chOff x="0" y="0"/>
            <a:chExt cx="12229964" cy="6856215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8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3" cy="5638802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2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traight Connector 13"/>
          <p:cNvSpPr/>
          <p:nvPr/>
        </p:nvSpPr>
        <p:spPr>
          <a:xfrm>
            <a:off x="1396169" y="2421464"/>
            <a:ext cx="9407299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673398" y="5986780"/>
            <a:ext cx="223202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2677884" marR="0" indent="-39188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3135084" marR="0" indent="-39188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3592284" marR="0" indent="-39188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4049484" marR="0" indent="-39188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https-medium-com-risingdeveloper-easy-d" TargetMode="External"/><Relationship Id="rId3" Type="http://schemas.openxmlformats.org/officeDocument/2006/relationships/hyperlink" Target="https://towardsdatascience.com/all-you-need-to-know-about-text-preprocessing-for-nlp-and-machine-learning-bc1c5765ff67" TargetMode="External"/><Relationship Id="rId4" Type="http://schemas.openxmlformats.org/officeDocument/2006/relationships/hyperlink" Target="https://towardsdatascience.com/exploratory-data-analysis-8fc1cb20fd15" TargetMode="External"/><Relationship Id="rId5" Type="http://schemas.openxmlformats.org/officeDocument/2006/relationships/hyperlink" Target="https://towardsdatascience.com/a-complete-exploratory-data-analysis-and-visualization-for-text-data-29fb1b96fb6a" TargetMode="External"/><Relationship Id="rId6" Type="http://schemas.openxmlformats.org/officeDocument/2006/relationships/hyperlink" Target="https://www.kaggle.com/shivamb/seconds-from-disaster-text-eda-and-analysis" TargetMode="External"/><Relationship Id="rId7" Type="http://schemas.openxmlformats.org/officeDocument/2006/relationships/hyperlink" Target="https://www.analyticsvidhya.com/blog/2018/02/the-different-methods-deal-text-data-predictive-python/" TargetMode="External"/><Relationship Id="rId8" Type="http://schemas.openxmlformats.org/officeDocument/2006/relationships/hyperlink" Target="https://www.analyticsvidhya.com/blog/2016/08/beginners-guide-to-topic-modeling-in-python/" TargetMode="External"/><Relationship Id="rId9" Type="http://schemas.openxmlformats.org/officeDocument/2006/relationships/image" Target="../media/image2.jpeg"/><Relationship Id="rId10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ctrTitle"/>
          </p:nvPr>
        </p:nvSpPr>
        <p:spPr>
          <a:xfrm>
            <a:off x="2692398" y="1883829"/>
            <a:ext cx="6815669" cy="1515535"/>
          </a:xfrm>
          <a:prstGeom prst="rect">
            <a:avLst/>
          </a:prstGeom>
        </p:spPr>
        <p:txBody>
          <a:bodyPr/>
          <a:lstStyle>
            <a:lvl1pPr defTabSz="425194">
              <a:defRPr sz="5000"/>
            </a:lvl1pPr>
          </a:lstStyle>
          <a:p>
            <a:pPr/>
            <a:r>
              <a:t>Content analysis of Reddit posts</a:t>
            </a:r>
          </a:p>
        </p:txBody>
      </p:sp>
      <p:sp>
        <p:nvSpPr>
          <p:cNvPr id="225" name="Subtitle 2"/>
          <p:cNvSpPr txBox="1"/>
          <p:nvPr>
            <p:ph type="subTitle" sz="quarter" idx="1"/>
          </p:nvPr>
        </p:nvSpPr>
        <p:spPr>
          <a:xfrm>
            <a:off x="2396836" y="3657596"/>
            <a:ext cx="2943262" cy="132080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6000"/>
              </a:lnSpc>
              <a:spcBef>
                <a:spcPts val="0"/>
              </a:spcBef>
              <a:defRPr b="1" sz="2000"/>
            </a:pPr>
            <a:r>
              <a:t>TEAM(73):</a:t>
            </a:r>
            <a:endParaRPr sz="1900"/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Aditi Tiwari </a:t>
            </a:r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Vikas Soni </a:t>
            </a:r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Chimakurthy Lakshmi Durga</a:t>
            </a:r>
          </a:p>
        </p:txBody>
      </p:sp>
      <p:pic>
        <p:nvPicPr>
          <p:cNvPr id="22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502" y="4876801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7542" y="4876801"/>
            <a:ext cx="1356938" cy="39559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Box 4"/>
          <p:cNvSpPr txBox="1"/>
          <p:nvPr/>
        </p:nvSpPr>
        <p:spPr>
          <a:xfrm>
            <a:off x="7607806" y="3657596"/>
            <a:ext cx="212141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MENTORS:</a:t>
            </a:r>
          </a:p>
          <a:p>
            <a:pPr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Dr.Tapas Badal</a:t>
            </a:r>
          </a:p>
          <a:p>
            <a:pPr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Mr.Apar Garg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1295401" y="982132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Introduction</a:t>
            </a:r>
          </a:p>
        </p:txBody>
      </p:sp>
      <p:sp>
        <p:nvSpPr>
          <p:cNvPr id="231" name="Content Placeholder 2"/>
          <p:cNvSpPr txBox="1"/>
          <p:nvPr>
            <p:ph type="body" sz="half" idx="1"/>
          </p:nvPr>
        </p:nvSpPr>
        <p:spPr>
          <a:xfrm>
            <a:off x="1295400" y="2556930"/>
            <a:ext cx="9601197" cy="33189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Reddit is a website which comprises user-generated content including photos, videos, links, and text-based posts.</a:t>
            </a:r>
          </a:p>
          <a:p>
            <a:pPr>
              <a:lnSpc>
                <a:spcPct val="90000"/>
              </a:lnSpc>
            </a:pPr>
            <a:r>
              <a:t>Our task was to create a model  for Topic Modelling . It is the task of using unsupervised learning to extract the main topics (represented as a set of words) that occur in our reddit posts.</a:t>
            </a:r>
          </a:p>
          <a:p>
            <a:pPr>
              <a:lnSpc>
                <a:spcPct val="90000"/>
              </a:lnSpc>
            </a:pPr>
            <a:r>
              <a:t>We worked on the reddit/india/politics  dataset (5 columns and 93504 rows ) and performed “Pre Processing” on it .</a:t>
            </a:r>
          </a:p>
        </p:txBody>
      </p:sp>
      <p:pic>
        <p:nvPicPr>
          <p:cNvPr id="23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1295401" y="982132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Dataset Used</a:t>
            </a:r>
          </a:p>
        </p:txBody>
      </p:sp>
      <p:sp>
        <p:nvSpPr>
          <p:cNvPr id="236" name="Content Placeholder 2"/>
          <p:cNvSpPr txBox="1"/>
          <p:nvPr>
            <p:ph type="body" sz="half" idx="1"/>
          </p:nvPr>
        </p:nvSpPr>
        <p:spPr>
          <a:xfrm>
            <a:off x="1295400" y="2556930"/>
            <a:ext cx="9601197" cy="3318939"/>
          </a:xfrm>
          <a:prstGeom prst="rect">
            <a:avLst/>
          </a:prstGeom>
        </p:spPr>
        <p:txBody>
          <a:bodyPr/>
          <a:lstStyle/>
          <a:p>
            <a:pPr/>
            <a:r>
              <a:t>Reddit/india dataset containing posts from 2016 to 2020 which have a domain as ‘Politics’.</a:t>
            </a:r>
          </a:p>
          <a:p>
            <a:pPr/>
            <a:r>
              <a:t>Collected from Kaggle.</a:t>
            </a:r>
          </a:p>
          <a:p>
            <a:pPr/>
            <a:r>
              <a:t>Dataset Size- Before Pre-processing- 5 columns and 93504 rows</a:t>
            </a:r>
          </a:p>
          <a:p>
            <a:pPr/>
            <a:r>
              <a:t>After pre-processing -9 columns and 93504 rows.</a:t>
            </a:r>
          </a:p>
          <a:p>
            <a:pPr/>
            <a:r>
              <a:t>We mainly worked on ‘Title’ column to preprocess , analyse and model our data.</a:t>
            </a:r>
          </a:p>
        </p:txBody>
      </p:sp>
      <p:pic>
        <p:nvPicPr>
          <p:cNvPr id="2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1295401" y="982132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Methodology / Model Used</a:t>
            </a:r>
          </a:p>
        </p:txBody>
      </p:sp>
      <p:sp>
        <p:nvSpPr>
          <p:cNvPr id="241" name="Content Placeholder 2"/>
          <p:cNvSpPr txBox="1"/>
          <p:nvPr>
            <p:ph type="body" sz="half" idx="1"/>
          </p:nvPr>
        </p:nvSpPr>
        <p:spPr>
          <a:xfrm>
            <a:off x="1447800" y="2556930"/>
            <a:ext cx="9601197" cy="331893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b="1"/>
            </a:pPr>
            <a:r>
              <a:t>1) ​Data Pre- Processing : </a:t>
            </a:r>
            <a:r>
              <a:rPr b="0"/>
              <a:t>Applying regex function on ‘Title’ Column to remove certain characters , line breaks and tabs.</a:t>
            </a:r>
            <a:endParaRPr b="0"/>
          </a:p>
          <a:p>
            <a:pPr marL="0" indent="0">
              <a:lnSpc>
                <a:spcPct val="90000"/>
              </a:lnSpc>
              <a:buSzTx/>
              <a:buNone/>
            </a:pPr>
            <a:r>
              <a:t>Next , we tokenized our title column and applied stopword removal and lemmatization on the same using nltk library.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Creating 3 more columns - Len , word_count ,Polarity and title_pp.</a:t>
            </a:r>
          </a:p>
          <a:p>
            <a:pPr marL="0" indent="0">
              <a:lnSpc>
                <a:spcPct val="90000"/>
              </a:lnSpc>
              <a:buSzTx/>
              <a:buNone/>
              <a:defRPr b="1"/>
            </a:pPr>
            <a:r>
              <a:t>2)EDA: </a:t>
            </a:r>
            <a:r>
              <a:rPr b="0"/>
              <a:t>We analysed data on the basis of no. of stop words , uppercase words etc. Made distributions functions on the basis of length of title , year , polarity etc.We used CountVectorizer to find most common/rare words in posts title.</a:t>
            </a:r>
          </a:p>
        </p:txBody>
      </p:sp>
      <p:pic>
        <p:nvPicPr>
          <p:cNvPr id="2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1"/>
          <p:cNvSpPr txBox="1"/>
          <p:nvPr/>
        </p:nvSpPr>
        <p:spPr>
          <a:xfrm>
            <a:off x="709028" y="657582"/>
            <a:ext cx="10773944" cy="275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4)Topic Modelling: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 We used Latent Dirichlet Allocation (LDA) for this purpose 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 LDA is used to classify text in a document to a particular topic.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 It builds a topic per document model and words per topic model, modeled as Dirichlet distributions</a:t>
            </a:r>
            <a:endParaRPr>
              <a:ln w="12801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5) Parameters:</a:t>
            </a:r>
          </a:p>
          <a:p>
            <a:pPr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 Parameters used to build our model include: 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Number_of_topics (Number of Unique Topics in our document)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no_top_words(Number of top words used to calculate unique topics)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Random state</a:t>
            </a:r>
          </a:p>
          <a:p>
            <a:pPr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6)Architecture:</a:t>
            </a:r>
          </a:p>
        </p:txBody>
      </p:sp>
      <p:pic>
        <p:nvPicPr>
          <p:cNvPr id="2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6351" y="2961852"/>
            <a:ext cx="6634460" cy="2938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549" y="1680496"/>
            <a:ext cx="4981451" cy="2420987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Box 5"/>
          <p:cNvSpPr txBox="1"/>
          <p:nvPr/>
        </p:nvSpPr>
        <p:spPr>
          <a:xfrm>
            <a:off x="1114547" y="1135645"/>
            <a:ext cx="2512381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1)Result of EDA :</a:t>
            </a:r>
          </a:p>
        </p:txBody>
      </p:sp>
      <p:pic>
        <p:nvPicPr>
          <p:cNvPr id="254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546" y="4101481"/>
            <a:ext cx="4981453" cy="1673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95998" y="1429305"/>
            <a:ext cx="5146922" cy="432190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ESULTS"/>
          <p:cNvSpPr txBox="1"/>
          <p:nvPr>
            <p:ph type="title" idx="4294967295"/>
          </p:nvPr>
        </p:nvSpPr>
        <p:spPr>
          <a:xfrm>
            <a:off x="609600" y="130173"/>
            <a:ext cx="10972800" cy="1508128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5312" y="782576"/>
            <a:ext cx="5330689" cy="1694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0" y="711200"/>
            <a:ext cx="5449178" cy="176567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Box 7"/>
          <p:cNvSpPr txBox="1"/>
          <p:nvPr/>
        </p:nvSpPr>
        <p:spPr>
          <a:xfrm>
            <a:off x="765312" y="2605439"/>
            <a:ext cx="7464288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2)Result of Topic Modelling with different Parameters:</a:t>
            </a:r>
          </a:p>
        </p:txBody>
      </p:sp>
      <p:pic>
        <p:nvPicPr>
          <p:cNvPr id="263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5520" y="3195676"/>
            <a:ext cx="5362116" cy="2361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94288" y="3195675"/>
            <a:ext cx="5450892" cy="223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1295401" y="982132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</a:t>
            </a:r>
          </a:p>
        </p:txBody>
      </p:sp>
      <p:sp>
        <p:nvSpPr>
          <p:cNvPr id="267" name="Content Placeholder 2"/>
          <p:cNvSpPr txBox="1"/>
          <p:nvPr>
            <p:ph type="body" sz="half" idx="1"/>
          </p:nvPr>
        </p:nvSpPr>
        <p:spPr>
          <a:xfrm>
            <a:off x="1160316" y="2556931"/>
            <a:ext cx="9601197" cy="33189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  <a:r>
              <a:t>We implemented the different techniques of NLP to analyse various ways in which reddit data could be analysed. </a:t>
            </a:r>
          </a:p>
          <a:p>
            <a:pPr>
              <a:lnSpc>
                <a:spcPct val="80000"/>
              </a:lnSpc>
              <a:defRPr sz="1600"/>
            </a:pPr>
            <a:r>
              <a:t>We were able to decide the domain on which we wanted to work through preprocessing of data. Through EDA we got the idea regarding which words , bi grams , tri grams etc were more common(Modi and Prime Minister  were in clear lead) and the type of length , Number of words in a post.</a:t>
            </a:r>
          </a:p>
          <a:p>
            <a:pPr>
              <a:lnSpc>
                <a:spcPct val="80000"/>
              </a:lnSpc>
              <a:defRPr sz="1600"/>
            </a:pPr>
            <a:r>
              <a:t>We were able to analyse the time frame where more number of posts were made. </a:t>
            </a:r>
          </a:p>
          <a:p>
            <a:pPr>
              <a:lnSpc>
                <a:spcPct val="80000"/>
              </a:lnSpc>
              <a:defRPr sz="1600"/>
            </a:pPr>
            <a:r>
              <a:t>The most  optimum output from the LDA model is a 6 topics each categorized by a series of top 10 words. LDA doesn’t give a topic name to those categories and it is for us humans to interpret them. </a:t>
            </a:r>
          </a:p>
          <a:p>
            <a:pPr>
              <a:lnSpc>
                <a:spcPct val="80000"/>
              </a:lnSpc>
              <a:defRPr sz="1600"/>
            </a:pPr>
            <a:r>
              <a:t>The model runs very quickly , we were able to extract common topics in a few seconds . </a:t>
            </a:r>
          </a:p>
          <a:p>
            <a:pPr marL="0" indent="0">
              <a:buSzTx/>
              <a:buNone/>
              <a:defRPr b="1" sz="1600"/>
            </a:pPr>
            <a:r>
              <a:t>Limitations :</a:t>
            </a:r>
          </a:p>
          <a:p>
            <a:pPr>
              <a:defRPr sz="1600"/>
            </a:pPr>
            <a:r>
              <a:t>Our model assumes that there are distinct topics in the data set. Since our data set contains only data from one particular domain-’Politics’ , the result might not be very easily interpretable. Choosing best parameters depends a lot  on the human perception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t>  </a:t>
            </a:r>
          </a:p>
        </p:txBody>
      </p:sp>
      <p:pic>
        <p:nvPicPr>
          <p:cNvPr id="26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1"/>
          <p:cNvSpPr txBox="1"/>
          <p:nvPr>
            <p:ph type="title"/>
          </p:nvPr>
        </p:nvSpPr>
        <p:spPr>
          <a:xfrm>
            <a:off x="1295401" y="982132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References</a:t>
            </a:r>
          </a:p>
        </p:txBody>
      </p:sp>
      <p:sp>
        <p:nvSpPr>
          <p:cNvPr id="272" name="Content Placeholder 2"/>
          <p:cNvSpPr txBox="1"/>
          <p:nvPr>
            <p:ph type="body" sz="half" idx="1"/>
          </p:nvPr>
        </p:nvSpPr>
        <p:spPr>
          <a:xfrm>
            <a:off x="1295400" y="2441357"/>
            <a:ext cx="9601197" cy="343451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Rising Odegua, (2019,December). Data Pre-processing and Visualization.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https://towardsdatascience.com/https-medium-com-risingdeveloper-easy-d ata-analysis-visualization-and-modeling-using-datasist-part1-8b26526dbe01</a:t>
            </a:r>
            <a:r>
              <a:t>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Kavitha Ganesan,(2019,February).Data Pre-processing and Visualization 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https://towardsdatascience.com/all-you-need-to-know-about-text-preprocessing-for-nlp-and-machine-learning-bc1c5765ff67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Prasad Patil,(2018,March).Exploratory Data Analysis.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https://towardsdatascience.com/exploratory-data-analysis-8fc1cb20fd15</a:t>
            </a:r>
            <a:r>
              <a:t>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Susan Li,(2019,March).Exploratory Data Analysis.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https://towardsdatascience.com/a-complete-exploratory-data-analysis-and-visualization-for-text-data-29fb1b96fb6a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Shivam Bhansal,Topic Modelling.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https://www.kaggle.com/shivamb/seconds-from-disaster-text-eda-and-analysis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Shubham Jain,(2018,February).Topic Modelling.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https://www.analyticsvidhya.com/blog/2018/02/the-different-methods-deal-text-data-predictive-python/</a:t>
            </a:r>
          </a:p>
          <a:p>
            <a:pPr marL="457200" indent="-457200" algn="ctr">
              <a:lnSpc>
                <a:spcPct val="80000"/>
              </a:lnSpc>
              <a:buFontTx/>
              <a:buAutoNum type="arabicPeriod" startAt="1"/>
              <a:defRPr sz="1100"/>
            </a:pPr>
            <a:r>
              <a:t>Shivam Bhansal,(2016,August).Latent Dirichlet Allocation for Topic Modeling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analyticsvidhya.com/blog/2016/08/beginners-guide-to-topic-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modeling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-in-python/</a:t>
            </a:r>
            <a:r>
              <a:t>  </a:t>
            </a:r>
            <a:r>
              <a:rPr b="1" sz="2300"/>
              <a:t>THANK YOU</a:t>
            </a:r>
          </a:p>
        </p:txBody>
      </p:sp>
      <p:pic>
        <p:nvPicPr>
          <p:cNvPr id="273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5312" y="5774866"/>
            <a:ext cx="1605427" cy="3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6" descr="Picture 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069748" y="5751207"/>
            <a:ext cx="1356938" cy="39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