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DCB"/>
          </a:solidFill>
        </a:fill>
      </a:tcStyle>
    </a:wholeTbl>
    <a:band2H>
      <a:tcTxStyle b="def" i="def"/>
      <a:tcStyle>
        <a:tcBdr/>
        <a:fill>
          <a:solidFill>
            <a:srgbClr val="ECEFE7"/>
          </a:solidFill>
        </a:fill>
      </a:tcStyle>
    </a:band2H>
    <a:firstCol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DE"/>
          </a:solidFill>
        </a:fill>
      </a:tcStyle>
    </a:wholeTbl>
    <a:band2H>
      <a:tcTxStyle b="def" i="def"/>
      <a:tcStyle>
        <a:tcBdr/>
        <a:fill>
          <a:solidFill>
            <a:srgbClr val="E8EBEF"/>
          </a:solidFill>
        </a:fill>
      </a:tcStyle>
    </a:band2H>
    <a:firstCol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4CD"/>
          </a:solidFill>
        </a:fill>
      </a:tcStyle>
    </a:wholeTbl>
    <a:band2H>
      <a:tcTxStyle b="def" i="def"/>
      <a:tcStyle>
        <a:tcBdr/>
        <a:fill>
          <a:solidFill>
            <a:srgbClr val="F9F2E8"/>
          </a:solidFill>
        </a:fill>
      </a:tcStyle>
    </a:band2H>
    <a:firstCol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5" name="Shape 17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6"/>
          <p:cNvGrpSpPr/>
          <p:nvPr/>
        </p:nvGrpSpPr>
        <p:grpSpPr>
          <a:xfrm>
            <a:off x="-16935" y="0"/>
            <a:ext cx="12231161" cy="6856215"/>
            <a:chOff x="0" y="0"/>
            <a:chExt cx="12231160" cy="6856214"/>
          </a:xfrm>
        </p:grpSpPr>
        <p:pic>
          <p:nvPicPr>
            <p:cNvPr id="16" name="Picture 15" descr="Picture 1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6933" y="0"/>
              <a:ext cx="12188826" cy="68562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" name="Rectangle 25"/>
            <p:cNvSpPr/>
            <p:nvPr/>
          </p:nvSpPr>
          <p:spPr>
            <a:xfrm>
              <a:off x="2345265" y="1540930"/>
              <a:ext cx="7543803" cy="3835403"/>
            </a:xfrm>
            <a:prstGeom prst="rect">
              <a:avLst/>
            </a:prstGeom>
            <a:noFill/>
            <a:ln w="158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8" name="Picture 16" descr="Picture 16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147609"/>
              <a:ext cx="2478025" cy="6126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" name="Picture 19" descr="Picture 1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753135" y="3147609"/>
              <a:ext cx="2478025" cy="6126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" name="Title Text"/>
          <p:cNvSpPr txBox="1"/>
          <p:nvPr>
            <p:ph type="title"/>
          </p:nvPr>
        </p:nvSpPr>
        <p:spPr>
          <a:xfrm>
            <a:off x="2692398" y="1871130"/>
            <a:ext cx="6815670" cy="1515534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692398" y="3657596"/>
            <a:ext cx="6815670" cy="1320803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100">
                <a:solidFill>
                  <a:srgbClr val="000000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2100">
                <a:solidFill>
                  <a:srgbClr val="000000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2100">
                <a:solidFill>
                  <a:srgbClr val="000000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2100">
                <a:solidFill>
                  <a:srgbClr val="000000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21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traight Connector 14"/>
          <p:cNvSpPr/>
          <p:nvPr/>
        </p:nvSpPr>
        <p:spPr>
          <a:xfrm>
            <a:off x="2692399" y="3522131"/>
            <a:ext cx="6815667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9284864" y="5055443"/>
            <a:ext cx="223203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Text"/>
          <p:cNvSpPr txBox="1"/>
          <p:nvPr>
            <p:ph type="title"/>
          </p:nvPr>
        </p:nvSpPr>
        <p:spPr>
          <a:xfrm>
            <a:off x="1295400" y="4815414"/>
            <a:ext cx="9609668" cy="566739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10" name="Picture Placeholder 2"/>
          <p:cNvSpPr/>
          <p:nvPr>
            <p:ph type="pic" idx="13"/>
          </p:nvPr>
        </p:nvSpPr>
        <p:spPr>
          <a:xfrm>
            <a:off x="1041426" y="1041399"/>
            <a:ext cx="10105974" cy="3335869"/>
          </a:xfrm>
          <a:prstGeom prst="rect">
            <a:avLst/>
          </a:prstGeom>
          <a:ln w="57150">
            <a:solidFill>
              <a:srgbClr val="808080"/>
            </a:solidFill>
            <a:miter lim="800000"/>
          </a:ln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11" name="Body Level One…"/>
          <p:cNvSpPr txBox="1"/>
          <p:nvPr>
            <p:ph type="body" sz="quarter" idx="1"/>
          </p:nvPr>
        </p:nvSpPr>
        <p:spPr>
          <a:xfrm>
            <a:off x="1295400" y="5382152"/>
            <a:ext cx="9609668" cy="493713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400"/>
            </a:lvl1pPr>
            <a:lvl2pPr marL="0" indent="457200" algn="ctr">
              <a:buClrTx/>
              <a:buSzTx/>
              <a:buFontTx/>
              <a:buNone/>
              <a:defRPr sz="1400"/>
            </a:lvl2pPr>
            <a:lvl3pPr marL="0" indent="914400" algn="ctr">
              <a:buClrTx/>
              <a:buSzTx/>
              <a:buFontTx/>
              <a:buNone/>
              <a:defRPr sz="1400"/>
            </a:lvl3pPr>
            <a:lvl4pPr marL="0" indent="1371600" algn="ctr">
              <a:buClrTx/>
              <a:buSzTx/>
              <a:buFontTx/>
              <a:buNone/>
              <a:defRPr sz="1400"/>
            </a:lvl4pPr>
            <a:lvl5pPr marL="0" indent="1828800" algn="ctr"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Text"/>
          <p:cNvSpPr txBox="1"/>
          <p:nvPr>
            <p:ph type="title"/>
          </p:nvPr>
        </p:nvSpPr>
        <p:spPr>
          <a:xfrm>
            <a:off x="1303867" y="982132"/>
            <a:ext cx="9592734" cy="295486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20" name="Body Level One…"/>
          <p:cNvSpPr txBox="1"/>
          <p:nvPr>
            <p:ph type="body" sz="quarter" idx="1"/>
          </p:nvPr>
        </p:nvSpPr>
        <p:spPr>
          <a:xfrm>
            <a:off x="1303867" y="4343398"/>
            <a:ext cx="9592734" cy="1532468"/>
          </a:xfrm>
          <a:prstGeom prst="rect">
            <a:avLst/>
          </a:prstGeom>
        </p:spPr>
        <p:txBody>
          <a:bodyPr anchor="ctr"/>
          <a:lstStyle>
            <a:lvl1pPr marL="0" indent="0" algn="ctr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traight Connector 14"/>
          <p:cNvSpPr/>
          <p:nvPr/>
        </p:nvSpPr>
        <p:spPr>
          <a:xfrm>
            <a:off x="1396169" y="4140198"/>
            <a:ext cx="9407299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Text"/>
          <p:cNvSpPr txBox="1"/>
          <p:nvPr>
            <p:ph type="title"/>
          </p:nvPr>
        </p:nvSpPr>
        <p:spPr>
          <a:xfrm>
            <a:off x="1446212" y="982132"/>
            <a:ext cx="9296399" cy="2370669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sz="quarter" idx="1"/>
          </p:nvPr>
        </p:nvSpPr>
        <p:spPr>
          <a:xfrm>
            <a:off x="1674811" y="3352800"/>
            <a:ext cx="8839204" cy="584200"/>
          </a:xfrm>
          <a:prstGeom prst="rect">
            <a:avLst/>
          </a:prstGeom>
        </p:spPr>
        <p:txBody>
          <a:bodyPr anchor="ctr"/>
          <a:lstStyle>
            <a:lvl1pPr marL="0" indent="0" algn="r">
              <a:buClrTx/>
              <a:buSzTx/>
              <a:buFontTx/>
              <a:buNone/>
              <a:defRPr sz="2000"/>
            </a:lvl1pPr>
            <a:lvl2pPr marL="0" indent="457200" algn="r">
              <a:buClrTx/>
              <a:buSzTx/>
              <a:buFontTx/>
              <a:buNone/>
              <a:defRPr sz="2000"/>
            </a:lvl2pPr>
            <a:lvl3pPr marL="0" indent="914400" algn="r">
              <a:buClrTx/>
              <a:buSzTx/>
              <a:buFontTx/>
              <a:buNone/>
              <a:defRPr sz="2000"/>
            </a:lvl3pPr>
            <a:lvl4pPr marL="0" indent="1371600" algn="r">
              <a:buClrTx/>
              <a:buSzTx/>
              <a:buFontTx/>
              <a:buNone/>
              <a:defRPr sz="2000"/>
            </a:lvl4pPr>
            <a:lvl5pPr marL="0" indent="1828800" algn="r">
              <a:buClrTx/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Text Placeholder 2"/>
          <p:cNvSpPr/>
          <p:nvPr>
            <p:ph type="body" sz="quarter" idx="13"/>
          </p:nvPr>
        </p:nvSpPr>
        <p:spPr>
          <a:xfrm>
            <a:off x="1295400" y="4343398"/>
            <a:ext cx="9609668" cy="1532468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pPr>
          </a:p>
        </p:txBody>
      </p:sp>
      <p:sp>
        <p:nvSpPr>
          <p:cNvPr id="132" name="TextBox 13"/>
          <p:cNvSpPr txBox="1"/>
          <p:nvPr/>
        </p:nvSpPr>
        <p:spPr>
          <a:xfrm>
            <a:off x="862012" y="555129"/>
            <a:ext cx="609601" cy="123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/>
            </a:lvl1pPr>
          </a:lstStyle>
          <a:p>
            <a:pPr/>
            <a:r>
              <a:t>“</a:t>
            </a:r>
          </a:p>
        </p:txBody>
      </p:sp>
      <p:sp>
        <p:nvSpPr>
          <p:cNvPr id="133" name="TextBox 14"/>
          <p:cNvSpPr txBox="1"/>
          <p:nvPr/>
        </p:nvSpPr>
        <p:spPr>
          <a:xfrm>
            <a:off x="10600266" y="2503038"/>
            <a:ext cx="609601" cy="123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0"/>
            </a:lvl1pPr>
          </a:lstStyle>
          <a:p>
            <a:pPr/>
            <a:r>
              <a:t>”</a:t>
            </a:r>
          </a:p>
        </p:txBody>
      </p:sp>
      <p:sp>
        <p:nvSpPr>
          <p:cNvPr id="134" name="Straight Connector 18"/>
          <p:cNvSpPr/>
          <p:nvPr/>
        </p:nvSpPr>
        <p:spPr>
          <a:xfrm>
            <a:off x="1396169" y="4140198"/>
            <a:ext cx="9407299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Text"/>
          <p:cNvSpPr txBox="1"/>
          <p:nvPr>
            <p:ph type="title"/>
          </p:nvPr>
        </p:nvSpPr>
        <p:spPr>
          <a:xfrm>
            <a:off x="1295402" y="3308580"/>
            <a:ext cx="9609668" cy="1468801"/>
          </a:xfrm>
          <a:prstGeom prst="rect">
            <a:avLst/>
          </a:prstGeom>
        </p:spPr>
        <p:txBody>
          <a:bodyPr anchor="b"/>
          <a:lstStyle>
            <a:lvl1pPr algn="l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43" name="Body Level One…"/>
          <p:cNvSpPr txBox="1"/>
          <p:nvPr>
            <p:ph type="body" sz="quarter" idx="1"/>
          </p:nvPr>
        </p:nvSpPr>
        <p:spPr>
          <a:xfrm>
            <a:off x="1295400" y="4777380"/>
            <a:ext cx="9609669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1pPr>
            <a:lvl2pPr marL="0" indent="457200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2pPr>
            <a:lvl3pPr marL="0" indent="914400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3pPr>
            <a:lvl4pPr marL="0" indent="1371600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4pPr>
            <a:lvl5pPr marL="0" indent="1828800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/>
          <p:nvPr>
            <p:ph type="title"/>
          </p:nvPr>
        </p:nvSpPr>
        <p:spPr>
          <a:xfrm>
            <a:off x="1446212" y="982132"/>
            <a:ext cx="9296399" cy="2243669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2" name="Body Level One…"/>
          <p:cNvSpPr txBox="1"/>
          <p:nvPr>
            <p:ph type="body" sz="quarter" idx="1"/>
          </p:nvPr>
        </p:nvSpPr>
        <p:spPr>
          <a:xfrm>
            <a:off x="1295400" y="3639311"/>
            <a:ext cx="9609669" cy="88696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1pPr>
            <a:lvl2pPr marL="0" indent="457200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2pPr>
            <a:lvl3pPr marL="0" indent="914400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3pPr>
            <a:lvl4pPr marL="0" indent="1371600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4pPr>
            <a:lvl5pPr marL="0" indent="1828800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Text Placeholder 2"/>
          <p:cNvSpPr/>
          <p:nvPr>
            <p:ph type="body" sz="quarter" idx="13"/>
          </p:nvPr>
        </p:nvSpPr>
        <p:spPr>
          <a:xfrm>
            <a:off x="1295400" y="4529666"/>
            <a:ext cx="9609670" cy="134620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154" name="TextBox 11"/>
          <p:cNvSpPr txBox="1"/>
          <p:nvPr/>
        </p:nvSpPr>
        <p:spPr>
          <a:xfrm>
            <a:off x="862012" y="555129"/>
            <a:ext cx="609601" cy="123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/>
            </a:lvl1pPr>
          </a:lstStyle>
          <a:p>
            <a:pPr/>
            <a:r>
              <a:t>“</a:t>
            </a:r>
          </a:p>
        </p:txBody>
      </p:sp>
      <p:sp>
        <p:nvSpPr>
          <p:cNvPr id="155" name="TextBox 12"/>
          <p:cNvSpPr txBox="1"/>
          <p:nvPr/>
        </p:nvSpPr>
        <p:spPr>
          <a:xfrm>
            <a:off x="10600266" y="2274428"/>
            <a:ext cx="609601" cy="123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0"/>
            </a:lvl1pPr>
          </a:lstStyle>
          <a:p>
            <a:pPr/>
            <a:r>
              <a:t>”</a:t>
            </a:r>
          </a:p>
        </p:txBody>
      </p:sp>
      <p:sp>
        <p:nvSpPr>
          <p:cNvPr id="156" name="Straight Connector 25"/>
          <p:cNvSpPr/>
          <p:nvPr/>
        </p:nvSpPr>
        <p:spPr>
          <a:xfrm>
            <a:off x="1396169" y="3429000"/>
            <a:ext cx="9407299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Text"/>
          <p:cNvSpPr txBox="1"/>
          <p:nvPr>
            <p:ph type="title"/>
          </p:nvPr>
        </p:nvSpPr>
        <p:spPr>
          <a:xfrm>
            <a:off x="1295400" y="982132"/>
            <a:ext cx="9609668" cy="224366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5" name="Body Level One…"/>
          <p:cNvSpPr txBox="1"/>
          <p:nvPr>
            <p:ph type="body" sz="quarter" idx="1"/>
          </p:nvPr>
        </p:nvSpPr>
        <p:spPr>
          <a:xfrm>
            <a:off x="1295400" y="3630167"/>
            <a:ext cx="9609669" cy="841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800">
                <a:solidFill>
                  <a:srgbClr val="000000"/>
                </a:solidFill>
              </a:defRPr>
            </a:lvl1pPr>
            <a:lvl2pPr marL="0" indent="457200">
              <a:buClrTx/>
              <a:buSzTx/>
              <a:buFontTx/>
              <a:buNone/>
              <a:defRPr sz="2800">
                <a:solidFill>
                  <a:srgbClr val="000000"/>
                </a:solidFill>
              </a:defRPr>
            </a:lvl2pPr>
            <a:lvl3pPr marL="0" indent="914400">
              <a:buClrTx/>
              <a:buSzTx/>
              <a:buFontTx/>
              <a:buNone/>
              <a:defRPr sz="2800">
                <a:solidFill>
                  <a:srgbClr val="000000"/>
                </a:solidFill>
              </a:defRPr>
            </a:lvl3pPr>
            <a:lvl4pPr marL="0" indent="1371600">
              <a:buClrTx/>
              <a:buSzTx/>
              <a:buFontTx/>
              <a:buNone/>
              <a:defRPr sz="2800">
                <a:solidFill>
                  <a:srgbClr val="000000"/>
                </a:solidFill>
              </a:defRPr>
            </a:lvl4pPr>
            <a:lvl5pPr marL="0" indent="1828800">
              <a:buClrTx/>
              <a:buSzTx/>
              <a:buFontTx/>
              <a:buNone/>
              <a:defRPr sz="28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Text Placeholder 2"/>
          <p:cNvSpPr/>
          <p:nvPr>
            <p:ph type="body" sz="quarter" idx="13"/>
          </p:nvPr>
        </p:nvSpPr>
        <p:spPr>
          <a:xfrm>
            <a:off x="1295400" y="4470398"/>
            <a:ext cx="9609671" cy="1405468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167" name="Straight Connector 14"/>
          <p:cNvSpPr/>
          <p:nvPr/>
        </p:nvSpPr>
        <p:spPr>
          <a:xfrm>
            <a:off x="1396169" y="3429000"/>
            <a:ext cx="9407299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traight Connector 6"/>
          <p:cNvSpPr/>
          <p:nvPr/>
        </p:nvSpPr>
        <p:spPr>
          <a:xfrm>
            <a:off x="1396169" y="2421465"/>
            <a:ext cx="9407299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1295402" y="982132"/>
            <a:ext cx="9601197" cy="130386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half" idx="1"/>
          </p:nvPr>
        </p:nvSpPr>
        <p:spPr>
          <a:xfrm>
            <a:off x="1295400" y="2556931"/>
            <a:ext cx="9601198" cy="33189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2015069" y="1752606"/>
            <a:ext cx="8158689" cy="1822514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quarter" idx="1"/>
          </p:nvPr>
        </p:nvSpPr>
        <p:spPr>
          <a:xfrm>
            <a:off x="2015066" y="3846050"/>
            <a:ext cx="8158692" cy="954548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1pPr>
            <a:lvl2pPr marL="0" indent="457200" algn="ctr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2pPr>
            <a:lvl3pPr marL="0" indent="914400" algn="ctr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3pPr>
            <a:lvl4pPr marL="0" indent="1371600" algn="ctr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4pPr>
            <a:lvl5pPr marL="0" indent="1828800" algn="ctr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traight Connector 15"/>
          <p:cNvSpPr/>
          <p:nvPr/>
        </p:nvSpPr>
        <p:spPr>
          <a:xfrm>
            <a:off x="2012723" y="3710585"/>
            <a:ext cx="8163381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traight Connector 7"/>
          <p:cNvSpPr/>
          <p:nvPr/>
        </p:nvSpPr>
        <p:spPr>
          <a:xfrm>
            <a:off x="1396169" y="2421465"/>
            <a:ext cx="9407299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2" name="Title Text"/>
          <p:cNvSpPr txBox="1"/>
          <p:nvPr>
            <p:ph type="title"/>
          </p:nvPr>
        </p:nvSpPr>
        <p:spPr>
          <a:xfrm>
            <a:off x="1295402" y="982132"/>
            <a:ext cx="9601197" cy="130386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sz="quarter" idx="1"/>
          </p:nvPr>
        </p:nvSpPr>
        <p:spPr>
          <a:xfrm>
            <a:off x="1298447" y="2560320"/>
            <a:ext cx="4718305" cy="331012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/>
          <p:nvPr>
            <p:ph type="title"/>
          </p:nvPr>
        </p:nvSpPr>
        <p:spPr>
          <a:xfrm>
            <a:off x="1295402" y="982132"/>
            <a:ext cx="9601197" cy="130386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Body Level One…"/>
          <p:cNvSpPr txBox="1"/>
          <p:nvPr>
            <p:ph type="body" sz="quarter" idx="1"/>
          </p:nvPr>
        </p:nvSpPr>
        <p:spPr>
          <a:xfrm>
            <a:off x="1295400" y="2658533"/>
            <a:ext cx="4718304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Text Placeholder 4"/>
          <p:cNvSpPr/>
          <p:nvPr>
            <p:ph type="body" sz="quarter" idx="13"/>
          </p:nvPr>
        </p:nvSpPr>
        <p:spPr>
          <a:xfrm>
            <a:off x="6180670" y="2658533"/>
            <a:ext cx="4718305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pPr>
          </a:p>
        </p:txBody>
      </p:sp>
      <p:sp>
        <p:nvSpPr>
          <p:cNvPr id="64" name="Straight Connector 17"/>
          <p:cNvSpPr/>
          <p:nvPr/>
        </p:nvSpPr>
        <p:spPr>
          <a:xfrm>
            <a:off x="1396169" y="2421465"/>
            <a:ext cx="9407299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1295402" y="982132"/>
            <a:ext cx="9601197" cy="130386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traight Connector 13"/>
          <p:cNvSpPr/>
          <p:nvPr/>
        </p:nvSpPr>
        <p:spPr>
          <a:xfrm>
            <a:off x="1396169" y="2421465"/>
            <a:ext cx="9407299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/>
          <p:nvPr>
            <p:ph type="title"/>
          </p:nvPr>
        </p:nvSpPr>
        <p:spPr>
          <a:xfrm>
            <a:off x="1293811" y="1388534"/>
            <a:ext cx="3718455" cy="137160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89" name="Body Level One…"/>
          <p:cNvSpPr txBox="1"/>
          <p:nvPr>
            <p:ph type="body" sz="half" idx="1"/>
          </p:nvPr>
        </p:nvSpPr>
        <p:spPr>
          <a:xfrm>
            <a:off x="5418668" y="982131"/>
            <a:ext cx="5469467" cy="4893736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Text Placeholder 3"/>
          <p:cNvSpPr/>
          <p:nvPr>
            <p:ph type="body" sz="quarter" idx="13"/>
          </p:nvPr>
        </p:nvSpPr>
        <p:spPr>
          <a:xfrm>
            <a:off x="1293811" y="3031064"/>
            <a:ext cx="3718455" cy="2438406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1600"/>
            </a:pPr>
          </a:p>
        </p:txBody>
      </p:sp>
      <p:sp>
        <p:nvSpPr>
          <p:cNvPr id="91" name="Straight Connector 15"/>
          <p:cNvSpPr/>
          <p:nvPr/>
        </p:nvSpPr>
        <p:spPr>
          <a:xfrm>
            <a:off x="1396169" y="2912533"/>
            <a:ext cx="3514499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Text"/>
          <p:cNvSpPr txBox="1"/>
          <p:nvPr>
            <p:ph type="title"/>
          </p:nvPr>
        </p:nvSpPr>
        <p:spPr>
          <a:xfrm>
            <a:off x="1295399" y="1883831"/>
            <a:ext cx="6241816" cy="1371601"/>
          </a:xfrm>
          <a:prstGeom prst="rect">
            <a:avLst/>
          </a:prstGeom>
        </p:spPr>
        <p:txBody>
          <a:bodyPr anchor="b"/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100" name="Picture Placeholder 2"/>
          <p:cNvSpPr/>
          <p:nvPr>
            <p:ph type="pic" sz="quarter" idx="13"/>
          </p:nvPr>
        </p:nvSpPr>
        <p:spPr>
          <a:xfrm>
            <a:off x="8094830" y="1041400"/>
            <a:ext cx="3063348" cy="4775200"/>
          </a:xfrm>
          <a:prstGeom prst="rect">
            <a:avLst/>
          </a:prstGeom>
          <a:ln w="57150">
            <a:solidFill>
              <a:srgbClr val="808080"/>
            </a:solidFill>
            <a:miter lim="800000"/>
          </a:ln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1" name="Body Level One…"/>
          <p:cNvSpPr txBox="1"/>
          <p:nvPr>
            <p:ph type="body" sz="quarter" idx="1"/>
          </p:nvPr>
        </p:nvSpPr>
        <p:spPr>
          <a:xfrm>
            <a:off x="1295399" y="3255431"/>
            <a:ext cx="6241816" cy="18288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800"/>
            </a:lvl1pPr>
            <a:lvl2pPr marL="0" indent="457200" algn="ctr">
              <a:buClrTx/>
              <a:buSzTx/>
              <a:buFontTx/>
              <a:buNone/>
              <a:defRPr sz="1800"/>
            </a:lvl2pPr>
            <a:lvl3pPr marL="0" indent="914400" algn="ctr">
              <a:buClrTx/>
              <a:buSzTx/>
              <a:buFontTx/>
              <a:buNone/>
              <a:defRPr sz="1800"/>
            </a:lvl3pPr>
            <a:lvl4pPr marL="0" indent="1371600" algn="ctr">
              <a:buClrTx/>
              <a:buSzTx/>
              <a:buFontTx/>
              <a:buNone/>
              <a:defRPr sz="1800"/>
            </a:lvl4pPr>
            <a:lvl5pPr marL="0" indent="1828800" algn="ctr">
              <a:buClrTx/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-15737" y="0"/>
            <a:ext cx="12229963" cy="6856215"/>
            <a:chOff x="0" y="0"/>
            <a:chExt cx="12229961" cy="6856214"/>
          </a:xfrm>
        </p:grpSpPr>
        <p:pic>
          <p:nvPicPr>
            <p:cNvPr id="2" name="Picture 7" descr="Picture 7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5736" y="0"/>
              <a:ext cx="12188826" cy="68562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" name="Rectangle 8"/>
            <p:cNvSpPr/>
            <p:nvPr/>
          </p:nvSpPr>
          <p:spPr>
            <a:xfrm>
              <a:off x="623748" y="609600"/>
              <a:ext cx="10972801" cy="5638801"/>
            </a:xfrm>
            <a:prstGeom prst="rect">
              <a:avLst/>
            </a:prstGeom>
            <a:noFill/>
            <a:ln w="158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4" name="Picture 9" descr="Picture 9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3153832"/>
              <a:ext cx="777241" cy="606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" name="Picture 10" descr="Picture 1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1452721" y="3153832"/>
              <a:ext cx="777241" cy="606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" name="Title Text"/>
          <p:cNvSpPr txBox="1"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10673395" y="5986779"/>
            <a:ext cx="223204" cy="243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9pPr>
    </p:titleStyle>
    <p:bodyStyle>
      <a:lvl1pPr marL="285750" marR="0" indent="-28575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1pPr>
      <a:lvl2pPr marL="8001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2pPr>
      <a:lvl3pPr marL="1295400" marR="0" indent="-3810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3pPr>
      <a:lvl4pPr marL="1628775" marR="0" indent="-257175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4pPr>
      <a:lvl5pPr marL="2122714" marR="0" indent="-293914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5pPr>
      <a:lvl6pPr marL="2677885" marR="0" indent="-391885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6pPr>
      <a:lvl7pPr marL="3135085" marR="0" indent="-391885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7pPr>
      <a:lvl8pPr marL="3592285" marR="0" indent="-391885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8pPr>
      <a:lvl9pPr marL="4049485" marR="0" indent="-391885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7" Type="http://schemas.openxmlformats.org/officeDocument/2006/relationships/image" Target="../media/image1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owardsdatascience.com/https-medium-com-risingdeveloper-easy-d" TargetMode="External"/><Relationship Id="rId3" Type="http://schemas.openxmlformats.org/officeDocument/2006/relationships/hyperlink" Target="https://towardsdatascience.com/all-you-need-to-know-about-text-preprocessing-for-nlp-and-machine-learning-bc1c5765ff67" TargetMode="External"/><Relationship Id="rId4" Type="http://schemas.openxmlformats.org/officeDocument/2006/relationships/hyperlink" Target="https://towardsdatascience.com/exploratory-data-analysis-8fc1cb20fd15" TargetMode="External"/><Relationship Id="rId5" Type="http://schemas.openxmlformats.org/officeDocument/2006/relationships/hyperlink" Target="https://towardsdatascience.com/a-complete-exploratory-data-analysis-and-visualization-for-text-data-29fb1b96fb6a" TargetMode="External"/><Relationship Id="rId6" Type="http://schemas.openxmlformats.org/officeDocument/2006/relationships/hyperlink" Target="https://www.kaggle.com/shivamb/seconds-from-disaster-text-eda-and-analysis" TargetMode="External"/><Relationship Id="rId7" Type="http://schemas.openxmlformats.org/officeDocument/2006/relationships/hyperlink" Target="https://www.analyticsvidhya.com/blog/2018/02/the-different-methods-deal-text-data-predictive-python/" TargetMode="External"/><Relationship Id="rId8" Type="http://schemas.openxmlformats.org/officeDocument/2006/relationships/hyperlink" Target="https://www.analyticsvidhya.com/blog/2016/08/beginners-guide-to-topic-modeling-in-python/" TargetMode="External"/><Relationship Id="rId9" Type="http://schemas.openxmlformats.org/officeDocument/2006/relationships/image" Target="../media/image2.jpeg"/><Relationship Id="rId10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1"/>
          <p:cNvSpPr txBox="1"/>
          <p:nvPr>
            <p:ph type="ctrTitle"/>
          </p:nvPr>
        </p:nvSpPr>
        <p:spPr>
          <a:xfrm>
            <a:off x="2692398" y="1883830"/>
            <a:ext cx="6815669" cy="1515534"/>
          </a:xfrm>
          <a:prstGeom prst="rect">
            <a:avLst/>
          </a:prstGeom>
        </p:spPr>
        <p:txBody>
          <a:bodyPr/>
          <a:lstStyle>
            <a:lvl1pPr defTabSz="425195">
              <a:defRPr sz="5022"/>
            </a:lvl1pPr>
          </a:lstStyle>
          <a:p>
            <a:pPr/>
            <a:r>
              <a:t>Content analysis of Reddit posts</a:t>
            </a:r>
          </a:p>
        </p:txBody>
      </p:sp>
      <p:sp>
        <p:nvSpPr>
          <p:cNvPr id="178" name="Subtitle 2"/>
          <p:cNvSpPr txBox="1"/>
          <p:nvPr>
            <p:ph type="subTitle" sz="quarter" idx="1"/>
          </p:nvPr>
        </p:nvSpPr>
        <p:spPr>
          <a:xfrm>
            <a:off x="2396836" y="3657596"/>
            <a:ext cx="2943261" cy="1320803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96000"/>
              </a:lnSpc>
              <a:spcBef>
                <a:spcPts val="0"/>
              </a:spcBef>
              <a:defRPr b="1" sz="2000"/>
            </a:pPr>
            <a:r>
              <a:t>TEAM(73):</a:t>
            </a:r>
            <a:endParaRPr sz="1900"/>
          </a:p>
          <a:p>
            <a:pPr algn="l">
              <a:lnSpc>
                <a:spcPct val="96000"/>
              </a:lnSpc>
              <a:spcBef>
                <a:spcPts val="0"/>
              </a:spcBef>
              <a:defRPr sz="1900"/>
            </a:pPr>
            <a:r>
              <a:t>Aditi Tivari </a:t>
            </a:r>
          </a:p>
          <a:p>
            <a:pPr algn="l">
              <a:lnSpc>
                <a:spcPct val="96000"/>
              </a:lnSpc>
              <a:spcBef>
                <a:spcPts val="0"/>
              </a:spcBef>
              <a:defRPr sz="1900"/>
            </a:pPr>
            <a:r>
              <a:t>Vikas Soni </a:t>
            </a:r>
          </a:p>
          <a:p>
            <a:pPr algn="l">
              <a:lnSpc>
                <a:spcPct val="96000"/>
              </a:lnSpc>
              <a:spcBef>
                <a:spcPts val="0"/>
              </a:spcBef>
              <a:defRPr sz="1900"/>
            </a:pPr>
            <a:r>
              <a:t>Chimakurthy Lakshmi Durga</a:t>
            </a:r>
          </a:p>
        </p:txBody>
      </p:sp>
      <p:pic>
        <p:nvPicPr>
          <p:cNvPr id="179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2503" y="4876801"/>
            <a:ext cx="1605426" cy="395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97542" y="4876801"/>
            <a:ext cx="1356937" cy="395595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TextBox 4"/>
          <p:cNvSpPr txBox="1"/>
          <p:nvPr/>
        </p:nvSpPr>
        <p:spPr>
          <a:xfrm>
            <a:off x="7607807" y="3657596"/>
            <a:ext cx="2121409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MENTORS:</a:t>
            </a:r>
          </a:p>
          <a:p>
            <a:pPr/>
            <a:r>
              <a:t>Dr.Tapas Badal</a:t>
            </a:r>
          </a:p>
          <a:p>
            <a:pPr/>
            <a:r>
              <a:t>Mr.Apar Garg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le 1"/>
          <p:cNvSpPr txBox="1"/>
          <p:nvPr>
            <p:ph type="title"/>
          </p:nvPr>
        </p:nvSpPr>
        <p:spPr>
          <a:xfrm>
            <a:off x="1295401" y="982132"/>
            <a:ext cx="9601198" cy="1303868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Introduction</a:t>
            </a:r>
          </a:p>
        </p:txBody>
      </p:sp>
      <p:sp>
        <p:nvSpPr>
          <p:cNvPr id="184" name="Content Placeholder 2"/>
          <p:cNvSpPr txBox="1"/>
          <p:nvPr>
            <p:ph type="body" sz="half" idx="1"/>
          </p:nvPr>
        </p:nvSpPr>
        <p:spPr>
          <a:xfrm>
            <a:off x="1295400" y="2556931"/>
            <a:ext cx="9601197" cy="33189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Reddit is a website which comprises user-generated content including photos, videos, links, and text-based posts.</a:t>
            </a:r>
          </a:p>
          <a:p>
            <a:pPr>
              <a:lnSpc>
                <a:spcPct val="90000"/>
              </a:lnSpc>
            </a:pPr>
            <a:r>
              <a:t>Our task was to create a model  for Topic Modelling . It is the task of using unsupervised learning to extract the main topics (represented as a set of words) that occur in our reddit posts.</a:t>
            </a:r>
          </a:p>
          <a:p>
            <a:pPr>
              <a:lnSpc>
                <a:spcPct val="90000"/>
              </a:lnSpc>
            </a:pPr>
            <a:r>
              <a:t>We worked on the reddit/india/politics  dataset (5 columns and 93504 rows ) and performed “Pre Processing” on it .</a:t>
            </a:r>
          </a:p>
        </p:txBody>
      </p:sp>
      <p:pic>
        <p:nvPicPr>
          <p:cNvPr id="185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312" y="5774866"/>
            <a:ext cx="1605426" cy="395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69748" y="5751207"/>
            <a:ext cx="1356937" cy="3955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le 1"/>
          <p:cNvSpPr txBox="1"/>
          <p:nvPr>
            <p:ph type="title"/>
          </p:nvPr>
        </p:nvSpPr>
        <p:spPr>
          <a:xfrm>
            <a:off x="1295401" y="982132"/>
            <a:ext cx="9601198" cy="1303868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Dataset Used</a:t>
            </a:r>
          </a:p>
        </p:txBody>
      </p:sp>
      <p:sp>
        <p:nvSpPr>
          <p:cNvPr id="189" name="Content Placeholder 2"/>
          <p:cNvSpPr txBox="1"/>
          <p:nvPr>
            <p:ph type="body" sz="half" idx="1"/>
          </p:nvPr>
        </p:nvSpPr>
        <p:spPr>
          <a:xfrm>
            <a:off x="1295400" y="2556931"/>
            <a:ext cx="9601197" cy="3318938"/>
          </a:xfrm>
          <a:prstGeom prst="rect">
            <a:avLst/>
          </a:prstGeom>
        </p:spPr>
        <p:txBody>
          <a:bodyPr/>
          <a:lstStyle/>
          <a:p>
            <a:pPr/>
            <a:r>
              <a:t>Reddit/india dataset containing posts from 2016 to 2020 which have a domain as ‘Politics’.</a:t>
            </a:r>
          </a:p>
          <a:p>
            <a:pPr/>
            <a:r>
              <a:t>Collected from Kaggle.</a:t>
            </a:r>
          </a:p>
          <a:p>
            <a:pPr/>
            <a:r>
              <a:t>Dataset Size- Before Pre-processing- 5 columns and 93504 rows</a:t>
            </a:r>
          </a:p>
          <a:p>
            <a:pPr/>
            <a:r>
              <a:t>After pre-processing -9 columns and 93504 rows.</a:t>
            </a:r>
          </a:p>
          <a:p>
            <a:pPr/>
            <a:r>
              <a:t>We mainly worked on ‘Title’ column to preprocess , analyse and model our data.</a:t>
            </a:r>
          </a:p>
        </p:txBody>
      </p:sp>
      <p:pic>
        <p:nvPicPr>
          <p:cNvPr id="190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312" y="5774866"/>
            <a:ext cx="1605426" cy="395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69748" y="5751207"/>
            <a:ext cx="1356937" cy="3955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1"/>
          <p:cNvSpPr txBox="1"/>
          <p:nvPr>
            <p:ph type="title"/>
          </p:nvPr>
        </p:nvSpPr>
        <p:spPr>
          <a:xfrm>
            <a:off x="1295401" y="982132"/>
            <a:ext cx="9601198" cy="1303868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Methodology / Model Used</a:t>
            </a:r>
          </a:p>
        </p:txBody>
      </p:sp>
      <p:sp>
        <p:nvSpPr>
          <p:cNvPr id="194" name="Content Placeholder 2"/>
          <p:cNvSpPr txBox="1"/>
          <p:nvPr>
            <p:ph type="body" sz="half" idx="1"/>
          </p:nvPr>
        </p:nvSpPr>
        <p:spPr>
          <a:xfrm>
            <a:off x="1447800" y="2556931"/>
            <a:ext cx="9601197" cy="331893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SzTx/>
              <a:buNone/>
              <a:defRPr b="1"/>
            </a:pPr>
            <a:r>
              <a:t>1) ​Data Pre- Processing : </a:t>
            </a:r>
            <a:r>
              <a:rPr b="0"/>
              <a:t>Applying regex function on ‘Title’ Column to remove certain characters , line breaks and tabs.</a:t>
            </a:r>
            <a:endParaRPr b="0"/>
          </a:p>
          <a:p>
            <a:pPr marL="0" indent="0">
              <a:lnSpc>
                <a:spcPct val="90000"/>
              </a:lnSpc>
              <a:buSzTx/>
              <a:buNone/>
            </a:pPr>
            <a:r>
              <a:t>Next , we tokenized our title column and applied stopword removal and lemmatization on the same using nltk library. 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t>Creating 3 more columns - Len , word_count ,Polarity and title_pp.</a:t>
            </a:r>
          </a:p>
          <a:p>
            <a:pPr marL="0" indent="0">
              <a:lnSpc>
                <a:spcPct val="90000"/>
              </a:lnSpc>
              <a:buSzTx/>
              <a:buNone/>
              <a:defRPr b="1"/>
            </a:pPr>
            <a:r>
              <a:t>2)EDA: </a:t>
            </a:r>
            <a:r>
              <a:rPr b="0"/>
              <a:t>We analysed data on the basis of no. of stop words , uppercase words etc. Made distributions functions on the basis of length of title , year , polarity etc.We used CountVectorizer to find most common/rare words in posts title.</a:t>
            </a:r>
          </a:p>
        </p:txBody>
      </p:sp>
      <p:pic>
        <p:nvPicPr>
          <p:cNvPr id="195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312" y="5774866"/>
            <a:ext cx="1605426" cy="395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69748" y="5751207"/>
            <a:ext cx="1356937" cy="3955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Box 1"/>
          <p:cNvSpPr txBox="1"/>
          <p:nvPr/>
        </p:nvSpPr>
        <p:spPr>
          <a:xfrm>
            <a:off x="709029" y="657583"/>
            <a:ext cx="10773942" cy="275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4)Topic Modelling: 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 We used Latent Dirichlet Allocation (LDA) for this purpose .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 LDA is used to classify text in a document to a particular topic.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 It builds a topic per document model and words per topic model, modeled as Dirichlet distributions</a:t>
            </a:r>
            <a:endParaRPr>
              <a:ln w="12801" cap="flat">
                <a:solidFill>
                  <a:srgbClr val="000000"/>
                </a:solidFill>
                <a:prstDash val="solid"/>
                <a:miter lim="400000"/>
              </a:ln>
            </a:endParaRPr>
          </a:p>
          <a:p>
            <a:pPr>
              <a:defRPr b="1"/>
            </a:pPr>
            <a:r>
              <a:t>5) Parameters:</a:t>
            </a:r>
          </a:p>
          <a:p>
            <a:pPr/>
            <a:r>
              <a:t> Parameters used to build our model include:  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Number_of_topics (Number of Unique Topics in our document) 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no_top_words(Number of top words used to calculate unique topics) 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Random state</a:t>
            </a:r>
          </a:p>
          <a:p>
            <a:pPr>
              <a:defRPr b="1"/>
            </a:pPr>
            <a:r>
              <a:t>6)Architecture:</a:t>
            </a:r>
          </a:p>
        </p:txBody>
      </p:sp>
      <p:pic>
        <p:nvPicPr>
          <p:cNvPr id="19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06351" y="2961853"/>
            <a:ext cx="6634459" cy="29385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5312" y="5774866"/>
            <a:ext cx="1605426" cy="395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69748" y="5751207"/>
            <a:ext cx="1356937" cy="3955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312" y="5774866"/>
            <a:ext cx="1605426" cy="395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69748" y="5751207"/>
            <a:ext cx="1356937" cy="395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14549" y="1680496"/>
            <a:ext cx="4981451" cy="2420987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TextBox 5"/>
          <p:cNvSpPr txBox="1"/>
          <p:nvPr/>
        </p:nvSpPr>
        <p:spPr>
          <a:xfrm>
            <a:off x="1114547" y="1135645"/>
            <a:ext cx="2512381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1)Result of EDA :</a:t>
            </a:r>
          </a:p>
        </p:txBody>
      </p:sp>
      <p:pic>
        <p:nvPicPr>
          <p:cNvPr id="207" name="Picture 7" descr="Picture 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14546" y="4101482"/>
            <a:ext cx="4981452" cy="16733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Picture 9" descr="Picture 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095998" y="1429305"/>
            <a:ext cx="5146922" cy="4321903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RESULTS"/>
          <p:cNvSpPr txBox="1"/>
          <p:nvPr>
            <p:ph type="title" idx="4294967295"/>
          </p:nvPr>
        </p:nvSpPr>
        <p:spPr>
          <a:xfrm>
            <a:off x="609600" y="130174"/>
            <a:ext cx="10972800" cy="1508126"/>
          </a:xfrm>
          <a:prstGeom prst="rect">
            <a:avLst/>
          </a:prstGeom>
        </p:spPr>
        <p:txBody>
          <a:bodyPr/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RESULTS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312" y="5774866"/>
            <a:ext cx="1605426" cy="395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69748" y="5751207"/>
            <a:ext cx="1356937" cy="395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5312" y="782576"/>
            <a:ext cx="5330688" cy="16942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Picture 6" descr="Picture 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96000" y="711200"/>
            <a:ext cx="5449178" cy="1765673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TextBox 7"/>
          <p:cNvSpPr txBox="1"/>
          <p:nvPr/>
        </p:nvSpPr>
        <p:spPr>
          <a:xfrm>
            <a:off x="765312" y="2605440"/>
            <a:ext cx="746428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2)Result of Topic Modelling with different Parameters:</a:t>
            </a:r>
          </a:p>
        </p:txBody>
      </p:sp>
      <p:pic>
        <p:nvPicPr>
          <p:cNvPr id="216" name="Picture 13" descr="Picture 1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05521" y="3195676"/>
            <a:ext cx="5362114" cy="2361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Picture 17" descr="Picture 17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094288" y="3195675"/>
            <a:ext cx="5450891" cy="22374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le 1"/>
          <p:cNvSpPr txBox="1"/>
          <p:nvPr>
            <p:ph type="title"/>
          </p:nvPr>
        </p:nvSpPr>
        <p:spPr>
          <a:xfrm>
            <a:off x="1295401" y="982132"/>
            <a:ext cx="9601198" cy="1303868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Conclusion</a:t>
            </a:r>
          </a:p>
        </p:txBody>
      </p:sp>
      <p:sp>
        <p:nvSpPr>
          <p:cNvPr id="220" name="Content Placeholder 2"/>
          <p:cNvSpPr txBox="1"/>
          <p:nvPr>
            <p:ph type="body" sz="half" idx="1"/>
          </p:nvPr>
        </p:nvSpPr>
        <p:spPr>
          <a:xfrm>
            <a:off x="1160316" y="2556932"/>
            <a:ext cx="9601197" cy="33189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1600"/>
            </a:pPr>
            <a:r>
              <a:t>We implemented the different techniques of NLP to analyse various ways in which reddit data could be analysed. </a:t>
            </a:r>
          </a:p>
          <a:p>
            <a:pPr>
              <a:lnSpc>
                <a:spcPct val="80000"/>
              </a:lnSpc>
              <a:defRPr sz="1600"/>
            </a:pPr>
            <a:r>
              <a:t>We were able to decide the domain on which we wanted to work through preprocessing of data. Through EDA we got the idea regarding which words , bi grams , tri grams etc were more common(Modi and Prime Minister  were in clear lead) and the type of length , Number of words in a post.</a:t>
            </a:r>
          </a:p>
          <a:p>
            <a:pPr>
              <a:lnSpc>
                <a:spcPct val="80000"/>
              </a:lnSpc>
              <a:defRPr sz="1600"/>
            </a:pPr>
            <a:r>
              <a:t>We were able to analyse the time frame where more number of posts were made. </a:t>
            </a:r>
          </a:p>
          <a:p>
            <a:pPr>
              <a:lnSpc>
                <a:spcPct val="80000"/>
              </a:lnSpc>
              <a:defRPr sz="1600"/>
            </a:pPr>
            <a:r>
              <a:t>The most  optimum output from the LDA model is a 6 topics each categorized by a series of top 10 words. LDA doesn’t give a topic name to those categories and it is for us humans to interpret them. </a:t>
            </a:r>
          </a:p>
          <a:p>
            <a:pPr>
              <a:lnSpc>
                <a:spcPct val="80000"/>
              </a:lnSpc>
              <a:defRPr sz="1600"/>
            </a:pPr>
            <a:r>
              <a:t>The model runs very quickly , we were able to extract common topics in a few seconds . </a:t>
            </a:r>
          </a:p>
          <a:p>
            <a:pPr marL="0" indent="0">
              <a:buSzTx/>
              <a:buNone/>
              <a:defRPr b="1" sz="1600"/>
            </a:pPr>
            <a:r>
              <a:t>Limitations :</a:t>
            </a:r>
          </a:p>
          <a:p>
            <a:pPr>
              <a:defRPr sz="1600"/>
            </a:pPr>
            <a:r>
              <a:t>Our model assumes that there are distinct topics in the data set. Since our data set contains only data from one particular domain-’Politics’ , the result might not be very easily interpretable. Choosing best parameters depends a lot  on the human perception</a:t>
            </a:r>
          </a:p>
          <a:p>
            <a:pPr marL="0" indent="0">
              <a:lnSpc>
                <a:spcPct val="80000"/>
              </a:lnSpc>
              <a:buSzTx/>
              <a:buNone/>
              <a:defRPr sz="1600"/>
            </a:pPr>
            <a:r>
              <a:t>  </a:t>
            </a:r>
          </a:p>
        </p:txBody>
      </p:sp>
      <p:pic>
        <p:nvPicPr>
          <p:cNvPr id="221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312" y="5774866"/>
            <a:ext cx="1605426" cy="395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69748" y="5751207"/>
            <a:ext cx="1356937" cy="3955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itle 1"/>
          <p:cNvSpPr txBox="1"/>
          <p:nvPr>
            <p:ph type="title"/>
          </p:nvPr>
        </p:nvSpPr>
        <p:spPr>
          <a:xfrm>
            <a:off x="1295401" y="982132"/>
            <a:ext cx="9601198" cy="1303868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References</a:t>
            </a:r>
          </a:p>
        </p:txBody>
      </p:sp>
      <p:sp>
        <p:nvSpPr>
          <p:cNvPr id="225" name="Content Placeholder 2"/>
          <p:cNvSpPr txBox="1"/>
          <p:nvPr>
            <p:ph type="body" sz="half" idx="1"/>
          </p:nvPr>
        </p:nvSpPr>
        <p:spPr>
          <a:xfrm>
            <a:off x="1295400" y="2441357"/>
            <a:ext cx="9601197" cy="343451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80000"/>
              </a:lnSpc>
              <a:buFontTx/>
              <a:buAutoNum type="arabicPeriod" startAt="1"/>
              <a:defRPr sz="1100"/>
            </a:pPr>
            <a:br/>
            <a:r>
              <a:t>Rising Odegua, (2019,December). Data Pre-processing and Visualization. </a:t>
            </a:r>
            <a:r>
              <a:rPr u="sng">
                <a:solidFill>
                  <a:srgbClr val="A8BF4D"/>
                </a:solidFill>
                <a:uFill>
                  <a:solidFill>
                    <a:srgbClr val="A8BF4D"/>
                  </a:solidFill>
                </a:uFill>
                <a:hlinkClick r:id="rId2" invalidUrl="" action="" tgtFrame="" tooltip="" history="1" highlightClick="0" endSnd="0"/>
              </a:rPr>
              <a:t>https://towardsdatascience.com/https-medium-com-risingdeveloper-easy-d ata-analysis-visualization-and-modeling-using-datasist-part1-8b26526dbe01</a:t>
            </a:r>
            <a:r>
              <a:t> </a:t>
            </a:r>
          </a:p>
          <a:p>
            <a:pPr marL="457200" indent="-457200">
              <a:lnSpc>
                <a:spcPct val="80000"/>
              </a:lnSpc>
              <a:buFontTx/>
              <a:buAutoNum type="arabicPeriod" startAt="1"/>
              <a:defRPr sz="1100"/>
            </a:pPr>
            <a:br/>
            <a:r>
              <a:t>Kavitha Ganesan,(2019,February).Data Pre-processing and Visualization  </a:t>
            </a:r>
            <a:r>
              <a:rPr u="sng">
                <a:solidFill>
                  <a:srgbClr val="A8BF4D"/>
                </a:solidFill>
                <a:uFill>
                  <a:solidFill>
                    <a:srgbClr val="A8BF4D"/>
                  </a:solidFill>
                </a:uFill>
                <a:hlinkClick r:id="rId3" invalidUrl="" action="" tgtFrame="" tooltip="" history="1" highlightClick="0" endSnd="0"/>
              </a:rPr>
              <a:t>https://towardsdatascience.com/all-you-need-to-know-about-text-preprocessing-for-nlp-and-machine-learning-bc1c5765ff67 </a:t>
            </a:r>
          </a:p>
          <a:p>
            <a:pPr marL="457200" indent="-457200">
              <a:lnSpc>
                <a:spcPct val="80000"/>
              </a:lnSpc>
              <a:buFontTx/>
              <a:buAutoNum type="arabicPeriod" startAt="1"/>
              <a:defRPr sz="1100"/>
            </a:pPr>
            <a:br/>
            <a:r>
              <a:t>Prasad Patil,(2018,March).Exploratory Data Analysis. </a:t>
            </a:r>
            <a:r>
              <a:rPr u="sng">
                <a:solidFill>
                  <a:srgbClr val="A8BF4D"/>
                </a:solidFill>
                <a:uFill>
                  <a:solidFill>
                    <a:srgbClr val="A8BF4D"/>
                  </a:solidFill>
                </a:uFill>
                <a:hlinkClick r:id="rId4" invalidUrl="" action="" tgtFrame="" tooltip="" history="1" highlightClick="0" endSnd="0"/>
              </a:rPr>
              <a:t>https://towardsdatascience.com/exploratory-data-analysis-8fc1cb20fd15</a:t>
            </a:r>
            <a:r>
              <a:t> </a:t>
            </a:r>
          </a:p>
          <a:p>
            <a:pPr marL="457200" indent="-457200">
              <a:lnSpc>
                <a:spcPct val="80000"/>
              </a:lnSpc>
              <a:buFontTx/>
              <a:buAutoNum type="arabicPeriod" startAt="1"/>
              <a:defRPr sz="1100"/>
            </a:pPr>
            <a:br/>
            <a:r>
              <a:t>Susan Li,(2019,March).Exploratory Data Analysis. </a:t>
            </a:r>
            <a:r>
              <a:rPr u="sng">
                <a:solidFill>
                  <a:srgbClr val="A8BF4D"/>
                </a:solidFill>
                <a:uFill>
                  <a:solidFill>
                    <a:srgbClr val="A8BF4D"/>
                  </a:solidFill>
                </a:uFill>
                <a:hlinkClick r:id="rId5" invalidUrl="" action="" tgtFrame="" tooltip="" history="1" highlightClick="0" endSnd="0"/>
              </a:rPr>
              <a:t>https://towardsdatascience.com/a-complete-exploratory-data-analysis-and-visualization-for-text-data-29fb1b96fb6a </a:t>
            </a:r>
          </a:p>
          <a:p>
            <a:pPr marL="457200" indent="-457200">
              <a:lnSpc>
                <a:spcPct val="80000"/>
              </a:lnSpc>
              <a:buFontTx/>
              <a:buAutoNum type="arabicPeriod" startAt="1"/>
              <a:defRPr sz="1100"/>
            </a:pPr>
            <a:br/>
            <a:r>
              <a:t>Shivam Bhansal,Topic Modelling. </a:t>
            </a:r>
            <a:r>
              <a:rPr u="sng">
                <a:solidFill>
                  <a:srgbClr val="A8BF4D"/>
                </a:solidFill>
                <a:uFill>
                  <a:solidFill>
                    <a:srgbClr val="A8BF4D"/>
                  </a:solidFill>
                </a:uFill>
                <a:hlinkClick r:id="rId6" invalidUrl="" action="" tgtFrame="" tooltip="" history="1" highlightClick="0" endSnd="0"/>
              </a:rPr>
              <a:t>https://www.kaggle.com/shivamb/seconds-from-disaster-text-eda-and-analysis </a:t>
            </a:r>
          </a:p>
          <a:p>
            <a:pPr marL="457200" indent="-457200">
              <a:lnSpc>
                <a:spcPct val="80000"/>
              </a:lnSpc>
              <a:buFontTx/>
              <a:buAutoNum type="arabicPeriod" startAt="1"/>
              <a:defRPr sz="1100"/>
            </a:pPr>
            <a:br/>
            <a:r>
              <a:t>Shubham Jain,(2018,February).Topic Modelling. </a:t>
            </a:r>
            <a:r>
              <a:rPr u="sng">
                <a:solidFill>
                  <a:srgbClr val="A8BF4D"/>
                </a:solidFill>
                <a:uFill>
                  <a:solidFill>
                    <a:srgbClr val="A8BF4D"/>
                  </a:solidFill>
                </a:uFill>
                <a:hlinkClick r:id="rId7" invalidUrl="" action="" tgtFrame="" tooltip="" history="1" highlightClick="0" endSnd="0"/>
              </a:rPr>
              <a:t>https://www.analyticsvidhya.com/blog/2018/02/the-different-methods-deal-text-data-predictive-python/</a:t>
            </a:r>
          </a:p>
          <a:p>
            <a:pPr marL="457200" indent="-457200" algn="ctr">
              <a:lnSpc>
                <a:spcPct val="80000"/>
              </a:lnSpc>
              <a:buFontTx/>
              <a:buAutoNum type="arabicPeriod" startAt="1"/>
              <a:defRPr sz="1100"/>
            </a:pPr>
            <a:r>
              <a:t>Shivam Bhansal,(2016,August).Latent Dirichlet Allocation for Topic Modeling </a:t>
            </a:r>
            <a:r>
              <a:rPr u="sng">
                <a:solidFill>
                  <a:srgbClr val="A8BF4D"/>
                </a:solidFill>
                <a:uFill>
                  <a:solidFill>
                    <a:srgbClr val="A8BF4D"/>
                  </a:solidFill>
                </a:uFill>
                <a:hlinkClick r:id="rId8" invalidUrl="" action="" tgtFrame="" tooltip="" history="1" highlightClick="0" endSnd="0"/>
              </a:rPr>
              <a:t>analyticsvidhya.com/blog/2016/08/beginners-guide-to-topic-</a:t>
            </a:r>
            <a:r>
              <a:rPr u="sng">
                <a:solidFill>
                  <a:srgbClr val="A8BF4D"/>
                </a:solidFill>
                <a:uFill>
                  <a:solidFill>
                    <a:srgbClr val="A8BF4D"/>
                  </a:solidFill>
                </a:uFill>
                <a:hlinkClick r:id="rId8" invalidUrl="" action="" tgtFrame="" tooltip="" history="1" highlightClick="0" endSnd="0"/>
              </a:rPr>
              <a:t>modeling</a:t>
            </a:r>
            <a:r>
              <a:rPr u="sng">
                <a:solidFill>
                  <a:srgbClr val="A8BF4D"/>
                </a:solidFill>
                <a:uFill>
                  <a:solidFill>
                    <a:srgbClr val="A8BF4D"/>
                  </a:solidFill>
                </a:uFill>
                <a:hlinkClick r:id="rId8" invalidUrl="" action="" tgtFrame="" tooltip="" history="1" highlightClick="0" endSnd="0"/>
              </a:rPr>
              <a:t>-in-python/</a:t>
            </a:r>
            <a:r>
              <a:t>  </a:t>
            </a:r>
            <a:r>
              <a:rPr b="1" sz="2300"/>
              <a:t>THANK YOU</a:t>
            </a:r>
          </a:p>
        </p:txBody>
      </p:sp>
      <p:pic>
        <p:nvPicPr>
          <p:cNvPr id="226" name="Picture 5" descr="Picture 5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65312" y="5774866"/>
            <a:ext cx="1605426" cy="395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Picture 6" descr="Picture 6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069748" y="5751207"/>
            <a:ext cx="1356937" cy="3955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0000FF"/>
      </a:hlink>
      <a:folHlink>
        <a:srgbClr val="FF00FF"/>
      </a:folHlink>
    </a:clrScheme>
    <a:fontScheme name="Organic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aramond"/>
            <a:ea typeface="Garamond"/>
            <a:cs typeface="Garamond"/>
            <a:sym typeface="Garamon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aramond"/>
            <a:ea typeface="Garamond"/>
            <a:cs typeface="Garamond"/>
            <a:sym typeface="Garamon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0000FF"/>
      </a:hlink>
      <a:folHlink>
        <a:srgbClr val="FF00FF"/>
      </a:folHlink>
    </a:clrScheme>
    <a:fontScheme name="Organic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aramond"/>
            <a:ea typeface="Garamond"/>
            <a:cs typeface="Garamond"/>
            <a:sym typeface="Garamon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aramond"/>
            <a:ea typeface="Garamond"/>
            <a:cs typeface="Garamond"/>
            <a:sym typeface="Garamon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