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sldIdLst>
    <p:sldId id="256" r:id="rId2"/>
    <p:sldId id="257" r:id="rId3"/>
    <p:sldId id="259" r:id="rId4"/>
    <p:sldId id="260" r:id="rId5"/>
    <p:sldId id="261" r:id="rId6"/>
    <p:sldId id="302" r:id="rId7"/>
    <p:sldId id="303" r:id="rId8"/>
    <p:sldId id="320" r:id="rId9"/>
    <p:sldId id="322" r:id="rId10"/>
    <p:sldId id="321" r:id="rId11"/>
    <p:sldId id="323" r:id="rId12"/>
    <p:sldId id="262" r:id="rId13"/>
    <p:sldId id="264" r:id="rId14"/>
    <p:sldId id="326" r:id="rId15"/>
    <p:sldId id="324" r:id="rId16"/>
    <p:sldId id="265" r:id="rId17"/>
    <p:sldId id="266" r:id="rId18"/>
    <p:sldId id="333" r:id="rId19"/>
    <p:sldId id="270" r:id="rId20"/>
    <p:sldId id="336" r:id="rId21"/>
    <p:sldId id="337" r:id="rId22"/>
    <p:sldId id="304" r:id="rId23"/>
    <p:sldId id="305" r:id="rId24"/>
    <p:sldId id="273" r:id="rId25"/>
    <p:sldId id="272" r:id="rId26"/>
    <p:sldId id="276" r:id="rId27"/>
    <p:sldId id="310" r:id="rId28"/>
    <p:sldId id="309" r:id="rId29"/>
    <p:sldId id="277" r:id="rId30"/>
    <p:sldId id="311" r:id="rId31"/>
    <p:sldId id="314" r:id="rId32"/>
    <p:sldId id="299" r:id="rId33"/>
    <p:sldId id="315" r:id="rId34"/>
    <p:sldId id="279" r:id="rId35"/>
    <p:sldId id="316" r:id="rId36"/>
    <p:sldId id="317" r:id="rId37"/>
    <p:sldId id="318" r:id="rId38"/>
    <p:sldId id="280" r:id="rId39"/>
    <p:sldId id="281" r:id="rId40"/>
    <p:sldId id="284" r:id="rId41"/>
    <p:sldId id="283" r:id="rId42"/>
    <p:sldId id="285" r:id="rId43"/>
    <p:sldId id="291" r:id="rId44"/>
    <p:sldId id="293" r:id="rId45"/>
    <p:sldId id="292" r:id="rId46"/>
    <p:sldId id="334" r:id="rId47"/>
    <p:sldId id="296" r:id="rId48"/>
    <p:sldId id="298" r:id="rId49"/>
    <p:sldId id="300" r:id="rId50"/>
    <p:sldId id="30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3CA"/>
    <a:srgbClr val="DCCBD3"/>
    <a:srgbClr val="9A92FF"/>
    <a:srgbClr val="E2CDFF"/>
    <a:srgbClr val="1D2F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785"/>
    <p:restoredTop sz="77496"/>
  </p:normalViewPr>
  <p:slideViewPr>
    <p:cSldViewPr snapToGrid="0">
      <p:cViewPr varScale="1">
        <p:scale>
          <a:sx n="94" d="100"/>
          <a:sy n="94" d="100"/>
        </p:scale>
        <p:origin x="5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865E7E3-1C0C-AE48-9DE2-703CD1F82A3E}">
      <dgm:prSet phldrT="[Text]"/>
      <dgm:spPr/>
      <dgm:t>
        <a:bodyPr/>
        <a:lstStyle/>
        <a:p>
          <a:pPr rtl="0"/>
          <a:r>
            <a:rPr lang="en-US" dirty="0"/>
            <a:t>        </a:t>
          </a:r>
        </a:p>
      </dgm:t>
    </dgm:pt>
    <dgm:pt modelId="{C84A05C7-F5FD-5D41-93A9-3E1955A57B96}" type="parTrans" cxnId="{A42B3B55-F4F3-D64D-A940-34BF2DEB88FA}">
      <dgm:prSet/>
      <dgm:spPr/>
      <dgm:t>
        <a:bodyPr/>
        <a:lstStyle/>
        <a:p>
          <a:endParaRPr lang="en-US"/>
        </a:p>
      </dgm:t>
    </dgm:pt>
    <dgm:pt modelId="{592F7F2F-B763-4043-84F0-C2A53AA334F6}" type="sibTrans" cxnId="{A42B3B55-F4F3-D64D-A940-34BF2DEB88FA}">
      <dgm:prSet/>
      <dgm:spPr/>
      <dgm:t>
        <a:bodyPr/>
        <a:lstStyle/>
        <a:p>
          <a:endParaRPr lang="en-US"/>
        </a:p>
      </dgm:t>
    </dgm:pt>
    <dgm:pt modelId="{0EE69E45-8835-A941-9E46-67AF8D3FE5F7}">
      <dgm:prSet phldrT="[Text]"/>
      <dgm:spPr/>
      <dgm:t>
        <a:bodyPr/>
        <a:lstStyle/>
        <a:p>
          <a:pPr rtl="0"/>
          <a:r>
            <a:rPr lang="en-US" dirty="0"/>
            <a:t> </a:t>
          </a:r>
        </a:p>
      </dgm:t>
    </dgm:pt>
    <dgm:pt modelId="{B9233D55-9C9F-474D-A302-85B3B00B227B}" type="parTrans" cxnId="{A3476416-6584-9448-B263-546769CC8152}">
      <dgm:prSet/>
      <dgm:spPr/>
      <dgm:t>
        <a:bodyPr/>
        <a:lstStyle/>
        <a:p>
          <a:endParaRPr lang="en-US"/>
        </a:p>
      </dgm:t>
    </dgm:pt>
    <dgm:pt modelId="{1E406A9B-506F-834C-8B07-51C62CB8A4FA}" type="sibTrans" cxnId="{A3476416-6584-9448-B263-546769CC8152}">
      <dgm:prSet/>
      <dgm:spPr/>
      <dgm:t>
        <a:bodyPr/>
        <a:lstStyle/>
        <a:p>
          <a:endParaRPr lang="en-US"/>
        </a:p>
      </dgm:t>
    </dgm:pt>
    <dgm:pt modelId="{F5174ED7-762A-3448-BD18-CB539BA0D9B1}">
      <dgm:prSet phldrT="[Text]"/>
      <dgm:spPr/>
      <dgm:t>
        <a:bodyPr/>
        <a:lstStyle/>
        <a:p>
          <a:pPr rtl="0"/>
          <a:r>
            <a:rPr lang="en-US" dirty="0"/>
            <a:t> </a:t>
          </a:r>
        </a:p>
      </dgm:t>
    </dgm:pt>
    <dgm:pt modelId="{98B4644B-FD71-CD4E-8A01-645FBDC02AC9}" type="sibTrans" cxnId="{696C49F6-881F-3048-A671-471E8ED711F3}">
      <dgm:prSet/>
      <dgm:spPr/>
      <dgm:t>
        <a:bodyPr/>
        <a:lstStyle/>
        <a:p>
          <a:endParaRPr lang="en-US"/>
        </a:p>
      </dgm:t>
    </dgm:pt>
    <dgm:pt modelId="{483B0A45-EBB3-6146-B85B-08E889A81E3C}" type="parTrans" cxnId="{696C49F6-881F-3048-A671-471E8ED711F3}">
      <dgm:prSet/>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 modelId="{B5E2E19D-7458-FA41-8FCA-1EDDCA396307}" type="pres">
      <dgm:prSet presAssocID="{2865E7E3-1C0C-AE48-9DE2-703CD1F82A3E}" presName="node" presStyleLbl="node1" presStyleIdx="0" presStyleCnt="3">
        <dgm:presLayoutVars>
          <dgm:bulletEnabled val="1"/>
        </dgm:presLayoutVars>
      </dgm:prSet>
      <dgm:spPr/>
    </dgm:pt>
    <dgm:pt modelId="{151844EF-D947-784D-A787-BE62BB375298}" type="pres">
      <dgm:prSet presAssocID="{592F7F2F-B763-4043-84F0-C2A53AA334F6}" presName="sibTrans" presStyleLbl="sibTrans2D1" presStyleIdx="0" presStyleCnt="2"/>
      <dgm:spPr/>
    </dgm:pt>
    <dgm:pt modelId="{B0DECFF3-B408-9541-847E-178655B30DE5}" type="pres">
      <dgm:prSet presAssocID="{592F7F2F-B763-4043-84F0-C2A53AA334F6}" presName="connectorText" presStyleLbl="sibTrans2D1" presStyleIdx="0" presStyleCnt="2"/>
      <dgm:spPr/>
    </dgm:pt>
    <dgm:pt modelId="{4ED3F7B3-AE56-454B-B8F9-AA8C577B3E6C}" type="pres">
      <dgm:prSet presAssocID="{0EE69E45-8835-A941-9E46-67AF8D3FE5F7}" presName="node" presStyleLbl="node1" presStyleIdx="1" presStyleCnt="3">
        <dgm:presLayoutVars>
          <dgm:bulletEnabled val="1"/>
        </dgm:presLayoutVars>
      </dgm:prSet>
      <dgm:spPr/>
    </dgm:pt>
    <dgm:pt modelId="{16967EE6-EBD5-384A-AFA3-57B945B9EEB3}" type="pres">
      <dgm:prSet presAssocID="{1E406A9B-506F-834C-8B07-51C62CB8A4FA}" presName="sibTrans" presStyleLbl="sibTrans2D1" presStyleIdx="1" presStyleCnt="2"/>
      <dgm:spPr/>
    </dgm:pt>
    <dgm:pt modelId="{48312C31-9947-E34C-B4C2-712F936FF490}" type="pres">
      <dgm:prSet presAssocID="{1E406A9B-506F-834C-8B07-51C62CB8A4FA}" presName="connectorText" presStyleLbl="sibTrans2D1" presStyleIdx="1" presStyleCnt="2"/>
      <dgm:spPr/>
    </dgm:pt>
    <dgm:pt modelId="{553F1B8B-FC23-E94C-905D-87CA96D25D11}" type="pres">
      <dgm:prSet presAssocID="{F5174ED7-762A-3448-BD18-CB539BA0D9B1}" presName="node" presStyleLbl="node1" presStyleIdx="2" presStyleCnt="3">
        <dgm:presLayoutVars>
          <dgm:bulletEnabled val="1"/>
        </dgm:presLayoutVars>
      </dgm:prSet>
      <dgm:spPr/>
    </dgm:pt>
  </dgm:ptLst>
  <dgm:cxnLst>
    <dgm:cxn modelId="{A3476416-6584-9448-B263-546769CC8152}" srcId="{E8BF6AD6-99D4-624F-8719-BA1F2912E6AF}" destId="{0EE69E45-8835-A941-9E46-67AF8D3FE5F7}" srcOrd="1" destOrd="0" parTransId="{B9233D55-9C9F-474D-A302-85B3B00B227B}" sibTransId="{1E406A9B-506F-834C-8B07-51C62CB8A4FA}"/>
    <dgm:cxn modelId="{FF6FE732-DC72-CE46-BC89-A3C0CBD2E64C}" type="presOf" srcId="{0EE69E45-8835-A941-9E46-67AF8D3FE5F7}" destId="{4ED3F7B3-AE56-454B-B8F9-AA8C577B3E6C}" srcOrd="0" destOrd="0" presId="urn:microsoft.com/office/officeart/2005/8/layout/process2"/>
    <dgm:cxn modelId="{A42B3B55-F4F3-D64D-A940-34BF2DEB88FA}" srcId="{E8BF6AD6-99D4-624F-8719-BA1F2912E6AF}" destId="{2865E7E3-1C0C-AE48-9DE2-703CD1F82A3E}" srcOrd="0" destOrd="0" parTransId="{C84A05C7-F5FD-5D41-93A9-3E1955A57B96}" sibTransId="{592F7F2F-B763-4043-84F0-C2A53AA334F6}"/>
    <dgm:cxn modelId="{4D03CF67-74FE-D941-AC88-60048DB5738A}" type="presOf" srcId="{2865E7E3-1C0C-AE48-9DE2-703CD1F82A3E}" destId="{B5E2E19D-7458-FA41-8FCA-1EDDCA396307}" srcOrd="0" destOrd="0" presId="urn:microsoft.com/office/officeart/2005/8/layout/process2"/>
    <dgm:cxn modelId="{F8C6C17F-2F88-F14C-98FB-264C3A331C17}" type="presOf" srcId="{1E406A9B-506F-834C-8B07-51C62CB8A4FA}" destId="{16967EE6-EBD5-384A-AFA3-57B945B9EEB3}" srcOrd="0" destOrd="0" presId="urn:microsoft.com/office/officeart/2005/8/layout/process2"/>
    <dgm:cxn modelId="{5AB8BF8E-E74E-044D-AF1A-2FE4C917DBB1}" type="presOf" srcId="{592F7F2F-B763-4043-84F0-C2A53AA334F6}" destId="{B0DECFF3-B408-9541-847E-178655B30DE5}" srcOrd="1" destOrd="0" presId="urn:microsoft.com/office/officeart/2005/8/layout/process2"/>
    <dgm:cxn modelId="{A9C62E98-BB16-EC44-B657-F5071354F8FF}" type="presOf" srcId="{E8BF6AD6-99D4-624F-8719-BA1F2912E6AF}" destId="{2D94527D-0C6D-334F-8FE7-B2BD1BCDF5FC}" srcOrd="0" destOrd="0" presId="urn:microsoft.com/office/officeart/2005/8/layout/process2"/>
    <dgm:cxn modelId="{1BEF95CE-F1E1-AF43-9D12-5C1BF50831FF}" type="presOf" srcId="{F5174ED7-762A-3448-BD18-CB539BA0D9B1}" destId="{553F1B8B-FC23-E94C-905D-87CA96D25D11}" srcOrd="0" destOrd="0" presId="urn:microsoft.com/office/officeart/2005/8/layout/process2"/>
    <dgm:cxn modelId="{64B364DD-BEBE-A344-AE64-492ED21D9677}" type="presOf" srcId="{1E406A9B-506F-834C-8B07-51C62CB8A4FA}" destId="{48312C31-9947-E34C-B4C2-712F936FF490}" srcOrd="1" destOrd="0" presId="urn:microsoft.com/office/officeart/2005/8/layout/process2"/>
    <dgm:cxn modelId="{62D148F6-8806-8544-BAAE-2298944233EE}" type="presOf" srcId="{592F7F2F-B763-4043-84F0-C2A53AA334F6}" destId="{151844EF-D947-784D-A787-BE62BB375298}" srcOrd="0" destOrd="0" presId="urn:microsoft.com/office/officeart/2005/8/layout/process2"/>
    <dgm:cxn modelId="{696C49F6-881F-3048-A671-471E8ED711F3}" srcId="{E8BF6AD6-99D4-624F-8719-BA1F2912E6AF}" destId="{F5174ED7-762A-3448-BD18-CB539BA0D9B1}" srcOrd="2" destOrd="0" parTransId="{483B0A45-EBB3-6146-B85B-08E889A81E3C}" sibTransId="{98B4644B-FD71-CD4E-8A01-645FBDC02AC9}"/>
    <dgm:cxn modelId="{400C26A1-05D7-104F-860D-EEAA876F3A2E}" type="presParOf" srcId="{2D94527D-0C6D-334F-8FE7-B2BD1BCDF5FC}" destId="{B5E2E19D-7458-FA41-8FCA-1EDDCA396307}" srcOrd="0" destOrd="0" presId="urn:microsoft.com/office/officeart/2005/8/layout/process2"/>
    <dgm:cxn modelId="{773364E5-09CF-244F-8DBF-800C3E7679A7}" type="presParOf" srcId="{2D94527D-0C6D-334F-8FE7-B2BD1BCDF5FC}" destId="{151844EF-D947-784D-A787-BE62BB375298}" srcOrd="1" destOrd="0" presId="urn:microsoft.com/office/officeart/2005/8/layout/process2"/>
    <dgm:cxn modelId="{FD772613-2C69-BA44-8D41-00B91FA9634B}" type="presParOf" srcId="{151844EF-D947-784D-A787-BE62BB375298}" destId="{B0DECFF3-B408-9541-847E-178655B30DE5}" srcOrd="0" destOrd="0" presId="urn:microsoft.com/office/officeart/2005/8/layout/process2"/>
    <dgm:cxn modelId="{6650B5BD-2C00-6246-A187-D1B5CF67A2F4}" type="presParOf" srcId="{2D94527D-0C6D-334F-8FE7-B2BD1BCDF5FC}" destId="{4ED3F7B3-AE56-454B-B8F9-AA8C577B3E6C}" srcOrd="2" destOrd="0" presId="urn:microsoft.com/office/officeart/2005/8/layout/process2"/>
    <dgm:cxn modelId="{EB464E00-8683-7548-8557-C25BFA613C18}" type="presParOf" srcId="{2D94527D-0C6D-334F-8FE7-B2BD1BCDF5FC}" destId="{16967EE6-EBD5-384A-AFA3-57B945B9EEB3}" srcOrd="3" destOrd="0" presId="urn:microsoft.com/office/officeart/2005/8/layout/process2"/>
    <dgm:cxn modelId="{1E2951C0-756A-994F-8E60-A8516C2BFBE7}" type="presParOf" srcId="{16967EE6-EBD5-384A-AFA3-57B945B9EEB3}" destId="{48312C31-9947-E34C-B4C2-712F936FF490}" srcOrd="0" destOrd="0" presId="urn:microsoft.com/office/officeart/2005/8/layout/process2"/>
    <dgm:cxn modelId="{2344DFD6-1B2A-7740-AF1E-A46DC1CE7419}" type="presParOf" srcId="{2D94527D-0C6D-334F-8FE7-B2BD1BCDF5FC}" destId="{553F1B8B-FC23-E94C-905D-87CA96D25D11}" srcOrd="4" destOrd="0" presId="urn:microsoft.com/office/officeart/2005/8/layout/process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Lst>
  <dgm:cxnLst>
    <dgm:cxn modelId="{A9C62E98-BB16-EC44-B657-F5071354F8FF}" type="presOf" srcId="{E8BF6AD6-99D4-624F-8719-BA1F2912E6AF}" destId="{2D94527D-0C6D-334F-8FE7-B2BD1BCDF5FC}" srcOrd="0" destOrd="0" presId="urn:microsoft.com/office/officeart/2005/8/layout/process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865E7E3-1C0C-AE48-9DE2-703CD1F82A3E}">
      <dgm:prSet phldrT="[Text]"/>
      <dgm:spPr/>
      <dgm:t>
        <a:bodyPr/>
        <a:lstStyle/>
        <a:p>
          <a:pPr rtl="0"/>
          <a:r>
            <a:rPr lang="en-US" dirty="0"/>
            <a:t>        </a:t>
          </a:r>
        </a:p>
      </dgm:t>
    </dgm:pt>
    <dgm:pt modelId="{C84A05C7-F5FD-5D41-93A9-3E1955A57B96}" type="parTrans" cxnId="{A42B3B55-F4F3-D64D-A940-34BF2DEB88FA}">
      <dgm:prSet/>
      <dgm:spPr/>
      <dgm:t>
        <a:bodyPr/>
        <a:lstStyle/>
        <a:p>
          <a:endParaRPr lang="en-US"/>
        </a:p>
      </dgm:t>
    </dgm:pt>
    <dgm:pt modelId="{592F7F2F-B763-4043-84F0-C2A53AA334F6}" type="sibTrans" cxnId="{A42B3B55-F4F3-D64D-A940-34BF2DEB88FA}">
      <dgm:prSet/>
      <dgm:spPr/>
      <dgm:t>
        <a:bodyPr/>
        <a:lstStyle/>
        <a:p>
          <a:endParaRPr lang="en-US"/>
        </a:p>
      </dgm:t>
    </dgm:pt>
    <dgm:pt modelId="{0EE69E45-8835-A941-9E46-67AF8D3FE5F7}">
      <dgm:prSet phldrT="[Text]"/>
      <dgm:spPr/>
      <dgm:t>
        <a:bodyPr/>
        <a:lstStyle/>
        <a:p>
          <a:pPr rtl="0"/>
          <a:r>
            <a:rPr lang="en-US" dirty="0"/>
            <a:t> </a:t>
          </a:r>
        </a:p>
      </dgm:t>
    </dgm:pt>
    <dgm:pt modelId="{B9233D55-9C9F-474D-A302-85B3B00B227B}" type="parTrans" cxnId="{A3476416-6584-9448-B263-546769CC8152}">
      <dgm:prSet/>
      <dgm:spPr/>
      <dgm:t>
        <a:bodyPr/>
        <a:lstStyle/>
        <a:p>
          <a:endParaRPr lang="en-US"/>
        </a:p>
      </dgm:t>
    </dgm:pt>
    <dgm:pt modelId="{1E406A9B-506F-834C-8B07-51C62CB8A4FA}" type="sibTrans" cxnId="{A3476416-6584-9448-B263-546769CC8152}">
      <dgm:prSet/>
      <dgm:spPr/>
      <dgm:t>
        <a:bodyPr/>
        <a:lstStyle/>
        <a:p>
          <a:endParaRPr lang="en-US"/>
        </a:p>
      </dgm:t>
    </dgm:pt>
    <dgm:pt modelId="{F5174ED7-762A-3448-BD18-CB539BA0D9B1}">
      <dgm:prSet phldrT="[Text]"/>
      <dgm:spPr/>
      <dgm:t>
        <a:bodyPr/>
        <a:lstStyle/>
        <a:p>
          <a:pPr rtl="0"/>
          <a:r>
            <a:rPr lang="en-US" dirty="0"/>
            <a:t> </a:t>
          </a:r>
        </a:p>
      </dgm:t>
    </dgm:pt>
    <dgm:pt modelId="{98B4644B-FD71-CD4E-8A01-645FBDC02AC9}" type="sibTrans" cxnId="{696C49F6-881F-3048-A671-471E8ED711F3}">
      <dgm:prSet/>
      <dgm:spPr/>
      <dgm:t>
        <a:bodyPr/>
        <a:lstStyle/>
        <a:p>
          <a:endParaRPr lang="en-US"/>
        </a:p>
      </dgm:t>
    </dgm:pt>
    <dgm:pt modelId="{483B0A45-EBB3-6146-B85B-08E889A81E3C}" type="parTrans" cxnId="{696C49F6-881F-3048-A671-471E8ED711F3}">
      <dgm:prSet/>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 modelId="{B5E2E19D-7458-FA41-8FCA-1EDDCA396307}" type="pres">
      <dgm:prSet presAssocID="{2865E7E3-1C0C-AE48-9DE2-703CD1F82A3E}" presName="node" presStyleLbl="node1" presStyleIdx="0" presStyleCnt="3">
        <dgm:presLayoutVars>
          <dgm:bulletEnabled val="1"/>
        </dgm:presLayoutVars>
      </dgm:prSet>
      <dgm:spPr/>
    </dgm:pt>
    <dgm:pt modelId="{151844EF-D947-784D-A787-BE62BB375298}" type="pres">
      <dgm:prSet presAssocID="{592F7F2F-B763-4043-84F0-C2A53AA334F6}" presName="sibTrans" presStyleLbl="sibTrans2D1" presStyleIdx="0" presStyleCnt="2"/>
      <dgm:spPr/>
    </dgm:pt>
    <dgm:pt modelId="{B0DECFF3-B408-9541-847E-178655B30DE5}" type="pres">
      <dgm:prSet presAssocID="{592F7F2F-B763-4043-84F0-C2A53AA334F6}" presName="connectorText" presStyleLbl="sibTrans2D1" presStyleIdx="0" presStyleCnt="2"/>
      <dgm:spPr/>
    </dgm:pt>
    <dgm:pt modelId="{4ED3F7B3-AE56-454B-B8F9-AA8C577B3E6C}" type="pres">
      <dgm:prSet presAssocID="{0EE69E45-8835-A941-9E46-67AF8D3FE5F7}" presName="node" presStyleLbl="node1" presStyleIdx="1" presStyleCnt="3">
        <dgm:presLayoutVars>
          <dgm:bulletEnabled val="1"/>
        </dgm:presLayoutVars>
      </dgm:prSet>
      <dgm:spPr/>
    </dgm:pt>
    <dgm:pt modelId="{16967EE6-EBD5-384A-AFA3-57B945B9EEB3}" type="pres">
      <dgm:prSet presAssocID="{1E406A9B-506F-834C-8B07-51C62CB8A4FA}" presName="sibTrans" presStyleLbl="sibTrans2D1" presStyleIdx="1" presStyleCnt="2"/>
      <dgm:spPr/>
    </dgm:pt>
    <dgm:pt modelId="{48312C31-9947-E34C-B4C2-712F936FF490}" type="pres">
      <dgm:prSet presAssocID="{1E406A9B-506F-834C-8B07-51C62CB8A4FA}" presName="connectorText" presStyleLbl="sibTrans2D1" presStyleIdx="1" presStyleCnt="2"/>
      <dgm:spPr/>
    </dgm:pt>
    <dgm:pt modelId="{553F1B8B-FC23-E94C-905D-87CA96D25D11}" type="pres">
      <dgm:prSet presAssocID="{F5174ED7-762A-3448-BD18-CB539BA0D9B1}" presName="node" presStyleLbl="node1" presStyleIdx="2" presStyleCnt="3">
        <dgm:presLayoutVars>
          <dgm:bulletEnabled val="1"/>
        </dgm:presLayoutVars>
      </dgm:prSet>
      <dgm:spPr/>
    </dgm:pt>
  </dgm:ptLst>
  <dgm:cxnLst>
    <dgm:cxn modelId="{A3476416-6584-9448-B263-546769CC8152}" srcId="{E8BF6AD6-99D4-624F-8719-BA1F2912E6AF}" destId="{0EE69E45-8835-A941-9E46-67AF8D3FE5F7}" srcOrd="1" destOrd="0" parTransId="{B9233D55-9C9F-474D-A302-85B3B00B227B}" sibTransId="{1E406A9B-506F-834C-8B07-51C62CB8A4FA}"/>
    <dgm:cxn modelId="{FF6FE732-DC72-CE46-BC89-A3C0CBD2E64C}" type="presOf" srcId="{0EE69E45-8835-A941-9E46-67AF8D3FE5F7}" destId="{4ED3F7B3-AE56-454B-B8F9-AA8C577B3E6C}" srcOrd="0" destOrd="0" presId="urn:microsoft.com/office/officeart/2005/8/layout/process2"/>
    <dgm:cxn modelId="{A42B3B55-F4F3-D64D-A940-34BF2DEB88FA}" srcId="{E8BF6AD6-99D4-624F-8719-BA1F2912E6AF}" destId="{2865E7E3-1C0C-AE48-9DE2-703CD1F82A3E}" srcOrd="0" destOrd="0" parTransId="{C84A05C7-F5FD-5D41-93A9-3E1955A57B96}" sibTransId="{592F7F2F-B763-4043-84F0-C2A53AA334F6}"/>
    <dgm:cxn modelId="{4D03CF67-74FE-D941-AC88-60048DB5738A}" type="presOf" srcId="{2865E7E3-1C0C-AE48-9DE2-703CD1F82A3E}" destId="{B5E2E19D-7458-FA41-8FCA-1EDDCA396307}" srcOrd="0" destOrd="0" presId="urn:microsoft.com/office/officeart/2005/8/layout/process2"/>
    <dgm:cxn modelId="{F8C6C17F-2F88-F14C-98FB-264C3A331C17}" type="presOf" srcId="{1E406A9B-506F-834C-8B07-51C62CB8A4FA}" destId="{16967EE6-EBD5-384A-AFA3-57B945B9EEB3}" srcOrd="0" destOrd="0" presId="urn:microsoft.com/office/officeart/2005/8/layout/process2"/>
    <dgm:cxn modelId="{5AB8BF8E-E74E-044D-AF1A-2FE4C917DBB1}" type="presOf" srcId="{592F7F2F-B763-4043-84F0-C2A53AA334F6}" destId="{B0DECFF3-B408-9541-847E-178655B30DE5}" srcOrd="1" destOrd="0" presId="urn:microsoft.com/office/officeart/2005/8/layout/process2"/>
    <dgm:cxn modelId="{A9C62E98-BB16-EC44-B657-F5071354F8FF}" type="presOf" srcId="{E8BF6AD6-99D4-624F-8719-BA1F2912E6AF}" destId="{2D94527D-0C6D-334F-8FE7-B2BD1BCDF5FC}" srcOrd="0" destOrd="0" presId="urn:microsoft.com/office/officeart/2005/8/layout/process2"/>
    <dgm:cxn modelId="{1BEF95CE-F1E1-AF43-9D12-5C1BF50831FF}" type="presOf" srcId="{F5174ED7-762A-3448-BD18-CB539BA0D9B1}" destId="{553F1B8B-FC23-E94C-905D-87CA96D25D11}" srcOrd="0" destOrd="0" presId="urn:microsoft.com/office/officeart/2005/8/layout/process2"/>
    <dgm:cxn modelId="{64B364DD-BEBE-A344-AE64-492ED21D9677}" type="presOf" srcId="{1E406A9B-506F-834C-8B07-51C62CB8A4FA}" destId="{48312C31-9947-E34C-B4C2-712F936FF490}" srcOrd="1" destOrd="0" presId="urn:microsoft.com/office/officeart/2005/8/layout/process2"/>
    <dgm:cxn modelId="{62D148F6-8806-8544-BAAE-2298944233EE}" type="presOf" srcId="{592F7F2F-B763-4043-84F0-C2A53AA334F6}" destId="{151844EF-D947-784D-A787-BE62BB375298}" srcOrd="0" destOrd="0" presId="urn:microsoft.com/office/officeart/2005/8/layout/process2"/>
    <dgm:cxn modelId="{696C49F6-881F-3048-A671-471E8ED711F3}" srcId="{E8BF6AD6-99D4-624F-8719-BA1F2912E6AF}" destId="{F5174ED7-762A-3448-BD18-CB539BA0D9B1}" srcOrd="2" destOrd="0" parTransId="{483B0A45-EBB3-6146-B85B-08E889A81E3C}" sibTransId="{98B4644B-FD71-CD4E-8A01-645FBDC02AC9}"/>
    <dgm:cxn modelId="{400C26A1-05D7-104F-860D-EEAA876F3A2E}" type="presParOf" srcId="{2D94527D-0C6D-334F-8FE7-B2BD1BCDF5FC}" destId="{B5E2E19D-7458-FA41-8FCA-1EDDCA396307}" srcOrd="0" destOrd="0" presId="urn:microsoft.com/office/officeart/2005/8/layout/process2"/>
    <dgm:cxn modelId="{773364E5-09CF-244F-8DBF-800C3E7679A7}" type="presParOf" srcId="{2D94527D-0C6D-334F-8FE7-B2BD1BCDF5FC}" destId="{151844EF-D947-784D-A787-BE62BB375298}" srcOrd="1" destOrd="0" presId="urn:microsoft.com/office/officeart/2005/8/layout/process2"/>
    <dgm:cxn modelId="{FD772613-2C69-BA44-8D41-00B91FA9634B}" type="presParOf" srcId="{151844EF-D947-784D-A787-BE62BB375298}" destId="{B0DECFF3-B408-9541-847E-178655B30DE5}" srcOrd="0" destOrd="0" presId="urn:microsoft.com/office/officeart/2005/8/layout/process2"/>
    <dgm:cxn modelId="{6650B5BD-2C00-6246-A187-D1B5CF67A2F4}" type="presParOf" srcId="{2D94527D-0C6D-334F-8FE7-B2BD1BCDF5FC}" destId="{4ED3F7B3-AE56-454B-B8F9-AA8C577B3E6C}" srcOrd="2" destOrd="0" presId="urn:microsoft.com/office/officeart/2005/8/layout/process2"/>
    <dgm:cxn modelId="{EB464E00-8683-7548-8557-C25BFA613C18}" type="presParOf" srcId="{2D94527D-0C6D-334F-8FE7-B2BD1BCDF5FC}" destId="{16967EE6-EBD5-384A-AFA3-57B945B9EEB3}" srcOrd="3" destOrd="0" presId="urn:microsoft.com/office/officeart/2005/8/layout/process2"/>
    <dgm:cxn modelId="{1E2951C0-756A-994F-8E60-A8516C2BFBE7}" type="presParOf" srcId="{16967EE6-EBD5-384A-AFA3-57B945B9EEB3}" destId="{48312C31-9947-E34C-B4C2-712F936FF490}" srcOrd="0" destOrd="0" presId="urn:microsoft.com/office/officeart/2005/8/layout/process2"/>
    <dgm:cxn modelId="{2344DFD6-1B2A-7740-AF1E-A46DC1CE7419}" type="presParOf" srcId="{2D94527D-0C6D-334F-8FE7-B2BD1BCDF5FC}" destId="{553F1B8B-FC23-E94C-905D-87CA96D25D11}" srcOrd="4" destOrd="0" presId="urn:microsoft.com/office/officeart/2005/8/layout/process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Lst>
  <dgm:cxnLst>
    <dgm:cxn modelId="{A9C62E98-BB16-EC44-B657-F5071354F8FF}" type="presOf" srcId="{E8BF6AD6-99D4-624F-8719-BA1F2912E6AF}" destId="{2D94527D-0C6D-334F-8FE7-B2BD1BCDF5FC}" srcOrd="0" destOrd="0" presId="urn:microsoft.com/office/officeart/2005/8/layout/process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865E7E3-1C0C-AE48-9DE2-703CD1F82A3E}">
      <dgm:prSet phldrT="[Text]"/>
      <dgm:spPr/>
      <dgm:t>
        <a:bodyPr/>
        <a:lstStyle/>
        <a:p>
          <a:pPr rtl="0"/>
          <a:r>
            <a:rPr lang="en-US" dirty="0"/>
            <a:t>        </a:t>
          </a:r>
        </a:p>
      </dgm:t>
    </dgm:pt>
    <dgm:pt modelId="{C84A05C7-F5FD-5D41-93A9-3E1955A57B96}" type="parTrans" cxnId="{A42B3B55-F4F3-D64D-A940-34BF2DEB88FA}">
      <dgm:prSet/>
      <dgm:spPr/>
      <dgm:t>
        <a:bodyPr/>
        <a:lstStyle/>
        <a:p>
          <a:endParaRPr lang="en-US"/>
        </a:p>
      </dgm:t>
    </dgm:pt>
    <dgm:pt modelId="{592F7F2F-B763-4043-84F0-C2A53AA334F6}" type="sibTrans" cxnId="{A42B3B55-F4F3-D64D-A940-34BF2DEB88FA}">
      <dgm:prSet/>
      <dgm:spPr/>
      <dgm:t>
        <a:bodyPr/>
        <a:lstStyle/>
        <a:p>
          <a:endParaRPr lang="en-US"/>
        </a:p>
      </dgm:t>
    </dgm:pt>
    <dgm:pt modelId="{0EE69E45-8835-A941-9E46-67AF8D3FE5F7}">
      <dgm:prSet phldrT="[Text]"/>
      <dgm:spPr/>
      <dgm:t>
        <a:bodyPr/>
        <a:lstStyle/>
        <a:p>
          <a:pPr rtl="0"/>
          <a:r>
            <a:rPr lang="en-US" dirty="0"/>
            <a:t> </a:t>
          </a:r>
        </a:p>
      </dgm:t>
    </dgm:pt>
    <dgm:pt modelId="{B9233D55-9C9F-474D-A302-85B3B00B227B}" type="parTrans" cxnId="{A3476416-6584-9448-B263-546769CC8152}">
      <dgm:prSet/>
      <dgm:spPr/>
      <dgm:t>
        <a:bodyPr/>
        <a:lstStyle/>
        <a:p>
          <a:endParaRPr lang="en-US"/>
        </a:p>
      </dgm:t>
    </dgm:pt>
    <dgm:pt modelId="{1E406A9B-506F-834C-8B07-51C62CB8A4FA}" type="sibTrans" cxnId="{A3476416-6584-9448-B263-546769CC8152}">
      <dgm:prSet/>
      <dgm:spPr/>
      <dgm:t>
        <a:bodyPr/>
        <a:lstStyle/>
        <a:p>
          <a:endParaRPr lang="en-US"/>
        </a:p>
      </dgm:t>
    </dgm:pt>
    <dgm:pt modelId="{F5174ED7-762A-3448-BD18-CB539BA0D9B1}">
      <dgm:prSet phldrT="[Text]"/>
      <dgm:spPr/>
      <dgm:t>
        <a:bodyPr/>
        <a:lstStyle/>
        <a:p>
          <a:pPr rtl="0"/>
          <a:r>
            <a:rPr lang="en-US" dirty="0"/>
            <a:t> </a:t>
          </a:r>
        </a:p>
      </dgm:t>
    </dgm:pt>
    <dgm:pt modelId="{98B4644B-FD71-CD4E-8A01-645FBDC02AC9}" type="sibTrans" cxnId="{696C49F6-881F-3048-A671-471E8ED711F3}">
      <dgm:prSet/>
      <dgm:spPr/>
      <dgm:t>
        <a:bodyPr/>
        <a:lstStyle/>
        <a:p>
          <a:endParaRPr lang="en-US"/>
        </a:p>
      </dgm:t>
    </dgm:pt>
    <dgm:pt modelId="{483B0A45-EBB3-6146-B85B-08E889A81E3C}" type="parTrans" cxnId="{696C49F6-881F-3048-A671-471E8ED711F3}">
      <dgm:prSet/>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 modelId="{B5E2E19D-7458-FA41-8FCA-1EDDCA396307}" type="pres">
      <dgm:prSet presAssocID="{2865E7E3-1C0C-AE48-9DE2-703CD1F82A3E}" presName="node" presStyleLbl="node1" presStyleIdx="0" presStyleCnt="3">
        <dgm:presLayoutVars>
          <dgm:bulletEnabled val="1"/>
        </dgm:presLayoutVars>
      </dgm:prSet>
      <dgm:spPr/>
    </dgm:pt>
    <dgm:pt modelId="{151844EF-D947-784D-A787-BE62BB375298}" type="pres">
      <dgm:prSet presAssocID="{592F7F2F-B763-4043-84F0-C2A53AA334F6}" presName="sibTrans" presStyleLbl="sibTrans2D1" presStyleIdx="0" presStyleCnt="2"/>
      <dgm:spPr/>
    </dgm:pt>
    <dgm:pt modelId="{B0DECFF3-B408-9541-847E-178655B30DE5}" type="pres">
      <dgm:prSet presAssocID="{592F7F2F-B763-4043-84F0-C2A53AA334F6}" presName="connectorText" presStyleLbl="sibTrans2D1" presStyleIdx="0" presStyleCnt="2"/>
      <dgm:spPr/>
    </dgm:pt>
    <dgm:pt modelId="{4ED3F7B3-AE56-454B-B8F9-AA8C577B3E6C}" type="pres">
      <dgm:prSet presAssocID="{0EE69E45-8835-A941-9E46-67AF8D3FE5F7}" presName="node" presStyleLbl="node1" presStyleIdx="1" presStyleCnt="3">
        <dgm:presLayoutVars>
          <dgm:bulletEnabled val="1"/>
        </dgm:presLayoutVars>
      </dgm:prSet>
      <dgm:spPr/>
    </dgm:pt>
    <dgm:pt modelId="{16967EE6-EBD5-384A-AFA3-57B945B9EEB3}" type="pres">
      <dgm:prSet presAssocID="{1E406A9B-506F-834C-8B07-51C62CB8A4FA}" presName="sibTrans" presStyleLbl="sibTrans2D1" presStyleIdx="1" presStyleCnt="2"/>
      <dgm:spPr/>
    </dgm:pt>
    <dgm:pt modelId="{48312C31-9947-E34C-B4C2-712F936FF490}" type="pres">
      <dgm:prSet presAssocID="{1E406A9B-506F-834C-8B07-51C62CB8A4FA}" presName="connectorText" presStyleLbl="sibTrans2D1" presStyleIdx="1" presStyleCnt="2"/>
      <dgm:spPr/>
    </dgm:pt>
    <dgm:pt modelId="{553F1B8B-FC23-E94C-905D-87CA96D25D11}" type="pres">
      <dgm:prSet presAssocID="{F5174ED7-762A-3448-BD18-CB539BA0D9B1}" presName="node" presStyleLbl="node1" presStyleIdx="2" presStyleCnt="3">
        <dgm:presLayoutVars>
          <dgm:bulletEnabled val="1"/>
        </dgm:presLayoutVars>
      </dgm:prSet>
      <dgm:spPr/>
    </dgm:pt>
  </dgm:ptLst>
  <dgm:cxnLst>
    <dgm:cxn modelId="{A3476416-6584-9448-B263-546769CC8152}" srcId="{E8BF6AD6-99D4-624F-8719-BA1F2912E6AF}" destId="{0EE69E45-8835-A941-9E46-67AF8D3FE5F7}" srcOrd="1" destOrd="0" parTransId="{B9233D55-9C9F-474D-A302-85B3B00B227B}" sibTransId="{1E406A9B-506F-834C-8B07-51C62CB8A4FA}"/>
    <dgm:cxn modelId="{FF6FE732-DC72-CE46-BC89-A3C0CBD2E64C}" type="presOf" srcId="{0EE69E45-8835-A941-9E46-67AF8D3FE5F7}" destId="{4ED3F7B3-AE56-454B-B8F9-AA8C577B3E6C}" srcOrd="0" destOrd="0" presId="urn:microsoft.com/office/officeart/2005/8/layout/process2"/>
    <dgm:cxn modelId="{A42B3B55-F4F3-D64D-A940-34BF2DEB88FA}" srcId="{E8BF6AD6-99D4-624F-8719-BA1F2912E6AF}" destId="{2865E7E3-1C0C-AE48-9DE2-703CD1F82A3E}" srcOrd="0" destOrd="0" parTransId="{C84A05C7-F5FD-5D41-93A9-3E1955A57B96}" sibTransId="{592F7F2F-B763-4043-84F0-C2A53AA334F6}"/>
    <dgm:cxn modelId="{4D03CF67-74FE-D941-AC88-60048DB5738A}" type="presOf" srcId="{2865E7E3-1C0C-AE48-9DE2-703CD1F82A3E}" destId="{B5E2E19D-7458-FA41-8FCA-1EDDCA396307}" srcOrd="0" destOrd="0" presId="urn:microsoft.com/office/officeart/2005/8/layout/process2"/>
    <dgm:cxn modelId="{F8C6C17F-2F88-F14C-98FB-264C3A331C17}" type="presOf" srcId="{1E406A9B-506F-834C-8B07-51C62CB8A4FA}" destId="{16967EE6-EBD5-384A-AFA3-57B945B9EEB3}" srcOrd="0" destOrd="0" presId="urn:microsoft.com/office/officeart/2005/8/layout/process2"/>
    <dgm:cxn modelId="{5AB8BF8E-E74E-044D-AF1A-2FE4C917DBB1}" type="presOf" srcId="{592F7F2F-B763-4043-84F0-C2A53AA334F6}" destId="{B0DECFF3-B408-9541-847E-178655B30DE5}" srcOrd="1" destOrd="0" presId="urn:microsoft.com/office/officeart/2005/8/layout/process2"/>
    <dgm:cxn modelId="{A9C62E98-BB16-EC44-B657-F5071354F8FF}" type="presOf" srcId="{E8BF6AD6-99D4-624F-8719-BA1F2912E6AF}" destId="{2D94527D-0C6D-334F-8FE7-B2BD1BCDF5FC}" srcOrd="0" destOrd="0" presId="urn:microsoft.com/office/officeart/2005/8/layout/process2"/>
    <dgm:cxn modelId="{1BEF95CE-F1E1-AF43-9D12-5C1BF50831FF}" type="presOf" srcId="{F5174ED7-762A-3448-BD18-CB539BA0D9B1}" destId="{553F1B8B-FC23-E94C-905D-87CA96D25D11}" srcOrd="0" destOrd="0" presId="urn:microsoft.com/office/officeart/2005/8/layout/process2"/>
    <dgm:cxn modelId="{64B364DD-BEBE-A344-AE64-492ED21D9677}" type="presOf" srcId="{1E406A9B-506F-834C-8B07-51C62CB8A4FA}" destId="{48312C31-9947-E34C-B4C2-712F936FF490}" srcOrd="1" destOrd="0" presId="urn:microsoft.com/office/officeart/2005/8/layout/process2"/>
    <dgm:cxn modelId="{62D148F6-8806-8544-BAAE-2298944233EE}" type="presOf" srcId="{592F7F2F-B763-4043-84F0-C2A53AA334F6}" destId="{151844EF-D947-784D-A787-BE62BB375298}" srcOrd="0" destOrd="0" presId="urn:microsoft.com/office/officeart/2005/8/layout/process2"/>
    <dgm:cxn modelId="{696C49F6-881F-3048-A671-471E8ED711F3}" srcId="{E8BF6AD6-99D4-624F-8719-BA1F2912E6AF}" destId="{F5174ED7-762A-3448-BD18-CB539BA0D9B1}" srcOrd="2" destOrd="0" parTransId="{483B0A45-EBB3-6146-B85B-08E889A81E3C}" sibTransId="{98B4644B-FD71-CD4E-8A01-645FBDC02AC9}"/>
    <dgm:cxn modelId="{400C26A1-05D7-104F-860D-EEAA876F3A2E}" type="presParOf" srcId="{2D94527D-0C6D-334F-8FE7-B2BD1BCDF5FC}" destId="{B5E2E19D-7458-FA41-8FCA-1EDDCA396307}" srcOrd="0" destOrd="0" presId="urn:microsoft.com/office/officeart/2005/8/layout/process2"/>
    <dgm:cxn modelId="{773364E5-09CF-244F-8DBF-800C3E7679A7}" type="presParOf" srcId="{2D94527D-0C6D-334F-8FE7-B2BD1BCDF5FC}" destId="{151844EF-D947-784D-A787-BE62BB375298}" srcOrd="1" destOrd="0" presId="urn:microsoft.com/office/officeart/2005/8/layout/process2"/>
    <dgm:cxn modelId="{FD772613-2C69-BA44-8D41-00B91FA9634B}" type="presParOf" srcId="{151844EF-D947-784D-A787-BE62BB375298}" destId="{B0DECFF3-B408-9541-847E-178655B30DE5}" srcOrd="0" destOrd="0" presId="urn:microsoft.com/office/officeart/2005/8/layout/process2"/>
    <dgm:cxn modelId="{6650B5BD-2C00-6246-A187-D1B5CF67A2F4}" type="presParOf" srcId="{2D94527D-0C6D-334F-8FE7-B2BD1BCDF5FC}" destId="{4ED3F7B3-AE56-454B-B8F9-AA8C577B3E6C}" srcOrd="2" destOrd="0" presId="urn:microsoft.com/office/officeart/2005/8/layout/process2"/>
    <dgm:cxn modelId="{EB464E00-8683-7548-8557-C25BFA613C18}" type="presParOf" srcId="{2D94527D-0C6D-334F-8FE7-B2BD1BCDF5FC}" destId="{16967EE6-EBD5-384A-AFA3-57B945B9EEB3}" srcOrd="3" destOrd="0" presId="urn:microsoft.com/office/officeart/2005/8/layout/process2"/>
    <dgm:cxn modelId="{1E2951C0-756A-994F-8E60-A8516C2BFBE7}" type="presParOf" srcId="{16967EE6-EBD5-384A-AFA3-57B945B9EEB3}" destId="{48312C31-9947-E34C-B4C2-712F936FF490}" srcOrd="0" destOrd="0" presId="urn:microsoft.com/office/officeart/2005/8/layout/process2"/>
    <dgm:cxn modelId="{2344DFD6-1B2A-7740-AF1E-A46DC1CE7419}" type="presParOf" srcId="{2D94527D-0C6D-334F-8FE7-B2BD1BCDF5FC}" destId="{553F1B8B-FC23-E94C-905D-87CA96D25D11}" srcOrd="4" destOrd="0" presId="urn:microsoft.com/office/officeart/2005/8/layout/process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Lst>
  <dgm:cxnLst>
    <dgm:cxn modelId="{A9C62E98-BB16-EC44-B657-F5071354F8FF}" type="presOf" srcId="{E8BF6AD6-99D4-624F-8719-BA1F2912E6AF}" destId="{2D94527D-0C6D-334F-8FE7-B2BD1BCDF5FC}" srcOrd="0" destOrd="0" presId="urn:microsoft.com/office/officeart/2005/8/layout/process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865E7E3-1C0C-AE48-9DE2-703CD1F82A3E}">
      <dgm:prSet phldrT="[Text]"/>
      <dgm:spPr/>
      <dgm:t>
        <a:bodyPr/>
        <a:lstStyle/>
        <a:p>
          <a:pPr rtl="0"/>
          <a:r>
            <a:rPr lang="en-US" dirty="0"/>
            <a:t>        </a:t>
          </a:r>
        </a:p>
      </dgm:t>
    </dgm:pt>
    <dgm:pt modelId="{C84A05C7-F5FD-5D41-93A9-3E1955A57B96}" type="parTrans" cxnId="{A42B3B55-F4F3-D64D-A940-34BF2DEB88FA}">
      <dgm:prSet/>
      <dgm:spPr/>
      <dgm:t>
        <a:bodyPr/>
        <a:lstStyle/>
        <a:p>
          <a:endParaRPr lang="en-US"/>
        </a:p>
      </dgm:t>
    </dgm:pt>
    <dgm:pt modelId="{592F7F2F-B763-4043-84F0-C2A53AA334F6}" type="sibTrans" cxnId="{A42B3B55-F4F3-D64D-A940-34BF2DEB88FA}">
      <dgm:prSet/>
      <dgm:spPr/>
      <dgm:t>
        <a:bodyPr/>
        <a:lstStyle/>
        <a:p>
          <a:endParaRPr lang="en-US"/>
        </a:p>
      </dgm:t>
    </dgm:pt>
    <dgm:pt modelId="{0EE69E45-8835-A941-9E46-67AF8D3FE5F7}">
      <dgm:prSet phldrT="[Text]"/>
      <dgm:spPr/>
      <dgm:t>
        <a:bodyPr/>
        <a:lstStyle/>
        <a:p>
          <a:pPr rtl="0"/>
          <a:r>
            <a:rPr lang="en-US" dirty="0"/>
            <a:t> </a:t>
          </a:r>
        </a:p>
      </dgm:t>
    </dgm:pt>
    <dgm:pt modelId="{B9233D55-9C9F-474D-A302-85B3B00B227B}" type="parTrans" cxnId="{A3476416-6584-9448-B263-546769CC8152}">
      <dgm:prSet/>
      <dgm:spPr/>
      <dgm:t>
        <a:bodyPr/>
        <a:lstStyle/>
        <a:p>
          <a:endParaRPr lang="en-US"/>
        </a:p>
      </dgm:t>
    </dgm:pt>
    <dgm:pt modelId="{1E406A9B-506F-834C-8B07-51C62CB8A4FA}" type="sibTrans" cxnId="{A3476416-6584-9448-B263-546769CC8152}">
      <dgm:prSet/>
      <dgm:spPr/>
      <dgm:t>
        <a:bodyPr/>
        <a:lstStyle/>
        <a:p>
          <a:endParaRPr lang="en-US"/>
        </a:p>
      </dgm:t>
    </dgm:pt>
    <dgm:pt modelId="{F5174ED7-762A-3448-BD18-CB539BA0D9B1}">
      <dgm:prSet phldrT="[Text]"/>
      <dgm:spPr/>
      <dgm:t>
        <a:bodyPr/>
        <a:lstStyle/>
        <a:p>
          <a:pPr rtl="0"/>
          <a:r>
            <a:rPr lang="en-US" dirty="0"/>
            <a:t> </a:t>
          </a:r>
        </a:p>
      </dgm:t>
    </dgm:pt>
    <dgm:pt modelId="{98B4644B-FD71-CD4E-8A01-645FBDC02AC9}" type="sibTrans" cxnId="{696C49F6-881F-3048-A671-471E8ED711F3}">
      <dgm:prSet/>
      <dgm:spPr/>
      <dgm:t>
        <a:bodyPr/>
        <a:lstStyle/>
        <a:p>
          <a:endParaRPr lang="en-US"/>
        </a:p>
      </dgm:t>
    </dgm:pt>
    <dgm:pt modelId="{483B0A45-EBB3-6146-B85B-08E889A81E3C}" type="parTrans" cxnId="{696C49F6-881F-3048-A671-471E8ED711F3}">
      <dgm:prSet/>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 modelId="{B5E2E19D-7458-FA41-8FCA-1EDDCA396307}" type="pres">
      <dgm:prSet presAssocID="{2865E7E3-1C0C-AE48-9DE2-703CD1F82A3E}" presName="node" presStyleLbl="node1" presStyleIdx="0" presStyleCnt="3">
        <dgm:presLayoutVars>
          <dgm:bulletEnabled val="1"/>
        </dgm:presLayoutVars>
      </dgm:prSet>
      <dgm:spPr/>
    </dgm:pt>
    <dgm:pt modelId="{151844EF-D947-784D-A787-BE62BB375298}" type="pres">
      <dgm:prSet presAssocID="{592F7F2F-B763-4043-84F0-C2A53AA334F6}" presName="sibTrans" presStyleLbl="sibTrans2D1" presStyleIdx="0" presStyleCnt="2"/>
      <dgm:spPr/>
    </dgm:pt>
    <dgm:pt modelId="{B0DECFF3-B408-9541-847E-178655B30DE5}" type="pres">
      <dgm:prSet presAssocID="{592F7F2F-B763-4043-84F0-C2A53AA334F6}" presName="connectorText" presStyleLbl="sibTrans2D1" presStyleIdx="0" presStyleCnt="2"/>
      <dgm:spPr/>
    </dgm:pt>
    <dgm:pt modelId="{4ED3F7B3-AE56-454B-B8F9-AA8C577B3E6C}" type="pres">
      <dgm:prSet presAssocID="{0EE69E45-8835-A941-9E46-67AF8D3FE5F7}" presName="node" presStyleLbl="node1" presStyleIdx="1" presStyleCnt="3">
        <dgm:presLayoutVars>
          <dgm:bulletEnabled val="1"/>
        </dgm:presLayoutVars>
      </dgm:prSet>
      <dgm:spPr/>
    </dgm:pt>
    <dgm:pt modelId="{16967EE6-EBD5-384A-AFA3-57B945B9EEB3}" type="pres">
      <dgm:prSet presAssocID="{1E406A9B-506F-834C-8B07-51C62CB8A4FA}" presName="sibTrans" presStyleLbl="sibTrans2D1" presStyleIdx="1" presStyleCnt="2"/>
      <dgm:spPr/>
    </dgm:pt>
    <dgm:pt modelId="{48312C31-9947-E34C-B4C2-712F936FF490}" type="pres">
      <dgm:prSet presAssocID="{1E406A9B-506F-834C-8B07-51C62CB8A4FA}" presName="connectorText" presStyleLbl="sibTrans2D1" presStyleIdx="1" presStyleCnt="2"/>
      <dgm:spPr/>
    </dgm:pt>
    <dgm:pt modelId="{553F1B8B-FC23-E94C-905D-87CA96D25D11}" type="pres">
      <dgm:prSet presAssocID="{F5174ED7-762A-3448-BD18-CB539BA0D9B1}" presName="node" presStyleLbl="node1" presStyleIdx="2" presStyleCnt="3">
        <dgm:presLayoutVars>
          <dgm:bulletEnabled val="1"/>
        </dgm:presLayoutVars>
      </dgm:prSet>
      <dgm:spPr/>
    </dgm:pt>
  </dgm:ptLst>
  <dgm:cxnLst>
    <dgm:cxn modelId="{A3476416-6584-9448-B263-546769CC8152}" srcId="{E8BF6AD6-99D4-624F-8719-BA1F2912E6AF}" destId="{0EE69E45-8835-A941-9E46-67AF8D3FE5F7}" srcOrd="1" destOrd="0" parTransId="{B9233D55-9C9F-474D-A302-85B3B00B227B}" sibTransId="{1E406A9B-506F-834C-8B07-51C62CB8A4FA}"/>
    <dgm:cxn modelId="{FF6FE732-DC72-CE46-BC89-A3C0CBD2E64C}" type="presOf" srcId="{0EE69E45-8835-A941-9E46-67AF8D3FE5F7}" destId="{4ED3F7B3-AE56-454B-B8F9-AA8C577B3E6C}" srcOrd="0" destOrd="0" presId="urn:microsoft.com/office/officeart/2005/8/layout/process2"/>
    <dgm:cxn modelId="{A42B3B55-F4F3-D64D-A940-34BF2DEB88FA}" srcId="{E8BF6AD6-99D4-624F-8719-BA1F2912E6AF}" destId="{2865E7E3-1C0C-AE48-9DE2-703CD1F82A3E}" srcOrd="0" destOrd="0" parTransId="{C84A05C7-F5FD-5D41-93A9-3E1955A57B96}" sibTransId="{592F7F2F-B763-4043-84F0-C2A53AA334F6}"/>
    <dgm:cxn modelId="{4D03CF67-74FE-D941-AC88-60048DB5738A}" type="presOf" srcId="{2865E7E3-1C0C-AE48-9DE2-703CD1F82A3E}" destId="{B5E2E19D-7458-FA41-8FCA-1EDDCA396307}" srcOrd="0" destOrd="0" presId="urn:microsoft.com/office/officeart/2005/8/layout/process2"/>
    <dgm:cxn modelId="{F8C6C17F-2F88-F14C-98FB-264C3A331C17}" type="presOf" srcId="{1E406A9B-506F-834C-8B07-51C62CB8A4FA}" destId="{16967EE6-EBD5-384A-AFA3-57B945B9EEB3}" srcOrd="0" destOrd="0" presId="urn:microsoft.com/office/officeart/2005/8/layout/process2"/>
    <dgm:cxn modelId="{5AB8BF8E-E74E-044D-AF1A-2FE4C917DBB1}" type="presOf" srcId="{592F7F2F-B763-4043-84F0-C2A53AA334F6}" destId="{B0DECFF3-B408-9541-847E-178655B30DE5}" srcOrd="1" destOrd="0" presId="urn:microsoft.com/office/officeart/2005/8/layout/process2"/>
    <dgm:cxn modelId="{A9C62E98-BB16-EC44-B657-F5071354F8FF}" type="presOf" srcId="{E8BF6AD6-99D4-624F-8719-BA1F2912E6AF}" destId="{2D94527D-0C6D-334F-8FE7-B2BD1BCDF5FC}" srcOrd="0" destOrd="0" presId="urn:microsoft.com/office/officeart/2005/8/layout/process2"/>
    <dgm:cxn modelId="{1BEF95CE-F1E1-AF43-9D12-5C1BF50831FF}" type="presOf" srcId="{F5174ED7-762A-3448-BD18-CB539BA0D9B1}" destId="{553F1B8B-FC23-E94C-905D-87CA96D25D11}" srcOrd="0" destOrd="0" presId="urn:microsoft.com/office/officeart/2005/8/layout/process2"/>
    <dgm:cxn modelId="{64B364DD-BEBE-A344-AE64-492ED21D9677}" type="presOf" srcId="{1E406A9B-506F-834C-8B07-51C62CB8A4FA}" destId="{48312C31-9947-E34C-B4C2-712F936FF490}" srcOrd="1" destOrd="0" presId="urn:microsoft.com/office/officeart/2005/8/layout/process2"/>
    <dgm:cxn modelId="{62D148F6-8806-8544-BAAE-2298944233EE}" type="presOf" srcId="{592F7F2F-B763-4043-84F0-C2A53AA334F6}" destId="{151844EF-D947-784D-A787-BE62BB375298}" srcOrd="0" destOrd="0" presId="urn:microsoft.com/office/officeart/2005/8/layout/process2"/>
    <dgm:cxn modelId="{696C49F6-881F-3048-A671-471E8ED711F3}" srcId="{E8BF6AD6-99D4-624F-8719-BA1F2912E6AF}" destId="{F5174ED7-762A-3448-BD18-CB539BA0D9B1}" srcOrd="2" destOrd="0" parTransId="{483B0A45-EBB3-6146-B85B-08E889A81E3C}" sibTransId="{98B4644B-FD71-CD4E-8A01-645FBDC02AC9}"/>
    <dgm:cxn modelId="{400C26A1-05D7-104F-860D-EEAA876F3A2E}" type="presParOf" srcId="{2D94527D-0C6D-334F-8FE7-B2BD1BCDF5FC}" destId="{B5E2E19D-7458-FA41-8FCA-1EDDCA396307}" srcOrd="0" destOrd="0" presId="urn:microsoft.com/office/officeart/2005/8/layout/process2"/>
    <dgm:cxn modelId="{773364E5-09CF-244F-8DBF-800C3E7679A7}" type="presParOf" srcId="{2D94527D-0C6D-334F-8FE7-B2BD1BCDF5FC}" destId="{151844EF-D947-784D-A787-BE62BB375298}" srcOrd="1" destOrd="0" presId="urn:microsoft.com/office/officeart/2005/8/layout/process2"/>
    <dgm:cxn modelId="{FD772613-2C69-BA44-8D41-00B91FA9634B}" type="presParOf" srcId="{151844EF-D947-784D-A787-BE62BB375298}" destId="{B0DECFF3-B408-9541-847E-178655B30DE5}" srcOrd="0" destOrd="0" presId="urn:microsoft.com/office/officeart/2005/8/layout/process2"/>
    <dgm:cxn modelId="{6650B5BD-2C00-6246-A187-D1B5CF67A2F4}" type="presParOf" srcId="{2D94527D-0C6D-334F-8FE7-B2BD1BCDF5FC}" destId="{4ED3F7B3-AE56-454B-B8F9-AA8C577B3E6C}" srcOrd="2" destOrd="0" presId="urn:microsoft.com/office/officeart/2005/8/layout/process2"/>
    <dgm:cxn modelId="{EB464E00-8683-7548-8557-C25BFA613C18}" type="presParOf" srcId="{2D94527D-0C6D-334F-8FE7-B2BD1BCDF5FC}" destId="{16967EE6-EBD5-384A-AFA3-57B945B9EEB3}" srcOrd="3" destOrd="0" presId="urn:microsoft.com/office/officeart/2005/8/layout/process2"/>
    <dgm:cxn modelId="{1E2951C0-756A-994F-8E60-A8516C2BFBE7}" type="presParOf" srcId="{16967EE6-EBD5-384A-AFA3-57B945B9EEB3}" destId="{48312C31-9947-E34C-B4C2-712F936FF490}" srcOrd="0" destOrd="0" presId="urn:microsoft.com/office/officeart/2005/8/layout/process2"/>
    <dgm:cxn modelId="{2344DFD6-1B2A-7740-AF1E-A46DC1CE7419}" type="presParOf" srcId="{2D94527D-0C6D-334F-8FE7-B2BD1BCDF5FC}" destId="{553F1B8B-FC23-E94C-905D-87CA96D25D11}" srcOrd="4" destOrd="0" presId="urn:microsoft.com/office/officeart/2005/8/layout/process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D803355-43FE-44C6-9DD3-D3990C856B3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6E22C9-DD7E-4A75-B9E2-9E71FD1B05C2}">
      <dgm:prSet custT="1"/>
      <dgm:spPr/>
      <dgm:t>
        <a:bodyPr/>
        <a:lstStyle/>
        <a:p>
          <a:pPr>
            <a:lnSpc>
              <a:spcPct val="100000"/>
            </a:lnSpc>
          </a:pPr>
          <a:r>
            <a:rPr lang="en-IL" sz="3200" b="1" i="0" dirty="0">
              <a:latin typeface="HELVETICA NEUE LIGHT" panose="02000403000000020004" pitchFamily="2" charset="0"/>
              <a:ea typeface="HELVETICA NEUE LIGHT" panose="02000403000000020004" pitchFamily="2" charset="0"/>
            </a:rPr>
            <a:t>Building block: </a:t>
          </a:r>
          <a:r>
            <a:rPr lang="en-IL" sz="3200" b="0" i="0" dirty="0">
              <a:latin typeface="Helvetica Neue Light" panose="02000403000000020004" pitchFamily="2" charset="0"/>
              <a:ea typeface="Helvetica Neue Light" panose="02000403000000020004" pitchFamily="2" charset="0"/>
            </a:rPr>
            <a:t>a </a:t>
          </a:r>
          <a:r>
            <a:rPr lang="en-IL" sz="3200" b="1" i="0" dirty="0">
              <a:latin typeface="HELVETICA NEUE LIGHT" panose="02000403000000020004" pitchFamily="2" charset="0"/>
              <a:ea typeface="HELVETICA NEUE LIGHT" panose="02000403000000020004" pitchFamily="2" charset="0"/>
            </a:rPr>
            <a:t>“special” </a:t>
          </a:r>
          <a:r>
            <a:rPr lang="en-IL" sz="3200" b="0" i="0" dirty="0">
              <a:latin typeface="Helvetica Neue Light" panose="02000403000000020004" pitchFamily="2" charset="0"/>
              <a:ea typeface="Helvetica Neue Light" panose="02000403000000020004" pitchFamily="2" charset="0"/>
            </a:rPr>
            <a:t>commitment scheme</a:t>
          </a:r>
          <a:endParaRPr lang="en-US" sz="3200" b="0" i="0" dirty="0">
            <a:latin typeface="Helvetica Neue Light" panose="02000403000000020004" pitchFamily="2" charset="0"/>
            <a:ea typeface="Helvetica Neue Light" panose="02000403000000020004" pitchFamily="2" charset="0"/>
          </a:endParaRPr>
        </a:p>
      </dgm:t>
    </dgm:pt>
    <dgm:pt modelId="{07F2DB49-0079-4EE0-B56A-D0FA929BE391}" type="parTrans" cxnId="{27E28B4C-BD79-4504-AF03-4259D60653A3}">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278919A6-5C53-4A85-A9EF-2E476A04383C}" type="sibTrans" cxnId="{27E28B4C-BD79-4504-AF03-4259D60653A3}">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98A1F37C-CDF2-4FAA-901A-E0CA0E92D256}">
      <dgm:prSet custT="1"/>
      <dgm:spPr/>
      <dgm:t>
        <a:bodyPr/>
        <a:lstStyle/>
        <a:p>
          <a:pPr>
            <a:lnSpc>
              <a:spcPct val="100000"/>
            </a:lnSpc>
          </a:pPr>
          <a:r>
            <a:rPr lang="en-IL" sz="3200" b="1" i="0" dirty="0">
              <a:latin typeface="HELVETICA NEUE LIGHT" panose="02000403000000020004" pitchFamily="2" charset="0"/>
              <a:ea typeface="HELVETICA NEUE LIGHT" panose="02000403000000020004" pitchFamily="2" charset="0"/>
            </a:rPr>
            <a:t>The idea: </a:t>
          </a:r>
          <a:r>
            <a:rPr lang="en-IL" sz="3200" b="0" i="0" dirty="0">
              <a:latin typeface="Helvetica Neue Light" panose="02000403000000020004" pitchFamily="2" charset="0"/>
              <a:ea typeface="Helvetica Neue Light" panose="02000403000000020004" pitchFamily="2" charset="0"/>
            </a:rPr>
            <a:t>Commit-and-shuffle</a:t>
          </a:r>
          <a:endParaRPr lang="en-US" sz="3200" b="0" i="0" dirty="0">
            <a:latin typeface="Helvetica Neue Light" panose="02000403000000020004" pitchFamily="2" charset="0"/>
            <a:ea typeface="Helvetica Neue Light" panose="02000403000000020004" pitchFamily="2" charset="0"/>
          </a:endParaRPr>
        </a:p>
      </dgm:t>
    </dgm:pt>
    <dgm:pt modelId="{524DC949-E80E-434D-8EDB-1DD6F0171AFB}" type="parTrans" cxnId="{BAF48285-D29D-4F2F-879B-E064623CF54B}">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E63DA95D-E7C6-4332-9583-65747C1F7198}" type="sibTrans" cxnId="{BAF48285-D29D-4F2F-879B-E064623CF54B}">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213E0AD7-4992-46AD-B777-2ECECD94629E}" type="pres">
      <dgm:prSet presAssocID="{1D803355-43FE-44C6-9DD3-D3990C856B32}" presName="root" presStyleCnt="0">
        <dgm:presLayoutVars>
          <dgm:dir/>
          <dgm:resizeHandles val="exact"/>
        </dgm:presLayoutVars>
      </dgm:prSet>
      <dgm:spPr/>
    </dgm:pt>
    <dgm:pt modelId="{535EC4C5-5237-4B70-B134-984BBC705CCA}" type="pres">
      <dgm:prSet presAssocID="{CD6E22C9-DD7E-4A75-B9E2-9E71FD1B05C2}" presName="compNode" presStyleCnt="0"/>
      <dgm:spPr/>
    </dgm:pt>
    <dgm:pt modelId="{38B049C7-5305-4166-B9EE-D1A784280EB1}" type="pres">
      <dgm:prSet presAssocID="{CD6E22C9-DD7E-4A75-B9E2-9E71FD1B05C2}" presName="bgRect" presStyleLbl="bgShp" presStyleIdx="0" presStyleCnt="2"/>
      <dgm:spPr/>
    </dgm:pt>
    <dgm:pt modelId="{E69E1675-A9FE-4BFA-A469-83AB53847D8F}" type="pres">
      <dgm:prSet presAssocID="{CD6E22C9-DD7E-4A75-B9E2-9E71FD1B05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afe with solid fill"/>
        </a:ext>
      </dgm:extLst>
    </dgm:pt>
    <dgm:pt modelId="{7CCB665D-64C6-4BC0-882B-F88FF346ED0F}" type="pres">
      <dgm:prSet presAssocID="{CD6E22C9-DD7E-4A75-B9E2-9E71FD1B05C2}" presName="spaceRect" presStyleCnt="0"/>
      <dgm:spPr/>
    </dgm:pt>
    <dgm:pt modelId="{C307DC56-3423-46AC-ABED-714246804CEC}" type="pres">
      <dgm:prSet presAssocID="{CD6E22C9-DD7E-4A75-B9E2-9E71FD1B05C2}" presName="parTx" presStyleLbl="revTx" presStyleIdx="0" presStyleCnt="2">
        <dgm:presLayoutVars>
          <dgm:chMax val="0"/>
          <dgm:chPref val="0"/>
        </dgm:presLayoutVars>
      </dgm:prSet>
      <dgm:spPr/>
    </dgm:pt>
    <dgm:pt modelId="{5AB92335-F0D3-4301-B828-590D266272BB}" type="pres">
      <dgm:prSet presAssocID="{278919A6-5C53-4A85-A9EF-2E476A04383C}" presName="sibTrans" presStyleCnt="0"/>
      <dgm:spPr/>
    </dgm:pt>
    <dgm:pt modelId="{FDFC0450-B42F-4680-8790-E62DDB4009B5}" type="pres">
      <dgm:prSet presAssocID="{98A1F37C-CDF2-4FAA-901A-E0CA0E92D256}" presName="compNode" presStyleCnt="0"/>
      <dgm:spPr/>
    </dgm:pt>
    <dgm:pt modelId="{70808285-1D8E-4EB4-8C6C-1D0E129DF1FF}" type="pres">
      <dgm:prSet presAssocID="{98A1F37C-CDF2-4FAA-901A-E0CA0E92D256}" presName="bgRect" presStyleLbl="bgShp" presStyleIdx="1" presStyleCnt="2"/>
      <dgm:spPr/>
    </dgm:pt>
    <dgm:pt modelId="{2932B6B4-4659-411B-9C67-CE94D73BB6F8}" type="pres">
      <dgm:prSet presAssocID="{98A1F37C-CDF2-4FAA-901A-E0CA0E92D25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huffle with solid fill"/>
        </a:ext>
      </dgm:extLst>
    </dgm:pt>
    <dgm:pt modelId="{57314359-6800-45D1-BAB4-9E20C2C5F677}" type="pres">
      <dgm:prSet presAssocID="{98A1F37C-CDF2-4FAA-901A-E0CA0E92D256}" presName="spaceRect" presStyleCnt="0"/>
      <dgm:spPr/>
    </dgm:pt>
    <dgm:pt modelId="{865FD760-249E-4B8B-B0D7-F25D5AE19D7F}" type="pres">
      <dgm:prSet presAssocID="{98A1F37C-CDF2-4FAA-901A-E0CA0E92D256}" presName="parTx" presStyleLbl="revTx" presStyleIdx="1" presStyleCnt="2">
        <dgm:presLayoutVars>
          <dgm:chMax val="0"/>
          <dgm:chPref val="0"/>
        </dgm:presLayoutVars>
      </dgm:prSet>
      <dgm:spPr/>
    </dgm:pt>
  </dgm:ptLst>
  <dgm:cxnLst>
    <dgm:cxn modelId="{81B7F546-DE9D-46A4-992B-0C7AEDF6E4BC}" type="presOf" srcId="{1D803355-43FE-44C6-9DD3-D3990C856B32}" destId="{213E0AD7-4992-46AD-B777-2ECECD94629E}" srcOrd="0" destOrd="0" presId="urn:microsoft.com/office/officeart/2018/2/layout/IconVerticalSolidList"/>
    <dgm:cxn modelId="{27E28B4C-BD79-4504-AF03-4259D60653A3}" srcId="{1D803355-43FE-44C6-9DD3-D3990C856B32}" destId="{CD6E22C9-DD7E-4A75-B9E2-9E71FD1B05C2}" srcOrd="0" destOrd="0" parTransId="{07F2DB49-0079-4EE0-B56A-D0FA929BE391}" sibTransId="{278919A6-5C53-4A85-A9EF-2E476A04383C}"/>
    <dgm:cxn modelId="{BAF48285-D29D-4F2F-879B-E064623CF54B}" srcId="{1D803355-43FE-44C6-9DD3-D3990C856B32}" destId="{98A1F37C-CDF2-4FAA-901A-E0CA0E92D256}" srcOrd="1" destOrd="0" parTransId="{524DC949-E80E-434D-8EDB-1DD6F0171AFB}" sibTransId="{E63DA95D-E7C6-4332-9583-65747C1F7198}"/>
    <dgm:cxn modelId="{1931BCA5-5120-4C83-9E33-5ABFD788C9A2}" type="presOf" srcId="{CD6E22C9-DD7E-4A75-B9E2-9E71FD1B05C2}" destId="{C307DC56-3423-46AC-ABED-714246804CEC}" srcOrd="0" destOrd="0" presId="urn:microsoft.com/office/officeart/2018/2/layout/IconVerticalSolidList"/>
    <dgm:cxn modelId="{312CDFFE-1948-4B58-B931-AFC84131B44B}" type="presOf" srcId="{98A1F37C-CDF2-4FAA-901A-E0CA0E92D256}" destId="{865FD760-249E-4B8B-B0D7-F25D5AE19D7F}" srcOrd="0" destOrd="0" presId="urn:microsoft.com/office/officeart/2018/2/layout/IconVerticalSolidList"/>
    <dgm:cxn modelId="{84303E52-EA2B-44C7-9D74-90E832BB8586}" type="presParOf" srcId="{213E0AD7-4992-46AD-B777-2ECECD94629E}" destId="{535EC4C5-5237-4B70-B134-984BBC705CCA}" srcOrd="0" destOrd="0" presId="urn:microsoft.com/office/officeart/2018/2/layout/IconVerticalSolidList"/>
    <dgm:cxn modelId="{F232D4B3-0317-4B7F-A8C3-6D7E24BEB8D8}" type="presParOf" srcId="{535EC4C5-5237-4B70-B134-984BBC705CCA}" destId="{38B049C7-5305-4166-B9EE-D1A784280EB1}" srcOrd="0" destOrd="0" presId="urn:microsoft.com/office/officeart/2018/2/layout/IconVerticalSolidList"/>
    <dgm:cxn modelId="{5EE3EC34-8066-46EA-A783-85AC875B76B4}" type="presParOf" srcId="{535EC4C5-5237-4B70-B134-984BBC705CCA}" destId="{E69E1675-A9FE-4BFA-A469-83AB53847D8F}" srcOrd="1" destOrd="0" presId="urn:microsoft.com/office/officeart/2018/2/layout/IconVerticalSolidList"/>
    <dgm:cxn modelId="{997CACEB-7E10-49ED-8445-1CEE39D02471}" type="presParOf" srcId="{535EC4C5-5237-4B70-B134-984BBC705CCA}" destId="{7CCB665D-64C6-4BC0-882B-F88FF346ED0F}" srcOrd="2" destOrd="0" presId="urn:microsoft.com/office/officeart/2018/2/layout/IconVerticalSolidList"/>
    <dgm:cxn modelId="{D96009E8-E610-432A-803E-BD1111769D21}" type="presParOf" srcId="{535EC4C5-5237-4B70-B134-984BBC705CCA}" destId="{C307DC56-3423-46AC-ABED-714246804CEC}" srcOrd="3" destOrd="0" presId="urn:microsoft.com/office/officeart/2018/2/layout/IconVerticalSolidList"/>
    <dgm:cxn modelId="{87BA3EBB-CB64-40AD-B51D-2E2E19189501}" type="presParOf" srcId="{213E0AD7-4992-46AD-B777-2ECECD94629E}" destId="{5AB92335-F0D3-4301-B828-590D266272BB}" srcOrd="1" destOrd="0" presId="urn:microsoft.com/office/officeart/2018/2/layout/IconVerticalSolidList"/>
    <dgm:cxn modelId="{9A998238-07CC-4A9E-81B6-D354440025A0}" type="presParOf" srcId="{213E0AD7-4992-46AD-B777-2ECECD94629E}" destId="{FDFC0450-B42F-4680-8790-E62DDB4009B5}" srcOrd="2" destOrd="0" presId="urn:microsoft.com/office/officeart/2018/2/layout/IconVerticalSolidList"/>
    <dgm:cxn modelId="{A1E00AFB-03A0-4A23-BC23-813F8627C287}" type="presParOf" srcId="{FDFC0450-B42F-4680-8790-E62DDB4009B5}" destId="{70808285-1D8E-4EB4-8C6C-1D0E129DF1FF}" srcOrd="0" destOrd="0" presId="urn:microsoft.com/office/officeart/2018/2/layout/IconVerticalSolidList"/>
    <dgm:cxn modelId="{34A8809D-21B5-4242-9A9B-E011C06BB387}" type="presParOf" srcId="{FDFC0450-B42F-4680-8790-E62DDB4009B5}" destId="{2932B6B4-4659-411B-9C67-CE94D73BB6F8}" srcOrd="1" destOrd="0" presId="urn:microsoft.com/office/officeart/2018/2/layout/IconVerticalSolidList"/>
    <dgm:cxn modelId="{733AEF04-133C-4029-8669-CDD6342C2AC0}" type="presParOf" srcId="{FDFC0450-B42F-4680-8790-E62DDB4009B5}" destId="{57314359-6800-45D1-BAB4-9E20C2C5F677}" srcOrd="2" destOrd="0" presId="urn:microsoft.com/office/officeart/2018/2/layout/IconVerticalSolidList"/>
    <dgm:cxn modelId="{1EBA5718-FD26-4878-AC5B-18FBA24B467A}" type="presParOf" srcId="{FDFC0450-B42F-4680-8790-E62DDB4009B5}" destId="{865FD760-249E-4B8B-B0D7-F25D5AE19D7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1D803355-43FE-44C6-9DD3-D3990C856B3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6E22C9-DD7E-4A75-B9E2-9E71FD1B05C2}">
      <dgm:prSet custT="1"/>
      <dgm:spPr/>
      <dgm:t>
        <a:bodyPr/>
        <a:lstStyle/>
        <a:p>
          <a:pPr>
            <a:lnSpc>
              <a:spcPct val="100000"/>
            </a:lnSpc>
          </a:pPr>
          <a:r>
            <a:rPr lang="en-IL" sz="3200" b="1" i="0" dirty="0">
              <a:latin typeface="HELVETICA NEUE LIGHT" panose="02000403000000020004" pitchFamily="2" charset="0"/>
              <a:ea typeface="HELVETICA NEUE LIGHT" panose="02000403000000020004" pitchFamily="2" charset="0"/>
            </a:rPr>
            <a:t>Building block: </a:t>
          </a:r>
          <a:r>
            <a:rPr lang="en-IL" sz="3200" b="0" i="0" dirty="0">
              <a:latin typeface="Helvetica Neue Light" panose="02000403000000020004" pitchFamily="2" charset="0"/>
              <a:ea typeface="Helvetica Neue Light" panose="02000403000000020004" pitchFamily="2" charset="0"/>
            </a:rPr>
            <a:t>a </a:t>
          </a:r>
          <a:r>
            <a:rPr lang="en-IL" sz="3200" b="1" i="0" dirty="0">
              <a:latin typeface="HELVETICA NEUE LIGHT" panose="02000403000000020004" pitchFamily="2" charset="0"/>
              <a:ea typeface="HELVETICA NEUE LIGHT" panose="02000403000000020004" pitchFamily="2" charset="0"/>
            </a:rPr>
            <a:t>“special” </a:t>
          </a:r>
          <a:r>
            <a:rPr lang="en-IL" sz="3200" b="0" i="0" dirty="0">
              <a:latin typeface="Helvetica Neue Light" panose="02000403000000020004" pitchFamily="2" charset="0"/>
              <a:ea typeface="Helvetica Neue Light" panose="02000403000000020004" pitchFamily="2" charset="0"/>
            </a:rPr>
            <a:t>commitment scheme</a:t>
          </a:r>
          <a:endParaRPr lang="en-US" sz="3200" b="0" i="0" dirty="0">
            <a:latin typeface="Helvetica Neue Light" panose="02000403000000020004" pitchFamily="2" charset="0"/>
            <a:ea typeface="Helvetica Neue Light" panose="02000403000000020004" pitchFamily="2" charset="0"/>
          </a:endParaRPr>
        </a:p>
      </dgm:t>
    </dgm:pt>
    <dgm:pt modelId="{07F2DB49-0079-4EE0-B56A-D0FA929BE391}" type="parTrans" cxnId="{27E28B4C-BD79-4504-AF03-4259D60653A3}">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278919A6-5C53-4A85-A9EF-2E476A04383C}" type="sibTrans" cxnId="{27E28B4C-BD79-4504-AF03-4259D60653A3}">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98A1F37C-CDF2-4FAA-901A-E0CA0E92D256}">
      <dgm:prSet custT="1"/>
      <dgm:spPr/>
      <dgm:t>
        <a:bodyPr/>
        <a:lstStyle/>
        <a:p>
          <a:pPr>
            <a:lnSpc>
              <a:spcPct val="100000"/>
            </a:lnSpc>
          </a:pPr>
          <a:r>
            <a:rPr lang="en-IL" sz="3200" b="1" i="0" dirty="0">
              <a:latin typeface="HELVETICA NEUE LIGHT" panose="02000403000000020004" pitchFamily="2" charset="0"/>
              <a:ea typeface="HELVETICA NEUE LIGHT" panose="02000403000000020004" pitchFamily="2" charset="0"/>
            </a:rPr>
            <a:t>The idea: </a:t>
          </a:r>
          <a:r>
            <a:rPr lang="en-IL" sz="3200" b="0" i="0" dirty="0">
              <a:latin typeface="Helvetica Neue Light" panose="02000403000000020004" pitchFamily="2" charset="0"/>
              <a:ea typeface="Helvetica Neue Light" panose="02000403000000020004" pitchFamily="2" charset="0"/>
            </a:rPr>
            <a:t>Commit-and-shuffle</a:t>
          </a:r>
          <a:endParaRPr lang="en-US" sz="3200" b="0" i="0" dirty="0">
            <a:latin typeface="Helvetica Neue Light" panose="02000403000000020004" pitchFamily="2" charset="0"/>
            <a:ea typeface="Helvetica Neue Light" panose="02000403000000020004" pitchFamily="2" charset="0"/>
          </a:endParaRPr>
        </a:p>
      </dgm:t>
    </dgm:pt>
    <dgm:pt modelId="{524DC949-E80E-434D-8EDB-1DD6F0171AFB}" type="parTrans" cxnId="{BAF48285-D29D-4F2F-879B-E064623CF54B}">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E63DA95D-E7C6-4332-9583-65747C1F7198}" type="sibTrans" cxnId="{BAF48285-D29D-4F2F-879B-E064623CF54B}">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213E0AD7-4992-46AD-B777-2ECECD94629E}" type="pres">
      <dgm:prSet presAssocID="{1D803355-43FE-44C6-9DD3-D3990C856B32}" presName="root" presStyleCnt="0">
        <dgm:presLayoutVars>
          <dgm:dir/>
          <dgm:resizeHandles val="exact"/>
        </dgm:presLayoutVars>
      </dgm:prSet>
      <dgm:spPr/>
    </dgm:pt>
    <dgm:pt modelId="{535EC4C5-5237-4B70-B134-984BBC705CCA}" type="pres">
      <dgm:prSet presAssocID="{CD6E22C9-DD7E-4A75-B9E2-9E71FD1B05C2}" presName="compNode" presStyleCnt="0"/>
      <dgm:spPr/>
    </dgm:pt>
    <dgm:pt modelId="{38B049C7-5305-4166-B9EE-D1A784280EB1}" type="pres">
      <dgm:prSet presAssocID="{CD6E22C9-DD7E-4A75-B9E2-9E71FD1B05C2}" presName="bgRect" presStyleLbl="bgShp" presStyleIdx="0" presStyleCnt="2"/>
      <dgm:spPr/>
    </dgm:pt>
    <dgm:pt modelId="{E69E1675-A9FE-4BFA-A469-83AB53847D8F}" type="pres">
      <dgm:prSet presAssocID="{CD6E22C9-DD7E-4A75-B9E2-9E71FD1B05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afe with solid fill"/>
        </a:ext>
      </dgm:extLst>
    </dgm:pt>
    <dgm:pt modelId="{7CCB665D-64C6-4BC0-882B-F88FF346ED0F}" type="pres">
      <dgm:prSet presAssocID="{CD6E22C9-DD7E-4A75-B9E2-9E71FD1B05C2}" presName="spaceRect" presStyleCnt="0"/>
      <dgm:spPr/>
    </dgm:pt>
    <dgm:pt modelId="{C307DC56-3423-46AC-ABED-714246804CEC}" type="pres">
      <dgm:prSet presAssocID="{CD6E22C9-DD7E-4A75-B9E2-9E71FD1B05C2}" presName="parTx" presStyleLbl="revTx" presStyleIdx="0" presStyleCnt="2">
        <dgm:presLayoutVars>
          <dgm:chMax val="0"/>
          <dgm:chPref val="0"/>
        </dgm:presLayoutVars>
      </dgm:prSet>
      <dgm:spPr/>
    </dgm:pt>
    <dgm:pt modelId="{5AB92335-F0D3-4301-B828-590D266272BB}" type="pres">
      <dgm:prSet presAssocID="{278919A6-5C53-4A85-A9EF-2E476A04383C}" presName="sibTrans" presStyleCnt="0"/>
      <dgm:spPr/>
    </dgm:pt>
    <dgm:pt modelId="{FDFC0450-B42F-4680-8790-E62DDB4009B5}" type="pres">
      <dgm:prSet presAssocID="{98A1F37C-CDF2-4FAA-901A-E0CA0E92D256}" presName="compNode" presStyleCnt="0"/>
      <dgm:spPr/>
    </dgm:pt>
    <dgm:pt modelId="{70808285-1D8E-4EB4-8C6C-1D0E129DF1FF}" type="pres">
      <dgm:prSet presAssocID="{98A1F37C-CDF2-4FAA-901A-E0CA0E92D256}" presName="bgRect" presStyleLbl="bgShp" presStyleIdx="1" presStyleCnt="2"/>
      <dgm:spPr/>
    </dgm:pt>
    <dgm:pt modelId="{2932B6B4-4659-411B-9C67-CE94D73BB6F8}" type="pres">
      <dgm:prSet presAssocID="{98A1F37C-CDF2-4FAA-901A-E0CA0E92D25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huffle with solid fill"/>
        </a:ext>
      </dgm:extLst>
    </dgm:pt>
    <dgm:pt modelId="{57314359-6800-45D1-BAB4-9E20C2C5F677}" type="pres">
      <dgm:prSet presAssocID="{98A1F37C-CDF2-4FAA-901A-E0CA0E92D256}" presName="spaceRect" presStyleCnt="0"/>
      <dgm:spPr/>
    </dgm:pt>
    <dgm:pt modelId="{865FD760-249E-4B8B-B0D7-F25D5AE19D7F}" type="pres">
      <dgm:prSet presAssocID="{98A1F37C-CDF2-4FAA-901A-E0CA0E92D256}" presName="parTx" presStyleLbl="revTx" presStyleIdx="1" presStyleCnt="2">
        <dgm:presLayoutVars>
          <dgm:chMax val="0"/>
          <dgm:chPref val="0"/>
        </dgm:presLayoutVars>
      </dgm:prSet>
      <dgm:spPr/>
    </dgm:pt>
  </dgm:ptLst>
  <dgm:cxnLst>
    <dgm:cxn modelId="{81B7F546-DE9D-46A4-992B-0C7AEDF6E4BC}" type="presOf" srcId="{1D803355-43FE-44C6-9DD3-D3990C856B32}" destId="{213E0AD7-4992-46AD-B777-2ECECD94629E}" srcOrd="0" destOrd="0" presId="urn:microsoft.com/office/officeart/2018/2/layout/IconVerticalSolidList"/>
    <dgm:cxn modelId="{27E28B4C-BD79-4504-AF03-4259D60653A3}" srcId="{1D803355-43FE-44C6-9DD3-D3990C856B32}" destId="{CD6E22C9-DD7E-4A75-B9E2-9E71FD1B05C2}" srcOrd="0" destOrd="0" parTransId="{07F2DB49-0079-4EE0-B56A-D0FA929BE391}" sibTransId="{278919A6-5C53-4A85-A9EF-2E476A04383C}"/>
    <dgm:cxn modelId="{BAF48285-D29D-4F2F-879B-E064623CF54B}" srcId="{1D803355-43FE-44C6-9DD3-D3990C856B32}" destId="{98A1F37C-CDF2-4FAA-901A-E0CA0E92D256}" srcOrd="1" destOrd="0" parTransId="{524DC949-E80E-434D-8EDB-1DD6F0171AFB}" sibTransId="{E63DA95D-E7C6-4332-9583-65747C1F7198}"/>
    <dgm:cxn modelId="{1931BCA5-5120-4C83-9E33-5ABFD788C9A2}" type="presOf" srcId="{CD6E22C9-DD7E-4A75-B9E2-9E71FD1B05C2}" destId="{C307DC56-3423-46AC-ABED-714246804CEC}" srcOrd="0" destOrd="0" presId="urn:microsoft.com/office/officeart/2018/2/layout/IconVerticalSolidList"/>
    <dgm:cxn modelId="{312CDFFE-1948-4B58-B931-AFC84131B44B}" type="presOf" srcId="{98A1F37C-CDF2-4FAA-901A-E0CA0E92D256}" destId="{865FD760-249E-4B8B-B0D7-F25D5AE19D7F}" srcOrd="0" destOrd="0" presId="urn:microsoft.com/office/officeart/2018/2/layout/IconVerticalSolidList"/>
    <dgm:cxn modelId="{84303E52-EA2B-44C7-9D74-90E832BB8586}" type="presParOf" srcId="{213E0AD7-4992-46AD-B777-2ECECD94629E}" destId="{535EC4C5-5237-4B70-B134-984BBC705CCA}" srcOrd="0" destOrd="0" presId="urn:microsoft.com/office/officeart/2018/2/layout/IconVerticalSolidList"/>
    <dgm:cxn modelId="{F232D4B3-0317-4B7F-A8C3-6D7E24BEB8D8}" type="presParOf" srcId="{535EC4C5-5237-4B70-B134-984BBC705CCA}" destId="{38B049C7-5305-4166-B9EE-D1A784280EB1}" srcOrd="0" destOrd="0" presId="urn:microsoft.com/office/officeart/2018/2/layout/IconVerticalSolidList"/>
    <dgm:cxn modelId="{5EE3EC34-8066-46EA-A783-85AC875B76B4}" type="presParOf" srcId="{535EC4C5-5237-4B70-B134-984BBC705CCA}" destId="{E69E1675-A9FE-4BFA-A469-83AB53847D8F}" srcOrd="1" destOrd="0" presId="urn:microsoft.com/office/officeart/2018/2/layout/IconVerticalSolidList"/>
    <dgm:cxn modelId="{997CACEB-7E10-49ED-8445-1CEE39D02471}" type="presParOf" srcId="{535EC4C5-5237-4B70-B134-984BBC705CCA}" destId="{7CCB665D-64C6-4BC0-882B-F88FF346ED0F}" srcOrd="2" destOrd="0" presId="urn:microsoft.com/office/officeart/2018/2/layout/IconVerticalSolidList"/>
    <dgm:cxn modelId="{D96009E8-E610-432A-803E-BD1111769D21}" type="presParOf" srcId="{535EC4C5-5237-4B70-B134-984BBC705CCA}" destId="{C307DC56-3423-46AC-ABED-714246804CEC}" srcOrd="3" destOrd="0" presId="urn:microsoft.com/office/officeart/2018/2/layout/IconVerticalSolidList"/>
    <dgm:cxn modelId="{87BA3EBB-CB64-40AD-B51D-2E2E19189501}" type="presParOf" srcId="{213E0AD7-4992-46AD-B777-2ECECD94629E}" destId="{5AB92335-F0D3-4301-B828-590D266272BB}" srcOrd="1" destOrd="0" presId="urn:microsoft.com/office/officeart/2018/2/layout/IconVerticalSolidList"/>
    <dgm:cxn modelId="{9A998238-07CC-4A9E-81B6-D354440025A0}" type="presParOf" srcId="{213E0AD7-4992-46AD-B777-2ECECD94629E}" destId="{FDFC0450-B42F-4680-8790-E62DDB4009B5}" srcOrd="2" destOrd="0" presId="urn:microsoft.com/office/officeart/2018/2/layout/IconVerticalSolidList"/>
    <dgm:cxn modelId="{A1E00AFB-03A0-4A23-BC23-813F8627C287}" type="presParOf" srcId="{FDFC0450-B42F-4680-8790-E62DDB4009B5}" destId="{70808285-1D8E-4EB4-8C6C-1D0E129DF1FF}" srcOrd="0" destOrd="0" presId="urn:microsoft.com/office/officeart/2018/2/layout/IconVerticalSolidList"/>
    <dgm:cxn modelId="{34A8809D-21B5-4242-9A9B-E011C06BB387}" type="presParOf" srcId="{FDFC0450-B42F-4680-8790-E62DDB4009B5}" destId="{2932B6B4-4659-411B-9C67-CE94D73BB6F8}" srcOrd="1" destOrd="0" presId="urn:microsoft.com/office/officeart/2018/2/layout/IconVerticalSolidList"/>
    <dgm:cxn modelId="{733AEF04-133C-4029-8669-CDD6342C2AC0}" type="presParOf" srcId="{FDFC0450-B42F-4680-8790-E62DDB4009B5}" destId="{57314359-6800-45D1-BAB4-9E20C2C5F677}" srcOrd="2" destOrd="0" presId="urn:microsoft.com/office/officeart/2018/2/layout/IconVerticalSolidList"/>
    <dgm:cxn modelId="{1EBA5718-FD26-4878-AC5B-18FBA24B467A}" type="presParOf" srcId="{FDFC0450-B42F-4680-8790-E62DDB4009B5}" destId="{865FD760-249E-4B8B-B0D7-F25D5AE19D7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1D803355-43FE-44C6-9DD3-D3990C856B3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6E22C9-DD7E-4A75-B9E2-9E71FD1B05C2}">
      <dgm:prSet custT="1"/>
      <dgm:spPr/>
      <dgm:t>
        <a:bodyPr/>
        <a:lstStyle/>
        <a:p>
          <a:pPr>
            <a:lnSpc>
              <a:spcPct val="100000"/>
            </a:lnSpc>
          </a:pPr>
          <a:r>
            <a:rPr lang="en-IL" sz="3200" b="1" i="0" dirty="0">
              <a:latin typeface="HELVETICA NEUE LIGHT" panose="02000403000000020004" pitchFamily="2" charset="0"/>
              <a:ea typeface="HELVETICA NEUE LIGHT" panose="02000403000000020004" pitchFamily="2" charset="0"/>
            </a:rPr>
            <a:t>Building block: </a:t>
          </a:r>
          <a:r>
            <a:rPr lang="en-IL" sz="3200" b="0" i="0" dirty="0">
              <a:latin typeface="Helvetica Neue Light" panose="02000403000000020004" pitchFamily="2" charset="0"/>
              <a:ea typeface="Helvetica Neue Light" panose="02000403000000020004" pitchFamily="2" charset="0"/>
            </a:rPr>
            <a:t>a </a:t>
          </a:r>
          <a:r>
            <a:rPr lang="en-IL" sz="3200" b="1" i="0" dirty="0">
              <a:latin typeface="HELVETICA NEUE LIGHT" panose="02000403000000020004" pitchFamily="2" charset="0"/>
              <a:ea typeface="HELVETICA NEUE LIGHT" panose="02000403000000020004" pitchFamily="2" charset="0"/>
            </a:rPr>
            <a:t>“special” </a:t>
          </a:r>
          <a:r>
            <a:rPr lang="en-IL" sz="3200" b="0" i="0" dirty="0">
              <a:latin typeface="Helvetica Neue Light" panose="02000403000000020004" pitchFamily="2" charset="0"/>
              <a:ea typeface="Helvetica Neue Light" panose="02000403000000020004" pitchFamily="2" charset="0"/>
            </a:rPr>
            <a:t>commitment scheme</a:t>
          </a:r>
          <a:endParaRPr lang="en-US" sz="3200" b="0" i="0" dirty="0">
            <a:latin typeface="Helvetica Neue Light" panose="02000403000000020004" pitchFamily="2" charset="0"/>
            <a:ea typeface="Helvetica Neue Light" panose="02000403000000020004" pitchFamily="2" charset="0"/>
          </a:endParaRPr>
        </a:p>
      </dgm:t>
    </dgm:pt>
    <dgm:pt modelId="{07F2DB49-0079-4EE0-B56A-D0FA929BE391}" type="parTrans" cxnId="{27E28B4C-BD79-4504-AF03-4259D60653A3}">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278919A6-5C53-4A85-A9EF-2E476A04383C}" type="sibTrans" cxnId="{27E28B4C-BD79-4504-AF03-4259D60653A3}">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98A1F37C-CDF2-4FAA-901A-E0CA0E92D256}">
      <dgm:prSet custT="1"/>
      <dgm:spPr/>
      <dgm:t>
        <a:bodyPr/>
        <a:lstStyle/>
        <a:p>
          <a:pPr>
            <a:lnSpc>
              <a:spcPct val="100000"/>
            </a:lnSpc>
          </a:pPr>
          <a:r>
            <a:rPr lang="en-IL" sz="3200" b="1" i="0" dirty="0">
              <a:latin typeface="HELVETICA NEUE LIGHT" panose="02000403000000020004" pitchFamily="2" charset="0"/>
              <a:ea typeface="HELVETICA NEUE LIGHT" panose="02000403000000020004" pitchFamily="2" charset="0"/>
            </a:rPr>
            <a:t>The idea: </a:t>
          </a:r>
          <a:r>
            <a:rPr lang="en-IL" sz="3200" b="0" i="0" dirty="0">
              <a:latin typeface="Helvetica Neue Light" panose="02000403000000020004" pitchFamily="2" charset="0"/>
              <a:ea typeface="Helvetica Neue Light" panose="02000403000000020004" pitchFamily="2" charset="0"/>
            </a:rPr>
            <a:t>Commit-and-shuffle</a:t>
          </a:r>
          <a:endParaRPr lang="en-US" sz="3200" b="0" i="0" dirty="0">
            <a:latin typeface="Helvetica Neue Light" panose="02000403000000020004" pitchFamily="2" charset="0"/>
            <a:ea typeface="Helvetica Neue Light" panose="02000403000000020004" pitchFamily="2" charset="0"/>
          </a:endParaRPr>
        </a:p>
      </dgm:t>
    </dgm:pt>
    <dgm:pt modelId="{524DC949-E80E-434D-8EDB-1DD6F0171AFB}" type="parTrans" cxnId="{BAF48285-D29D-4F2F-879B-E064623CF54B}">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E63DA95D-E7C6-4332-9583-65747C1F7198}" type="sibTrans" cxnId="{BAF48285-D29D-4F2F-879B-E064623CF54B}">
      <dgm:prSet/>
      <dgm:spPr/>
      <dgm:t>
        <a:bodyPr/>
        <a:lstStyle/>
        <a:p>
          <a:endParaRPr lang="en-US" sz="3200" b="0" i="0">
            <a:latin typeface="Helvetica Neue Light" panose="02000403000000020004" pitchFamily="2" charset="0"/>
            <a:ea typeface="Helvetica Neue Light" panose="02000403000000020004" pitchFamily="2" charset="0"/>
          </a:endParaRPr>
        </a:p>
      </dgm:t>
    </dgm:pt>
    <dgm:pt modelId="{213E0AD7-4992-46AD-B777-2ECECD94629E}" type="pres">
      <dgm:prSet presAssocID="{1D803355-43FE-44C6-9DD3-D3990C856B32}" presName="root" presStyleCnt="0">
        <dgm:presLayoutVars>
          <dgm:dir/>
          <dgm:resizeHandles val="exact"/>
        </dgm:presLayoutVars>
      </dgm:prSet>
      <dgm:spPr/>
    </dgm:pt>
    <dgm:pt modelId="{535EC4C5-5237-4B70-B134-984BBC705CCA}" type="pres">
      <dgm:prSet presAssocID="{CD6E22C9-DD7E-4A75-B9E2-9E71FD1B05C2}" presName="compNode" presStyleCnt="0"/>
      <dgm:spPr/>
    </dgm:pt>
    <dgm:pt modelId="{38B049C7-5305-4166-B9EE-D1A784280EB1}" type="pres">
      <dgm:prSet presAssocID="{CD6E22C9-DD7E-4A75-B9E2-9E71FD1B05C2}" presName="bgRect" presStyleLbl="bgShp" presStyleIdx="0" presStyleCnt="2"/>
      <dgm:spPr/>
    </dgm:pt>
    <dgm:pt modelId="{E69E1675-A9FE-4BFA-A469-83AB53847D8F}" type="pres">
      <dgm:prSet presAssocID="{CD6E22C9-DD7E-4A75-B9E2-9E71FD1B05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afe with solid fill"/>
        </a:ext>
      </dgm:extLst>
    </dgm:pt>
    <dgm:pt modelId="{7CCB665D-64C6-4BC0-882B-F88FF346ED0F}" type="pres">
      <dgm:prSet presAssocID="{CD6E22C9-DD7E-4A75-B9E2-9E71FD1B05C2}" presName="spaceRect" presStyleCnt="0"/>
      <dgm:spPr/>
    </dgm:pt>
    <dgm:pt modelId="{C307DC56-3423-46AC-ABED-714246804CEC}" type="pres">
      <dgm:prSet presAssocID="{CD6E22C9-DD7E-4A75-B9E2-9E71FD1B05C2}" presName="parTx" presStyleLbl="revTx" presStyleIdx="0" presStyleCnt="2">
        <dgm:presLayoutVars>
          <dgm:chMax val="0"/>
          <dgm:chPref val="0"/>
        </dgm:presLayoutVars>
      </dgm:prSet>
      <dgm:spPr/>
    </dgm:pt>
    <dgm:pt modelId="{5AB92335-F0D3-4301-B828-590D266272BB}" type="pres">
      <dgm:prSet presAssocID="{278919A6-5C53-4A85-A9EF-2E476A04383C}" presName="sibTrans" presStyleCnt="0"/>
      <dgm:spPr/>
    </dgm:pt>
    <dgm:pt modelId="{FDFC0450-B42F-4680-8790-E62DDB4009B5}" type="pres">
      <dgm:prSet presAssocID="{98A1F37C-CDF2-4FAA-901A-E0CA0E92D256}" presName="compNode" presStyleCnt="0"/>
      <dgm:spPr/>
    </dgm:pt>
    <dgm:pt modelId="{70808285-1D8E-4EB4-8C6C-1D0E129DF1FF}" type="pres">
      <dgm:prSet presAssocID="{98A1F37C-CDF2-4FAA-901A-E0CA0E92D256}" presName="bgRect" presStyleLbl="bgShp" presStyleIdx="1" presStyleCnt="2"/>
      <dgm:spPr/>
    </dgm:pt>
    <dgm:pt modelId="{2932B6B4-4659-411B-9C67-CE94D73BB6F8}" type="pres">
      <dgm:prSet presAssocID="{98A1F37C-CDF2-4FAA-901A-E0CA0E92D25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huffle with solid fill"/>
        </a:ext>
      </dgm:extLst>
    </dgm:pt>
    <dgm:pt modelId="{57314359-6800-45D1-BAB4-9E20C2C5F677}" type="pres">
      <dgm:prSet presAssocID="{98A1F37C-CDF2-4FAA-901A-E0CA0E92D256}" presName="spaceRect" presStyleCnt="0"/>
      <dgm:spPr/>
    </dgm:pt>
    <dgm:pt modelId="{865FD760-249E-4B8B-B0D7-F25D5AE19D7F}" type="pres">
      <dgm:prSet presAssocID="{98A1F37C-CDF2-4FAA-901A-E0CA0E92D256}" presName="parTx" presStyleLbl="revTx" presStyleIdx="1" presStyleCnt="2">
        <dgm:presLayoutVars>
          <dgm:chMax val="0"/>
          <dgm:chPref val="0"/>
        </dgm:presLayoutVars>
      </dgm:prSet>
      <dgm:spPr/>
    </dgm:pt>
  </dgm:ptLst>
  <dgm:cxnLst>
    <dgm:cxn modelId="{81B7F546-DE9D-46A4-992B-0C7AEDF6E4BC}" type="presOf" srcId="{1D803355-43FE-44C6-9DD3-D3990C856B32}" destId="{213E0AD7-4992-46AD-B777-2ECECD94629E}" srcOrd="0" destOrd="0" presId="urn:microsoft.com/office/officeart/2018/2/layout/IconVerticalSolidList"/>
    <dgm:cxn modelId="{27E28B4C-BD79-4504-AF03-4259D60653A3}" srcId="{1D803355-43FE-44C6-9DD3-D3990C856B32}" destId="{CD6E22C9-DD7E-4A75-B9E2-9E71FD1B05C2}" srcOrd="0" destOrd="0" parTransId="{07F2DB49-0079-4EE0-B56A-D0FA929BE391}" sibTransId="{278919A6-5C53-4A85-A9EF-2E476A04383C}"/>
    <dgm:cxn modelId="{BAF48285-D29D-4F2F-879B-E064623CF54B}" srcId="{1D803355-43FE-44C6-9DD3-D3990C856B32}" destId="{98A1F37C-CDF2-4FAA-901A-E0CA0E92D256}" srcOrd="1" destOrd="0" parTransId="{524DC949-E80E-434D-8EDB-1DD6F0171AFB}" sibTransId="{E63DA95D-E7C6-4332-9583-65747C1F7198}"/>
    <dgm:cxn modelId="{1931BCA5-5120-4C83-9E33-5ABFD788C9A2}" type="presOf" srcId="{CD6E22C9-DD7E-4A75-B9E2-9E71FD1B05C2}" destId="{C307DC56-3423-46AC-ABED-714246804CEC}" srcOrd="0" destOrd="0" presId="urn:microsoft.com/office/officeart/2018/2/layout/IconVerticalSolidList"/>
    <dgm:cxn modelId="{312CDFFE-1948-4B58-B931-AFC84131B44B}" type="presOf" srcId="{98A1F37C-CDF2-4FAA-901A-E0CA0E92D256}" destId="{865FD760-249E-4B8B-B0D7-F25D5AE19D7F}" srcOrd="0" destOrd="0" presId="urn:microsoft.com/office/officeart/2018/2/layout/IconVerticalSolidList"/>
    <dgm:cxn modelId="{84303E52-EA2B-44C7-9D74-90E832BB8586}" type="presParOf" srcId="{213E0AD7-4992-46AD-B777-2ECECD94629E}" destId="{535EC4C5-5237-4B70-B134-984BBC705CCA}" srcOrd="0" destOrd="0" presId="urn:microsoft.com/office/officeart/2018/2/layout/IconVerticalSolidList"/>
    <dgm:cxn modelId="{F232D4B3-0317-4B7F-A8C3-6D7E24BEB8D8}" type="presParOf" srcId="{535EC4C5-5237-4B70-B134-984BBC705CCA}" destId="{38B049C7-5305-4166-B9EE-D1A784280EB1}" srcOrd="0" destOrd="0" presId="urn:microsoft.com/office/officeart/2018/2/layout/IconVerticalSolidList"/>
    <dgm:cxn modelId="{5EE3EC34-8066-46EA-A783-85AC875B76B4}" type="presParOf" srcId="{535EC4C5-5237-4B70-B134-984BBC705CCA}" destId="{E69E1675-A9FE-4BFA-A469-83AB53847D8F}" srcOrd="1" destOrd="0" presId="urn:microsoft.com/office/officeart/2018/2/layout/IconVerticalSolidList"/>
    <dgm:cxn modelId="{997CACEB-7E10-49ED-8445-1CEE39D02471}" type="presParOf" srcId="{535EC4C5-5237-4B70-B134-984BBC705CCA}" destId="{7CCB665D-64C6-4BC0-882B-F88FF346ED0F}" srcOrd="2" destOrd="0" presId="urn:microsoft.com/office/officeart/2018/2/layout/IconVerticalSolidList"/>
    <dgm:cxn modelId="{D96009E8-E610-432A-803E-BD1111769D21}" type="presParOf" srcId="{535EC4C5-5237-4B70-B134-984BBC705CCA}" destId="{C307DC56-3423-46AC-ABED-714246804CEC}" srcOrd="3" destOrd="0" presId="urn:microsoft.com/office/officeart/2018/2/layout/IconVerticalSolidList"/>
    <dgm:cxn modelId="{87BA3EBB-CB64-40AD-B51D-2E2E19189501}" type="presParOf" srcId="{213E0AD7-4992-46AD-B777-2ECECD94629E}" destId="{5AB92335-F0D3-4301-B828-590D266272BB}" srcOrd="1" destOrd="0" presId="urn:microsoft.com/office/officeart/2018/2/layout/IconVerticalSolidList"/>
    <dgm:cxn modelId="{9A998238-07CC-4A9E-81B6-D354440025A0}" type="presParOf" srcId="{213E0AD7-4992-46AD-B777-2ECECD94629E}" destId="{FDFC0450-B42F-4680-8790-E62DDB4009B5}" srcOrd="2" destOrd="0" presId="urn:microsoft.com/office/officeart/2018/2/layout/IconVerticalSolidList"/>
    <dgm:cxn modelId="{A1E00AFB-03A0-4A23-BC23-813F8627C287}" type="presParOf" srcId="{FDFC0450-B42F-4680-8790-E62DDB4009B5}" destId="{70808285-1D8E-4EB4-8C6C-1D0E129DF1FF}" srcOrd="0" destOrd="0" presId="urn:microsoft.com/office/officeart/2018/2/layout/IconVerticalSolidList"/>
    <dgm:cxn modelId="{34A8809D-21B5-4242-9A9B-E011C06BB387}" type="presParOf" srcId="{FDFC0450-B42F-4680-8790-E62DDB4009B5}" destId="{2932B6B4-4659-411B-9C67-CE94D73BB6F8}" srcOrd="1" destOrd="0" presId="urn:microsoft.com/office/officeart/2018/2/layout/IconVerticalSolidList"/>
    <dgm:cxn modelId="{733AEF04-133C-4029-8669-CDD6342C2AC0}" type="presParOf" srcId="{FDFC0450-B42F-4680-8790-E62DDB4009B5}" destId="{57314359-6800-45D1-BAB4-9E20C2C5F677}" srcOrd="2" destOrd="0" presId="urn:microsoft.com/office/officeart/2018/2/layout/IconVerticalSolidList"/>
    <dgm:cxn modelId="{1EBA5718-FD26-4878-AC5B-18FBA24B467A}" type="presParOf" srcId="{FDFC0450-B42F-4680-8790-E62DDB4009B5}" destId="{865FD760-249E-4B8B-B0D7-F25D5AE19D7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Lst>
  <dgm:cxnLst>
    <dgm:cxn modelId="{A9C62E98-BB16-EC44-B657-F5071354F8FF}" type="presOf" srcId="{E8BF6AD6-99D4-624F-8719-BA1F2912E6AF}" destId="{2D94527D-0C6D-334F-8FE7-B2BD1BCDF5FC}" srcOrd="0" destOrd="0" presId="urn:microsoft.com/office/officeart/2005/8/layout/process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865E7E3-1C0C-AE48-9DE2-703CD1F82A3E}">
      <dgm:prSet phldrT="[Text]"/>
      <dgm:spPr/>
      <dgm:t>
        <a:bodyPr/>
        <a:lstStyle/>
        <a:p>
          <a:pPr rtl="0"/>
          <a:r>
            <a:rPr lang="en-US" dirty="0"/>
            <a:t>        </a:t>
          </a:r>
        </a:p>
      </dgm:t>
    </dgm:pt>
    <dgm:pt modelId="{C84A05C7-F5FD-5D41-93A9-3E1955A57B96}" type="parTrans" cxnId="{A42B3B55-F4F3-D64D-A940-34BF2DEB88FA}">
      <dgm:prSet/>
      <dgm:spPr/>
      <dgm:t>
        <a:bodyPr/>
        <a:lstStyle/>
        <a:p>
          <a:endParaRPr lang="en-US"/>
        </a:p>
      </dgm:t>
    </dgm:pt>
    <dgm:pt modelId="{592F7F2F-B763-4043-84F0-C2A53AA334F6}" type="sibTrans" cxnId="{A42B3B55-F4F3-D64D-A940-34BF2DEB88FA}">
      <dgm:prSet/>
      <dgm:spPr/>
      <dgm:t>
        <a:bodyPr/>
        <a:lstStyle/>
        <a:p>
          <a:endParaRPr lang="en-US"/>
        </a:p>
      </dgm:t>
    </dgm:pt>
    <dgm:pt modelId="{0EE69E45-8835-A941-9E46-67AF8D3FE5F7}">
      <dgm:prSet phldrT="[Text]"/>
      <dgm:spPr/>
      <dgm:t>
        <a:bodyPr/>
        <a:lstStyle/>
        <a:p>
          <a:pPr rtl="0"/>
          <a:r>
            <a:rPr lang="en-US" dirty="0"/>
            <a:t> </a:t>
          </a:r>
        </a:p>
      </dgm:t>
    </dgm:pt>
    <dgm:pt modelId="{B9233D55-9C9F-474D-A302-85B3B00B227B}" type="parTrans" cxnId="{A3476416-6584-9448-B263-546769CC8152}">
      <dgm:prSet/>
      <dgm:spPr/>
      <dgm:t>
        <a:bodyPr/>
        <a:lstStyle/>
        <a:p>
          <a:endParaRPr lang="en-US"/>
        </a:p>
      </dgm:t>
    </dgm:pt>
    <dgm:pt modelId="{1E406A9B-506F-834C-8B07-51C62CB8A4FA}" type="sibTrans" cxnId="{A3476416-6584-9448-B263-546769CC8152}">
      <dgm:prSet/>
      <dgm:spPr/>
      <dgm:t>
        <a:bodyPr/>
        <a:lstStyle/>
        <a:p>
          <a:endParaRPr lang="en-US"/>
        </a:p>
      </dgm:t>
    </dgm:pt>
    <dgm:pt modelId="{F5174ED7-762A-3448-BD18-CB539BA0D9B1}">
      <dgm:prSet phldrT="[Text]"/>
      <dgm:spPr/>
      <dgm:t>
        <a:bodyPr/>
        <a:lstStyle/>
        <a:p>
          <a:pPr rtl="0"/>
          <a:r>
            <a:rPr lang="en-US" dirty="0"/>
            <a:t> </a:t>
          </a:r>
        </a:p>
      </dgm:t>
    </dgm:pt>
    <dgm:pt modelId="{98B4644B-FD71-CD4E-8A01-645FBDC02AC9}" type="sibTrans" cxnId="{696C49F6-881F-3048-A671-471E8ED711F3}">
      <dgm:prSet/>
      <dgm:spPr/>
      <dgm:t>
        <a:bodyPr/>
        <a:lstStyle/>
        <a:p>
          <a:endParaRPr lang="en-US"/>
        </a:p>
      </dgm:t>
    </dgm:pt>
    <dgm:pt modelId="{483B0A45-EBB3-6146-B85B-08E889A81E3C}" type="parTrans" cxnId="{696C49F6-881F-3048-A671-471E8ED711F3}">
      <dgm:prSet/>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 modelId="{B5E2E19D-7458-FA41-8FCA-1EDDCA396307}" type="pres">
      <dgm:prSet presAssocID="{2865E7E3-1C0C-AE48-9DE2-703CD1F82A3E}" presName="node" presStyleLbl="node1" presStyleIdx="0" presStyleCnt="3">
        <dgm:presLayoutVars>
          <dgm:bulletEnabled val="1"/>
        </dgm:presLayoutVars>
      </dgm:prSet>
      <dgm:spPr/>
    </dgm:pt>
    <dgm:pt modelId="{151844EF-D947-784D-A787-BE62BB375298}" type="pres">
      <dgm:prSet presAssocID="{592F7F2F-B763-4043-84F0-C2A53AA334F6}" presName="sibTrans" presStyleLbl="sibTrans2D1" presStyleIdx="0" presStyleCnt="2"/>
      <dgm:spPr/>
    </dgm:pt>
    <dgm:pt modelId="{B0DECFF3-B408-9541-847E-178655B30DE5}" type="pres">
      <dgm:prSet presAssocID="{592F7F2F-B763-4043-84F0-C2A53AA334F6}" presName="connectorText" presStyleLbl="sibTrans2D1" presStyleIdx="0" presStyleCnt="2"/>
      <dgm:spPr/>
    </dgm:pt>
    <dgm:pt modelId="{4ED3F7B3-AE56-454B-B8F9-AA8C577B3E6C}" type="pres">
      <dgm:prSet presAssocID="{0EE69E45-8835-A941-9E46-67AF8D3FE5F7}" presName="node" presStyleLbl="node1" presStyleIdx="1" presStyleCnt="3">
        <dgm:presLayoutVars>
          <dgm:bulletEnabled val="1"/>
        </dgm:presLayoutVars>
      </dgm:prSet>
      <dgm:spPr/>
    </dgm:pt>
    <dgm:pt modelId="{16967EE6-EBD5-384A-AFA3-57B945B9EEB3}" type="pres">
      <dgm:prSet presAssocID="{1E406A9B-506F-834C-8B07-51C62CB8A4FA}" presName="sibTrans" presStyleLbl="sibTrans2D1" presStyleIdx="1" presStyleCnt="2"/>
      <dgm:spPr/>
    </dgm:pt>
    <dgm:pt modelId="{48312C31-9947-E34C-B4C2-712F936FF490}" type="pres">
      <dgm:prSet presAssocID="{1E406A9B-506F-834C-8B07-51C62CB8A4FA}" presName="connectorText" presStyleLbl="sibTrans2D1" presStyleIdx="1" presStyleCnt="2"/>
      <dgm:spPr/>
    </dgm:pt>
    <dgm:pt modelId="{553F1B8B-FC23-E94C-905D-87CA96D25D11}" type="pres">
      <dgm:prSet presAssocID="{F5174ED7-762A-3448-BD18-CB539BA0D9B1}" presName="node" presStyleLbl="node1" presStyleIdx="2" presStyleCnt="3">
        <dgm:presLayoutVars>
          <dgm:bulletEnabled val="1"/>
        </dgm:presLayoutVars>
      </dgm:prSet>
      <dgm:spPr/>
    </dgm:pt>
  </dgm:ptLst>
  <dgm:cxnLst>
    <dgm:cxn modelId="{A3476416-6584-9448-B263-546769CC8152}" srcId="{E8BF6AD6-99D4-624F-8719-BA1F2912E6AF}" destId="{0EE69E45-8835-A941-9E46-67AF8D3FE5F7}" srcOrd="1" destOrd="0" parTransId="{B9233D55-9C9F-474D-A302-85B3B00B227B}" sibTransId="{1E406A9B-506F-834C-8B07-51C62CB8A4FA}"/>
    <dgm:cxn modelId="{FF6FE732-DC72-CE46-BC89-A3C0CBD2E64C}" type="presOf" srcId="{0EE69E45-8835-A941-9E46-67AF8D3FE5F7}" destId="{4ED3F7B3-AE56-454B-B8F9-AA8C577B3E6C}" srcOrd="0" destOrd="0" presId="urn:microsoft.com/office/officeart/2005/8/layout/process2"/>
    <dgm:cxn modelId="{A42B3B55-F4F3-D64D-A940-34BF2DEB88FA}" srcId="{E8BF6AD6-99D4-624F-8719-BA1F2912E6AF}" destId="{2865E7E3-1C0C-AE48-9DE2-703CD1F82A3E}" srcOrd="0" destOrd="0" parTransId="{C84A05C7-F5FD-5D41-93A9-3E1955A57B96}" sibTransId="{592F7F2F-B763-4043-84F0-C2A53AA334F6}"/>
    <dgm:cxn modelId="{4D03CF67-74FE-D941-AC88-60048DB5738A}" type="presOf" srcId="{2865E7E3-1C0C-AE48-9DE2-703CD1F82A3E}" destId="{B5E2E19D-7458-FA41-8FCA-1EDDCA396307}" srcOrd="0" destOrd="0" presId="urn:microsoft.com/office/officeart/2005/8/layout/process2"/>
    <dgm:cxn modelId="{F8C6C17F-2F88-F14C-98FB-264C3A331C17}" type="presOf" srcId="{1E406A9B-506F-834C-8B07-51C62CB8A4FA}" destId="{16967EE6-EBD5-384A-AFA3-57B945B9EEB3}" srcOrd="0" destOrd="0" presId="urn:microsoft.com/office/officeart/2005/8/layout/process2"/>
    <dgm:cxn modelId="{5AB8BF8E-E74E-044D-AF1A-2FE4C917DBB1}" type="presOf" srcId="{592F7F2F-B763-4043-84F0-C2A53AA334F6}" destId="{B0DECFF3-B408-9541-847E-178655B30DE5}" srcOrd="1" destOrd="0" presId="urn:microsoft.com/office/officeart/2005/8/layout/process2"/>
    <dgm:cxn modelId="{A9C62E98-BB16-EC44-B657-F5071354F8FF}" type="presOf" srcId="{E8BF6AD6-99D4-624F-8719-BA1F2912E6AF}" destId="{2D94527D-0C6D-334F-8FE7-B2BD1BCDF5FC}" srcOrd="0" destOrd="0" presId="urn:microsoft.com/office/officeart/2005/8/layout/process2"/>
    <dgm:cxn modelId="{1BEF95CE-F1E1-AF43-9D12-5C1BF50831FF}" type="presOf" srcId="{F5174ED7-762A-3448-BD18-CB539BA0D9B1}" destId="{553F1B8B-FC23-E94C-905D-87CA96D25D11}" srcOrd="0" destOrd="0" presId="urn:microsoft.com/office/officeart/2005/8/layout/process2"/>
    <dgm:cxn modelId="{64B364DD-BEBE-A344-AE64-492ED21D9677}" type="presOf" srcId="{1E406A9B-506F-834C-8B07-51C62CB8A4FA}" destId="{48312C31-9947-E34C-B4C2-712F936FF490}" srcOrd="1" destOrd="0" presId="urn:microsoft.com/office/officeart/2005/8/layout/process2"/>
    <dgm:cxn modelId="{62D148F6-8806-8544-BAAE-2298944233EE}" type="presOf" srcId="{592F7F2F-B763-4043-84F0-C2A53AA334F6}" destId="{151844EF-D947-784D-A787-BE62BB375298}" srcOrd="0" destOrd="0" presId="urn:microsoft.com/office/officeart/2005/8/layout/process2"/>
    <dgm:cxn modelId="{696C49F6-881F-3048-A671-471E8ED711F3}" srcId="{E8BF6AD6-99D4-624F-8719-BA1F2912E6AF}" destId="{F5174ED7-762A-3448-BD18-CB539BA0D9B1}" srcOrd="2" destOrd="0" parTransId="{483B0A45-EBB3-6146-B85B-08E889A81E3C}" sibTransId="{98B4644B-FD71-CD4E-8A01-645FBDC02AC9}"/>
    <dgm:cxn modelId="{400C26A1-05D7-104F-860D-EEAA876F3A2E}" type="presParOf" srcId="{2D94527D-0C6D-334F-8FE7-B2BD1BCDF5FC}" destId="{B5E2E19D-7458-FA41-8FCA-1EDDCA396307}" srcOrd="0" destOrd="0" presId="urn:microsoft.com/office/officeart/2005/8/layout/process2"/>
    <dgm:cxn modelId="{773364E5-09CF-244F-8DBF-800C3E7679A7}" type="presParOf" srcId="{2D94527D-0C6D-334F-8FE7-B2BD1BCDF5FC}" destId="{151844EF-D947-784D-A787-BE62BB375298}" srcOrd="1" destOrd="0" presId="urn:microsoft.com/office/officeart/2005/8/layout/process2"/>
    <dgm:cxn modelId="{FD772613-2C69-BA44-8D41-00B91FA9634B}" type="presParOf" srcId="{151844EF-D947-784D-A787-BE62BB375298}" destId="{B0DECFF3-B408-9541-847E-178655B30DE5}" srcOrd="0" destOrd="0" presId="urn:microsoft.com/office/officeart/2005/8/layout/process2"/>
    <dgm:cxn modelId="{6650B5BD-2C00-6246-A187-D1B5CF67A2F4}" type="presParOf" srcId="{2D94527D-0C6D-334F-8FE7-B2BD1BCDF5FC}" destId="{4ED3F7B3-AE56-454B-B8F9-AA8C577B3E6C}" srcOrd="2" destOrd="0" presId="urn:microsoft.com/office/officeart/2005/8/layout/process2"/>
    <dgm:cxn modelId="{EB464E00-8683-7548-8557-C25BFA613C18}" type="presParOf" srcId="{2D94527D-0C6D-334F-8FE7-B2BD1BCDF5FC}" destId="{16967EE6-EBD5-384A-AFA3-57B945B9EEB3}" srcOrd="3" destOrd="0" presId="urn:microsoft.com/office/officeart/2005/8/layout/process2"/>
    <dgm:cxn modelId="{1E2951C0-756A-994F-8E60-A8516C2BFBE7}" type="presParOf" srcId="{16967EE6-EBD5-384A-AFA3-57B945B9EEB3}" destId="{48312C31-9947-E34C-B4C2-712F936FF490}" srcOrd="0" destOrd="0" presId="urn:microsoft.com/office/officeart/2005/8/layout/process2"/>
    <dgm:cxn modelId="{2344DFD6-1B2A-7740-AF1E-A46DC1CE7419}" type="presParOf" srcId="{2D94527D-0C6D-334F-8FE7-B2BD1BCDF5FC}" destId="{553F1B8B-FC23-E94C-905D-87CA96D25D11}" srcOrd="4" destOrd="0" presId="urn:microsoft.com/office/officeart/2005/8/layout/process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865E7E3-1C0C-AE48-9DE2-703CD1F82A3E}">
      <dgm:prSet phldrT="[Text]"/>
      <dgm:spPr/>
      <dgm:t>
        <a:bodyPr/>
        <a:lstStyle/>
        <a:p>
          <a:pPr rtl="0"/>
          <a:r>
            <a:rPr lang="en-US" dirty="0"/>
            <a:t>        </a:t>
          </a:r>
        </a:p>
      </dgm:t>
    </dgm:pt>
    <dgm:pt modelId="{C84A05C7-F5FD-5D41-93A9-3E1955A57B96}" type="parTrans" cxnId="{A42B3B55-F4F3-D64D-A940-34BF2DEB88FA}">
      <dgm:prSet/>
      <dgm:spPr/>
      <dgm:t>
        <a:bodyPr/>
        <a:lstStyle/>
        <a:p>
          <a:endParaRPr lang="en-US"/>
        </a:p>
      </dgm:t>
    </dgm:pt>
    <dgm:pt modelId="{592F7F2F-B763-4043-84F0-C2A53AA334F6}" type="sibTrans" cxnId="{A42B3B55-F4F3-D64D-A940-34BF2DEB88FA}">
      <dgm:prSet/>
      <dgm:spPr/>
      <dgm:t>
        <a:bodyPr/>
        <a:lstStyle/>
        <a:p>
          <a:endParaRPr lang="en-US"/>
        </a:p>
      </dgm:t>
    </dgm:pt>
    <dgm:pt modelId="{0EE69E45-8835-A941-9E46-67AF8D3FE5F7}">
      <dgm:prSet phldrT="[Text]"/>
      <dgm:spPr/>
      <dgm:t>
        <a:bodyPr/>
        <a:lstStyle/>
        <a:p>
          <a:pPr rtl="0"/>
          <a:r>
            <a:rPr lang="en-US" dirty="0"/>
            <a:t> </a:t>
          </a:r>
        </a:p>
      </dgm:t>
    </dgm:pt>
    <dgm:pt modelId="{B9233D55-9C9F-474D-A302-85B3B00B227B}" type="parTrans" cxnId="{A3476416-6584-9448-B263-546769CC8152}">
      <dgm:prSet/>
      <dgm:spPr/>
      <dgm:t>
        <a:bodyPr/>
        <a:lstStyle/>
        <a:p>
          <a:endParaRPr lang="en-US"/>
        </a:p>
      </dgm:t>
    </dgm:pt>
    <dgm:pt modelId="{1E406A9B-506F-834C-8B07-51C62CB8A4FA}" type="sibTrans" cxnId="{A3476416-6584-9448-B263-546769CC8152}">
      <dgm:prSet/>
      <dgm:spPr/>
      <dgm:t>
        <a:bodyPr/>
        <a:lstStyle/>
        <a:p>
          <a:endParaRPr lang="en-US"/>
        </a:p>
      </dgm:t>
    </dgm:pt>
    <dgm:pt modelId="{F5174ED7-762A-3448-BD18-CB539BA0D9B1}">
      <dgm:prSet phldrT="[Text]"/>
      <dgm:spPr/>
      <dgm:t>
        <a:bodyPr/>
        <a:lstStyle/>
        <a:p>
          <a:pPr rtl="0"/>
          <a:r>
            <a:rPr lang="en-US" dirty="0"/>
            <a:t> </a:t>
          </a:r>
        </a:p>
      </dgm:t>
    </dgm:pt>
    <dgm:pt modelId="{98B4644B-FD71-CD4E-8A01-645FBDC02AC9}" type="sibTrans" cxnId="{696C49F6-881F-3048-A671-471E8ED711F3}">
      <dgm:prSet/>
      <dgm:spPr/>
      <dgm:t>
        <a:bodyPr/>
        <a:lstStyle/>
        <a:p>
          <a:endParaRPr lang="en-US"/>
        </a:p>
      </dgm:t>
    </dgm:pt>
    <dgm:pt modelId="{483B0A45-EBB3-6146-B85B-08E889A81E3C}" type="parTrans" cxnId="{696C49F6-881F-3048-A671-471E8ED711F3}">
      <dgm:prSet/>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 modelId="{B5E2E19D-7458-FA41-8FCA-1EDDCA396307}" type="pres">
      <dgm:prSet presAssocID="{2865E7E3-1C0C-AE48-9DE2-703CD1F82A3E}" presName="node" presStyleLbl="node1" presStyleIdx="0" presStyleCnt="3">
        <dgm:presLayoutVars>
          <dgm:bulletEnabled val="1"/>
        </dgm:presLayoutVars>
      </dgm:prSet>
      <dgm:spPr/>
    </dgm:pt>
    <dgm:pt modelId="{151844EF-D947-784D-A787-BE62BB375298}" type="pres">
      <dgm:prSet presAssocID="{592F7F2F-B763-4043-84F0-C2A53AA334F6}" presName="sibTrans" presStyleLbl="sibTrans2D1" presStyleIdx="0" presStyleCnt="2"/>
      <dgm:spPr/>
    </dgm:pt>
    <dgm:pt modelId="{B0DECFF3-B408-9541-847E-178655B30DE5}" type="pres">
      <dgm:prSet presAssocID="{592F7F2F-B763-4043-84F0-C2A53AA334F6}" presName="connectorText" presStyleLbl="sibTrans2D1" presStyleIdx="0" presStyleCnt="2"/>
      <dgm:spPr/>
    </dgm:pt>
    <dgm:pt modelId="{4ED3F7B3-AE56-454B-B8F9-AA8C577B3E6C}" type="pres">
      <dgm:prSet presAssocID="{0EE69E45-8835-A941-9E46-67AF8D3FE5F7}" presName="node" presStyleLbl="node1" presStyleIdx="1" presStyleCnt="3">
        <dgm:presLayoutVars>
          <dgm:bulletEnabled val="1"/>
        </dgm:presLayoutVars>
      </dgm:prSet>
      <dgm:spPr/>
    </dgm:pt>
    <dgm:pt modelId="{16967EE6-EBD5-384A-AFA3-57B945B9EEB3}" type="pres">
      <dgm:prSet presAssocID="{1E406A9B-506F-834C-8B07-51C62CB8A4FA}" presName="sibTrans" presStyleLbl="sibTrans2D1" presStyleIdx="1" presStyleCnt="2"/>
      <dgm:spPr/>
    </dgm:pt>
    <dgm:pt modelId="{48312C31-9947-E34C-B4C2-712F936FF490}" type="pres">
      <dgm:prSet presAssocID="{1E406A9B-506F-834C-8B07-51C62CB8A4FA}" presName="connectorText" presStyleLbl="sibTrans2D1" presStyleIdx="1" presStyleCnt="2"/>
      <dgm:spPr/>
    </dgm:pt>
    <dgm:pt modelId="{553F1B8B-FC23-E94C-905D-87CA96D25D11}" type="pres">
      <dgm:prSet presAssocID="{F5174ED7-762A-3448-BD18-CB539BA0D9B1}" presName="node" presStyleLbl="node1" presStyleIdx="2" presStyleCnt="3">
        <dgm:presLayoutVars>
          <dgm:bulletEnabled val="1"/>
        </dgm:presLayoutVars>
      </dgm:prSet>
      <dgm:spPr/>
    </dgm:pt>
  </dgm:ptLst>
  <dgm:cxnLst>
    <dgm:cxn modelId="{A3476416-6584-9448-B263-546769CC8152}" srcId="{E8BF6AD6-99D4-624F-8719-BA1F2912E6AF}" destId="{0EE69E45-8835-A941-9E46-67AF8D3FE5F7}" srcOrd="1" destOrd="0" parTransId="{B9233D55-9C9F-474D-A302-85B3B00B227B}" sibTransId="{1E406A9B-506F-834C-8B07-51C62CB8A4FA}"/>
    <dgm:cxn modelId="{FF6FE732-DC72-CE46-BC89-A3C0CBD2E64C}" type="presOf" srcId="{0EE69E45-8835-A941-9E46-67AF8D3FE5F7}" destId="{4ED3F7B3-AE56-454B-B8F9-AA8C577B3E6C}" srcOrd="0" destOrd="0" presId="urn:microsoft.com/office/officeart/2005/8/layout/process2"/>
    <dgm:cxn modelId="{A42B3B55-F4F3-D64D-A940-34BF2DEB88FA}" srcId="{E8BF6AD6-99D4-624F-8719-BA1F2912E6AF}" destId="{2865E7E3-1C0C-AE48-9DE2-703CD1F82A3E}" srcOrd="0" destOrd="0" parTransId="{C84A05C7-F5FD-5D41-93A9-3E1955A57B96}" sibTransId="{592F7F2F-B763-4043-84F0-C2A53AA334F6}"/>
    <dgm:cxn modelId="{4D03CF67-74FE-D941-AC88-60048DB5738A}" type="presOf" srcId="{2865E7E3-1C0C-AE48-9DE2-703CD1F82A3E}" destId="{B5E2E19D-7458-FA41-8FCA-1EDDCA396307}" srcOrd="0" destOrd="0" presId="urn:microsoft.com/office/officeart/2005/8/layout/process2"/>
    <dgm:cxn modelId="{F8C6C17F-2F88-F14C-98FB-264C3A331C17}" type="presOf" srcId="{1E406A9B-506F-834C-8B07-51C62CB8A4FA}" destId="{16967EE6-EBD5-384A-AFA3-57B945B9EEB3}" srcOrd="0" destOrd="0" presId="urn:microsoft.com/office/officeart/2005/8/layout/process2"/>
    <dgm:cxn modelId="{5AB8BF8E-E74E-044D-AF1A-2FE4C917DBB1}" type="presOf" srcId="{592F7F2F-B763-4043-84F0-C2A53AA334F6}" destId="{B0DECFF3-B408-9541-847E-178655B30DE5}" srcOrd="1" destOrd="0" presId="urn:microsoft.com/office/officeart/2005/8/layout/process2"/>
    <dgm:cxn modelId="{A9C62E98-BB16-EC44-B657-F5071354F8FF}" type="presOf" srcId="{E8BF6AD6-99D4-624F-8719-BA1F2912E6AF}" destId="{2D94527D-0C6D-334F-8FE7-B2BD1BCDF5FC}" srcOrd="0" destOrd="0" presId="urn:microsoft.com/office/officeart/2005/8/layout/process2"/>
    <dgm:cxn modelId="{1BEF95CE-F1E1-AF43-9D12-5C1BF50831FF}" type="presOf" srcId="{F5174ED7-762A-3448-BD18-CB539BA0D9B1}" destId="{553F1B8B-FC23-E94C-905D-87CA96D25D11}" srcOrd="0" destOrd="0" presId="urn:microsoft.com/office/officeart/2005/8/layout/process2"/>
    <dgm:cxn modelId="{64B364DD-BEBE-A344-AE64-492ED21D9677}" type="presOf" srcId="{1E406A9B-506F-834C-8B07-51C62CB8A4FA}" destId="{48312C31-9947-E34C-B4C2-712F936FF490}" srcOrd="1" destOrd="0" presId="urn:microsoft.com/office/officeart/2005/8/layout/process2"/>
    <dgm:cxn modelId="{62D148F6-8806-8544-BAAE-2298944233EE}" type="presOf" srcId="{592F7F2F-B763-4043-84F0-C2A53AA334F6}" destId="{151844EF-D947-784D-A787-BE62BB375298}" srcOrd="0" destOrd="0" presId="urn:microsoft.com/office/officeart/2005/8/layout/process2"/>
    <dgm:cxn modelId="{696C49F6-881F-3048-A671-471E8ED711F3}" srcId="{E8BF6AD6-99D4-624F-8719-BA1F2912E6AF}" destId="{F5174ED7-762A-3448-BD18-CB539BA0D9B1}" srcOrd="2" destOrd="0" parTransId="{483B0A45-EBB3-6146-B85B-08E889A81E3C}" sibTransId="{98B4644B-FD71-CD4E-8A01-645FBDC02AC9}"/>
    <dgm:cxn modelId="{400C26A1-05D7-104F-860D-EEAA876F3A2E}" type="presParOf" srcId="{2D94527D-0C6D-334F-8FE7-B2BD1BCDF5FC}" destId="{B5E2E19D-7458-FA41-8FCA-1EDDCA396307}" srcOrd="0" destOrd="0" presId="urn:microsoft.com/office/officeart/2005/8/layout/process2"/>
    <dgm:cxn modelId="{773364E5-09CF-244F-8DBF-800C3E7679A7}" type="presParOf" srcId="{2D94527D-0C6D-334F-8FE7-B2BD1BCDF5FC}" destId="{151844EF-D947-784D-A787-BE62BB375298}" srcOrd="1" destOrd="0" presId="urn:microsoft.com/office/officeart/2005/8/layout/process2"/>
    <dgm:cxn modelId="{FD772613-2C69-BA44-8D41-00B91FA9634B}" type="presParOf" srcId="{151844EF-D947-784D-A787-BE62BB375298}" destId="{B0DECFF3-B408-9541-847E-178655B30DE5}" srcOrd="0" destOrd="0" presId="urn:microsoft.com/office/officeart/2005/8/layout/process2"/>
    <dgm:cxn modelId="{6650B5BD-2C00-6246-A187-D1B5CF67A2F4}" type="presParOf" srcId="{2D94527D-0C6D-334F-8FE7-B2BD1BCDF5FC}" destId="{4ED3F7B3-AE56-454B-B8F9-AA8C577B3E6C}" srcOrd="2" destOrd="0" presId="urn:microsoft.com/office/officeart/2005/8/layout/process2"/>
    <dgm:cxn modelId="{EB464E00-8683-7548-8557-C25BFA613C18}" type="presParOf" srcId="{2D94527D-0C6D-334F-8FE7-B2BD1BCDF5FC}" destId="{16967EE6-EBD5-384A-AFA3-57B945B9EEB3}" srcOrd="3" destOrd="0" presId="urn:microsoft.com/office/officeart/2005/8/layout/process2"/>
    <dgm:cxn modelId="{1E2951C0-756A-994F-8E60-A8516C2BFBE7}" type="presParOf" srcId="{16967EE6-EBD5-384A-AFA3-57B945B9EEB3}" destId="{48312C31-9947-E34C-B4C2-712F936FF490}" srcOrd="0" destOrd="0" presId="urn:microsoft.com/office/officeart/2005/8/layout/process2"/>
    <dgm:cxn modelId="{2344DFD6-1B2A-7740-AF1E-A46DC1CE7419}" type="presParOf" srcId="{2D94527D-0C6D-334F-8FE7-B2BD1BCDF5FC}" destId="{553F1B8B-FC23-E94C-905D-87CA96D25D11}" srcOrd="4"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865E7E3-1C0C-AE48-9DE2-703CD1F82A3E}">
      <dgm:prSet phldrT="[Text]"/>
      <dgm:spPr/>
      <dgm:t>
        <a:bodyPr/>
        <a:lstStyle/>
        <a:p>
          <a:pPr rtl="0"/>
          <a:r>
            <a:rPr lang="en-US" dirty="0"/>
            <a:t>        </a:t>
          </a:r>
        </a:p>
      </dgm:t>
    </dgm:pt>
    <dgm:pt modelId="{C84A05C7-F5FD-5D41-93A9-3E1955A57B96}" type="parTrans" cxnId="{A42B3B55-F4F3-D64D-A940-34BF2DEB88FA}">
      <dgm:prSet/>
      <dgm:spPr/>
      <dgm:t>
        <a:bodyPr/>
        <a:lstStyle/>
        <a:p>
          <a:endParaRPr lang="en-US"/>
        </a:p>
      </dgm:t>
    </dgm:pt>
    <dgm:pt modelId="{592F7F2F-B763-4043-84F0-C2A53AA334F6}" type="sibTrans" cxnId="{A42B3B55-F4F3-D64D-A940-34BF2DEB88FA}">
      <dgm:prSet/>
      <dgm:spPr/>
      <dgm:t>
        <a:bodyPr/>
        <a:lstStyle/>
        <a:p>
          <a:endParaRPr lang="en-US"/>
        </a:p>
      </dgm:t>
    </dgm:pt>
    <dgm:pt modelId="{0EE69E45-8835-A941-9E46-67AF8D3FE5F7}">
      <dgm:prSet phldrT="[Text]"/>
      <dgm:spPr/>
      <dgm:t>
        <a:bodyPr/>
        <a:lstStyle/>
        <a:p>
          <a:pPr rtl="0"/>
          <a:r>
            <a:rPr lang="en-US" dirty="0"/>
            <a:t> </a:t>
          </a:r>
        </a:p>
      </dgm:t>
    </dgm:pt>
    <dgm:pt modelId="{B9233D55-9C9F-474D-A302-85B3B00B227B}" type="parTrans" cxnId="{A3476416-6584-9448-B263-546769CC8152}">
      <dgm:prSet/>
      <dgm:spPr/>
      <dgm:t>
        <a:bodyPr/>
        <a:lstStyle/>
        <a:p>
          <a:endParaRPr lang="en-US"/>
        </a:p>
      </dgm:t>
    </dgm:pt>
    <dgm:pt modelId="{1E406A9B-506F-834C-8B07-51C62CB8A4FA}" type="sibTrans" cxnId="{A3476416-6584-9448-B263-546769CC8152}">
      <dgm:prSet/>
      <dgm:spPr/>
      <dgm:t>
        <a:bodyPr/>
        <a:lstStyle/>
        <a:p>
          <a:endParaRPr lang="en-US"/>
        </a:p>
      </dgm:t>
    </dgm:pt>
    <dgm:pt modelId="{F5174ED7-762A-3448-BD18-CB539BA0D9B1}">
      <dgm:prSet phldrT="[Text]"/>
      <dgm:spPr/>
      <dgm:t>
        <a:bodyPr/>
        <a:lstStyle/>
        <a:p>
          <a:pPr rtl="0"/>
          <a:r>
            <a:rPr lang="en-US" dirty="0"/>
            <a:t> </a:t>
          </a:r>
        </a:p>
      </dgm:t>
    </dgm:pt>
    <dgm:pt modelId="{98B4644B-FD71-CD4E-8A01-645FBDC02AC9}" type="sibTrans" cxnId="{696C49F6-881F-3048-A671-471E8ED711F3}">
      <dgm:prSet/>
      <dgm:spPr/>
      <dgm:t>
        <a:bodyPr/>
        <a:lstStyle/>
        <a:p>
          <a:endParaRPr lang="en-US"/>
        </a:p>
      </dgm:t>
    </dgm:pt>
    <dgm:pt modelId="{483B0A45-EBB3-6146-B85B-08E889A81E3C}" type="parTrans" cxnId="{696C49F6-881F-3048-A671-471E8ED711F3}">
      <dgm:prSet/>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 modelId="{B5E2E19D-7458-FA41-8FCA-1EDDCA396307}" type="pres">
      <dgm:prSet presAssocID="{2865E7E3-1C0C-AE48-9DE2-703CD1F82A3E}" presName="node" presStyleLbl="node1" presStyleIdx="0" presStyleCnt="3">
        <dgm:presLayoutVars>
          <dgm:bulletEnabled val="1"/>
        </dgm:presLayoutVars>
      </dgm:prSet>
      <dgm:spPr/>
    </dgm:pt>
    <dgm:pt modelId="{151844EF-D947-784D-A787-BE62BB375298}" type="pres">
      <dgm:prSet presAssocID="{592F7F2F-B763-4043-84F0-C2A53AA334F6}" presName="sibTrans" presStyleLbl="sibTrans2D1" presStyleIdx="0" presStyleCnt="2"/>
      <dgm:spPr/>
    </dgm:pt>
    <dgm:pt modelId="{B0DECFF3-B408-9541-847E-178655B30DE5}" type="pres">
      <dgm:prSet presAssocID="{592F7F2F-B763-4043-84F0-C2A53AA334F6}" presName="connectorText" presStyleLbl="sibTrans2D1" presStyleIdx="0" presStyleCnt="2"/>
      <dgm:spPr/>
    </dgm:pt>
    <dgm:pt modelId="{4ED3F7B3-AE56-454B-B8F9-AA8C577B3E6C}" type="pres">
      <dgm:prSet presAssocID="{0EE69E45-8835-A941-9E46-67AF8D3FE5F7}" presName="node" presStyleLbl="node1" presStyleIdx="1" presStyleCnt="3">
        <dgm:presLayoutVars>
          <dgm:bulletEnabled val="1"/>
        </dgm:presLayoutVars>
      </dgm:prSet>
      <dgm:spPr/>
    </dgm:pt>
    <dgm:pt modelId="{16967EE6-EBD5-384A-AFA3-57B945B9EEB3}" type="pres">
      <dgm:prSet presAssocID="{1E406A9B-506F-834C-8B07-51C62CB8A4FA}" presName="sibTrans" presStyleLbl="sibTrans2D1" presStyleIdx="1" presStyleCnt="2"/>
      <dgm:spPr/>
    </dgm:pt>
    <dgm:pt modelId="{48312C31-9947-E34C-B4C2-712F936FF490}" type="pres">
      <dgm:prSet presAssocID="{1E406A9B-506F-834C-8B07-51C62CB8A4FA}" presName="connectorText" presStyleLbl="sibTrans2D1" presStyleIdx="1" presStyleCnt="2"/>
      <dgm:spPr/>
    </dgm:pt>
    <dgm:pt modelId="{553F1B8B-FC23-E94C-905D-87CA96D25D11}" type="pres">
      <dgm:prSet presAssocID="{F5174ED7-762A-3448-BD18-CB539BA0D9B1}" presName="node" presStyleLbl="node1" presStyleIdx="2" presStyleCnt="3">
        <dgm:presLayoutVars>
          <dgm:bulletEnabled val="1"/>
        </dgm:presLayoutVars>
      </dgm:prSet>
      <dgm:spPr/>
    </dgm:pt>
  </dgm:ptLst>
  <dgm:cxnLst>
    <dgm:cxn modelId="{A3476416-6584-9448-B263-546769CC8152}" srcId="{E8BF6AD6-99D4-624F-8719-BA1F2912E6AF}" destId="{0EE69E45-8835-A941-9E46-67AF8D3FE5F7}" srcOrd="1" destOrd="0" parTransId="{B9233D55-9C9F-474D-A302-85B3B00B227B}" sibTransId="{1E406A9B-506F-834C-8B07-51C62CB8A4FA}"/>
    <dgm:cxn modelId="{FF6FE732-DC72-CE46-BC89-A3C0CBD2E64C}" type="presOf" srcId="{0EE69E45-8835-A941-9E46-67AF8D3FE5F7}" destId="{4ED3F7B3-AE56-454B-B8F9-AA8C577B3E6C}" srcOrd="0" destOrd="0" presId="urn:microsoft.com/office/officeart/2005/8/layout/process2"/>
    <dgm:cxn modelId="{A42B3B55-F4F3-D64D-A940-34BF2DEB88FA}" srcId="{E8BF6AD6-99D4-624F-8719-BA1F2912E6AF}" destId="{2865E7E3-1C0C-AE48-9DE2-703CD1F82A3E}" srcOrd="0" destOrd="0" parTransId="{C84A05C7-F5FD-5D41-93A9-3E1955A57B96}" sibTransId="{592F7F2F-B763-4043-84F0-C2A53AA334F6}"/>
    <dgm:cxn modelId="{4D03CF67-74FE-D941-AC88-60048DB5738A}" type="presOf" srcId="{2865E7E3-1C0C-AE48-9DE2-703CD1F82A3E}" destId="{B5E2E19D-7458-FA41-8FCA-1EDDCA396307}" srcOrd="0" destOrd="0" presId="urn:microsoft.com/office/officeart/2005/8/layout/process2"/>
    <dgm:cxn modelId="{F8C6C17F-2F88-F14C-98FB-264C3A331C17}" type="presOf" srcId="{1E406A9B-506F-834C-8B07-51C62CB8A4FA}" destId="{16967EE6-EBD5-384A-AFA3-57B945B9EEB3}" srcOrd="0" destOrd="0" presId="urn:microsoft.com/office/officeart/2005/8/layout/process2"/>
    <dgm:cxn modelId="{5AB8BF8E-E74E-044D-AF1A-2FE4C917DBB1}" type="presOf" srcId="{592F7F2F-B763-4043-84F0-C2A53AA334F6}" destId="{B0DECFF3-B408-9541-847E-178655B30DE5}" srcOrd="1" destOrd="0" presId="urn:microsoft.com/office/officeart/2005/8/layout/process2"/>
    <dgm:cxn modelId="{A9C62E98-BB16-EC44-B657-F5071354F8FF}" type="presOf" srcId="{E8BF6AD6-99D4-624F-8719-BA1F2912E6AF}" destId="{2D94527D-0C6D-334F-8FE7-B2BD1BCDF5FC}" srcOrd="0" destOrd="0" presId="urn:microsoft.com/office/officeart/2005/8/layout/process2"/>
    <dgm:cxn modelId="{1BEF95CE-F1E1-AF43-9D12-5C1BF50831FF}" type="presOf" srcId="{F5174ED7-762A-3448-BD18-CB539BA0D9B1}" destId="{553F1B8B-FC23-E94C-905D-87CA96D25D11}" srcOrd="0" destOrd="0" presId="urn:microsoft.com/office/officeart/2005/8/layout/process2"/>
    <dgm:cxn modelId="{64B364DD-BEBE-A344-AE64-492ED21D9677}" type="presOf" srcId="{1E406A9B-506F-834C-8B07-51C62CB8A4FA}" destId="{48312C31-9947-E34C-B4C2-712F936FF490}" srcOrd="1" destOrd="0" presId="urn:microsoft.com/office/officeart/2005/8/layout/process2"/>
    <dgm:cxn modelId="{62D148F6-8806-8544-BAAE-2298944233EE}" type="presOf" srcId="{592F7F2F-B763-4043-84F0-C2A53AA334F6}" destId="{151844EF-D947-784D-A787-BE62BB375298}" srcOrd="0" destOrd="0" presId="urn:microsoft.com/office/officeart/2005/8/layout/process2"/>
    <dgm:cxn modelId="{696C49F6-881F-3048-A671-471E8ED711F3}" srcId="{E8BF6AD6-99D4-624F-8719-BA1F2912E6AF}" destId="{F5174ED7-762A-3448-BD18-CB539BA0D9B1}" srcOrd="2" destOrd="0" parTransId="{483B0A45-EBB3-6146-B85B-08E889A81E3C}" sibTransId="{98B4644B-FD71-CD4E-8A01-645FBDC02AC9}"/>
    <dgm:cxn modelId="{400C26A1-05D7-104F-860D-EEAA876F3A2E}" type="presParOf" srcId="{2D94527D-0C6D-334F-8FE7-B2BD1BCDF5FC}" destId="{B5E2E19D-7458-FA41-8FCA-1EDDCA396307}" srcOrd="0" destOrd="0" presId="urn:microsoft.com/office/officeart/2005/8/layout/process2"/>
    <dgm:cxn modelId="{773364E5-09CF-244F-8DBF-800C3E7679A7}" type="presParOf" srcId="{2D94527D-0C6D-334F-8FE7-B2BD1BCDF5FC}" destId="{151844EF-D947-784D-A787-BE62BB375298}" srcOrd="1" destOrd="0" presId="urn:microsoft.com/office/officeart/2005/8/layout/process2"/>
    <dgm:cxn modelId="{FD772613-2C69-BA44-8D41-00B91FA9634B}" type="presParOf" srcId="{151844EF-D947-784D-A787-BE62BB375298}" destId="{B0DECFF3-B408-9541-847E-178655B30DE5}" srcOrd="0" destOrd="0" presId="urn:microsoft.com/office/officeart/2005/8/layout/process2"/>
    <dgm:cxn modelId="{6650B5BD-2C00-6246-A187-D1B5CF67A2F4}" type="presParOf" srcId="{2D94527D-0C6D-334F-8FE7-B2BD1BCDF5FC}" destId="{4ED3F7B3-AE56-454B-B8F9-AA8C577B3E6C}" srcOrd="2" destOrd="0" presId="urn:microsoft.com/office/officeart/2005/8/layout/process2"/>
    <dgm:cxn modelId="{EB464E00-8683-7548-8557-C25BFA613C18}" type="presParOf" srcId="{2D94527D-0C6D-334F-8FE7-B2BD1BCDF5FC}" destId="{16967EE6-EBD5-384A-AFA3-57B945B9EEB3}" srcOrd="3" destOrd="0" presId="urn:microsoft.com/office/officeart/2005/8/layout/process2"/>
    <dgm:cxn modelId="{1E2951C0-756A-994F-8E60-A8516C2BFBE7}" type="presParOf" srcId="{16967EE6-EBD5-384A-AFA3-57B945B9EEB3}" destId="{48312C31-9947-E34C-B4C2-712F936FF490}" srcOrd="0" destOrd="0" presId="urn:microsoft.com/office/officeart/2005/8/layout/process2"/>
    <dgm:cxn modelId="{2344DFD6-1B2A-7740-AF1E-A46DC1CE7419}" type="presParOf" srcId="{2D94527D-0C6D-334F-8FE7-B2BD1BCDF5FC}" destId="{553F1B8B-FC23-E94C-905D-87CA96D25D11}" srcOrd="4"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Lst>
  <dgm:cxnLst>
    <dgm:cxn modelId="{A9C62E98-BB16-EC44-B657-F5071354F8FF}" type="presOf" srcId="{E8BF6AD6-99D4-624F-8719-BA1F2912E6AF}" destId="{2D94527D-0C6D-334F-8FE7-B2BD1BCDF5FC}" srcOrd="0" destOrd="0" presId="urn:microsoft.com/office/officeart/2005/8/layout/process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865E7E3-1C0C-AE48-9DE2-703CD1F82A3E}">
      <dgm:prSet phldrT="[Text]"/>
      <dgm:spPr/>
      <dgm:t>
        <a:bodyPr/>
        <a:lstStyle/>
        <a:p>
          <a:pPr rtl="0"/>
          <a:r>
            <a:rPr lang="en-US" dirty="0"/>
            <a:t>        </a:t>
          </a:r>
        </a:p>
      </dgm:t>
    </dgm:pt>
    <dgm:pt modelId="{C84A05C7-F5FD-5D41-93A9-3E1955A57B96}" type="parTrans" cxnId="{A42B3B55-F4F3-D64D-A940-34BF2DEB88FA}">
      <dgm:prSet/>
      <dgm:spPr/>
      <dgm:t>
        <a:bodyPr/>
        <a:lstStyle/>
        <a:p>
          <a:endParaRPr lang="en-US"/>
        </a:p>
      </dgm:t>
    </dgm:pt>
    <dgm:pt modelId="{592F7F2F-B763-4043-84F0-C2A53AA334F6}" type="sibTrans" cxnId="{A42B3B55-F4F3-D64D-A940-34BF2DEB88FA}">
      <dgm:prSet/>
      <dgm:spPr/>
      <dgm:t>
        <a:bodyPr/>
        <a:lstStyle/>
        <a:p>
          <a:endParaRPr lang="en-US"/>
        </a:p>
      </dgm:t>
    </dgm:pt>
    <dgm:pt modelId="{0EE69E45-8835-A941-9E46-67AF8D3FE5F7}">
      <dgm:prSet phldrT="[Text]"/>
      <dgm:spPr/>
      <dgm:t>
        <a:bodyPr/>
        <a:lstStyle/>
        <a:p>
          <a:pPr rtl="0"/>
          <a:r>
            <a:rPr lang="en-US" dirty="0"/>
            <a:t> </a:t>
          </a:r>
        </a:p>
      </dgm:t>
    </dgm:pt>
    <dgm:pt modelId="{B9233D55-9C9F-474D-A302-85B3B00B227B}" type="parTrans" cxnId="{A3476416-6584-9448-B263-546769CC8152}">
      <dgm:prSet/>
      <dgm:spPr/>
      <dgm:t>
        <a:bodyPr/>
        <a:lstStyle/>
        <a:p>
          <a:endParaRPr lang="en-US"/>
        </a:p>
      </dgm:t>
    </dgm:pt>
    <dgm:pt modelId="{1E406A9B-506F-834C-8B07-51C62CB8A4FA}" type="sibTrans" cxnId="{A3476416-6584-9448-B263-546769CC8152}">
      <dgm:prSet/>
      <dgm:spPr/>
      <dgm:t>
        <a:bodyPr/>
        <a:lstStyle/>
        <a:p>
          <a:endParaRPr lang="en-US"/>
        </a:p>
      </dgm:t>
    </dgm:pt>
    <dgm:pt modelId="{F5174ED7-762A-3448-BD18-CB539BA0D9B1}">
      <dgm:prSet phldrT="[Text]"/>
      <dgm:spPr/>
      <dgm:t>
        <a:bodyPr/>
        <a:lstStyle/>
        <a:p>
          <a:pPr rtl="0"/>
          <a:r>
            <a:rPr lang="en-US" dirty="0"/>
            <a:t> </a:t>
          </a:r>
        </a:p>
      </dgm:t>
    </dgm:pt>
    <dgm:pt modelId="{98B4644B-FD71-CD4E-8A01-645FBDC02AC9}" type="sibTrans" cxnId="{696C49F6-881F-3048-A671-471E8ED711F3}">
      <dgm:prSet/>
      <dgm:spPr/>
      <dgm:t>
        <a:bodyPr/>
        <a:lstStyle/>
        <a:p>
          <a:endParaRPr lang="en-US"/>
        </a:p>
      </dgm:t>
    </dgm:pt>
    <dgm:pt modelId="{483B0A45-EBB3-6146-B85B-08E889A81E3C}" type="parTrans" cxnId="{696C49F6-881F-3048-A671-471E8ED711F3}">
      <dgm:prSet/>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 modelId="{B5E2E19D-7458-FA41-8FCA-1EDDCA396307}" type="pres">
      <dgm:prSet presAssocID="{2865E7E3-1C0C-AE48-9DE2-703CD1F82A3E}" presName="node" presStyleLbl="node1" presStyleIdx="0" presStyleCnt="3">
        <dgm:presLayoutVars>
          <dgm:bulletEnabled val="1"/>
        </dgm:presLayoutVars>
      </dgm:prSet>
      <dgm:spPr/>
    </dgm:pt>
    <dgm:pt modelId="{151844EF-D947-784D-A787-BE62BB375298}" type="pres">
      <dgm:prSet presAssocID="{592F7F2F-B763-4043-84F0-C2A53AA334F6}" presName="sibTrans" presStyleLbl="sibTrans2D1" presStyleIdx="0" presStyleCnt="2"/>
      <dgm:spPr/>
    </dgm:pt>
    <dgm:pt modelId="{B0DECFF3-B408-9541-847E-178655B30DE5}" type="pres">
      <dgm:prSet presAssocID="{592F7F2F-B763-4043-84F0-C2A53AA334F6}" presName="connectorText" presStyleLbl="sibTrans2D1" presStyleIdx="0" presStyleCnt="2"/>
      <dgm:spPr/>
    </dgm:pt>
    <dgm:pt modelId="{4ED3F7B3-AE56-454B-B8F9-AA8C577B3E6C}" type="pres">
      <dgm:prSet presAssocID="{0EE69E45-8835-A941-9E46-67AF8D3FE5F7}" presName="node" presStyleLbl="node1" presStyleIdx="1" presStyleCnt="3">
        <dgm:presLayoutVars>
          <dgm:bulletEnabled val="1"/>
        </dgm:presLayoutVars>
      </dgm:prSet>
      <dgm:spPr/>
    </dgm:pt>
    <dgm:pt modelId="{16967EE6-EBD5-384A-AFA3-57B945B9EEB3}" type="pres">
      <dgm:prSet presAssocID="{1E406A9B-506F-834C-8B07-51C62CB8A4FA}" presName="sibTrans" presStyleLbl="sibTrans2D1" presStyleIdx="1" presStyleCnt="2"/>
      <dgm:spPr/>
    </dgm:pt>
    <dgm:pt modelId="{48312C31-9947-E34C-B4C2-712F936FF490}" type="pres">
      <dgm:prSet presAssocID="{1E406A9B-506F-834C-8B07-51C62CB8A4FA}" presName="connectorText" presStyleLbl="sibTrans2D1" presStyleIdx="1" presStyleCnt="2"/>
      <dgm:spPr/>
    </dgm:pt>
    <dgm:pt modelId="{553F1B8B-FC23-E94C-905D-87CA96D25D11}" type="pres">
      <dgm:prSet presAssocID="{F5174ED7-762A-3448-BD18-CB539BA0D9B1}" presName="node" presStyleLbl="node1" presStyleIdx="2" presStyleCnt="3">
        <dgm:presLayoutVars>
          <dgm:bulletEnabled val="1"/>
        </dgm:presLayoutVars>
      </dgm:prSet>
      <dgm:spPr/>
    </dgm:pt>
  </dgm:ptLst>
  <dgm:cxnLst>
    <dgm:cxn modelId="{A3476416-6584-9448-B263-546769CC8152}" srcId="{E8BF6AD6-99D4-624F-8719-BA1F2912E6AF}" destId="{0EE69E45-8835-A941-9E46-67AF8D3FE5F7}" srcOrd="1" destOrd="0" parTransId="{B9233D55-9C9F-474D-A302-85B3B00B227B}" sibTransId="{1E406A9B-506F-834C-8B07-51C62CB8A4FA}"/>
    <dgm:cxn modelId="{FF6FE732-DC72-CE46-BC89-A3C0CBD2E64C}" type="presOf" srcId="{0EE69E45-8835-A941-9E46-67AF8D3FE5F7}" destId="{4ED3F7B3-AE56-454B-B8F9-AA8C577B3E6C}" srcOrd="0" destOrd="0" presId="urn:microsoft.com/office/officeart/2005/8/layout/process2"/>
    <dgm:cxn modelId="{A42B3B55-F4F3-D64D-A940-34BF2DEB88FA}" srcId="{E8BF6AD6-99D4-624F-8719-BA1F2912E6AF}" destId="{2865E7E3-1C0C-AE48-9DE2-703CD1F82A3E}" srcOrd="0" destOrd="0" parTransId="{C84A05C7-F5FD-5D41-93A9-3E1955A57B96}" sibTransId="{592F7F2F-B763-4043-84F0-C2A53AA334F6}"/>
    <dgm:cxn modelId="{4D03CF67-74FE-D941-AC88-60048DB5738A}" type="presOf" srcId="{2865E7E3-1C0C-AE48-9DE2-703CD1F82A3E}" destId="{B5E2E19D-7458-FA41-8FCA-1EDDCA396307}" srcOrd="0" destOrd="0" presId="urn:microsoft.com/office/officeart/2005/8/layout/process2"/>
    <dgm:cxn modelId="{F8C6C17F-2F88-F14C-98FB-264C3A331C17}" type="presOf" srcId="{1E406A9B-506F-834C-8B07-51C62CB8A4FA}" destId="{16967EE6-EBD5-384A-AFA3-57B945B9EEB3}" srcOrd="0" destOrd="0" presId="urn:microsoft.com/office/officeart/2005/8/layout/process2"/>
    <dgm:cxn modelId="{5AB8BF8E-E74E-044D-AF1A-2FE4C917DBB1}" type="presOf" srcId="{592F7F2F-B763-4043-84F0-C2A53AA334F6}" destId="{B0DECFF3-B408-9541-847E-178655B30DE5}" srcOrd="1" destOrd="0" presId="urn:microsoft.com/office/officeart/2005/8/layout/process2"/>
    <dgm:cxn modelId="{A9C62E98-BB16-EC44-B657-F5071354F8FF}" type="presOf" srcId="{E8BF6AD6-99D4-624F-8719-BA1F2912E6AF}" destId="{2D94527D-0C6D-334F-8FE7-B2BD1BCDF5FC}" srcOrd="0" destOrd="0" presId="urn:microsoft.com/office/officeart/2005/8/layout/process2"/>
    <dgm:cxn modelId="{1BEF95CE-F1E1-AF43-9D12-5C1BF50831FF}" type="presOf" srcId="{F5174ED7-762A-3448-BD18-CB539BA0D9B1}" destId="{553F1B8B-FC23-E94C-905D-87CA96D25D11}" srcOrd="0" destOrd="0" presId="urn:microsoft.com/office/officeart/2005/8/layout/process2"/>
    <dgm:cxn modelId="{64B364DD-BEBE-A344-AE64-492ED21D9677}" type="presOf" srcId="{1E406A9B-506F-834C-8B07-51C62CB8A4FA}" destId="{48312C31-9947-E34C-B4C2-712F936FF490}" srcOrd="1" destOrd="0" presId="urn:microsoft.com/office/officeart/2005/8/layout/process2"/>
    <dgm:cxn modelId="{62D148F6-8806-8544-BAAE-2298944233EE}" type="presOf" srcId="{592F7F2F-B763-4043-84F0-C2A53AA334F6}" destId="{151844EF-D947-784D-A787-BE62BB375298}" srcOrd="0" destOrd="0" presId="urn:microsoft.com/office/officeart/2005/8/layout/process2"/>
    <dgm:cxn modelId="{696C49F6-881F-3048-A671-471E8ED711F3}" srcId="{E8BF6AD6-99D4-624F-8719-BA1F2912E6AF}" destId="{F5174ED7-762A-3448-BD18-CB539BA0D9B1}" srcOrd="2" destOrd="0" parTransId="{483B0A45-EBB3-6146-B85B-08E889A81E3C}" sibTransId="{98B4644B-FD71-CD4E-8A01-645FBDC02AC9}"/>
    <dgm:cxn modelId="{400C26A1-05D7-104F-860D-EEAA876F3A2E}" type="presParOf" srcId="{2D94527D-0C6D-334F-8FE7-B2BD1BCDF5FC}" destId="{B5E2E19D-7458-FA41-8FCA-1EDDCA396307}" srcOrd="0" destOrd="0" presId="urn:microsoft.com/office/officeart/2005/8/layout/process2"/>
    <dgm:cxn modelId="{773364E5-09CF-244F-8DBF-800C3E7679A7}" type="presParOf" srcId="{2D94527D-0C6D-334F-8FE7-B2BD1BCDF5FC}" destId="{151844EF-D947-784D-A787-BE62BB375298}" srcOrd="1" destOrd="0" presId="urn:microsoft.com/office/officeart/2005/8/layout/process2"/>
    <dgm:cxn modelId="{FD772613-2C69-BA44-8D41-00B91FA9634B}" type="presParOf" srcId="{151844EF-D947-784D-A787-BE62BB375298}" destId="{B0DECFF3-B408-9541-847E-178655B30DE5}" srcOrd="0" destOrd="0" presId="urn:microsoft.com/office/officeart/2005/8/layout/process2"/>
    <dgm:cxn modelId="{6650B5BD-2C00-6246-A187-D1B5CF67A2F4}" type="presParOf" srcId="{2D94527D-0C6D-334F-8FE7-B2BD1BCDF5FC}" destId="{4ED3F7B3-AE56-454B-B8F9-AA8C577B3E6C}" srcOrd="2" destOrd="0" presId="urn:microsoft.com/office/officeart/2005/8/layout/process2"/>
    <dgm:cxn modelId="{EB464E00-8683-7548-8557-C25BFA613C18}" type="presParOf" srcId="{2D94527D-0C6D-334F-8FE7-B2BD1BCDF5FC}" destId="{16967EE6-EBD5-384A-AFA3-57B945B9EEB3}" srcOrd="3" destOrd="0" presId="urn:microsoft.com/office/officeart/2005/8/layout/process2"/>
    <dgm:cxn modelId="{1E2951C0-756A-994F-8E60-A8516C2BFBE7}" type="presParOf" srcId="{16967EE6-EBD5-384A-AFA3-57B945B9EEB3}" destId="{48312C31-9947-E34C-B4C2-712F936FF490}" srcOrd="0" destOrd="0" presId="urn:microsoft.com/office/officeart/2005/8/layout/process2"/>
    <dgm:cxn modelId="{2344DFD6-1B2A-7740-AF1E-A46DC1CE7419}" type="presParOf" srcId="{2D94527D-0C6D-334F-8FE7-B2BD1BCDF5FC}" destId="{553F1B8B-FC23-E94C-905D-87CA96D25D11}" srcOrd="4" destOrd="0" presId="urn:microsoft.com/office/officeart/2005/8/layout/process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Lst>
  <dgm:cxnLst>
    <dgm:cxn modelId="{A9C62E98-BB16-EC44-B657-F5071354F8FF}" type="presOf" srcId="{E8BF6AD6-99D4-624F-8719-BA1F2912E6AF}" destId="{2D94527D-0C6D-334F-8FE7-B2BD1BCDF5FC}" srcOrd="0" destOrd="0" presId="urn:microsoft.com/office/officeart/2005/8/layout/process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BF6AD6-99D4-624F-8719-BA1F2912E6AF}"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2865E7E3-1C0C-AE48-9DE2-703CD1F82A3E}">
      <dgm:prSet phldrT="[Text]"/>
      <dgm:spPr/>
      <dgm:t>
        <a:bodyPr/>
        <a:lstStyle/>
        <a:p>
          <a:pPr rtl="0"/>
          <a:r>
            <a:rPr lang="en-US" dirty="0"/>
            <a:t>        </a:t>
          </a:r>
        </a:p>
      </dgm:t>
    </dgm:pt>
    <dgm:pt modelId="{C84A05C7-F5FD-5D41-93A9-3E1955A57B96}" type="parTrans" cxnId="{A42B3B55-F4F3-D64D-A940-34BF2DEB88FA}">
      <dgm:prSet/>
      <dgm:spPr/>
      <dgm:t>
        <a:bodyPr/>
        <a:lstStyle/>
        <a:p>
          <a:endParaRPr lang="en-US"/>
        </a:p>
      </dgm:t>
    </dgm:pt>
    <dgm:pt modelId="{592F7F2F-B763-4043-84F0-C2A53AA334F6}" type="sibTrans" cxnId="{A42B3B55-F4F3-D64D-A940-34BF2DEB88FA}">
      <dgm:prSet/>
      <dgm:spPr/>
      <dgm:t>
        <a:bodyPr/>
        <a:lstStyle/>
        <a:p>
          <a:endParaRPr lang="en-US"/>
        </a:p>
      </dgm:t>
    </dgm:pt>
    <dgm:pt modelId="{0EE69E45-8835-A941-9E46-67AF8D3FE5F7}">
      <dgm:prSet phldrT="[Text]"/>
      <dgm:spPr/>
      <dgm:t>
        <a:bodyPr/>
        <a:lstStyle/>
        <a:p>
          <a:pPr rtl="0"/>
          <a:r>
            <a:rPr lang="en-US" dirty="0"/>
            <a:t> </a:t>
          </a:r>
        </a:p>
      </dgm:t>
    </dgm:pt>
    <dgm:pt modelId="{B9233D55-9C9F-474D-A302-85B3B00B227B}" type="parTrans" cxnId="{A3476416-6584-9448-B263-546769CC8152}">
      <dgm:prSet/>
      <dgm:spPr/>
      <dgm:t>
        <a:bodyPr/>
        <a:lstStyle/>
        <a:p>
          <a:endParaRPr lang="en-US"/>
        </a:p>
      </dgm:t>
    </dgm:pt>
    <dgm:pt modelId="{1E406A9B-506F-834C-8B07-51C62CB8A4FA}" type="sibTrans" cxnId="{A3476416-6584-9448-B263-546769CC8152}">
      <dgm:prSet/>
      <dgm:spPr/>
      <dgm:t>
        <a:bodyPr/>
        <a:lstStyle/>
        <a:p>
          <a:endParaRPr lang="en-US"/>
        </a:p>
      </dgm:t>
    </dgm:pt>
    <dgm:pt modelId="{F5174ED7-762A-3448-BD18-CB539BA0D9B1}">
      <dgm:prSet phldrT="[Text]"/>
      <dgm:spPr/>
      <dgm:t>
        <a:bodyPr/>
        <a:lstStyle/>
        <a:p>
          <a:pPr rtl="0"/>
          <a:r>
            <a:rPr lang="en-US" dirty="0"/>
            <a:t> </a:t>
          </a:r>
        </a:p>
      </dgm:t>
    </dgm:pt>
    <dgm:pt modelId="{98B4644B-FD71-CD4E-8A01-645FBDC02AC9}" type="sibTrans" cxnId="{696C49F6-881F-3048-A671-471E8ED711F3}">
      <dgm:prSet/>
      <dgm:spPr/>
      <dgm:t>
        <a:bodyPr/>
        <a:lstStyle/>
        <a:p>
          <a:endParaRPr lang="en-US"/>
        </a:p>
      </dgm:t>
    </dgm:pt>
    <dgm:pt modelId="{483B0A45-EBB3-6146-B85B-08E889A81E3C}" type="parTrans" cxnId="{696C49F6-881F-3048-A671-471E8ED711F3}">
      <dgm:prSet/>
      <dgm:spPr/>
      <dgm:t>
        <a:bodyPr/>
        <a:lstStyle/>
        <a:p>
          <a:endParaRPr lang="en-US"/>
        </a:p>
      </dgm:t>
    </dgm:pt>
    <dgm:pt modelId="{2D94527D-0C6D-334F-8FE7-B2BD1BCDF5FC}" type="pres">
      <dgm:prSet presAssocID="{E8BF6AD6-99D4-624F-8719-BA1F2912E6AF}" presName="linearFlow" presStyleCnt="0">
        <dgm:presLayoutVars>
          <dgm:resizeHandles val="exact"/>
        </dgm:presLayoutVars>
      </dgm:prSet>
      <dgm:spPr/>
    </dgm:pt>
    <dgm:pt modelId="{B5E2E19D-7458-FA41-8FCA-1EDDCA396307}" type="pres">
      <dgm:prSet presAssocID="{2865E7E3-1C0C-AE48-9DE2-703CD1F82A3E}" presName="node" presStyleLbl="node1" presStyleIdx="0" presStyleCnt="3">
        <dgm:presLayoutVars>
          <dgm:bulletEnabled val="1"/>
        </dgm:presLayoutVars>
      </dgm:prSet>
      <dgm:spPr/>
    </dgm:pt>
    <dgm:pt modelId="{151844EF-D947-784D-A787-BE62BB375298}" type="pres">
      <dgm:prSet presAssocID="{592F7F2F-B763-4043-84F0-C2A53AA334F6}" presName="sibTrans" presStyleLbl="sibTrans2D1" presStyleIdx="0" presStyleCnt="2"/>
      <dgm:spPr/>
    </dgm:pt>
    <dgm:pt modelId="{B0DECFF3-B408-9541-847E-178655B30DE5}" type="pres">
      <dgm:prSet presAssocID="{592F7F2F-B763-4043-84F0-C2A53AA334F6}" presName="connectorText" presStyleLbl="sibTrans2D1" presStyleIdx="0" presStyleCnt="2"/>
      <dgm:spPr/>
    </dgm:pt>
    <dgm:pt modelId="{4ED3F7B3-AE56-454B-B8F9-AA8C577B3E6C}" type="pres">
      <dgm:prSet presAssocID="{0EE69E45-8835-A941-9E46-67AF8D3FE5F7}" presName="node" presStyleLbl="node1" presStyleIdx="1" presStyleCnt="3">
        <dgm:presLayoutVars>
          <dgm:bulletEnabled val="1"/>
        </dgm:presLayoutVars>
      </dgm:prSet>
      <dgm:spPr/>
    </dgm:pt>
    <dgm:pt modelId="{16967EE6-EBD5-384A-AFA3-57B945B9EEB3}" type="pres">
      <dgm:prSet presAssocID="{1E406A9B-506F-834C-8B07-51C62CB8A4FA}" presName="sibTrans" presStyleLbl="sibTrans2D1" presStyleIdx="1" presStyleCnt="2"/>
      <dgm:spPr/>
    </dgm:pt>
    <dgm:pt modelId="{48312C31-9947-E34C-B4C2-712F936FF490}" type="pres">
      <dgm:prSet presAssocID="{1E406A9B-506F-834C-8B07-51C62CB8A4FA}" presName="connectorText" presStyleLbl="sibTrans2D1" presStyleIdx="1" presStyleCnt="2"/>
      <dgm:spPr/>
    </dgm:pt>
    <dgm:pt modelId="{553F1B8B-FC23-E94C-905D-87CA96D25D11}" type="pres">
      <dgm:prSet presAssocID="{F5174ED7-762A-3448-BD18-CB539BA0D9B1}" presName="node" presStyleLbl="node1" presStyleIdx="2" presStyleCnt="3">
        <dgm:presLayoutVars>
          <dgm:bulletEnabled val="1"/>
        </dgm:presLayoutVars>
      </dgm:prSet>
      <dgm:spPr/>
    </dgm:pt>
  </dgm:ptLst>
  <dgm:cxnLst>
    <dgm:cxn modelId="{A3476416-6584-9448-B263-546769CC8152}" srcId="{E8BF6AD6-99D4-624F-8719-BA1F2912E6AF}" destId="{0EE69E45-8835-A941-9E46-67AF8D3FE5F7}" srcOrd="1" destOrd="0" parTransId="{B9233D55-9C9F-474D-A302-85B3B00B227B}" sibTransId="{1E406A9B-506F-834C-8B07-51C62CB8A4FA}"/>
    <dgm:cxn modelId="{FF6FE732-DC72-CE46-BC89-A3C0CBD2E64C}" type="presOf" srcId="{0EE69E45-8835-A941-9E46-67AF8D3FE5F7}" destId="{4ED3F7B3-AE56-454B-B8F9-AA8C577B3E6C}" srcOrd="0" destOrd="0" presId="urn:microsoft.com/office/officeart/2005/8/layout/process2"/>
    <dgm:cxn modelId="{A42B3B55-F4F3-D64D-A940-34BF2DEB88FA}" srcId="{E8BF6AD6-99D4-624F-8719-BA1F2912E6AF}" destId="{2865E7E3-1C0C-AE48-9DE2-703CD1F82A3E}" srcOrd="0" destOrd="0" parTransId="{C84A05C7-F5FD-5D41-93A9-3E1955A57B96}" sibTransId="{592F7F2F-B763-4043-84F0-C2A53AA334F6}"/>
    <dgm:cxn modelId="{4D03CF67-74FE-D941-AC88-60048DB5738A}" type="presOf" srcId="{2865E7E3-1C0C-AE48-9DE2-703CD1F82A3E}" destId="{B5E2E19D-7458-FA41-8FCA-1EDDCA396307}" srcOrd="0" destOrd="0" presId="urn:microsoft.com/office/officeart/2005/8/layout/process2"/>
    <dgm:cxn modelId="{F8C6C17F-2F88-F14C-98FB-264C3A331C17}" type="presOf" srcId="{1E406A9B-506F-834C-8B07-51C62CB8A4FA}" destId="{16967EE6-EBD5-384A-AFA3-57B945B9EEB3}" srcOrd="0" destOrd="0" presId="urn:microsoft.com/office/officeart/2005/8/layout/process2"/>
    <dgm:cxn modelId="{5AB8BF8E-E74E-044D-AF1A-2FE4C917DBB1}" type="presOf" srcId="{592F7F2F-B763-4043-84F0-C2A53AA334F6}" destId="{B0DECFF3-B408-9541-847E-178655B30DE5}" srcOrd="1" destOrd="0" presId="urn:microsoft.com/office/officeart/2005/8/layout/process2"/>
    <dgm:cxn modelId="{A9C62E98-BB16-EC44-B657-F5071354F8FF}" type="presOf" srcId="{E8BF6AD6-99D4-624F-8719-BA1F2912E6AF}" destId="{2D94527D-0C6D-334F-8FE7-B2BD1BCDF5FC}" srcOrd="0" destOrd="0" presId="urn:microsoft.com/office/officeart/2005/8/layout/process2"/>
    <dgm:cxn modelId="{1BEF95CE-F1E1-AF43-9D12-5C1BF50831FF}" type="presOf" srcId="{F5174ED7-762A-3448-BD18-CB539BA0D9B1}" destId="{553F1B8B-FC23-E94C-905D-87CA96D25D11}" srcOrd="0" destOrd="0" presId="urn:microsoft.com/office/officeart/2005/8/layout/process2"/>
    <dgm:cxn modelId="{64B364DD-BEBE-A344-AE64-492ED21D9677}" type="presOf" srcId="{1E406A9B-506F-834C-8B07-51C62CB8A4FA}" destId="{48312C31-9947-E34C-B4C2-712F936FF490}" srcOrd="1" destOrd="0" presId="urn:microsoft.com/office/officeart/2005/8/layout/process2"/>
    <dgm:cxn modelId="{62D148F6-8806-8544-BAAE-2298944233EE}" type="presOf" srcId="{592F7F2F-B763-4043-84F0-C2A53AA334F6}" destId="{151844EF-D947-784D-A787-BE62BB375298}" srcOrd="0" destOrd="0" presId="urn:microsoft.com/office/officeart/2005/8/layout/process2"/>
    <dgm:cxn modelId="{696C49F6-881F-3048-A671-471E8ED711F3}" srcId="{E8BF6AD6-99D4-624F-8719-BA1F2912E6AF}" destId="{F5174ED7-762A-3448-BD18-CB539BA0D9B1}" srcOrd="2" destOrd="0" parTransId="{483B0A45-EBB3-6146-B85B-08E889A81E3C}" sibTransId="{98B4644B-FD71-CD4E-8A01-645FBDC02AC9}"/>
    <dgm:cxn modelId="{400C26A1-05D7-104F-860D-EEAA876F3A2E}" type="presParOf" srcId="{2D94527D-0C6D-334F-8FE7-B2BD1BCDF5FC}" destId="{B5E2E19D-7458-FA41-8FCA-1EDDCA396307}" srcOrd="0" destOrd="0" presId="urn:microsoft.com/office/officeart/2005/8/layout/process2"/>
    <dgm:cxn modelId="{773364E5-09CF-244F-8DBF-800C3E7679A7}" type="presParOf" srcId="{2D94527D-0C6D-334F-8FE7-B2BD1BCDF5FC}" destId="{151844EF-D947-784D-A787-BE62BB375298}" srcOrd="1" destOrd="0" presId="urn:microsoft.com/office/officeart/2005/8/layout/process2"/>
    <dgm:cxn modelId="{FD772613-2C69-BA44-8D41-00B91FA9634B}" type="presParOf" srcId="{151844EF-D947-784D-A787-BE62BB375298}" destId="{B0DECFF3-B408-9541-847E-178655B30DE5}" srcOrd="0" destOrd="0" presId="urn:microsoft.com/office/officeart/2005/8/layout/process2"/>
    <dgm:cxn modelId="{6650B5BD-2C00-6246-A187-D1B5CF67A2F4}" type="presParOf" srcId="{2D94527D-0C6D-334F-8FE7-B2BD1BCDF5FC}" destId="{4ED3F7B3-AE56-454B-B8F9-AA8C577B3E6C}" srcOrd="2" destOrd="0" presId="urn:microsoft.com/office/officeart/2005/8/layout/process2"/>
    <dgm:cxn modelId="{EB464E00-8683-7548-8557-C25BFA613C18}" type="presParOf" srcId="{2D94527D-0C6D-334F-8FE7-B2BD1BCDF5FC}" destId="{16967EE6-EBD5-384A-AFA3-57B945B9EEB3}" srcOrd="3" destOrd="0" presId="urn:microsoft.com/office/officeart/2005/8/layout/process2"/>
    <dgm:cxn modelId="{1E2951C0-756A-994F-8E60-A8516C2BFBE7}" type="presParOf" srcId="{16967EE6-EBD5-384A-AFA3-57B945B9EEB3}" destId="{48312C31-9947-E34C-B4C2-712F936FF490}" srcOrd="0" destOrd="0" presId="urn:microsoft.com/office/officeart/2005/8/layout/process2"/>
    <dgm:cxn modelId="{2344DFD6-1B2A-7740-AF1E-A46DC1CE7419}" type="presParOf" srcId="{2D94527D-0C6D-334F-8FE7-B2BD1BCDF5FC}" destId="{553F1B8B-FC23-E94C-905D-87CA96D25D11}" srcOrd="4" destOrd="0" presId="urn:microsoft.com/office/officeart/2005/8/layout/process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E19D-7458-FA41-8FCA-1EDDCA396307}">
      <dsp:nvSpPr>
        <dsp:cNvPr id="0" name=""/>
        <dsp:cNvSpPr/>
      </dsp:nvSpPr>
      <dsp:spPr>
        <a:xfrm>
          <a:off x="1465578" y="0"/>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8616"/>
        <a:ext cx="1701389" cy="919780"/>
      </dsp:txXfrm>
    </dsp:sp>
    <dsp:sp modelId="{151844EF-D947-784D-A787-BE62BB375298}">
      <dsp:nvSpPr>
        <dsp:cNvPr id="0" name=""/>
        <dsp:cNvSpPr/>
      </dsp:nvSpPr>
      <dsp:spPr>
        <a:xfrm rot="5400000">
          <a:off x="2161699" y="1001437"/>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1038075"/>
        <a:ext cx="263793" cy="256465"/>
      </dsp:txXfrm>
    </dsp:sp>
    <dsp:sp modelId="{4ED3F7B3-AE56-454B-B8F9-AA8C577B3E6C}">
      <dsp:nvSpPr>
        <dsp:cNvPr id="0" name=""/>
        <dsp:cNvSpPr/>
      </dsp:nvSpPr>
      <dsp:spPr>
        <a:xfrm>
          <a:off x="1465578" y="1465518"/>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1494134"/>
        <a:ext cx="1701389" cy="919780"/>
      </dsp:txXfrm>
    </dsp:sp>
    <dsp:sp modelId="{16967EE6-EBD5-384A-AFA3-57B945B9EEB3}">
      <dsp:nvSpPr>
        <dsp:cNvPr id="0" name=""/>
        <dsp:cNvSpPr/>
      </dsp:nvSpPr>
      <dsp:spPr>
        <a:xfrm rot="5400000">
          <a:off x="2161699" y="2466955"/>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2503593"/>
        <a:ext cx="263793" cy="256465"/>
      </dsp:txXfrm>
    </dsp:sp>
    <dsp:sp modelId="{553F1B8B-FC23-E94C-905D-87CA96D25D11}">
      <dsp:nvSpPr>
        <dsp:cNvPr id="0" name=""/>
        <dsp:cNvSpPr/>
      </dsp:nvSpPr>
      <dsp:spPr>
        <a:xfrm>
          <a:off x="1465578" y="2931036"/>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959652"/>
        <a:ext cx="1701389" cy="9197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E19D-7458-FA41-8FCA-1EDDCA396307}">
      <dsp:nvSpPr>
        <dsp:cNvPr id="0" name=""/>
        <dsp:cNvSpPr/>
      </dsp:nvSpPr>
      <dsp:spPr>
        <a:xfrm>
          <a:off x="1465578" y="0"/>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8616"/>
        <a:ext cx="1701389" cy="919780"/>
      </dsp:txXfrm>
    </dsp:sp>
    <dsp:sp modelId="{151844EF-D947-784D-A787-BE62BB375298}">
      <dsp:nvSpPr>
        <dsp:cNvPr id="0" name=""/>
        <dsp:cNvSpPr/>
      </dsp:nvSpPr>
      <dsp:spPr>
        <a:xfrm rot="5400000">
          <a:off x="2161699" y="1001437"/>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1038075"/>
        <a:ext cx="263793" cy="256465"/>
      </dsp:txXfrm>
    </dsp:sp>
    <dsp:sp modelId="{4ED3F7B3-AE56-454B-B8F9-AA8C577B3E6C}">
      <dsp:nvSpPr>
        <dsp:cNvPr id="0" name=""/>
        <dsp:cNvSpPr/>
      </dsp:nvSpPr>
      <dsp:spPr>
        <a:xfrm>
          <a:off x="1465578" y="1465518"/>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1494134"/>
        <a:ext cx="1701389" cy="919780"/>
      </dsp:txXfrm>
    </dsp:sp>
    <dsp:sp modelId="{16967EE6-EBD5-384A-AFA3-57B945B9EEB3}">
      <dsp:nvSpPr>
        <dsp:cNvPr id="0" name=""/>
        <dsp:cNvSpPr/>
      </dsp:nvSpPr>
      <dsp:spPr>
        <a:xfrm rot="5400000">
          <a:off x="2161699" y="2466955"/>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2503593"/>
        <a:ext cx="263793" cy="256465"/>
      </dsp:txXfrm>
    </dsp:sp>
    <dsp:sp modelId="{553F1B8B-FC23-E94C-905D-87CA96D25D11}">
      <dsp:nvSpPr>
        <dsp:cNvPr id="0" name=""/>
        <dsp:cNvSpPr/>
      </dsp:nvSpPr>
      <dsp:spPr>
        <a:xfrm>
          <a:off x="1465578" y="2931036"/>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959652"/>
        <a:ext cx="1701389" cy="9197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E19D-7458-FA41-8FCA-1EDDCA396307}">
      <dsp:nvSpPr>
        <dsp:cNvPr id="0" name=""/>
        <dsp:cNvSpPr/>
      </dsp:nvSpPr>
      <dsp:spPr>
        <a:xfrm>
          <a:off x="1465578" y="0"/>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8616"/>
        <a:ext cx="1701389" cy="919780"/>
      </dsp:txXfrm>
    </dsp:sp>
    <dsp:sp modelId="{151844EF-D947-784D-A787-BE62BB375298}">
      <dsp:nvSpPr>
        <dsp:cNvPr id="0" name=""/>
        <dsp:cNvSpPr/>
      </dsp:nvSpPr>
      <dsp:spPr>
        <a:xfrm rot="5400000">
          <a:off x="2161699" y="1001437"/>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1038075"/>
        <a:ext cx="263793" cy="256465"/>
      </dsp:txXfrm>
    </dsp:sp>
    <dsp:sp modelId="{4ED3F7B3-AE56-454B-B8F9-AA8C577B3E6C}">
      <dsp:nvSpPr>
        <dsp:cNvPr id="0" name=""/>
        <dsp:cNvSpPr/>
      </dsp:nvSpPr>
      <dsp:spPr>
        <a:xfrm>
          <a:off x="1465578" y="1465518"/>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1494134"/>
        <a:ext cx="1701389" cy="919780"/>
      </dsp:txXfrm>
    </dsp:sp>
    <dsp:sp modelId="{16967EE6-EBD5-384A-AFA3-57B945B9EEB3}">
      <dsp:nvSpPr>
        <dsp:cNvPr id="0" name=""/>
        <dsp:cNvSpPr/>
      </dsp:nvSpPr>
      <dsp:spPr>
        <a:xfrm rot="5400000">
          <a:off x="2161699" y="2466955"/>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2503593"/>
        <a:ext cx="263793" cy="256465"/>
      </dsp:txXfrm>
    </dsp:sp>
    <dsp:sp modelId="{553F1B8B-FC23-E94C-905D-87CA96D25D11}">
      <dsp:nvSpPr>
        <dsp:cNvPr id="0" name=""/>
        <dsp:cNvSpPr/>
      </dsp:nvSpPr>
      <dsp:spPr>
        <a:xfrm>
          <a:off x="1465578" y="2931036"/>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959652"/>
        <a:ext cx="1701389" cy="9197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E19D-7458-FA41-8FCA-1EDDCA396307}">
      <dsp:nvSpPr>
        <dsp:cNvPr id="0" name=""/>
        <dsp:cNvSpPr/>
      </dsp:nvSpPr>
      <dsp:spPr>
        <a:xfrm>
          <a:off x="1465578" y="0"/>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8616"/>
        <a:ext cx="1701389" cy="919780"/>
      </dsp:txXfrm>
    </dsp:sp>
    <dsp:sp modelId="{151844EF-D947-784D-A787-BE62BB375298}">
      <dsp:nvSpPr>
        <dsp:cNvPr id="0" name=""/>
        <dsp:cNvSpPr/>
      </dsp:nvSpPr>
      <dsp:spPr>
        <a:xfrm rot="5400000">
          <a:off x="2161699" y="1001437"/>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1038075"/>
        <a:ext cx="263793" cy="256465"/>
      </dsp:txXfrm>
    </dsp:sp>
    <dsp:sp modelId="{4ED3F7B3-AE56-454B-B8F9-AA8C577B3E6C}">
      <dsp:nvSpPr>
        <dsp:cNvPr id="0" name=""/>
        <dsp:cNvSpPr/>
      </dsp:nvSpPr>
      <dsp:spPr>
        <a:xfrm>
          <a:off x="1465578" y="1465518"/>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1494134"/>
        <a:ext cx="1701389" cy="919780"/>
      </dsp:txXfrm>
    </dsp:sp>
    <dsp:sp modelId="{16967EE6-EBD5-384A-AFA3-57B945B9EEB3}">
      <dsp:nvSpPr>
        <dsp:cNvPr id="0" name=""/>
        <dsp:cNvSpPr/>
      </dsp:nvSpPr>
      <dsp:spPr>
        <a:xfrm rot="5400000">
          <a:off x="2161699" y="2466955"/>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2503593"/>
        <a:ext cx="263793" cy="256465"/>
      </dsp:txXfrm>
    </dsp:sp>
    <dsp:sp modelId="{553F1B8B-FC23-E94C-905D-87CA96D25D11}">
      <dsp:nvSpPr>
        <dsp:cNvPr id="0" name=""/>
        <dsp:cNvSpPr/>
      </dsp:nvSpPr>
      <dsp:spPr>
        <a:xfrm>
          <a:off x="1465578" y="2931036"/>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959652"/>
        <a:ext cx="1701389" cy="9197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049C7-5305-4166-B9EE-D1A784280EB1}">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E1675-A9FE-4BFA-A469-83AB53847D8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7DC56-3423-46AC-ABED-714246804CEC}">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422400">
            <a:lnSpc>
              <a:spcPct val="100000"/>
            </a:lnSpc>
            <a:spcBef>
              <a:spcPct val="0"/>
            </a:spcBef>
            <a:spcAft>
              <a:spcPct val="35000"/>
            </a:spcAft>
            <a:buNone/>
          </a:pPr>
          <a:r>
            <a:rPr lang="en-IL" sz="3200" b="1" i="0" kern="1200" dirty="0">
              <a:latin typeface="HELVETICA NEUE LIGHT" panose="02000403000000020004" pitchFamily="2" charset="0"/>
              <a:ea typeface="HELVETICA NEUE LIGHT" panose="02000403000000020004" pitchFamily="2" charset="0"/>
            </a:rPr>
            <a:t>Building block: </a:t>
          </a:r>
          <a:r>
            <a:rPr lang="en-IL" sz="3200" b="0" i="0" kern="1200" dirty="0">
              <a:latin typeface="Helvetica Neue Light" panose="02000403000000020004" pitchFamily="2" charset="0"/>
              <a:ea typeface="Helvetica Neue Light" panose="02000403000000020004" pitchFamily="2" charset="0"/>
            </a:rPr>
            <a:t>a </a:t>
          </a:r>
          <a:r>
            <a:rPr lang="en-IL" sz="3200" b="1" i="0" kern="1200" dirty="0">
              <a:latin typeface="HELVETICA NEUE LIGHT" panose="02000403000000020004" pitchFamily="2" charset="0"/>
              <a:ea typeface="HELVETICA NEUE LIGHT" panose="02000403000000020004" pitchFamily="2" charset="0"/>
            </a:rPr>
            <a:t>“special” </a:t>
          </a:r>
          <a:r>
            <a:rPr lang="en-IL" sz="3200" b="0" i="0" kern="1200" dirty="0">
              <a:latin typeface="Helvetica Neue Light" panose="02000403000000020004" pitchFamily="2" charset="0"/>
              <a:ea typeface="Helvetica Neue Light" panose="02000403000000020004" pitchFamily="2" charset="0"/>
            </a:rPr>
            <a:t>commitment scheme</a:t>
          </a:r>
          <a:endParaRPr lang="en-US" sz="3200" b="0" i="0" kern="1200" dirty="0">
            <a:latin typeface="Helvetica Neue Light" panose="02000403000000020004" pitchFamily="2" charset="0"/>
            <a:ea typeface="Helvetica Neue Light" panose="02000403000000020004" pitchFamily="2" charset="0"/>
          </a:endParaRPr>
        </a:p>
      </dsp:txBody>
      <dsp:txXfrm>
        <a:off x="1507738" y="707092"/>
        <a:ext cx="9007861" cy="1305401"/>
      </dsp:txXfrm>
    </dsp:sp>
    <dsp:sp modelId="{70808285-1D8E-4EB4-8C6C-1D0E129DF1F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2B6B4-4659-411B-9C67-CE94D73BB6F8}">
      <dsp:nvSpPr>
        <dsp:cNvPr id="0" name=""/>
        <dsp:cNvSpPr/>
      </dsp:nvSpPr>
      <dsp:spPr>
        <a:xfrm>
          <a:off x="394883" y="2632559"/>
          <a:ext cx="717970" cy="71797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FD760-249E-4B8B-B0D7-F25D5AE19D7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422400">
            <a:lnSpc>
              <a:spcPct val="100000"/>
            </a:lnSpc>
            <a:spcBef>
              <a:spcPct val="0"/>
            </a:spcBef>
            <a:spcAft>
              <a:spcPct val="35000"/>
            </a:spcAft>
            <a:buNone/>
          </a:pPr>
          <a:r>
            <a:rPr lang="en-IL" sz="3200" b="1" i="0" kern="1200" dirty="0">
              <a:latin typeface="HELVETICA NEUE LIGHT" panose="02000403000000020004" pitchFamily="2" charset="0"/>
              <a:ea typeface="HELVETICA NEUE LIGHT" panose="02000403000000020004" pitchFamily="2" charset="0"/>
            </a:rPr>
            <a:t>The idea: </a:t>
          </a:r>
          <a:r>
            <a:rPr lang="en-IL" sz="3200" b="0" i="0" kern="1200" dirty="0">
              <a:latin typeface="Helvetica Neue Light" panose="02000403000000020004" pitchFamily="2" charset="0"/>
              <a:ea typeface="Helvetica Neue Light" panose="02000403000000020004" pitchFamily="2" charset="0"/>
            </a:rPr>
            <a:t>Commit-and-shuffle</a:t>
          </a:r>
          <a:endParaRPr lang="en-US" sz="3200" b="0" i="0" kern="1200" dirty="0">
            <a:latin typeface="Helvetica Neue Light" panose="02000403000000020004" pitchFamily="2" charset="0"/>
            <a:ea typeface="Helvetica Neue Light" panose="02000403000000020004" pitchFamily="2" charset="0"/>
          </a:endParaRPr>
        </a:p>
      </dsp:txBody>
      <dsp:txXfrm>
        <a:off x="1507738" y="2338844"/>
        <a:ext cx="9007861" cy="13054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049C7-5305-4166-B9EE-D1A784280EB1}">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E1675-A9FE-4BFA-A469-83AB53847D8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7DC56-3423-46AC-ABED-714246804CEC}">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422400">
            <a:lnSpc>
              <a:spcPct val="100000"/>
            </a:lnSpc>
            <a:spcBef>
              <a:spcPct val="0"/>
            </a:spcBef>
            <a:spcAft>
              <a:spcPct val="35000"/>
            </a:spcAft>
            <a:buNone/>
          </a:pPr>
          <a:r>
            <a:rPr lang="en-IL" sz="3200" b="1" i="0" kern="1200" dirty="0">
              <a:latin typeface="HELVETICA NEUE LIGHT" panose="02000403000000020004" pitchFamily="2" charset="0"/>
              <a:ea typeface="HELVETICA NEUE LIGHT" panose="02000403000000020004" pitchFamily="2" charset="0"/>
            </a:rPr>
            <a:t>Building block: </a:t>
          </a:r>
          <a:r>
            <a:rPr lang="en-IL" sz="3200" b="0" i="0" kern="1200" dirty="0">
              <a:latin typeface="Helvetica Neue Light" panose="02000403000000020004" pitchFamily="2" charset="0"/>
              <a:ea typeface="Helvetica Neue Light" panose="02000403000000020004" pitchFamily="2" charset="0"/>
            </a:rPr>
            <a:t>a </a:t>
          </a:r>
          <a:r>
            <a:rPr lang="en-IL" sz="3200" b="1" i="0" kern="1200" dirty="0">
              <a:latin typeface="HELVETICA NEUE LIGHT" panose="02000403000000020004" pitchFamily="2" charset="0"/>
              <a:ea typeface="HELVETICA NEUE LIGHT" panose="02000403000000020004" pitchFamily="2" charset="0"/>
            </a:rPr>
            <a:t>“special” </a:t>
          </a:r>
          <a:r>
            <a:rPr lang="en-IL" sz="3200" b="0" i="0" kern="1200" dirty="0">
              <a:latin typeface="Helvetica Neue Light" panose="02000403000000020004" pitchFamily="2" charset="0"/>
              <a:ea typeface="Helvetica Neue Light" panose="02000403000000020004" pitchFamily="2" charset="0"/>
            </a:rPr>
            <a:t>commitment scheme</a:t>
          </a:r>
          <a:endParaRPr lang="en-US" sz="3200" b="0" i="0" kern="1200" dirty="0">
            <a:latin typeface="Helvetica Neue Light" panose="02000403000000020004" pitchFamily="2" charset="0"/>
            <a:ea typeface="Helvetica Neue Light" panose="02000403000000020004" pitchFamily="2" charset="0"/>
          </a:endParaRPr>
        </a:p>
      </dsp:txBody>
      <dsp:txXfrm>
        <a:off x="1507738" y="707092"/>
        <a:ext cx="9007861" cy="1305401"/>
      </dsp:txXfrm>
    </dsp:sp>
    <dsp:sp modelId="{70808285-1D8E-4EB4-8C6C-1D0E129DF1F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2B6B4-4659-411B-9C67-CE94D73BB6F8}">
      <dsp:nvSpPr>
        <dsp:cNvPr id="0" name=""/>
        <dsp:cNvSpPr/>
      </dsp:nvSpPr>
      <dsp:spPr>
        <a:xfrm>
          <a:off x="394883" y="2632559"/>
          <a:ext cx="717970" cy="71797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FD760-249E-4B8B-B0D7-F25D5AE19D7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422400">
            <a:lnSpc>
              <a:spcPct val="100000"/>
            </a:lnSpc>
            <a:spcBef>
              <a:spcPct val="0"/>
            </a:spcBef>
            <a:spcAft>
              <a:spcPct val="35000"/>
            </a:spcAft>
            <a:buNone/>
          </a:pPr>
          <a:r>
            <a:rPr lang="en-IL" sz="3200" b="1" i="0" kern="1200" dirty="0">
              <a:latin typeface="HELVETICA NEUE LIGHT" panose="02000403000000020004" pitchFamily="2" charset="0"/>
              <a:ea typeface="HELVETICA NEUE LIGHT" panose="02000403000000020004" pitchFamily="2" charset="0"/>
            </a:rPr>
            <a:t>The idea: </a:t>
          </a:r>
          <a:r>
            <a:rPr lang="en-IL" sz="3200" b="0" i="0" kern="1200" dirty="0">
              <a:latin typeface="Helvetica Neue Light" panose="02000403000000020004" pitchFamily="2" charset="0"/>
              <a:ea typeface="Helvetica Neue Light" panose="02000403000000020004" pitchFamily="2" charset="0"/>
            </a:rPr>
            <a:t>Commit-and-shuffle</a:t>
          </a:r>
          <a:endParaRPr lang="en-US" sz="3200" b="0" i="0" kern="1200" dirty="0">
            <a:latin typeface="Helvetica Neue Light" panose="02000403000000020004" pitchFamily="2" charset="0"/>
            <a:ea typeface="Helvetica Neue Light" panose="02000403000000020004" pitchFamily="2" charset="0"/>
          </a:endParaRPr>
        </a:p>
      </dsp:txBody>
      <dsp:txXfrm>
        <a:off x="1507738" y="2338844"/>
        <a:ext cx="9007861" cy="130540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049C7-5305-4166-B9EE-D1A784280EB1}">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E1675-A9FE-4BFA-A469-83AB53847D8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07DC56-3423-46AC-ABED-714246804CEC}">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422400">
            <a:lnSpc>
              <a:spcPct val="100000"/>
            </a:lnSpc>
            <a:spcBef>
              <a:spcPct val="0"/>
            </a:spcBef>
            <a:spcAft>
              <a:spcPct val="35000"/>
            </a:spcAft>
            <a:buNone/>
          </a:pPr>
          <a:r>
            <a:rPr lang="en-IL" sz="3200" b="1" i="0" kern="1200" dirty="0">
              <a:latin typeface="HELVETICA NEUE LIGHT" panose="02000403000000020004" pitchFamily="2" charset="0"/>
              <a:ea typeface="HELVETICA NEUE LIGHT" panose="02000403000000020004" pitchFamily="2" charset="0"/>
            </a:rPr>
            <a:t>Building block: </a:t>
          </a:r>
          <a:r>
            <a:rPr lang="en-IL" sz="3200" b="0" i="0" kern="1200" dirty="0">
              <a:latin typeface="Helvetica Neue Light" panose="02000403000000020004" pitchFamily="2" charset="0"/>
              <a:ea typeface="Helvetica Neue Light" panose="02000403000000020004" pitchFamily="2" charset="0"/>
            </a:rPr>
            <a:t>a </a:t>
          </a:r>
          <a:r>
            <a:rPr lang="en-IL" sz="3200" b="1" i="0" kern="1200" dirty="0">
              <a:latin typeface="HELVETICA NEUE LIGHT" panose="02000403000000020004" pitchFamily="2" charset="0"/>
              <a:ea typeface="HELVETICA NEUE LIGHT" panose="02000403000000020004" pitchFamily="2" charset="0"/>
            </a:rPr>
            <a:t>“special” </a:t>
          </a:r>
          <a:r>
            <a:rPr lang="en-IL" sz="3200" b="0" i="0" kern="1200" dirty="0">
              <a:latin typeface="Helvetica Neue Light" panose="02000403000000020004" pitchFamily="2" charset="0"/>
              <a:ea typeface="Helvetica Neue Light" panose="02000403000000020004" pitchFamily="2" charset="0"/>
            </a:rPr>
            <a:t>commitment scheme</a:t>
          </a:r>
          <a:endParaRPr lang="en-US" sz="3200" b="0" i="0" kern="1200" dirty="0">
            <a:latin typeface="Helvetica Neue Light" panose="02000403000000020004" pitchFamily="2" charset="0"/>
            <a:ea typeface="Helvetica Neue Light" panose="02000403000000020004" pitchFamily="2" charset="0"/>
          </a:endParaRPr>
        </a:p>
      </dsp:txBody>
      <dsp:txXfrm>
        <a:off x="1507738" y="707092"/>
        <a:ext cx="9007861" cy="1305401"/>
      </dsp:txXfrm>
    </dsp:sp>
    <dsp:sp modelId="{70808285-1D8E-4EB4-8C6C-1D0E129DF1F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2B6B4-4659-411B-9C67-CE94D73BB6F8}">
      <dsp:nvSpPr>
        <dsp:cNvPr id="0" name=""/>
        <dsp:cNvSpPr/>
      </dsp:nvSpPr>
      <dsp:spPr>
        <a:xfrm>
          <a:off x="394883" y="2632559"/>
          <a:ext cx="717970" cy="71797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5FD760-249E-4B8B-B0D7-F25D5AE19D7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422400">
            <a:lnSpc>
              <a:spcPct val="100000"/>
            </a:lnSpc>
            <a:spcBef>
              <a:spcPct val="0"/>
            </a:spcBef>
            <a:spcAft>
              <a:spcPct val="35000"/>
            </a:spcAft>
            <a:buNone/>
          </a:pPr>
          <a:r>
            <a:rPr lang="en-IL" sz="3200" b="1" i="0" kern="1200" dirty="0">
              <a:latin typeface="HELVETICA NEUE LIGHT" panose="02000403000000020004" pitchFamily="2" charset="0"/>
              <a:ea typeface="HELVETICA NEUE LIGHT" panose="02000403000000020004" pitchFamily="2" charset="0"/>
            </a:rPr>
            <a:t>The idea: </a:t>
          </a:r>
          <a:r>
            <a:rPr lang="en-IL" sz="3200" b="0" i="0" kern="1200" dirty="0">
              <a:latin typeface="Helvetica Neue Light" panose="02000403000000020004" pitchFamily="2" charset="0"/>
              <a:ea typeface="Helvetica Neue Light" panose="02000403000000020004" pitchFamily="2" charset="0"/>
            </a:rPr>
            <a:t>Commit-and-shuffle</a:t>
          </a:r>
          <a:endParaRPr lang="en-US" sz="3200" b="0" i="0" kern="1200" dirty="0">
            <a:latin typeface="Helvetica Neue Light" panose="02000403000000020004" pitchFamily="2" charset="0"/>
            <a:ea typeface="Helvetica Neue Light" panose="02000403000000020004" pitchFamily="2" charset="0"/>
          </a:endParaRP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E19D-7458-FA41-8FCA-1EDDCA396307}">
      <dsp:nvSpPr>
        <dsp:cNvPr id="0" name=""/>
        <dsp:cNvSpPr/>
      </dsp:nvSpPr>
      <dsp:spPr>
        <a:xfrm>
          <a:off x="1465578" y="0"/>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8616"/>
        <a:ext cx="1701389" cy="919780"/>
      </dsp:txXfrm>
    </dsp:sp>
    <dsp:sp modelId="{151844EF-D947-784D-A787-BE62BB375298}">
      <dsp:nvSpPr>
        <dsp:cNvPr id="0" name=""/>
        <dsp:cNvSpPr/>
      </dsp:nvSpPr>
      <dsp:spPr>
        <a:xfrm rot="5400000">
          <a:off x="2161699" y="1001437"/>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1038075"/>
        <a:ext cx="263793" cy="256465"/>
      </dsp:txXfrm>
    </dsp:sp>
    <dsp:sp modelId="{4ED3F7B3-AE56-454B-B8F9-AA8C577B3E6C}">
      <dsp:nvSpPr>
        <dsp:cNvPr id="0" name=""/>
        <dsp:cNvSpPr/>
      </dsp:nvSpPr>
      <dsp:spPr>
        <a:xfrm>
          <a:off x="1465578" y="1465518"/>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1494134"/>
        <a:ext cx="1701389" cy="919780"/>
      </dsp:txXfrm>
    </dsp:sp>
    <dsp:sp modelId="{16967EE6-EBD5-384A-AFA3-57B945B9EEB3}">
      <dsp:nvSpPr>
        <dsp:cNvPr id="0" name=""/>
        <dsp:cNvSpPr/>
      </dsp:nvSpPr>
      <dsp:spPr>
        <a:xfrm rot="5400000">
          <a:off x="2161699" y="2466955"/>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2503593"/>
        <a:ext cx="263793" cy="256465"/>
      </dsp:txXfrm>
    </dsp:sp>
    <dsp:sp modelId="{553F1B8B-FC23-E94C-905D-87CA96D25D11}">
      <dsp:nvSpPr>
        <dsp:cNvPr id="0" name=""/>
        <dsp:cNvSpPr/>
      </dsp:nvSpPr>
      <dsp:spPr>
        <a:xfrm>
          <a:off x="1465578" y="2931036"/>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959652"/>
        <a:ext cx="1701389" cy="9197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E19D-7458-FA41-8FCA-1EDDCA396307}">
      <dsp:nvSpPr>
        <dsp:cNvPr id="0" name=""/>
        <dsp:cNvSpPr/>
      </dsp:nvSpPr>
      <dsp:spPr>
        <a:xfrm>
          <a:off x="1465578" y="0"/>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8616"/>
        <a:ext cx="1701389" cy="919780"/>
      </dsp:txXfrm>
    </dsp:sp>
    <dsp:sp modelId="{151844EF-D947-784D-A787-BE62BB375298}">
      <dsp:nvSpPr>
        <dsp:cNvPr id="0" name=""/>
        <dsp:cNvSpPr/>
      </dsp:nvSpPr>
      <dsp:spPr>
        <a:xfrm rot="5400000">
          <a:off x="2161699" y="1001437"/>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1038075"/>
        <a:ext cx="263793" cy="256465"/>
      </dsp:txXfrm>
    </dsp:sp>
    <dsp:sp modelId="{4ED3F7B3-AE56-454B-B8F9-AA8C577B3E6C}">
      <dsp:nvSpPr>
        <dsp:cNvPr id="0" name=""/>
        <dsp:cNvSpPr/>
      </dsp:nvSpPr>
      <dsp:spPr>
        <a:xfrm>
          <a:off x="1465578" y="1465518"/>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1494134"/>
        <a:ext cx="1701389" cy="919780"/>
      </dsp:txXfrm>
    </dsp:sp>
    <dsp:sp modelId="{16967EE6-EBD5-384A-AFA3-57B945B9EEB3}">
      <dsp:nvSpPr>
        <dsp:cNvPr id="0" name=""/>
        <dsp:cNvSpPr/>
      </dsp:nvSpPr>
      <dsp:spPr>
        <a:xfrm rot="5400000">
          <a:off x="2161699" y="2466955"/>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2503593"/>
        <a:ext cx="263793" cy="256465"/>
      </dsp:txXfrm>
    </dsp:sp>
    <dsp:sp modelId="{553F1B8B-FC23-E94C-905D-87CA96D25D11}">
      <dsp:nvSpPr>
        <dsp:cNvPr id="0" name=""/>
        <dsp:cNvSpPr/>
      </dsp:nvSpPr>
      <dsp:spPr>
        <a:xfrm>
          <a:off x="1465578" y="2931036"/>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959652"/>
        <a:ext cx="1701389" cy="9197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E19D-7458-FA41-8FCA-1EDDCA396307}">
      <dsp:nvSpPr>
        <dsp:cNvPr id="0" name=""/>
        <dsp:cNvSpPr/>
      </dsp:nvSpPr>
      <dsp:spPr>
        <a:xfrm>
          <a:off x="1465578" y="0"/>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8616"/>
        <a:ext cx="1701389" cy="919780"/>
      </dsp:txXfrm>
    </dsp:sp>
    <dsp:sp modelId="{151844EF-D947-784D-A787-BE62BB375298}">
      <dsp:nvSpPr>
        <dsp:cNvPr id="0" name=""/>
        <dsp:cNvSpPr/>
      </dsp:nvSpPr>
      <dsp:spPr>
        <a:xfrm rot="5400000">
          <a:off x="2161699" y="1001437"/>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1038075"/>
        <a:ext cx="263793" cy="256465"/>
      </dsp:txXfrm>
    </dsp:sp>
    <dsp:sp modelId="{4ED3F7B3-AE56-454B-B8F9-AA8C577B3E6C}">
      <dsp:nvSpPr>
        <dsp:cNvPr id="0" name=""/>
        <dsp:cNvSpPr/>
      </dsp:nvSpPr>
      <dsp:spPr>
        <a:xfrm>
          <a:off x="1465578" y="1465518"/>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1494134"/>
        <a:ext cx="1701389" cy="919780"/>
      </dsp:txXfrm>
    </dsp:sp>
    <dsp:sp modelId="{16967EE6-EBD5-384A-AFA3-57B945B9EEB3}">
      <dsp:nvSpPr>
        <dsp:cNvPr id="0" name=""/>
        <dsp:cNvSpPr/>
      </dsp:nvSpPr>
      <dsp:spPr>
        <a:xfrm rot="5400000">
          <a:off x="2161699" y="2466955"/>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2503593"/>
        <a:ext cx="263793" cy="256465"/>
      </dsp:txXfrm>
    </dsp:sp>
    <dsp:sp modelId="{553F1B8B-FC23-E94C-905D-87CA96D25D11}">
      <dsp:nvSpPr>
        <dsp:cNvPr id="0" name=""/>
        <dsp:cNvSpPr/>
      </dsp:nvSpPr>
      <dsp:spPr>
        <a:xfrm>
          <a:off x="1465578" y="2931036"/>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959652"/>
        <a:ext cx="1701389" cy="9197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E19D-7458-FA41-8FCA-1EDDCA396307}">
      <dsp:nvSpPr>
        <dsp:cNvPr id="0" name=""/>
        <dsp:cNvSpPr/>
      </dsp:nvSpPr>
      <dsp:spPr>
        <a:xfrm>
          <a:off x="1465578" y="0"/>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8616"/>
        <a:ext cx="1701389" cy="919780"/>
      </dsp:txXfrm>
    </dsp:sp>
    <dsp:sp modelId="{151844EF-D947-784D-A787-BE62BB375298}">
      <dsp:nvSpPr>
        <dsp:cNvPr id="0" name=""/>
        <dsp:cNvSpPr/>
      </dsp:nvSpPr>
      <dsp:spPr>
        <a:xfrm rot="5400000">
          <a:off x="2161699" y="1001437"/>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1038075"/>
        <a:ext cx="263793" cy="256465"/>
      </dsp:txXfrm>
    </dsp:sp>
    <dsp:sp modelId="{4ED3F7B3-AE56-454B-B8F9-AA8C577B3E6C}">
      <dsp:nvSpPr>
        <dsp:cNvPr id="0" name=""/>
        <dsp:cNvSpPr/>
      </dsp:nvSpPr>
      <dsp:spPr>
        <a:xfrm>
          <a:off x="1465578" y="1465518"/>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1494134"/>
        <a:ext cx="1701389" cy="919780"/>
      </dsp:txXfrm>
    </dsp:sp>
    <dsp:sp modelId="{16967EE6-EBD5-384A-AFA3-57B945B9EEB3}">
      <dsp:nvSpPr>
        <dsp:cNvPr id="0" name=""/>
        <dsp:cNvSpPr/>
      </dsp:nvSpPr>
      <dsp:spPr>
        <a:xfrm rot="5400000">
          <a:off x="2161699" y="2466955"/>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2503593"/>
        <a:ext cx="263793" cy="256465"/>
      </dsp:txXfrm>
    </dsp:sp>
    <dsp:sp modelId="{553F1B8B-FC23-E94C-905D-87CA96D25D11}">
      <dsp:nvSpPr>
        <dsp:cNvPr id="0" name=""/>
        <dsp:cNvSpPr/>
      </dsp:nvSpPr>
      <dsp:spPr>
        <a:xfrm>
          <a:off x="1465578" y="2931036"/>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959652"/>
        <a:ext cx="1701389" cy="9197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E19D-7458-FA41-8FCA-1EDDCA396307}">
      <dsp:nvSpPr>
        <dsp:cNvPr id="0" name=""/>
        <dsp:cNvSpPr/>
      </dsp:nvSpPr>
      <dsp:spPr>
        <a:xfrm>
          <a:off x="1465578" y="0"/>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8616"/>
        <a:ext cx="1701389" cy="919780"/>
      </dsp:txXfrm>
    </dsp:sp>
    <dsp:sp modelId="{151844EF-D947-784D-A787-BE62BB375298}">
      <dsp:nvSpPr>
        <dsp:cNvPr id="0" name=""/>
        <dsp:cNvSpPr/>
      </dsp:nvSpPr>
      <dsp:spPr>
        <a:xfrm rot="5400000">
          <a:off x="2161699" y="1001437"/>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1038075"/>
        <a:ext cx="263793" cy="256465"/>
      </dsp:txXfrm>
    </dsp:sp>
    <dsp:sp modelId="{4ED3F7B3-AE56-454B-B8F9-AA8C577B3E6C}">
      <dsp:nvSpPr>
        <dsp:cNvPr id="0" name=""/>
        <dsp:cNvSpPr/>
      </dsp:nvSpPr>
      <dsp:spPr>
        <a:xfrm>
          <a:off x="1465578" y="1465518"/>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1494134"/>
        <a:ext cx="1701389" cy="919780"/>
      </dsp:txXfrm>
    </dsp:sp>
    <dsp:sp modelId="{16967EE6-EBD5-384A-AFA3-57B945B9EEB3}">
      <dsp:nvSpPr>
        <dsp:cNvPr id="0" name=""/>
        <dsp:cNvSpPr/>
      </dsp:nvSpPr>
      <dsp:spPr>
        <a:xfrm rot="5400000">
          <a:off x="2161699" y="2466955"/>
          <a:ext cx="366379" cy="4396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212992" y="2503593"/>
        <a:ext cx="263793" cy="256465"/>
      </dsp:txXfrm>
    </dsp:sp>
    <dsp:sp modelId="{553F1B8B-FC23-E94C-905D-87CA96D25D11}">
      <dsp:nvSpPr>
        <dsp:cNvPr id="0" name=""/>
        <dsp:cNvSpPr/>
      </dsp:nvSpPr>
      <dsp:spPr>
        <a:xfrm>
          <a:off x="1465578" y="2931036"/>
          <a:ext cx="1758621" cy="977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 </a:t>
          </a:r>
        </a:p>
      </dsp:txBody>
      <dsp:txXfrm>
        <a:off x="1494194" y="2959652"/>
        <a:ext cx="1701389" cy="9197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DA528-74AA-F844-8F52-EE2159958486}" type="datetimeFigureOut">
              <a:rPr lang="en-IL" smtClean="0"/>
              <a:t>10/23/23</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2097C-3AA7-4F4B-82E6-5033AA7D663F}" type="slidenum">
              <a:rPr lang="en-IL" smtClean="0"/>
              <a:t>‹#›</a:t>
            </a:fld>
            <a:endParaRPr lang="en-IL"/>
          </a:p>
        </p:txBody>
      </p:sp>
    </p:spTree>
    <p:extLst>
      <p:ext uri="{BB962C8B-B14F-4D97-AF65-F5344CB8AC3E}">
        <p14:creationId xmlns:p14="http://schemas.microsoft.com/office/powerpoint/2010/main" val="165744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42097C-3AA7-4F4B-82E6-5033AA7D663F}" type="slidenum">
              <a:rPr lang="en-IL" smtClean="0"/>
              <a:t>1</a:t>
            </a:fld>
            <a:endParaRPr lang="en-IL"/>
          </a:p>
        </p:txBody>
      </p:sp>
    </p:spTree>
    <p:extLst>
      <p:ext uri="{BB962C8B-B14F-4D97-AF65-F5344CB8AC3E}">
        <p14:creationId xmlns:p14="http://schemas.microsoft.com/office/powerpoint/2010/main" val="432222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leader election is baked into the Proof of work mechanism, and it satisfies both fairness and uniqueness. But, when we move to proof of stake, there is no such implicit mechanism, meaning that we now need a separate protocol for leader election!</a:t>
            </a:r>
          </a:p>
        </p:txBody>
      </p:sp>
      <p:sp>
        <p:nvSpPr>
          <p:cNvPr id="4" name="Slide Number Placeholder 3"/>
          <p:cNvSpPr>
            <a:spLocks noGrp="1"/>
          </p:cNvSpPr>
          <p:nvPr>
            <p:ph type="sldNum" sz="quarter" idx="5"/>
          </p:nvPr>
        </p:nvSpPr>
        <p:spPr/>
        <p:txBody>
          <a:bodyPr/>
          <a:lstStyle/>
          <a:p>
            <a:fld id="{6C42097C-3AA7-4F4B-82E6-5033AA7D663F}" type="slidenum">
              <a:rPr lang="en-IL" smtClean="0"/>
              <a:t>11</a:t>
            </a:fld>
            <a:endParaRPr lang="en-IL"/>
          </a:p>
        </p:txBody>
      </p:sp>
    </p:spTree>
    <p:extLst>
      <p:ext uri="{BB962C8B-B14F-4D97-AF65-F5344CB8AC3E}">
        <p14:creationId xmlns:p14="http://schemas.microsoft.com/office/powerpoint/2010/main" val="1323139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to construct a leader election protocol, lets assume that we have a good randomness beacon, that’s also publicly verifiable.</a:t>
            </a:r>
          </a:p>
          <a:p>
            <a:r>
              <a:rPr lang="en-US" dirty="0"/>
              <a:t>With this beacon, Turns out that we have a trivial leader election protocol,</a:t>
            </a:r>
          </a:p>
          <a:p>
            <a:r>
              <a:rPr lang="en-US" dirty="0"/>
              <a:t>we can simply use the beacon to randomly select one leader out of the list of parties. This is trivially fair and unique, if we use a good beacon.</a:t>
            </a:r>
          </a:p>
        </p:txBody>
      </p:sp>
      <p:sp>
        <p:nvSpPr>
          <p:cNvPr id="4" name="Slide Number Placeholder 3"/>
          <p:cNvSpPr>
            <a:spLocks noGrp="1"/>
          </p:cNvSpPr>
          <p:nvPr>
            <p:ph type="sldNum" sz="quarter" idx="5"/>
          </p:nvPr>
        </p:nvSpPr>
        <p:spPr/>
        <p:txBody>
          <a:bodyPr/>
          <a:lstStyle/>
          <a:p>
            <a:fld id="{6C42097C-3AA7-4F4B-82E6-5033AA7D663F}" type="slidenum">
              <a:rPr lang="en-IL" smtClean="0"/>
              <a:t>12</a:t>
            </a:fld>
            <a:endParaRPr lang="en-IL"/>
          </a:p>
        </p:txBody>
      </p:sp>
    </p:spTree>
    <p:extLst>
      <p:ext uri="{BB962C8B-B14F-4D97-AF65-F5344CB8AC3E}">
        <p14:creationId xmlns:p14="http://schemas.microsoft.com/office/powerpoint/2010/main" val="1696609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use this in Proof of stake blockchains, The party selected by the beacon can publish the next block. And since the beacon is publicly verifiable, anyone can check that this is indeed the chosen leader.</a:t>
            </a:r>
          </a:p>
        </p:txBody>
      </p:sp>
      <p:sp>
        <p:nvSpPr>
          <p:cNvPr id="4" name="Slide Number Placeholder 3"/>
          <p:cNvSpPr>
            <a:spLocks noGrp="1"/>
          </p:cNvSpPr>
          <p:nvPr>
            <p:ph type="sldNum" sz="quarter" idx="5"/>
          </p:nvPr>
        </p:nvSpPr>
        <p:spPr/>
        <p:txBody>
          <a:bodyPr/>
          <a:lstStyle/>
          <a:p>
            <a:fld id="{6C42097C-3AA7-4F4B-82E6-5033AA7D663F}" type="slidenum">
              <a:rPr lang="en-IL" smtClean="0"/>
              <a:t>13</a:t>
            </a:fld>
            <a:endParaRPr lang="en-IL"/>
          </a:p>
        </p:txBody>
      </p:sp>
    </p:spTree>
    <p:extLst>
      <p:ext uri="{BB962C8B-B14F-4D97-AF65-F5344CB8AC3E}">
        <p14:creationId xmlns:p14="http://schemas.microsoft.com/office/powerpoint/2010/main" val="2963335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is a problem here – since everyone can see the beacon output, the future leader becomes a target for attacks, e.g. an adv could do a denial of service attack on this future leader -- This is bad for the chain’s liveness.</a:t>
            </a:r>
          </a:p>
        </p:txBody>
      </p:sp>
      <p:sp>
        <p:nvSpPr>
          <p:cNvPr id="4" name="Slide Number Placeholder 3"/>
          <p:cNvSpPr>
            <a:spLocks noGrp="1"/>
          </p:cNvSpPr>
          <p:nvPr>
            <p:ph type="sldNum" sz="quarter" idx="5"/>
          </p:nvPr>
        </p:nvSpPr>
        <p:spPr/>
        <p:txBody>
          <a:bodyPr/>
          <a:lstStyle/>
          <a:p>
            <a:fld id="{6C42097C-3AA7-4F4B-82E6-5033AA7D663F}" type="slidenum">
              <a:rPr lang="en-IL" smtClean="0"/>
              <a:t>14</a:t>
            </a:fld>
            <a:endParaRPr lang="en-IL"/>
          </a:p>
        </p:txBody>
      </p:sp>
    </p:spTree>
    <p:extLst>
      <p:ext uri="{BB962C8B-B14F-4D97-AF65-F5344CB8AC3E}">
        <p14:creationId xmlns:p14="http://schemas.microsoft.com/office/powerpoint/2010/main" val="1014303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underlying reason for this issue, is that the leader’s identity is known to everyone before the leader publishes the block.</a:t>
            </a:r>
          </a:p>
          <a:p>
            <a:r>
              <a:rPr lang="en-US" dirty="0"/>
              <a:t>This is in contrast to proof of work, where the leader identity is revealed only when the leader publishes a new block, so there's no way to attack a future leader.</a:t>
            </a:r>
          </a:p>
        </p:txBody>
      </p:sp>
      <p:sp>
        <p:nvSpPr>
          <p:cNvPr id="4" name="Slide Number Placeholder 3"/>
          <p:cNvSpPr>
            <a:spLocks noGrp="1"/>
          </p:cNvSpPr>
          <p:nvPr>
            <p:ph type="sldNum" sz="quarter" idx="5"/>
          </p:nvPr>
        </p:nvSpPr>
        <p:spPr/>
        <p:txBody>
          <a:bodyPr/>
          <a:lstStyle/>
          <a:p>
            <a:fld id="{6C42097C-3AA7-4F4B-82E6-5033AA7D663F}" type="slidenum">
              <a:rPr lang="en-IL" smtClean="0"/>
              <a:t>15</a:t>
            </a:fld>
            <a:endParaRPr lang="en-IL"/>
          </a:p>
        </p:txBody>
      </p:sp>
    </p:spTree>
    <p:extLst>
      <p:ext uri="{BB962C8B-B14F-4D97-AF65-F5344CB8AC3E}">
        <p14:creationId xmlns:p14="http://schemas.microsoft.com/office/powerpoint/2010/main" val="3625316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a:t>
            </a:r>
            <a:r>
              <a:rPr lang="en-IL"/>
              <a:t>Few </a:t>
            </a:r>
            <a:r>
              <a:rPr lang="en-IL" dirty="0"/>
              <a:t>ways to tackle the issue</a:t>
            </a:r>
            <a:r>
              <a:rPr lang="en-IL"/>
              <a:t>. </a:t>
            </a:r>
            <a:endParaRPr lang="en-US" dirty="0"/>
          </a:p>
        </p:txBody>
      </p:sp>
      <p:sp>
        <p:nvSpPr>
          <p:cNvPr id="4" name="Slide Number Placeholder 3"/>
          <p:cNvSpPr>
            <a:spLocks noGrp="1"/>
          </p:cNvSpPr>
          <p:nvPr>
            <p:ph type="sldNum" sz="quarter" idx="5"/>
          </p:nvPr>
        </p:nvSpPr>
        <p:spPr/>
        <p:txBody>
          <a:bodyPr/>
          <a:lstStyle/>
          <a:p>
            <a:fld id="{6C42097C-3AA7-4F4B-82E6-5033AA7D663F}" type="slidenum">
              <a:rPr lang="en-IL" smtClean="0"/>
              <a:t>16</a:t>
            </a:fld>
            <a:endParaRPr lang="en-IL"/>
          </a:p>
        </p:txBody>
      </p:sp>
    </p:spTree>
    <p:extLst>
      <p:ext uri="{BB962C8B-B14F-4D97-AF65-F5344CB8AC3E}">
        <p14:creationId xmlns:p14="http://schemas.microsoft.com/office/powerpoint/2010/main" val="970750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do, is that we</a:t>
            </a:r>
            <a:r>
              <a:rPr lang="en-IL"/>
              <a:t> require an additional property </a:t>
            </a:r>
            <a:r>
              <a:rPr lang="en-US" dirty="0"/>
              <a:t>from the</a:t>
            </a:r>
            <a:r>
              <a:rPr lang="en-IL"/>
              <a:t> leader election</a:t>
            </a:r>
            <a:r>
              <a:rPr lang="en-US" dirty="0"/>
              <a:t> protocol, which we call unpredictability.</a:t>
            </a:r>
          </a:p>
          <a:p>
            <a:r>
              <a:rPr lang="en-US" dirty="0"/>
              <a:t>This property at a high level means that the leader is secret until they reveal themselves. A protocol satisfying all 3 is called SSLE, or single secret leader election, and this was formally defined by </a:t>
            </a:r>
            <a:r>
              <a:rPr lang="en-US" dirty="0" err="1"/>
              <a:t>Boneh</a:t>
            </a:r>
            <a:r>
              <a:rPr lang="en-US" dirty="0"/>
              <a:t> et al in 2020. </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17</a:t>
            </a:fld>
            <a:endParaRPr lang="en-IL"/>
          </a:p>
        </p:txBody>
      </p:sp>
    </p:spTree>
    <p:extLst>
      <p:ext uri="{BB962C8B-B14F-4D97-AF65-F5344CB8AC3E}">
        <p14:creationId xmlns:p14="http://schemas.microsoft.com/office/powerpoint/2010/main" val="2593140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dirty="0"/>
              <a:t>This liveness issue is quite an important problem, here we can see the Ethereum roadmap from a few months ago that includes secret leader election as the solution for the liveness problem.</a:t>
            </a:r>
          </a:p>
          <a:p>
            <a:pPr marL="0" algn="l" defTabSz="914400" rtl="0" eaLnBrk="1" latinLnBrk="0" hangingPunct="1"/>
            <a:endParaRPr lang="en-US" dirty="0"/>
          </a:p>
          <a:p>
            <a:pPr marL="0" algn="l" defTabSz="914400" rtl="0" eaLnBrk="1" latinLnBrk="0" hangingPunct="1"/>
            <a:r>
              <a:rPr lang="en-US" dirty="0"/>
              <a:t>// </a:t>
            </a:r>
            <a:r>
              <a:rPr lang="en-IL"/>
              <a:t>Also </a:t>
            </a:r>
            <a:r>
              <a:rPr lang="en-IL" dirty="0"/>
              <a:t>in various RFPs (Aztec, Protocol Labs)</a:t>
            </a:r>
          </a:p>
        </p:txBody>
      </p:sp>
      <p:sp>
        <p:nvSpPr>
          <p:cNvPr id="4" name="Slide Number Placeholder 3"/>
          <p:cNvSpPr>
            <a:spLocks noGrp="1"/>
          </p:cNvSpPr>
          <p:nvPr>
            <p:ph type="sldNum" sz="quarter" idx="5"/>
          </p:nvPr>
        </p:nvSpPr>
        <p:spPr/>
        <p:txBody>
          <a:bodyPr/>
          <a:lstStyle/>
          <a:p>
            <a:fld id="{6C42097C-3AA7-4F4B-82E6-5033AA7D663F}" type="slidenum">
              <a:rPr lang="en-IL" smtClean="0"/>
              <a:t>18</a:t>
            </a:fld>
            <a:endParaRPr lang="en-IL"/>
          </a:p>
        </p:txBody>
      </p:sp>
    </p:spTree>
    <p:extLst>
      <p:ext uri="{BB962C8B-B14F-4D97-AF65-F5344CB8AC3E}">
        <p14:creationId xmlns:p14="http://schemas.microsoft.com/office/powerpoint/2010/main" val="3509304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been a lot of work in constructing SSLE protocols since the 1</a:t>
            </a:r>
            <a:r>
              <a:rPr lang="en-US" baseline="30000" dirty="0"/>
              <a:t>st</a:t>
            </a:r>
            <a:r>
              <a:rPr lang="en-US" dirty="0"/>
              <a:t> paper in 2020. there’s many efficient construction based on discrete log hard groups, including the BEHG paper, </a:t>
            </a:r>
          </a:p>
        </p:txBody>
      </p:sp>
      <p:sp>
        <p:nvSpPr>
          <p:cNvPr id="4" name="Slide Number Placeholder 3"/>
          <p:cNvSpPr>
            <a:spLocks noGrp="1"/>
          </p:cNvSpPr>
          <p:nvPr>
            <p:ph type="sldNum" sz="quarter" idx="5"/>
          </p:nvPr>
        </p:nvSpPr>
        <p:spPr/>
        <p:txBody>
          <a:bodyPr/>
          <a:lstStyle/>
          <a:p>
            <a:fld id="{6C42097C-3AA7-4F4B-82E6-5033AA7D663F}" type="slidenum">
              <a:rPr lang="en-IL" smtClean="0"/>
              <a:t>19</a:t>
            </a:fld>
            <a:endParaRPr lang="en-IL"/>
          </a:p>
        </p:txBody>
      </p:sp>
    </p:spTree>
    <p:extLst>
      <p:ext uri="{BB962C8B-B14F-4D97-AF65-F5344CB8AC3E}">
        <p14:creationId xmlns:p14="http://schemas.microsoft.com/office/powerpoint/2010/main" val="3983278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Whisk, which is the Ethereum proposal that builds on BEHG.</a:t>
            </a:r>
          </a:p>
        </p:txBody>
      </p:sp>
      <p:sp>
        <p:nvSpPr>
          <p:cNvPr id="4" name="Slide Number Placeholder 3"/>
          <p:cNvSpPr>
            <a:spLocks noGrp="1"/>
          </p:cNvSpPr>
          <p:nvPr>
            <p:ph type="sldNum" sz="quarter" idx="5"/>
          </p:nvPr>
        </p:nvSpPr>
        <p:spPr/>
        <p:txBody>
          <a:bodyPr/>
          <a:lstStyle/>
          <a:p>
            <a:fld id="{6C42097C-3AA7-4F4B-82E6-5033AA7D663F}" type="slidenum">
              <a:rPr lang="en-IL" smtClean="0"/>
              <a:t>20</a:t>
            </a:fld>
            <a:endParaRPr lang="en-IL"/>
          </a:p>
        </p:txBody>
      </p:sp>
    </p:spTree>
    <p:extLst>
      <p:ext uri="{BB962C8B-B14F-4D97-AF65-F5344CB8AC3E}">
        <p14:creationId xmlns:p14="http://schemas.microsoft.com/office/powerpoint/2010/main" val="364715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with looking at leader election protocols. As the name suggests, these protocols allow a set of parties to come together and jointly elect a leader. These protocols are fundamental to distributed computing and consensus protocols.</a:t>
            </a:r>
          </a:p>
        </p:txBody>
      </p:sp>
      <p:sp>
        <p:nvSpPr>
          <p:cNvPr id="4" name="Slide Number Placeholder 3"/>
          <p:cNvSpPr>
            <a:spLocks noGrp="1"/>
          </p:cNvSpPr>
          <p:nvPr>
            <p:ph type="sldNum" sz="quarter" idx="5"/>
          </p:nvPr>
        </p:nvSpPr>
        <p:spPr/>
        <p:txBody>
          <a:bodyPr/>
          <a:lstStyle/>
          <a:p>
            <a:fld id="{6C42097C-3AA7-4F4B-82E6-5033AA7D663F}" type="slidenum">
              <a:rPr lang="en-IL" smtClean="0"/>
              <a:t>2</a:t>
            </a:fld>
            <a:endParaRPr lang="en-IL"/>
          </a:p>
        </p:txBody>
      </p:sp>
    </p:spTree>
    <p:extLst>
      <p:ext uri="{BB962C8B-B14F-4D97-AF65-F5344CB8AC3E}">
        <p14:creationId xmlns:p14="http://schemas.microsoft.com/office/powerpoint/2010/main" val="1316703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constructions based on MPC, threshold FHE and isogenies. but the question we focus on today is post quantum security.</a:t>
            </a:r>
          </a:p>
          <a:p>
            <a:r>
              <a:rPr lang="en-US" dirty="0"/>
              <a:t>The </a:t>
            </a:r>
            <a:r>
              <a:rPr lang="en-US" dirty="0" err="1"/>
              <a:t>dlog</a:t>
            </a:r>
            <a:r>
              <a:rPr lang="en-US" dirty="0"/>
              <a:t> based schemes are not post quantum secure.</a:t>
            </a:r>
          </a:p>
          <a:p>
            <a:r>
              <a:rPr lang="en-US" dirty="0"/>
              <a:t>for MPC-based protocols, it depends on what assumptions you use to instantiate MPC.</a:t>
            </a:r>
          </a:p>
          <a:p>
            <a:r>
              <a:rPr lang="en-US" dirty="0"/>
              <a:t>Threshold FHE and isogenies are believed to be post quantum secure, </a:t>
            </a:r>
          </a:p>
          <a:p>
            <a:r>
              <a:rPr lang="en-US" dirty="0"/>
              <a:t>but, there are no efficient lattice-based SSLE constructions so far. </a:t>
            </a:r>
          </a:p>
          <a:p>
            <a:r>
              <a:rPr lang="en-US" dirty="0"/>
              <a:t>it is important to have lattice-based alternatives for SSLE since we have a far better understanding of lattices and their hardness assumptions than isogenies.</a:t>
            </a:r>
          </a:p>
        </p:txBody>
      </p:sp>
      <p:sp>
        <p:nvSpPr>
          <p:cNvPr id="4" name="Slide Number Placeholder 3"/>
          <p:cNvSpPr>
            <a:spLocks noGrp="1"/>
          </p:cNvSpPr>
          <p:nvPr>
            <p:ph type="sldNum" sz="quarter" idx="5"/>
          </p:nvPr>
        </p:nvSpPr>
        <p:spPr/>
        <p:txBody>
          <a:bodyPr/>
          <a:lstStyle/>
          <a:p>
            <a:fld id="{6C42097C-3AA7-4F4B-82E6-5033AA7D663F}" type="slidenum">
              <a:rPr lang="en-IL" smtClean="0"/>
              <a:t>21</a:t>
            </a:fld>
            <a:endParaRPr lang="en-IL"/>
          </a:p>
        </p:txBody>
      </p:sp>
    </p:spTree>
    <p:extLst>
      <p:ext uri="{BB962C8B-B14F-4D97-AF65-F5344CB8AC3E}">
        <p14:creationId xmlns:p14="http://schemas.microsoft.com/office/powerpoint/2010/main" val="2676176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our work, where we construct an efficient lattice-based SSLE protocol, </a:t>
            </a:r>
          </a:p>
        </p:txBody>
      </p:sp>
      <p:sp>
        <p:nvSpPr>
          <p:cNvPr id="4" name="Slide Number Placeholder 3"/>
          <p:cNvSpPr>
            <a:spLocks noGrp="1"/>
          </p:cNvSpPr>
          <p:nvPr>
            <p:ph type="sldNum" sz="quarter" idx="5"/>
          </p:nvPr>
        </p:nvSpPr>
        <p:spPr/>
        <p:txBody>
          <a:bodyPr/>
          <a:lstStyle/>
          <a:p>
            <a:fld id="{6C42097C-3AA7-4F4B-82E6-5033AA7D663F}" type="slidenum">
              <a:rPr lang="en-IL" smtClean="0"/>
              <a:t>22</a:t>
            </a:fld>
            <a:endParaRPr lang="en-IL"/>
          </a:p>
        </p:txBody>
      </p:sp>
    </p:spTree>
    <p:extLst>
      <p:ext uri="{BB962C8B-B14F-4D97-AF65-F5344CB8AC3E}">
        <p14:creationId xmlns:p14="http://schemas.microsoft.com/office/powerpoint/2010/main" val="2023828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do so in 2 steps, first, we generalize the BEHG protocol, and introduce a new notion of re-randomizable commitments.</a:t>
            </a:r>
          </a:p>
        </p:txBody>
      </p:sp>
      <p:sp>
        <p:nvSpPr>
          <p:cNvPr id="4" name="Slide Number Placeholder 3"/>
          <p:cNvSpPr>
            <a:spLocks noGrp="1"/>
          </p:cNvSpPr>
          <p:nvPr>
            <p:ph type="sldNum" sz="quarter" idx="5"/>
          </p:nvPr>
        </p:nvSpPr>
        <p:spPr/>
        <p:txBody>
          <a:bodyPr/>
          <a:lstStyle/>
          <a:p>
            <a:fld id="{6C42097C-3AA7-4F4B-82E6-5033AA7D663F}" type="slidenum">
              <a:rPr lang="en-IL" smtClean="0"/>
              <a:t>23</a:t>
            </a:fld>
            <a:endParaRPr lang="en-IL"/>
          </a:p>
        </p:txBody>
      </p:sp>
    </p:spTree>
    <p:extLst>
      <p:ext uri="{BB962C8B-B14F-4D97-AF65-F5344CB8AC3E}">
        <p14:creationId xmlns:p14="http://schemas.microsoft.com/office/powerpoint/2010/main" val="338284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give two lattice-based constructions of re-randomizable commitments, by relying on the learning with errors assumption (i.e. LWE) and its ring variant. Both of these are </a:t>
            </a:r>
            <a:r>
              <a:rPr lang="en-US"/>
              <a:t>standard assumptions.</a:t>
            </a:r>
            <a:endParaRPr lang="en-US" dirty="0"/>
          </a:p>
        </p:txBody>
      </p:sp>
      <p:sp>
        <p:nvSpPr>
          <p:cNvPr id="4" name="Slide Number Placeholder 3"/>
          <p:cNvSpPr>
            <a:spLocks noGrp="1"/>
          </p:cNvSpPr>
          <p:nvPr>
            <p:ph type="sldNum" sz="quarter" idx="5"/>
          </p:nvPr>
        </p:nvSpPr>
        <p:spPr/>
        <p:txBody>
          <a:bodyPr/>
          <a:lstStyle/>
          <a:p>
            <a:fld id="{6C42097C-3AA7-4F4B-82E6-5033AA7D663F}" type="slidenum">
              <a:rPr lang="en-IL" smtClean="0"/>
              <a:t>24</a:t>
            </a:fld>
            <a:endParaRPr lang="en-IL"/>
          </a:p>
        </p:txBody>
      </p:sp>
    </p:spTree>
    <p:extLst>
      <p:ext uri="{BB962C8B-B14F-4D97-AF65-F5344CB8AC3E}">
        <p14:creationId xmlns:p14="http://schemas.microsoft.com/office/powerpoint/2010/main" val="812521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generalized view of the BEHG protocol</a:t>
            </a:r>
          </a:p>
        </p:txBody>
      </p:sp>
      <p:sp>
        <p:nvSpPr>
          <p:cNvPr id="4" name="Slide Number Placeholder 3"/>
          <p:cNvSpPr>
            <a:spLocks noGrp="1"/>
          </p:cNvSpPr>
          <p:nvPr>
            <p:ph type="sldNum" sz="quarter" idx="5"/>
          </p:nvPr>
        </p:nvSpPr>
        <p:spPr/>
        <p:txBody>
          <a:bodyPr/>
          <a:lstStyle/>
          <a:p>
            <a:fld id="{6C42097C-3AA7-4F4B-82E6-5033AA7D663F}" type="slidenum">
              <a:rPr lang="en-IL" smtClean="0"/>
              <a:t>25</a:t>
            </a:fld>
            <a:endParaRPr lang="en-IL"/>
          </a:p>
        </p:txBody>
      </p:sp>
    </p:spTree>
    <p:extLst>
      <p:ext uri="{BB962C8B-B14F-4D97-AF65-F5344CB8AC3E}">
        <p14:creationId xmlns:p14="http://schemas.microsoft.com/office/powerpoint/2010/main" val="144507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42097C-3AA7-4F4B-82E6-5033AA7D663F}" type="slidenum">
              <a:rPr lang="en-IL" smtClean="0"/>
              <a:t>26</a:t>
            </a:fld>
            <a:endParaRPr lang="en-IL"/>
          </a:p>
        </p:txBody>
      </p:sp>
    </p:spTree>
    <p:extLst>
      <p:ext uri="{BB962C8B-B14F-4D97-AF65-F5344CB8AC3E}">
        <p14:creationId xmlns:p14="http://schemas.microsoft.com/office/powerpoint/2010/main" val="1008776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uses a special commitment scheme as the building block, we’ll define this in a bit.</a:t>
            </a:r>
          </a:p>
        </p:txBody>
      </p:sp>
      <p:sp>
        <p:nvSpPr>
          <p:cNvPr id="4" name="Slide Number Placeholder 3"/>
          <p:cNvSpPr>
            <a:spLocks noGrp="1"/>
          </p:cNvSpPr>
          <p:nvPr>
            <p:ph type="sldNum" sz="quarter" idx="5"/>
          </p:nvPr>
        </p:nvSpPr>
        <p:spPr/>
        <p:txBody>
          <a:bodyPr/>
          <a:lstStyle/>
          <a:p>
            <a:fld id="{6C42097C-3AA7-4F4B-82E6-5033AA7D663F}" type="slidenum">
              <a:rPr lang="en-IL" smtClean="0"/>
              <a:t>27</a:t>
            </a:fld>
            <a:endParaRPr lang="en-IL"/>
          </a:p>
        </p:txBody>
      </p:sp>
    </p:spTree>
    <p:extLst>
      <p:ext uri="{BB962C8B-B14F-4D97-AF65-F5344CB8AC3E}">
        <p14:creationId xmlns:p14="http://schemas.microsoft.com/office/powerpoint/2010/main" val="3686600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we run a commit and shuffle type approach</a:t>
            </a:r>
          </a:p>
        </p:txBody>
      </p:sp>
      <p:sp>
        <p:nvSpPr>
          <p:cNvPr id="4" name="Slide Number Placeholder 3"/>
          <p:cNvSpPr>
            <a:spLocks noGrp="1"/>
          </p:cNvSpPr>
          <p:nvPr>
            <p:ph type="sldNum" sz="quarter" idx="5"/>
          </p:nvPr>
        </p:nvSpPr>
        <p:spPr/>
        <p:txBody>
          <a:bodyPr/>
          <a:lstStyle/>
          <a:p>
            <a:fld id="{6C42097C-3AA7-4F4B-82E6-5033AA7D663F}" type="slidenum">
              <a:rPr lang="en-IL" smtClean="0"/>
              <a:t>28</a:t>
            </a:fld>
            <a:endParaRPr lang="en-IL"/>
          </a:p>
        </p:txBody>
      </p:sp>
    </p:spTree>
    <p:extLst>
      <p:ext uri="{BB962C8B-B14F-4D97-AF65-F5344CB8AC3E}">
        <p14:creationId xmlns:p14="http://schemas.microsoft.com/office/powerpoint/2010/main" val="557179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more detail, we partition the BEHG protocol into 3 steps, the 1</a:t>
            </a:r>
            <a:r>
              <a:rPr lang="en-US" baseline="30000" dirty="0"/>
              <a:t>st</a:t>
            </a:r>
            <a:r>
              <a:rPr lang="en-US" dirty="0"/>
              <a:t> one is the commitment step: here, each party samples a random value k, commits to this value using the special commitment, and also publishes the hash of k, we'll see why we need this later.</a:t>
            </a:r>
          </a:p>
        </p:txBody>
      </p:sp>
      <p:sp>
        <p:nvSpPr>
          <p:cNvPr id="4" name="Slide Number Placeholder 3"/>
          <p:cNvSpPr>
            <a:spLocks noGrp="1"/>
          </p:cNvSpPr>
          <p:nvPr>
            <p:ph type="sldNum" sz="quarter" idx="5"/>
          </p:nvPr>
        </p:nvSpPr>
        <p:spPr/>
        <p:txBody>
          <a:bodyPr/>
          <a:lstStyle/>
          <a:p>
            <a:fld id="{6C42097C-3AA7-4F4B-82E6-5033AA7D663F}" type="slidenum">
              <a:rPr lang="en-IL" smtClean="0"/>
              <a:t>29</a:t>
            </a:fld>
            <a:endParaRPr lang="en-IL"/>
          </a:p>
        </p:txBody>
      </p:sp>
    </p:spTree>
    <p:extLst>
      <p:ext uri="{BB962C8B-B14F-4D97-AF65-F5344CB8AC3E}">
        <p14:creationId xmlns:p14="http://schemas.microsoft.com/office/powerpoint/2010/main" val="3686770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a:t>
            </a:r>
            <a:r>
              <a:rPr lang="en-US" baseline="30000" dirty="0"/>
              <a:t>nd</a:t>
            </a:r>
            <a:r>
              <a:rPr lang="en-US" dirty="0"/>
              <a:t> step is shuffle &amp; re-randomize, here each party takes turns to shuffle and randomize the list of commitments, </a:t>
            </a:r>
          </a:p>
          <a:p>
            <a:r>
              <a:rPr lang="en-US" dirty="0"/>
              <a:t>In more detail, the first party starts with shuffling the list , meaning, it applies a random permutation to the list of commitments,</a:t>
            </a:r>
          </a:p>
        </p:txBody>
      </p:sp>
      <p:sp>
        <p:nvSpPr>
          <p:cNvPr id="4" name="Slide Number Placeholder 3"/>
          <p:cNvSpPr>
            <a:spLocks noGrp="1"/>
          </p:cNvSpPr>
          <p:nvPr>
            <p:ph type="sldNum" sz="quarter" idx="5"/>
          </p:nvPr>
        </p:nvSpPr>
        <p:spPr/>
        <p:txBody>
          <a:bodyPr/>
          <a:lstStyle/>
          <a:p>
            <a:fld id="{6C42097C-3AA7-4F4B-82E6-5033AA7D663F}" type="slidenum">
              <a:rPr lang="en-IL" smtClean="0"/>
              <a:t>30</a:t>
            </a:fld>
            <a:endParaRPr lang="en-IL"/>
          </a:p>
        </p:txBody>
      </p:sp>
    </p:spTree>
    <p:extLst>
      <p:ext uri="{BB962C8B-B14F-4D97-AF65-F5344CB8AC3E}">
        <p14:creationId xmlns:p14="http://schemas.microsoft.com/office/powerpoint/2010/main" val="183057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leader election is instrumental in Blockchains, here, at a very high level, we can think of the leader as the person who adds the next block to the chain.</a:t>
            </a:r>
          </a:p>
          <a:p>
            <a:endParaRPr lang="en-US" dirty="0"/>
          </a:p>
        </p:txBody>
      </p:sp>
      <p:sp>
        <p:nvSpPr>
          <p:cNvPr id="4" name="Slide Number Placeholder 3"/>
          <p:cNvSpPr>
            <a:spLocks noGrp="1"/>
          </p:cNvSpPr>
          <p:nvPr>
            <p:ph type="sldNum" sz="quarter" idx="5"/>
          </p:nvPr>
        </p:nvSpPr>
        <p:spPr/>
        <p:txBody>
          <a:bodyPr/>
          <a:lstStyle/>
          <a:p>
            <a:fld id="{6C42097C-3AA7-4F4B-82E6-5033AA7D663F}" type="slidenum">
              <a:rPr lang="en-IL" smtClean="0"/>
              <a:t>3</a:t>
            </a:fld>
            <a:endParaRPr lang="en-IL"/>
          </a:p>
        </p:txBody>
      </p:sp>
    </p:spTree>
    <p:extLst>
      <p:ext uri="{BB962C8B-B14F-4D97-AF65-F5344CB8AC3E}">
        <p14:creationId xmlns:p14="http://schemas.microsoft.com/office/powerpoint/2010/main" val="3650769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it re-randomizes all the commitments. What we mean by re-randomizing is that, the new commitment to k2, for example, is a fresh commitment to k2, i.e. independent of the original commitment to k2, this should also hold for all other commitments. Then, this party also publishes a zero-knowledge proof that they shuffled and randomized the list correctly. </a:t>
            </a:r>
          </a:p>
        </p:txBody>
      </p:sp>
      <p:sp>
        <p:nvSpPr>
          <p:cNvPr id="4" name="Slide Number Placeholder 3"/>
          <p:cNvSpPr>
            <a:spLocks noGrp="1"/>
          </p:cNvSpPr>
          <p:nvPr>
            <p:ph type="sldNum" sz="quarter" idx="5"/>
          </p:nvPr>
        </p:nvSpPr>
        <p:spPr/>
        <p:txBody>
          <a:bodyPr/>
          <a:lstStyle/>
          <a:p>
            <a:fld id="{6C42097C-3AA7-4F4B-82E6-5033AA7D663F}" type="slidenum">
              <a:rPr lang="en-IL" smtClean="0"/>
              <a:t>31</a:t>
            </a:fld>
            <a:endParaRPr lang="en-IL"/>
          </a:p>
        </p:txBody>
      </p:sp>
    </p:spTree>
    <p:extLst>
      <p:ext uri="{BB962C8B-B14F-4D97-AF65-F5344CB8AC3E}">
        <p14:creationId xmlns:p14="http://schemas.microsoft.com/office/powerpoint/2010/main" val="3956133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 2</a:t>
            </a:r>
            <a:r>
              <a:rPr lang="en-US" baseline="30000" dirty="0"/>
              <a:t>nd</a:t>
            </a:r>
            <a:r>
              <a:rPr lang="en-US" dirty="0"/>
              <a:t> party does the same thing and so on, till everyone has done this once. The main thing to note here, is that if we have even a single honest party, then, at the end of this step, no coalition can link the final commitments to their corresponding original commitments. </a:t>
            </a:r>
          </a:p>
          <a:p>
            <a:endParaRPr lang="en-US" dirty="0"/>
          </a:p>
          <a:p>
            <a:r>
              <a:rPr lang="en-US" dirty="0"/>
              <a:t>The 3</a:t>
            </a:r>
            <a:r>
              <a:rPr lang="en-US" baseline="30000" dirty="0"/>
              <a:t>rd</a:t>
            </a:r>
            <a:r>
              <a:rPr lang="en-US" dirty="0"/>
              <a:t> step is just random selection, here, we use the randomness beacon to randomly select a commitment from this list, lets say it chooses the 2</a:t>
            </a:r>
            <a:r>
              <a:rPr lang="en-US" baseline="30000" dirty="0"/>
              <a:t>nd</a:t>
            </a:r>
            <a:r>
              <a:rPr lang="en-US" dirty="0"/>
              <a:t> commitment. </a:t>
            </a:r>
          </a:p>
          <a:p>
            <a:r>
              <a:rPr lang="en-US" dirty="0"/>
              <a:t>Now, each party can try opening this commitment with its k value. party 3 will see that it is indeed the leader, but no one else will know that party 3 is the leader.</a:t>
            </a:r>
          </a:p>
          <a:p>
            <a:r>
              <a:rPr lang="en-US" dirty="0"/>
              <a:t>Finally, this party can publish the next block, along with a proof pi. this proof will include the value k3 and the opening for this commitment. Anyone can check that this opening is valid for the chosen commitment, and also check that k3 is consistent with the hash value published in step1.</a:t>
            </a:r>
          </a:p>
        </p:txBody>
      </p:sp>
      <p:sp>
        <p:nvSpPr>
          <p:cNvPr id="4" name="Slide Number Placeholder 3"/>
          <p:cNvSpPr>
            <a:spLocks noGrp="1"/>
          </p:cNvSpPr>
          <p:nvPr>
            <p:ph type="sldNum" sz="quarter" idx="5"/>
          </p:nvPr>
        </p:nvSpPr>
        <p:spPr/>
        <p:txBody>
          <a:bodyPr/>
          <a:lstStyle/>
          <a:p>
            <a:fld id="{6C42097C-3AA7-4F4B-82E6-5033AA7D663F}" type="slidenum">
              <a:rPr lang="en-IL" smtClean="0"/>
              <a:t>32</a:t>
            </a:fld>
            <a:endParaRPr lang="en-IL"/>
          </a:p>
        </p:txBody>
      </p:sp>
    </p:spTree>
    <p:extLst>
      <p:ext uri="{BB962C8B-B14F-4D97-AF65-F5344CB8AC3E}">
        <p14:creationId xmlns:p14="http://schemas.microsoft.com/office/powerpoint/2010/main" val="1783504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if this protocol satisfies the 3 properties that we want: fairness is guaranteed by the beacon and the proof of correct shuffle. But for uniqueness and unpredictability, we would need to use a commitment scheme with special properties…</a:t>
            </a:r>
          </a:p>
        </p:txBody>
      </p:sp>
      <p:sp>
        <p:nvSpPr>
          <p:cNvPr id="4" name="Slide Number Placeholder 3"/>
          <p:cNvSpPr>
            <a:spLocks noGrp="1"/>
          </p:cNvSpPr>
          <p:nvPr>
            <p:ph type="sldNum" sz="quarter" idx="5"/>
          </p:nvPr>
        </p:nvSpPr>
        <p:spPr/>
        <p:txBody>
          <a:bodyPr/>
          <a:lstStyle/>
          <a:p>
            <a:fld id="{6C42097C-3AA7-4F4B-82E6-5033AA7D663F}" type="slidenum">
              <a:rPr lang="en-IL" smtClean="0"/>
              <a:t>33</a:t>
            </a:fld>
            <a:endParaRPr lang="en-IL"/>
          </a:p>
        </p:txBody>
      </p:sp>
    </p:spTree>
    <p:extLst>
      <p:ext uri="{BB962C8B-B14F-4D97-AF65-F5344CB8AC3E}">
        <p14:creationId xmlns:p14="http://schemas.microsoft.com/office/powerpoint/2010/main" val="2577932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leads us to the notion of re-randomizable commitments: lets see what properties it would need to satisfy:</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34</a:t>
            </a:fld>
            <a:endParaRPr lang="en-IL"/>
          </a:p>
        </p:txBody>
      </p:sp>
    </p:spTree>
    <p:extLst>
      <p:ext uri="{BB962C8B-B14F-4D97-AF65-F5344CB8AC3E}">
        <p14:creationId xmlns:p14="http://schemas.microsoft.com/office/powerpoint/2010/main" val="40812996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it must be publicly re-randomizable, what that means is that, if I commit to some value k, then, anyone else should be able to re-randomize this commitment without knowing my secret k. Additionally, I should still be able to open the new commitment, even though I don’t know the randomness used to re-randomize my commitment. this property is important for correctness of the SSLE protocol.</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35</a:t>
            </a:fld>
            <a:endParaRPr lang="en-IL"/>
          </a:p>
        </p:txBody>
      </p:sp>
    </p:spTree>
    <p:extLst>
      <p:ext uri="{BB962C8B-B14F-4D97-AF65-F5344CB8AC3E}">
        <p14:creationId xmlns:p14="http://schemas.microsoft.com/office/powerpoint/2010/main" val="3053163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the commitment should be binding, which is a standard notion for commitments, this means that an adversary should not be able to come up with a commitment and two different openings k and k’ that are both valid. This property is essential for our SSLE protocol to have uniqueness.</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36</a:t>
            </a:fld>
            <a:endParaRPr lang="en-IL"/>
          </a:p>
        </p:txBody>
      </p:sp>
    </p:spTree>
    <p:extLst>
      <p:ext uri="{BB962C8B-B14F-4D97-AF65-F5344CB8AC3E}">
        <p14:creationId xmlns:p14="http://schemas.microsoft.com/office/powerpoint/2010/main" val="3926687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want that the bottom list of commitments should be </a:t>
            </a:r>
            <a:r>
              <a:rPr lang="en-US" dirty="0" err="1"/>
              <a:t>unlinkable</a:t>
            </a:r>
            <a:r>
              <a:rPr lang="en-US" dirty="0"/>
              <a:t> to the original list of commitments. We formalize this notion of </a:t>
            </a:r>
            <a:r>
              <a:rPr lang="en-US" dirty="0" err="1"/>
              <a:t>unlinkability</a:t>
            </a:r>
            <a:r>
              <a:rPr lang="en-US" dirty="0"/>
              <a:t>, and define it by saying that given 2 commitments, if I re-randomize one of them, then, you shouldn’t be able to tell if I re-randomized the left one or the right one. This notion is necessary for unpredictability of SSLE.</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37</a:t>
            </a:fld>
            <a:endParaRPr lang="en-IL"/>
          </a:p>
        </p:txBody>
      </p:sp>
    </p:spTree>
    <p:extLst>
      <p:ext uri="{BB962C8B-B14F-4D97-AF65-F5344CB8AC3E}">
        <p14:creationId xmlns:p14="http://schemas.microsoft.com/office/powerpoint/2010/main" val="3484782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Boneh</a:t>
            </a:r>
            <a:r>
              <a:rPr lang="en-US" dirty="0"/>
              <a:t> et al constructed an RRC based on DDH. It is perfectly binding, </a:t>
            </a:r>
            <a:r>
              <a:rPr lang="en-US" dirty="0" err="1"/>
              <a:t>unlinkable</a:t>
            </a:r>
            <a:r>
              <a:rPr lang="en-US" dirty="0"/>
              <a:t>, but NOT post quantum secure.</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38</a:t>
            </a:fld>
            <a:endParaRPr lang="en-IL"/>
          </a:p>
        </p:txBody>
      </p:sp>
    </p:spTree>
    <p:extLst>
      <p:ext uri="{BB962C8B-B14F-4D97-AF65-F5344CB8AC3E}">
        <p14:creationId xmlns:p14="http://schemas.microsoft.com/office/powerpoint/2010/main" val="1809310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work, we build 2 lattice based RRC-constructions, one based on LWE, which I’ll now describe at a high level.</a:t>
            </a:r>
          </a:p>
        </p:txBody>
      </p:sp>
      <p:sp>
        <p:nvSpPr>
          <p:cNvPr id="4" name="Slide Number Placeholder 3"/>
          <p:cNvSpPr>
            <a:spLocks noGrp="1"/>
          </p:cNvSpPr>
          <p:nvPr>
            <p:ph type="sldNum" sz="quarter" idx="5"/>
          </p:nvPr>
        </p:nvSpPr>
        <p:spPr/>
        <p:txBody>
          <a:bodyPr/>
          <a:lstStyle/>
          <a:p>
            <a:fld id="{6C42097C-3AA7-4F4B-82E6-5033AA7D663F}" type="slidenum">
              <a:rPr lang="en-IL" smtClean="0"/>
              <a:t>39</a:t>
            </a:fld>
            <a:endParaRPr lang="en-IL"/>
          </a:p>
        </p:txBody>
      </p:sp>
    </p:spTree>
    <p:extLst>
      <p:ext uri="{BB962C8B-B14F-4D97-AF65-F5344CB8AC3E}">
        <p14:creationId xmlns:p14="http://schemas.microsoft.com/office/powerpoint/2010/main" val="374192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we’ll start with a flawed attempt, and we’ll see how to fix it if we have time. Alright, so, the random value k that each party samples, is a vector in </a:t>
            </a:r>
            <a:r>
              <a:rPr lang="en-US" dirty="0" err="1"/>
              <a:t>Zq^n</a:t>
            </a:r>
            <a:r>
              <a:rPr lang="en-US" dirty="0"/>
              <a:t>. To commit to such a vector k, we use the standard lattice-based commitment scheme: wherein, we sample a random tall matrix A, in </a:t>
            </a:r>
            <a:r>
              <a:rPr lang="en-US" dirty="0" err="1"/>
              <a:t>Zq^m</a:t>
            </a:r>
            <a:r>
              <a:rPr lang="en-US" dirty="0"/>
              <a:t> by n, then the commitment is a tuple, with the first coordinate being just the matrix A, and the second coordinate is A times k + mu, where mu is a short noise vector. Mu is usually sampled from a gaussian distribution, concentrated around vectors with low norm.</a:t>
            </a:r>
          </a:p>
          <a:p>
            <a:r>
              <a:rPr lang="en-US" dirty="0"/>
              <a:t>To open such a commitment, I can just give you the vector k. Anyone can check if it’s a valid opening by testing if A times k is close to the second coordinate b. This will hold for an honest commitment because mu has low norm.</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40</a:t>
            </a:fld>
            <a:endParaRPr lang="en-IL"/>
          </a:p>
        </p:txBody>
      </p:sp>
    </p:spTree>
    <p:extLst>
      <p:ext uri="{BB962C8B-B14F-4D97-AF65-F5344CB8AC3E}">
        <p14:creationId xmlns:p14="http://schemas.microsoft.com/office/powerpoint/2010/main" val="1410283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these applications, lets see what properties would we want from a secure leader election protocol</a:t>
            </a:r>
          </a:p>
        </p:txBody>
      </p:sp>
      <p:sp>
        <p:nvSpPr>
          <p:cNvPr id="4" name="Slide Number Placeholder 3"/>
          <p:cNvSpPr>
            <a:spLocks noGrp="1"/>
          </p:cNvSpPr>
          <p:nvPr>
            <p:ph type="sldNum" sz="quarter" idx="5"/>
          </p:nvPr>
        </p:nvSpPr>
        <p:spPr/>
        <p:txBody>
          <a:bodyPr/>
          <a:lstStyle/>
          <a:p>
            <a:fld id="{6C42097C-3AA7-4F4B-82E6-5033AA7D663F}" type="slidenum">
              <a:rPr lang="en-IL" smtClean="0"/>
              <a:t>5</a:t>
            </a:fld>
            <a:endParaRPr lang="en-IL"/>
          </a:p>
        </p:txBody>
      </p:sp>
    </p:spTree>
    <p:extLst>
      <p:ext uri="{BB962C8B-B14F-4D97-AF65-F5344CB8AC3E}">
        <p14:creationId xmlns:p14="http://schemas.microsoft.com/office/powerpoint/2010/main" val="17857793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we can re-randomize such a commitment. We sample a random Bernoulli matrix R, of size m*m, this is a square matrix, then we multiply both coordinates with this matrix. I claim that this new commitment is still a valid commitment to k. to see that, lets denote R times A by RA, then, the new commitment is equal to RA, RA times k + R times mu. Since R has small entries and mu is low norm, R times mu will still be short, hence, RA times k will still be close to the second coordinate. this means that k is a valid opening for the randomized commitment as well.</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41</a:t>
            </a:fld>
            <a:endParaRPr lang="en-IL"/>
          </a:p>
        </p:txBody>
      </p:sp>
    </p:spTree>
    <p:extLst>
      <p:ext uri="{BB962C8B-B14F-4D97-AF65-F5344CB8AC3E}">
        <p14:creationId xmlns:p14="http://schemas.microsoft.com/office/powerpoint/2010/main" val="39346314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t>
            </a:r>
            <a:r>
              <a:rPr lang="en-US" dirty="0" err="1"/>
              <a:t>unlinkability</a:t>
            </a:r>
            <a:r>
              <a:rPr lang="en-US" dirty="0"/>
              <a:t>. Recall that </a:t>
            </a:r>
            <a:r>
              <a:rPr lang="en-US" dirty="0" err="1"/>
              <a:t>unlinkability</a:t>
            </a:r>
            <a:r>
              <a:rPr lang="en-US" dirty="0"/>
              <a:t> means that if we have two commitments, and if I re-randomize one of them, then you shouldn’t be able to tell whether I randomized the left or the right commitment. We prove that this commitment scheme is </a:t>
            </a:r>
            <a:r>
              <a:rPr lang="en-US" dirty="0" err="1"/>
              <a:t>unlinkable</a:t>
            </a:r>
            <a:r>
              <a:rPr lang="en-US" dirty="0"/>
              <a:t> based on LWE and the leftover hash lemma.</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42</a:t>
            </a:fld>
            <a:endParaRPr lang="en-IL"/>
          </a:p>
        </p:txBody>
      </p:sp>
    </p:spTree>
    <p:extLst>
      <p:ext uri="{BB962C8B-B14F-4D97-AF65-F5344CB8AC3E}">
        <p14:creationId xmlns:p14="http://schemas.microsoft.com/office/powerpoint/2010/main" val="456025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binding! Recall that to break binding, the adv needs to find a commitment </a:t>
            </a:r>
            <a:r>
              <a:rPr lang="en-US" dirty="0" err="1"/>
              <a:t>A,b</a:t>
            </a:r>
            <a:r>
              <a:rPr lang="en-US" dirty="0"/>
              <a:t> along with two vectors k and k’ such that both </a:t>
            </a:r>
            <a:r>
              <a:rPr lang="en-US" dirty="0" err="1"/>
              <a:t>k,k</a:t>
            </a:r>
            <a:r>
              <a:rPr lang="en-US" dirty="0"/>
              <a:t>’ are valid openings, meaning that, both A times k and A times k’ are close to b,</a:t>
            </a:r>
          </a:p>
          <a:p>
            <a:r>
              <a:rPr lang="en-US" dirty="0"/>
              <a:t>We might hope to get binding, because of this claim, which says that for a random tall enough matrix A, with high probability, there are no two vectors k and k’ that are mapped close together by A. but the reason why we cannot use this claim is that A is actually not random. Since its part of the commitment, the adversary can choose a bad matrix A and k, k’ such that A times k is close to A times k’. hence this scheme is not binding. This is not just a problem in the proof, this issue leads to an attack on the SSLE protocol!</a:t>
            </a:r>
          </a:p>
        </p:txBody>
      </p:sp>
      <p:sp>
        <p:nvSpPr>
          <p:cNvPr id="4" name="Slide Number Placeholder 3"/>
          <p:cNvSpPr>
            <a:spLocks noGrp="1"/>
          </p:cNvSpPr>
          <p:nvPr>
            <p:ph type="sldNum" sz="quarter" idx="5"/>
          </p:nvPr>
        </p:nvSpPr>
        <p:spPr/>
        <p:txBody>
          <a:bodyPr/>
          <a:lstStyle/>
          <a:p>
            <a:fld id="{6C42097C-3AA7-4F4B-82E6-5033AA7D663F}" type="slidenum">
              <a:rPr lang="en-IL" smtClean="0"/>
              <a:t>43</a:t>
            </a:fld>
            <a:endParaRPr lang="en-IL"/>
          </a:p>
        </p:txBody>
      </p:sp>
    </p:spTree>
    <p:extLst>
      <p:ext uri="{BB962C8B-B14F-4D97-AF65-F5344CB8AC3E}">
        <p14:creationId xmlns:p14="http://schemas.microsoft.com/office/powerpoint/2010/main" val="2198563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now explain why this is not an easy problem to solve.  We’ll try some simple methods and see that they don’t work. So we want to force the adversary to choose a random A:</a:t>
            </a:r>
          </a:p>
          <a:p>
            <a:r>
              <a:rPr lang="en-US" dirty="0"/>
              <a:t>One way to do that could be to include A in the public parameters, so the adv has no control over A, </a:t>
            </a:r>
          </a:p>
          <a:p>
            <a:r>
              <a:rPr lang="en-US" dirty="0"/>
              <a:t>Another way would be to force the adv to choose A via a hash function, so the commitment can be a seed s, and Hash of s times k + mu.</a:t>
            </a:r>
          </a:p>
          <a:p>
            <a:r>
              <a:rPr lang="en-US" dirty="0"/>
              <a:t>But now the problem is that we don’t know how to re-randomize these commitments. </a:t>
            </a:r>
            <a:r>
              <a:rPr lang="en-US" dirty="0">
                <a:sym typeface="Wingdings" pitchFamily="2" charset="2"/>
              </a:rPr>
              <a:t>The nice structure we had in our original commitment is not there anymore.</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44</a:t>
            </a:fld>
            <a:endParaRPr lang="en-IL"/>
          </a:p>
        </p:txBody>
      </p:sp>
    </p:spTree>
    <p:extLst>
      <p:ext uri="{BB962C8B-B14F-4D97-AF65-F5344CB8AC3E}">
        <p14:creationId xmlns:p14="http://schemas.microsoft.com/office/powerpoint/2010/main" val="3550068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key observation that we use to solve this issue: we saw this claim before, that for random A, k, k’, Ak will not be close to Ak’ with high probability. In particular, this implies that for random k and k’, there are very few matrices A that map k and k’ close together. Now, we can amplify this, if we choose two random vectors instead of one, i.e. k1, k2, and k1’ k2’, there are even fewer matrices such that Ak1 is close to Ak1’ and Ak2 is also close to Ak2’. We show that If we choose around n vectors, then with high probability, there’s no matrix A that maps all n pairs of vectors close together.</a:t>
            </a:r>
          </a:p>
          <a:p>
            <a:r>
              <a:rPr lang="en-US" dirty="0"/>
              <a:t> Lastly, how do we force the adv to choose random k vectors? Well, we can use a hash function. </a:t>
            </a:r>
          </a:p>
          <a:p>
            <a:r>
              <a:rPr lang="en-US" dirty="0"/>
              <a:t>This is enough to get a commitment scheme that is binding as well as </a:t>
            </a:r>
            <a:r>
              <a:rPr lang="en-US" dirty="0" err="1"/>
              <a:t>unlinkable</a:t>
            </a:r>
            <a:r>
              <a:rPr lang="en-US" dirty="0"/>
              <a:t>, you can find the details in our paper.</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45</a:t>
            </a:fld>
            <a:endParaRPr lang="en-IL"/>
          </a:p>
        </p:txBody>
      </p:sp>
    </p:spTree>
    <p:extLst>
      <p:ext uri="{BB962C8B-B14F-4D97-AF65-F5344CB8AC3E}">
        <p14:creationId xmlns:p14="http://schemas.microsoft.com/office/powerpoint/2010/main" val="30120822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there’s one more issue that we need to deal with:</a:t>
            </a:r>
          </a:p>
        </p:txBody>
      </p:sp>
      <p:sp>
        <p:nvSpPr>
          <p:cNvPr id="4" name="Slide Number Placeholder 3"/>
          <p:cNvSpPr>
            <a:spLocks noGrp="1"/>
          </p:cNvSpPr>
          <p:nvPr>
            <p:ph type="sldNum" sz="quarter" idx="5"/>
          </p:nvPr>
        </p:nvSpPr>
        <p:spPr/>
        <p:txBody>
          <a:bodyPr/>
          <a:lstStyle/>
          <a:p>
            <a:fld id="{6C42097C-3AA7-4F4B-82E6-5033AA7D663F}" type="slidenum">
              <a:rPr lang="en-IL" smtClean="0"/>
              <a:t>46</a:t>
            </a:fld>
            <a:endParaRPr lang="en-IL"/>
          </a:p>
        </p:txBody>
      </p:sp>
    </p:spTree>
    <p:extLst>
      <p:ext uri="{BB962C8B-B14F-4D97-AF65-F5344CB8AC3E}">
        <p14:creationId xmlns:p14="http://schemas.microsoft.com/office/powerpoint/2010/main" val="29091288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we defined </a:t>
            </a:r>
            <a:r>
              <a:rPr lang="en-US" dirty="0" err="1"/>
              <a:t>unlinkability</a:t>
            </a:r>
            <a:r>
              <a:rPr lang="en-US" dirty="0"/>
              <a:t> as if we have two commitments, and I randomize one of them, then you shouldn’t be able to tell which one I randomized. But this is actually not enough for unpredictability of SSLE. The issue is that,</a:t>
            </a:r>
          </a:p>
          <a:p>
            <a:r>
              <a:rPr lang="en-US" dirty="0"/>
              <a:t>these commitments might be randomized by an adversary, so we need a stronger definition where </a:t>
            </a:r>
            <a:r>
              <a:rPr lang="en-US" dirty="0" err="1"/>
              <a:t>unlinkability</a:t>
            </a:r>
            <a:r>
              <a:rPr lang="en-US" dirty="0"/>
              <a:t> holds even if an adv randomizes commitments.</a:t>
            </a:r>
          </a:p>
          <a:p>
            <a:r>
              <a:rPr lang="en-US" dirty="0"/>
              <a:t>You can see our paper for the stronger definition and the constructions that achieve strong </a:t>
            </a:r>
            <a:r>
              <a:rPr lang="en-US" dirty="0" err="1"/>
              <a:t>unlinkability</a:t>
            </a:r>
            <a:r>
              <a:rPr lang="en-US" dirty="0"/>
              <a:t>.</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47</a:t>
            </a:fld>
            <a:endParaRPr lang="en-IL"/>
          </a:p>
        </p:txBody>
      </p:sp>
    </p:spTree>
    <p:extLst>
      <p:ext uri="{BB962C8B-B14F-4D97-AF65-F5344CB8AC3E}">
        <p14:creationId xmlns:p14="http://schemas.microsoft.com/office/powerpoint/2010/main" val="32506303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paper, we also have a re-randomizable commitment based on ring-LWE, which is more efficient. Lastly, We build an efficient lattice-based proof of shuffle, based on a recent work by</a:t>
            </a:r>
          </a:p>
          <a:p>
            <a:r>
              <a:rPr lang="en-IL"/>
              <a:t>Costa</a:t>
            </a:r>
            <a:r>
              <a:rPr lang="en-IL" dirty="0"/>
              <a:t>, Martinez</a:t>
            </a:r>
            <a:r>
              <a:rPr lang="en-IL"/>
              <a:t>, Morillo</a:t>
            </a:r>
            <a:r>
              <a:rPr lang="en-US" dirty="0"/>
              <a:t>.</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48</a:t>
            </a:fld>
            <a:endParaRPr lang="en-IL"/>
          </a:p>
        </p:txBody>
      </p:sp>
    </p:spTree>
    <p:extLst>
      <p:ext uri="{BB962C8B-B14F-4D97-AF65-F5344CB8AC3E}">
        <p14:creationId xmlns:p14="http://schemas.microsoft.com/office/powerpoint/2010/main" val="1470372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SSLE can be useful when moving from proof of work to proof of stake. We built a practical SSLE protocol from lattice based assumptions, which are believed to be post quantum secure, and we also introduced the notion of re-randomizable commitments. </a:t>
            </a:r>
          </a:p>
          <a:p>
            <a:r>
              <a:rPr lang="en-US" dirty="0"/>
              <a:t>There are still many open questions, the first being if the notion of RRCs can be used in other applications, and secondly, coming up with different, hopefully more efficient approaches for SSLE.</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49</a:t>
            </a:fld>
            <a:endParaRPr lang="en-IL"/>
          </a:p>
        </p:txBody>
      </p:sp>
    </p:spTree>
    <p:extLst>
      <p:ext uri="{BB962C8B-B14F-4D97-AF65-F5344CB8AC3E}">
        <p14:creationId xmlns:p14="http://schemas.microsoft.com/office/powerpoint/2010/main" val="170471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Thankyou for listening!</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50</a:t>
            </a:fld>
            <a:endParaRPr lang="en-IL"/>
          </a:p>
        </p:txBody>
      </p:sp>
    </p:spTree>
    <p:extLst>
      <p:ext uri="{BB962C8B-B14F-4D97-AF65-F5344CB8AC3E}">
        <p14:creationId xmlns:p14="http://schemas.microsoft.com/office/powerpoint/2010/main" val="75981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 leader election protocol should be fair, meaning that all the parties should have an equal chance of being elected the leader. </a:t>
            </a:r>
          </a:p>
        </p:txBody>
      </p:sp>
      <p:sp>
        <p:nvSpPr>
          <p:cNvPr id="4" name="Slide Number Placeholder 3"/>
          <p:cNvSpPr>
            <a:spLocks noGrp="1"/>
          </p:cNvSpPr>
          <p:nvPr>
            <p:ph type="sldNum" sz="quarter" idx="5"/>
          </p:nvPr>
        </p:nvSpPr>
        <p:spPr/>
        <p:txBody>
          <a:bodyPr/>
          <a:lstStyle/>
          <a:p>
            <a:fld id="{6C42097C-3AA7-4F4B-82E6-5033AA7D663F}" type="slidenum">
              <a:rPr lang="en-IL" smtClean="0"/>
              <a:t>6</a:t>
            </a:fld>
            <a:endParaRPr lang="en-IL"/>
          </a:p>
        </p:txBody>
      </p:sp>
    </p:spTree>
    <p:extLst>
      <p:ext uri="{BB962C8B-B14F-4D97-AF65-F5344CB8AC3E}">
        <p14:creationId xmlns:p14="http://schemas.microsoft.com/office/powerpoint/2010/main" val="279131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Secondly, we would like to choose only a single leader. Now the question is, if there exist leader election protocols that satisfy both these properties?</a:t>
            </a:r>
          </a:p>
        </p:txBody>
      </p:sp>
      <p:sp>
        <p:nvSpPr>
          <p:cNvPr id="4" name="Slide Number Placeholder 3"/>
          <p:cNvSpPr>
            <a:spLocks noGrp="1"/>
          </p:cNvSpPr>
          <p:nvPr>
            <p:ph type="sldNum" sz="quarter" idx="5"/>
          </p:nvPr>
        </p:nvSpPr>
        <p:spPr/>
        <p:txBody>
          <a:bodyPr/>
          <a:lstStyle/>
          <a:p>
            <a:fld id="{6C42097C-3AA7-4F4B-82E6-5033AA7D663F}" type="slidenum">
              <a:rPr lang="en-IL" smtClean="0"/>
              <a:t>7</a:t>
            </a:fld>
            <a:endParaRPr lang="en-IL"/>
          </a:p>
        </p:txBody>
      </p:sp>
    </p:spTree>
    <p:extLst>
      <p:ext uri="{BB962C8B-B14F-4D97-AF65-F5344CB8AC3E}">
        <p14:creationId xmlns:p14="http://schemas.microsoft.com/office/powerpoint/2010/main" val="3386820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dirty="0"/>
              <a:t>Turns out, proof of work implicitly has leader election with both these properties. </a:t>
            </a:r>
            <a:endParaRPr lang="en-IL" dirty="0"/>
          </a:p>
        </p:txBody>
      </p:sp>
      <p:sp>
        <p:nvSpPr>
          <p:cNvPr id="4" name="Slide Number Placeholder 3"/>
          <p:cNvSpPr>
            <a:spLocks noGrp="1"/>
          </p:cNvSpPr>
          <p:nvPr>
            <p:ph type="sldNum" sz="quarter" idx="5"/>
          </p:nvPr>
        </p:nvSpPr>
        <p:spPr/>
        <p:txBody>
          <a:bodyPr/>
          <a:lstStyle/>
          <a:p>
            <a:fld id="{6C42097C-3AA7-4F4B-82E6-5033AA7D663F}" type="slidenum">
              <a:rPr lang="en-IL" smtClean="0"/>
              <a:t>8</a:t>
            </a:fld>
            <a:endParaRPr lang="en-IL"/>
          </a:p>
        </p:txBody>
      </p:sp>
    </p:spTree>
    <p:extLst>
      <p:ext uri="{BB962C8B-B14F-4D97-AF65-F5344CB8AC3E}">
        <p14:creationId xmlns:p14="http://schemas.microsoft.com/office/powerpoint/2010/main" val="2088814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each party gets a cryptographic puzzle, and the first party to solve the puzzle becomes the leader.</a:t>
            </a:r>
            <a:endParaRPr lang="en-IL"/>
          </a:p>
        </p:txBody>
      </p:sp>
      <p:sp>
        <p:nvSpPr>
          <p:cNvPr id="4" name="Slide Number Placeholder 3"/>
          <p:cNvSpPr>
            <a:spLocks noGrp="1"/>
          </p:cNvSpPr>
          <p:nvPr>
            <p:ph type="sldNum" sz="quarter" idx="5"/>
          </p:nvPr>
        </p:nvSpPr>
        <p:spPr/>
        <p:txBody>
          <a:bodyPr/>
          <a:lstStyle/>
          <a:p>
            <a:fld id="{6C42097C-3AA7-4F4B-82E6-5033AA7D663F}" type="slidenum">
              <a:rPr lang="en-IL" smtClean="0"/>
              <a:t>9</a:t>
            </a:fld>
            <a:endParaRPr lang="en-IL"/>
          </a:p>
        </p:txBody>
      </p:sp>
    </p:spTree>
    <p:extLst>
      <p:ext uri="{BB962C8B-B14F-4D97-AF65-F5344CB8AC3E}">
        <p14:creationId xmlns:p14="http://schemas.microsoft.com/office/powerpoint/2010/main" val="1140209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leader proposes the next block, and also attaches the puzzle solution to the block, so that anyone can verify that the solution is valid, meaning that this party should indeed be the leader.</a:t>
            </a:r>
          </a:p>
        </p:txBody>
      </p:sp>
      <p:sp>
        <p:nvSpPr>
          <p:cNvPr id="4" name="Slide Number Placeholder 3"/>
          <p:cNvSpPr>
            <a:spLocks noGrp="1"/>
          </p:cNvSpPr>
          <p:nvPr>
            <p:ph type="sldNum" sz="quarter" idx="5"/>
          </p:nvPr>
        </p:nvSpPr>
        <p:spPr/>
        <p:txBody>
          <a:bodyPr/>
          <a:lstStyle/>
          <a:p>
            <a:fld id="{6C42097C-3AA7-4F4B-82E6-5033AA7D663F}" type="slidenum">
              <a:rPr lang="en-IL" smtClean="0"/>
              <a:t>10</a:t>
            </a:fld>
            <a:endParaRPr lang="en-IL"/>
          </a:p>
        </p:txBody>
      </p:sp>
    </p:spTree>
    <p:extLst>
      <p:ext uri="{BB962C8B-B14F-4D97-AF65-F5344CB8AC3E}">
        <p14:creationId xmlns:p14="http://schemas.microsoft.com/office/powerpoint/2010/main" val="69302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BCF7C-16D2-044F-8F0B-C071C06C8DD4}" type="datetimeFigureOut">
              <a:rPr lang="en-IL" smtClean="0"/>
              <a:t>10/23/23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A7C420B-4424-2D41-8EDB-3430F5B7CBA2}" type="slidenum">
              <a:rPr lang="en-IL" smtClean="0"/>
              <a:t>‹#›</a:t>
            </a:fld>
            <a:endParaRPr lang="en-IL"/>
          </a:p>
        </p:txBody>
      </p:sp>
    </p:spTree>
    <p:extLst>
      <p:ext uri="{BB962C8B-B14F-4D97-AF65-F5344CB8AC3E}">
        <p14:creationId xmlns:p14="http://schemas.microsoft.com/office/powerpoint/2010/main" val="368910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BCF7C-16D2-044F-8F0B-C071C06C8DD4}" type="datetimeFigureOut">
              <a:rPr lang="en-IL" smtClean="0"/>
              <a:t>10/23/23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A7C420B-4424-2D41-8EDB-3430F5B7CBA2}" type="slidenum">
              <a:rPr lang="en-IL" smtClean="0"/>
              <a:t>‹#›</a:t>
            </a:fld>
            <a:endParaRPr lang="en-IL"/>
          </a:p>
        </p:txBody>
      </p:sp>
    </p:spTree>
    <p:extLst>
      <p:ext uri="{BB962C8B-B14F-4D97-AF65-F5344CB8AC3E}">
        <p14:creationId xmlns:p14="http://schemas.microsoft.com/office/powerpoint/2010/main" val="4144415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BCF7C-16D2-044F-8F0B-C071C06C8DD4}" type="datetimeFigureOut">
              <a:rPr lang="en-IL" smtClean="0"/>
              <a:t>10/23/23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A7C420B-4424-2D41-8EDB-3430F5B7CBA2}" type="slidenum">
              <a:rPr lang="en-IL" smtClean="0"/>
              <a:t>‹#›</a:t>
            </a:fld>
            <a:endParaRPr lang="en-IL"/>
          </a:p>
        </p:txBody>
      </p:sp>
    </p:spTree>
    <p:extLst>
      <p:ext uri="{BB962C8B-B14F-4D97-AF65-F5344CB8AC3E}">
        <p14:creationId xmlns:p14="http://schemas.microsoft.com/office/powerpoint/2010/main" val="282665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BCF7C-16D2-044F-8F0B-C071C06C8DD4}" type="datetimeFigureOut">
              <a:rPr lang="en-IL" smtClean="0"/>
              <a:t>10/23/23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A7C420B-4424-2D41-8EDB-3430F5B7CBA2}" type="slidenum">
              <a:rPr lang="en-IL" smtClean="0"/>
              <a:t>‹#›</a:t>
            </a:fld>
            <a:endParaRPr lang="en-IL"/>
          </a:p>
        </p:txBody>
      </p:sp>
    </p:spTree>
    <p:extLst>
      <p:ext uri="{BB962C8B-B14F-4D97-AF65-F5344CB8AC3E}">
        <p14:creationId xmlns:p14="http://schemas.microsoft.com/office/powerpoint/2010/main" val="30033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BCF7C-16D2-044F-8F0B-C071C06C8DD4}" type="datetimeFigureOut">
              <a:rPr lang="en-IL" smtClean="0"/>
              <a:t>10/23/23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DA7C420B-4424-2D41-8EDB-3430F5B7CBA2}" type="slidenum">
              <a:rPr lang="en-IL" smtClean="0"/>
              <a:t>‹#›</a:t>
            </a:fld>
            <a:endParaRPr lang="en-IL"/>
          </a:p>
        </p:txBody>
      </p:sp>
    </p:spTree>
    <p:extLst>
      <p:ext uri="{BB962C8B-B14F-4D97-AF65-F5344CB8AC3E}">
        <p14:creationId xmlns:p14="http://schemas.microsoft.com/office/powerpoint/2010/main" val="413356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BCF7C-16D2-044F-8F0B-C071C06C8DD4}" type="datetimeFigureOut">
              <a:rPr lang="en-IL" smtClean="0"/>
              <a:t>10/23/23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DA7C420B-4424-2D41-8EDB-3430F5B7CBA2}" type="slidenum">
              <a:rPr lang="en-IL" smtClean="0"/>
              <a:t>‹#›</a:t>
            </a:fld>
            <a:endParaRPr lang="en-IL"/>
          </a:p>
        </p:txBody>
      </p:sp>
    </p:spTree>
    <p:extLst>
      <p:ext uri="{BB962C8B-B14F-4D97-AF65-F5344CB8AC3E}">
        <p14:creationId xmlns:p14="http://schemas.microsoft.com/office/powerpoint/2010/main" val="243583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BCF7C-16D2-044F-8F0B-C071C06C8DD4}" type="datetimeFigureOut">
              <a:rPr lang="en-IL" smtClean="0"/>
              <a:t>10/23/23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DA7C420B-4424-2D41-8EDB-3430F5B7CBA2}" type="slidenum">
              <a:rPr lang="en-IL" smtClean="0"/>
              <a:t>‹#›</a:t>
            </a:fld>
            <a:endParaRPr lang="en-IL"/>
          </a:p>
        </p:txBody>
      </p:sp>
    </p:spTree>
    <p:extLst>
      <p:ext uri="{BB962C8B-B14F-4D97-AF65-F5344CB8AC3E}">
        <p14:creationId xmlns:p14="http://schemas.microsoft.com/office/powerpoint/2010/main" val="1993952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BCF7C-16D2-044F-8F0B-C071C06C8DD4}" type="datetimeFigureOut">
              <a:rPr lang="en-IL" smtClean="0"/>
              <a:t>10/23/23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DA7C420B-4424-2D41-8EDB-3430F5B7CBA2}" type="slidenum">
              <a:rPr lang="en-IL" smtClean="0"/>
              <a:t>‹#›</a:t>
            </a:fld>
            <a:endParaRPr lang="en-IL"/>
          </a:p>
        </p:txBody>
      </p:sp>
    </p:spTree>
    <p:extLst>
      <p:ext uri="{BB962C8B-B14F-4D97-AF65-F5344CB8AC3E}">
        <p14:creationId xmlns:p14="http://schemas.microsoft.com/office/powerpoint/2010/main" val="254717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BCF7C-16D2-044F-8F0B-C071C06C8DD4}" type="datetimeFigureOut">
              <a:rPr lang="en-IL" smtClean="0"/>
              <a:t>10/23/23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DA7C420B-4424-2D41-8EDB-3430F5B7CBA2}" type="slidenum">
              <a:rPr lang="en-IL" smtClean="0"/>
              <a:t>‹#›</a:t>
            </a:fld>
            <a:endParaRPr lang="en-IL"/>
          </a:p>
        </p:txBody>
      </p:sp>
    </p:spTree>
    <p:extLst>
      <p:ext uri="{BB962C8B-B14F-4D97-AF65-F5344CB8AC3E}">
        <p14:creationId xmlns:p14="http://schemas.microsoft.com/office/powerpoint/2010/main" val="272396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3BCF7C-16D2-044F-8F0B-C071C06C8DD4}" type="datetimeFigureOut">
              <a:rPr lang="en-IL" smtClean="0"/>
              <a:t>10/23/23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DA7C420B-4424-2D41-8EDB-3430F5B7CBA2}" type="slidenum">
              <a:rPr lang="en-IL" smtClean="0"/>
              <a:t>‹#›</a:t>
            </a:fld>
            <a:endParaRPr lang="en-IL"/>
          </a:p>
        </p:txBody>
      </p:sp>
    </p:spTree>
    <p:extLst>
      <p:ext uri="{BB962C8B-B14F-4D97-AF65-F5344CB8AC3E}">
        <p14:creationId xmlns:p14="http://schemas.microsoft.com/office/powerpoint/2010/main" val="301385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3BCF7C-16D2-044F-8F0B-C071C06C8DD4}" type="datetimeFigureOut">
              <a:rPr lang="en-IL" smtClean="0"/>
              <a:t>10/23/23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DA7C420B-4424-2D41-8EDB-3430F5B7CBA2}" type="slidenum">
              <a:rPr lang="en-IL" smtClean="0"/>
              <a:t>‹#›</a:t>
            </a:fld>
            <a:endParaRPr lang="en-IL"/>
          </a:p>
        </p:txBody>
      </p:sp>
    </p:spTree>
    <p:extLst>
      <p:ext uri="{BB962C8B-B14F-4D97-AF65-F5344CB8AC3E}">
        <p14:creationId xmlns:p14="http://schemas.microsoft.com/office/powerpoint/2010/main" val="80613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CF7C-16D2-044F-8F0B-C071C06C8DD4}" type="datetimeFigureOut">
              <a:rPr lang="en-IL" smtClean="0"/>
              <a:t>10/23/23</a:t>
            </a:fld>
            <a:endParaRPr lang="en-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C420B-4424-2D41-8EDB-3430F5B7CBA2}" type="slidenum">
              <a:rPr lang="en-IL" smtClean="0"/>
              <a:t>‹#›</a:t>
            </a:fld>
            <a:endParaRPr lang="en-IL"/>
          </a:p>
        </p:txBody>
      </p:sp>
    </p:spTree>
    <p:extLst>
      <p:ext uri="{BB962C8B-B14F-4D97-AF65-F5344CB8AC3E}">
        <p14:creationId xmlns:p14="http://schemas.microsoft.com/office/powerpoint/2010/main" val="1672110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1.png"/><Relationship Id="rId18" Type="http://schemas.openxmlformats.org/officeDocument/2006/relationships/diagramColors" Target="../diagrams/colors6.xml"/><Relationship Id="rId26" Type="http://schemas.openxmlformats.org/officeDocument/2006/relationships/image" Target="../media/image19.svg"/><Relationship Id="rId3" Type="http://schemas.openxmlformats.org/officeDocument/2006/relationships/image" Target="../media/image1.png"/><Relationship Id="rId21" Type="http://schemas.openxmlformats.org/officeDocument/2006/relationships/diagramLayout" Target="../diagrams/layout7.xml"/><Relationship Id="rId7" Type="http://schemas.openxmlformats.org/officeDocument/2006/relationships/image" Target="../media/image5.png"/><Relationship Id="rId12" Type="http://schemas.openxmlformats.org/officeDocument/2006/relationships/image" Target="../media/image17.svg"/><Relationship Id="rId17" Type="http://schemas.openxmlformats.org/officeDocument/2006/relationships/diagramQuickStyle" Target="../diagrams/quickStyle6.xml"/><Relationship Id="rId25" Type="http://schemas.openxmlformats.org/officeDocument/2006/relationships/image" Target="../media/image18.png"/><Relationship Id="rId2" Type="http://schemas.openxmlformats.org/officeDocument/2006/relationships/notesSlide" Target="../notesSlides/notesSlide9.xml"/><Relationship Id="rId16" Type="http://schemas.openxmlformats.org/officeDocument/2006/relationships/diagramLayout" Target="../diagrams/layout6.xml"/><Relationship Id="rId20" Type="http://schemas.openxmlformats.org/officeDocument/2006/relationships/diagramData" Target="../diagrams/data7.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24" Type="http://schemas.microsoft.com/office/2007/relationships/diagramDrawing" Target="../diagrams/drawing7.xml"/><Relationship Id="rId5" Type="http://schemas.openxmlformats.org/officeDocument/2006/relationships/image" Target="../media/image3.png"/><Relationship Id="rId15" Type="http://schemas.openxmlformats.org/officeDocument/2006/relationships/diagramData" Target="../diagrams/data6.xml"/><Relationship Id="rId23" Type="http://schemas.openxmlformats.org/officeDocument/2006/relationships/diagramColors" Target="../diagrams/colors7.xml"/><Relationship Id="rId10" Type="http://schemas.openxmlformats.org/officeDocument/2006/relationships/image" Target="../media/image16.svg"/><Relationship Id="rId19" Type="http://schemas.microsoft.com/office/2007/relationships/diagramDrawing" Target="../diagrams/drawing6.xml"/><Relationship Id="rId4" Type="http://schemas.openxmlformats.org/officeDocument/2006/relationships/image" Target="../media/image13.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1.png"/><Relationship Id="rId18" Type="http://schemas.openxmlformats.org/officeDocument/2006/relationships/diagramColors" Target="../diagrams/colors8.xml"/><Relationship Id="rId26" Type="http://schemas.openxmlformats.org/officeDocument/2006/relationships/image" Target="../media/image19.svg"/><Relationship Id="rId3" Type="http://schemas.openxmlformats.org/officeDocument/2006/relationships/image" Target="../media/image1.png"/><Relationship Id="rId21" Type="http://schemas.openxmlformats.org/officeDocument/2006/relationships/diagramLayout" Target="../diagrams/layout9.xml"/><Relationship Id="rId7" Type="http://schemas.openxmlformats.org/officeDocument/2006/relationships/image" Target="../media/image5.png"/><Relationship Id="rId12" Type="http://schemas.openxmlformats.org/officeDocument/2006/relationships/image" Target="../media/image17.svg"/><Relationship Id="rId17" Type="http://schemas.openxmlformats.org/officeDocument/2006/relationships/diagramQuickStyle" Target="../diagrams/quickStyle8.xml"/><Relationship Id="rId25" Type="http://schemas.openxmlformats.org/officeDocument/2006/relationships/image" Target="../media/image18.png"/><Relationship Id="rId2" Type="http://schemas.openxmlformats.org/officeDocument/2006/relationships/notesSlide" Target="../notesSlides/notesSlide10.xml"/><Relationship Id="rId16" Type="http://schemas.openxmlformats.org/officeDocument/2006/relationships/diagramLayout" Target="../diagrams/layout8.xml"/><Relationship Id="rId20" Type="http://schemas.openxmlformats.org/officeDocument/2006/relationships/diagramData" Target="../diagrams/data9.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24" Type="http://schemas.microsoft.com/office/2007/relationships/diagramDrawing" Target="../diagrams/drawing9.xml"/><Relationship Id="rId5" Type="http://schemas.openxmlformats.org/officeDocument/2006/relationships/image" Target="../media/image3.png"/><Relationship Id="rId15" Type="http://schemas.openxmlformats.org/officeDocument/2006/relationships/diagramData" Target="../diagrams/data8.xml"/><Relationship Id="rId23" Type="http://schemas.openxmlformats.org/officeDocument/2006/relationships/diagramColors" Target="../diagrams/colors9.xml"/><Relationship Id="rId10" Type="http://schemas.openxmlformats.org/officeDocument/2006/relationships/image" Target="../media/image16.svg"/><Relationship Id="rId19" Type="http://schemas.microsoft.com/office/2007/relationships/diagramDrawing" Target="../diagrams/drawing8.xml"/><Relationship Id="rId4" Type="http://schemas.openxmlformats.org/officeDocument/2006/relationships/image" Target="../media/image13.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7.svg"/><Relationship Id="rId2" Type="http://schemas.openxmlformats.org/officeDocument/2006/relationships/notesSlide" Target="../notesSlides/notesSlide11.xml"/><Relationship Id="rId16" Type="http://schemas.openxmlformats.org/officeDocument/2006/relationships/image" Target="../media/image12.sv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3.svg"/><Relationship Id="rId9" Type="http://schemas.openxmlformats.org/officeDocument/2006/relationships/image" Target="../media/image7.png"/><Relationship Id="rId14" Type="http://schemas.openxmlformats.org/officeDocument/2006/relationships/image" Target="../media/image21.svg"/></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1.png"/><Relationship Id="rId18" Type="http://schemas.openxmlformats.org/officeDocument/2006/relationships/diagramColors" Target="../diagrams/colors10.xml"/><Relationship Id="rId3" Type="http://schemas.openxmlformats.org/officeDocument/2006/relationships/image" Target="../media/image1.png"/><Relationship Id="rId21" Type="http://schemas.openxmlformats.org/officeDocument/2006/relationships/diagramLayout" Target="../diagrams/layout11.xml"/><Relationship Id="rId7" Type="http://schemas.openxmlformats.org/officeDocument/2006/relationships/image" Target="../media/image5.png"/><Relationship Id="rId12" Type="http://schemas.openxmlformats.org/officeDocument/2006/relationships/image" Target="../media/image17.svg"/><Relationship Id="rId17" Type="http://schemas.openxmlformats.org/officeDocument/2006/relationships/diagramQuickStyle" Target="../diagrams/quickStyle10.xml"/><Relationship Id="rId2" Type="http://schemas.openxmlformats.org/officeDocument/2006/relationships/notesSlide" Target="../notesSlides/notesSlide12.xml"/><Relationship Id="rId16" Type="http://schemas.openxmlformats.org/officeDocument/2006/relationships/diagramLayout" Target="../diagrams/layout10.xml"/><Relationship Id="rId20" Type="http://schemas.openxmlformats.org/officeDocument/2006/relationships/diagramData" Target="../diagrams/data11.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24" Type="http://schemas.microsoft.com/office/2007/relationships/diagramDrawing" Target="../diagrams/drawing11.xml"/><Relationship Id="rId5" Type="http://schemas.openxmlformats.org/officeDocument/2006/relationships/image" Target="../media/image3.png"/><Relationship Id="rId15" Type="http://schemas.openxmlformats.org/officeDocument/2006/relationships/diagramData" Target="../diagrams/data10.xml"/><Relationship Id="rId23" Type="http://schemas.openxmlformats.org/officeDocument/2006/relationships/diagramColors" Target="../diagrams/colors11.xml"/><Relationship Id="rId10" Type="http://schemas.openxmlformats.org/officeDocument/2006/relationships/image" Target="../media/image16.svg"/><Relationship Id="rId19" Type="http://schemas.microsoft.com/office/2007/relationships/diagramDrawing" Target="../diagrams/drawing10.xml"/><Relationship Id="rId4" Type="http://schemas.openxmlformats.org/officeDocument/2006/relationships/image" Target="../media/image13.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1.png"/><Relationship Id="rId18" Type="http://schemas.openxmlformats.org/officeDocument/2006/relationships/diagramColors" Target="../diagrams/colors12.xml"/><Relationship Id="rId26" Type="http://schemas.openxmlformats.org/officeDocument/2006/relationships/image" Target="../media/image23.svg"/><Relationship Id="rId3" Type="http://schemas.openxmlformats.org/officeDocument/2006/relationships/image" Target="../media/image1.png"/><Relationship Id="rId21" Type="http://schemas.openxmlformats.org/officeDocument/2006/relationships/diagramLayout" Target="../diagrams/layout13.xml"/><Relationship Id="rId7" Type="http://schemas.openxmlformats.org/officeDocument/2006/relationships/image" Target="../media/image5.png"/><Relationship Id="rId12" Type="http://schemas.openxmlformats.org/officeDocument/2006/relationships/image" Target="../media/image17.svg"/><Relationship Id="rId17" Type="http://schemas.openxmlformats.org/officeDocument/2006/relationships/diagramQuickStyle" Target="../diagrams/quickStyle12.xml"/><Relationship Id="rId25" Type="http://schemas.openxmlformats.org/officeDocument/2006/relationships/image" Target="../media/image22.png"/><Relationship Id="rId2" Type="http://schemas.openxmlformats.org/officeDocument/2006/relationships/notesSlide" Target="../notesSlides/notesSlide13.xml"/><Relationship Id="rId16" Type="http://schemas.openxmlformats.org/officeDocument/2006/relationships/diagramLayout" Target="../diagrams/layout12.xml"/><Relationship Id="rId20" Type="http://schemas.openxmlformats.org/officeDocument/2006/relationships/diagramData" Target="../diagrams/data13.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24" Type="http://schemas.microsoft.com/office/2007/relationships/diagramDrawing" Target="../diagrams/drawing13.xml"/><Relationship Id="rId5" Type="http://schemas.openxmlformats.org/officeDocument/2006/relationships/image" Target="../media/image3.png"/><Relationship Id="rId15" Type="http://schemas.openxmlformats.org/officeDocument/2006/relationships/diagramData" Target="../diagrams/data12.xml"/><Relationship Id="rId23" Type="http://schemas.openxmlformats.org/officeDocument/2006/relationships/diagramColors" Target="../diagrams/colors13.xml"/><Relationship Id="rId10" Type="http://schemas.openxmlformats.org/officeDocument/2006/relationships/image" Target="../media/image16.svg"/><Relationship Id="rId19" Type="http://schemas.microsoft.com/office/2007/relationships/diagramDrawing" Target="../diagrams/drawing12.xml"/><Relationship Id="rId4" Type="http://schemas.openxmlformats.org/officeDocument/2006/relationships/image" Target="../media/image13.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1.png"/><Relationship Id="rId18" Type="http://schemas.openxmlformats.org/officeDocument/2006/relationships/diagramColors" Target="../diagrams/colors14.xml"/><Relationship Id="rId26" Type="http://schemas.openxmlformats.org/officeDocument/2006/relationships/image" Target="../media/image23.svg"/><Relationship Id="rId3" Type="http://schemas.openxmlformats.org/officeDocument/2006/relationships/image" Target="../media/image1.png"/><Relationship Id="rId21" Type="http://schemas.openxmlformats.org/officeDocument/2006/relationships/diagramLayout" Target="../diagrams/layout15.xml"/><Relationship Id="rId7" Type="http://schemas.openxmlformats.org/officeDocument/2006/relationships/image" Target="../media/image5.png"/><Relationship Id="rId12" Type="http://schemas.openxmlformats.org/officeDocument/2006/relationships/image" Target="../media/image17.svg"/><Relationship Id="rId17" Type="http://schemas.openxmlformats.org/officeDocument/2006/relationships/diagramQuickStyle" Target="../diagrams/quickStyle14.xml"/><Relationship Id="rId25" Type="http://schemas.openxmlformats.org/officeDocument/2006/relationships/image" Target="../media/image22.png"/><Relationship Id="rId2" Type="http://schemas.openxmlformats.org/officeDocument/2006/relationships/notesSlide" Target="../notesSlides/notesSlide14.xml"/><Relationship Id="rId16" Type="http://schemas.openxmlformats.org/officeDocument/2006/relationships/diagramLayout" Target="../diagrams/layout14.xml"/><Relationship Id="rId20" Type="http://schemas.openxmlformats.org/officeDocument/2006/relationships/diagramData" Target="../diagrams/data15.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24" Type="http://schemas.microsoft.com/office/2007/relationships/diagramDrawing" Target="../diagrams/drawing15.xml"/><Relationship Id="rId5" Type="http://schemas.openxmlformats.org/officeDocument/2006/relationships/image" Target="../media/image3.png"/><Relationship Id="rId15" Type="http://schemas.openxmlformats.org/officeDocument/2006/relationships/diagramData" Target="../diagrams/data14.xml"/><Relationship Id="rId23" Type="http://schemas.openxmlformats.org/officeDocument/2006/relationships/diagramColors" Target="../diagrams/colors15.xml"/><Relationship Id="rId10" Type="http://schemas.openxmlformats.org/officeDocument/2006/relationships/image" Target="../media/image16.svg"/><Relationship Id="rId19" Type="http://schemas.microsoft.com/office/2007/relationships/diagramDrawing" Target="../diagrams/drawing14.xml"/><Relationship Id="rId4" Type="http://schemas.openxmlformats.org/officeDocument/2006/relationships/image" Target="../media/image13.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7.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16.svg"/><Relationship Id="rId4" Type="http://schemas.openxmlformats.org/officeDocument/2006/relationships/image" Target="../media/image13.sv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7.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16.svg"/><Relationship Id="rId4" Type="http://schemas.openxmlformats.org/officeDocument/2006/relationships/image" Target="../media/image13.svg"/><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90.png"/><Relationship Id="rId3" Type="http://schemas.openxmlformats.org/officeDocument/2006/relationships/image" Target="../media/image1.png"/><Relationship Id="rId42" Type="http://schemas.openxmlformats.org/officeDocument/2006/relationships/image" Target="../media/image54.png"/><Relationship Id="rId7" Type="http://schemas.openxmlformats.org/officeDocument/2006/relationships/image" Target="../media/image5.png"/><Relationship Id="rId12" Type="http://schemas.openxmlformats.org/officeDocument/2006/relationships/image" Target="../media/image16.svg"/><Relationship Id="rId17" Type="http://schemas.openxmlformats.org/officeDocument/2006/relationships/image" Target="../media/image330.png"/><Relationship Id="rId2" Type="http://schemas.openxmlformats.org/officeDocument/2006/relationships/notesSlide" Target="../notesSlides/notesSlide28.xml"/><Relationship Id="rId16" Type="http://schemas.openxmlformats.org/officeDocument/2006/relationships/image" Target="../media/image320.png"/><Relationship Id="rId41"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7.png"/><Relationship Id="rId40" Type="http://schemas.openxmlformats.org/officeDocument/2006/relationships/image" Target="../media/image52.png"/><Relationship Id="rId5" Type="http://schemas.openxmlformats.org/officeDocument/2006/relationships/image" Target="../media/image3.png"/><Relationship Id="rId15" Type="http://schemas.openxmlformats.org/officeDocument/2006/relationships/image" Target="../media/image310.png"/><Relationship Id="rId10" Type="http://schemas.openxmlformats.org/officeDocument/2006/relationships/image" Target="../media/image17.svg"/><Relationship Id="rId44" Type="http://schemas.openxmlformats.org/officeDocument/2006/relationships/image" Target="../media/image56.png"/><Relationship Id="rId4" Type="http://schemas.openxmlformats.org/officeDocument/2006/relationships/image" Target="../media/image13.svg"/><Relationship Id="rId9" Type="http://schemas.openxmlformats.org/officeDocument/2006/relationships/image" Target="../media/image9.png"/><Relationship Id="rId14" Type="http://schemas.openxmlformats.org/officeDocument/2006/relationships/image" Target="../media/image300.png"/><Relationship Id="rId43" Type="http://schemas.openxmlformats.org/officeDocument/2006/relationships/image" Target="../media/image55.pn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1.png"/><Relationship Id="rId1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7.svg"/><Relationship Id="rId17" Type="http://schemas.openxmlformats.org/officeDocument/2006/relationships/diagramQuickStyle" Target="../diagrams/quickStyle1.xml"/><Relationship Id="rId2" Type="http://schemas.openxmlformats.org/officeDocument/2006/relationships/notesSlide" Target="../notesSlides/notesSlide3.xml"/><Relationship Id="rId16" Type="http://schemas.openxmlformats.org/officeDocument/2006/relationships/diagramLayout" Target="../diagrams/layout1.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Data" Target="../diagrams/data1.xml"/><Relationship Id="rId10" Type="http://schemas.openxmlformats.org/officeDocument/2006/relationships/image" Target="../media/image16.svg"/><Relationship Id="rId19" Type="http://schemas.microsoft.com/office/2007/relationships/diagramDrawing" Target="../diagrams/drawing1.xml"/><Relationship Id="rId4" Type="http://schemas.openxmlformats.org/officeDocument/2006/relationships/image" Target="../media/image13.svg"/><Relationship Id="rId9" Type="http://schemas.openxmlformats.org/officeDocument/2006/relationships/image" Target="../media/image7.png"/><Relationship Id="rId14" Type="http://schemas.openxmlformats.org/officeDocument/2006/relationships/image" Target="../media/image12.svg"/></Relationships>
</file>

<file path=ppt/slides/_rels/slide3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5.png"/><Relationship Id="rId18" Type="http://schemas.openxmlformats.org/officeDocument/2006/relationships/image" Target="../media/image16.svg"/><Relationship Id="rId3" Type="http://schemas.openxmlformats.org/officeDocument/2006/relationships/image" Target="../media/image341.png"/><Relationship Id="rId21" Type="http://schemas.openxmlformats.org/officeDocument/2006/relationships/image" Target="../media/image320.png"/><Relationship Id="rId42" Type="http://schemas.openxmlformats.org/officeDocument/2006/relationships/image" Target="../media/image54.png"/><Relationship Id="rId7" Type="http://schemas.openxmlformats.org/officeDocument/2006/relationships/image" Target="../media/image38.png"/><Relationship Id="rId12" Type="http://schemas.openxmlformats.org/officeDocument/2006/relationships/image" Target="../media/image14.svg"/><Relationship Id="rId17" Type="http://schemas.openxmlformats.org/officeDocument/2006/relationships/image" Target="../media/image7.png"/><Relationship Id="rId2" Type="http://schemas.openxmlformats.org/officeDocument/2006/relationships/notesSlide" Target="../notesSlides/notesSlide29.xml"/><Relationship Id="rId16" Type="http://schemas.openxmlformats.org/officeDocument/2006/relationships/image" Target="../media/image17.svg"/><Relationship Id="rId20" Type="http://schemas.openxmlformats.org/officeDocument/2006/relationships/image" Target="../media/image310.png"/><Relationship Id="rId41"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3.png"/><Relationship Id="rId40" Type="http://schemas.openxmlformats.org/officeDocument/2006/relationships/image" Target="../media/image52.png"/><Relationship Id="rId5" Type="http://schemas.openxmlformats.org/officeDocument/2006/relationships/image" Target="../media/image36.png"/><Relationship Id="rId15" Type="http://schemas.openxmlformats.org/officeDocument/2006/relationships/image" Target="../media/image9.png"/><Relationship Id="rId10" Type="http://schemas.openxmlformats.org/officeDocument/2006/relationships/image" Target="../media/image13.svg"/><Relationship Id="rId19" Type="http://schemas.openxmlformats.org/officeDocument/2006/relationships/image" Target="../media/image300.png"/><Relationship Id="rId44" Type="http://schemas.openxmlformats.org/officeDocument/2006/relationships/image" Target="../media/image56.png"/><Relationship Id="rId4" Type="http://schemas.openxmlformats.org/officeDocument/2006/relationships/image" Target="../media/image351.png"/><Relationship Id="rId9" Type="http://schemas.openxmlformats.org/officeDocument/2006/relationships/image" Target="../media/image1.png"/><Relationship Id="rId14" Type="http://schemas.openxmlformats.org/officeDocument/2006/relationships/image" Target="../media/image15.svg"/><Relationship Id="rId22" Type="http://schemas.openxmlformats.org/officeDocument/2006/relationships/image" Target="../media/image330.png"/><Relationship Id="rId43" Type="http://schemas.openxmlformats.org/officeDocument/2006/relationships/image" Target="../media/image55.png"/></Relationships>
</file>

<file path=ppt/slides/_rels/slide3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6.svg"/><Relationship Id="rId18" Type="http://schemas.openxmlformats.org/officeDocument/2006/relationships/image" Target="../media/image330.png"/><Relationship Id="rId3" Type="http://schemas.openxmlformats.org/officeDocument/2006/relationships/image" Target="../media/image40.png"/><Relationship Id="rId21" Type="http://schemas.openxmlformats.org/officeDocument/2006/relationships/image" Target="../media/image360.png"/><Relationship Id="rId42" Type="http://schemas.openxmlformats.org/officeDocument/2006/relationships/image" Target="../media/image54.png"/><Relationship Id="rId7" Type="http://schemas.openxmlformats.org/officeDocument/2006/relationships/image" Target="../media/image14.svg"/><Relationship Id="rId12" Type="http://schemas.openxmlformats.org/officeDocument/2006/relationships/image" Target="../media/image7.png"/><Relationship Id="rId17" Type="http://schemas.openxmlformats.org/officeDocument/2006/relationships/image" Target="../media/image320.png"/><Relationship Id="rId2" Type="http://schemas.openxmlformats.org/officeDocument/2006/relationships/notesSlide" Target="../notesSlides/notesSlide30.xml"/><Relationship Id="rId16" Type="http://schemas.openxmlformats.org/officeDocument/2006/relationships/image" Target="../media/image310.png"/><Relationship Id="rId20" Type="http://schemas.openxmlformats.org/officeDocument/2006/relationships/image" Target="../media/image350.png"/><Relationship Id="rId41"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7.svg"/><Relationship Id="rId40" Type="http://schemas.openxmlformats.org/officeDocument/2006/relationships/image" Target="../media/image52.png"/><Relationship Id="rId5" Type="http://schemas.openxmlformats.org/officeDocument/2006/relationships/image" Target="../media/image13.svg"/><Relationship Id="rId15" Type="http://schemas.openxmlformats.org/officeDocument/2006/relationships/image" Target="../media/image300.png"/><Relationship Id="rId23" Type="http://schemas.openxmlformats.org/officeDocument/2006/relationships/image" Target="../media/image380.png"/><Relationship Id="rId10" Type="http://schemas.openxmlformats.org/officeDocument/2006/relationships/image" Target="../media/image9.png"/><Relationship Id="rId19" Type="http://schemas.openxmlformats.org/officeDocument/2006/relationships/image" Target="../media/image340.png"/><Relationship Id="rId44" Type="http://schemas.openxmlformats.org/officeDocument/2006/relationships/image" Target="../media/image56.png"/><Relationship Id="rId4" Type="http://schemas.openxmlformats.org/officeDocument/2006/relationships/image" Target="../media/image1.png"/><Relationship Id="rId9" Type="http://schemas.openxmlformats.org/officeDocument/2006/relationships/image" Target="../media/image15.svg"/><Relationship Id="rId14" Type="http://schemas.openxmlformats.org/officeDocument/2006/relationships/image" Target="../media/image290.png"/><Relationship Id="rId22" Type="http://schemas.openxmlformats.org/officeDocument/2006/relationships/image" Target="../media/image370.png"/><Relationship Id="rId43" Type="http://schemas.openxmlformats.org/officeDocument/2006/relationships/image" Target="../media/image55.png"/></Relationships>
</file>

<file path=ppt/slides/_rels/slide32.xml.rels><?xml version="1.0" encoding="UTF-8" standalone="yes"?>
<Relationships xmlns="http://schemas.openxmlformats.org/package/2006/relationships"><Relationship Id="rId13" Type="http://schemas.openxmlformats.org/officeDocument/2006/relationships/image" Target="../media/image290.png"/><Relationship Id="rId18" Type="http://schemas.openxmlformats.org/officeDocument/2006/relationships/image" Target="../media/image340.png"/><Relationship Id="rId26" Type="http://schemas.openxmlformats.org/officeDocument/2006/relationships/image" Target="../media/image42.png"/><Relationship Id="rId39" Type="http://schemas.openxmlformats.org/officeDocument/2006/relationships/image" Target="../media/image500.png"/><Relationship Id="rId21" Type="http://schemas.openxmlformats.org/officeDocument/2006/relationships/image" Target="../media/image370.png"/><Relationship Id="rId34" Type="http://schemas.openxmlformats.org/officeDocument/2006/relationships/image" Target="../media/image21.svg"/><Relationship Id="rId42" Type="http://schemas.openxmlformats.org/officeDocument/2006/relationships/image" Target="../media/image53.png"/><Relationship Id="rId7" Type="http://schemas.openxmlformats.org/officeDocument/2006/relationships/image" Target="../media/image5.png"/><Relationship Id="rId2" Type="http://schemas.openxmlformats.org/officeDocument/2006/relationships/notesSlide" Target="../notesSlides/notesSlide31.xml"/><Relationship Id="rId16" Type="http://schemas.openxmlformats.org/officeDocument/2006/relationships/image" Target="../media/image320.png"/><Relationship Id="rId29"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7.png"/><Relationship Id="rId24" Type="http://schemas.openxmlformats.org/officeDocument/2006/relationships/image" Target="../media/image400.png"/><Relationship Id="rId32" Type="http://schemas.openxmlformats.org/officeDocument/2006/relationships/image" Target="../media/image48.png"/><Relationship Id="rId37" Type="http://schemas.openxmlformats.org/officeDocument/2006/relationships/image" Target="../media/image12.svg"/><Relationship Id="rId40" Type="http://schemas.openxmlformats.org/officeDocument/2006/relationships/image" Target="../media/image51.png"/><Relationship Id="rId45" Type="http://schemas.openxmlformats.org/officeDocument/2006/relationships/image" Target="../media/image56.png"/><Relationship Id="rId5" Type="http://schemas.openxmlformats.org/officeDocument/2006/relationships/image" Target="../media/image3.png"/><Relationship Id="rId15" Type="http://schemas.openxmlformats.org/officeDocument/2006/relationships/image" Target="../media/image310.png"/><Relationship Id="rId23" Type="http://schemas.openxmlformats.org/officeDocument/2006/relationships/image" Target="../media/image390.png"/><Relationship Id="rId28" Type="http://schemas.openxmlformats.org/officeDocument/2006/relationships/image" Target="../media/image44.png"/><Relationship Id="rId36" Type="http://schemas.openxmlformats.org/officeDocument/2006/relationships/image" Target="../media/image11.png"/><Relationship Id="rId10" Type="http://schemas.openxmlformats.org/officeDocument/2006/relationships/image" Target="../media/image17.svg"/><Relationship Id="rId19" Type="http://schemas.openxmlformats.org/officeDocument/2006/relationships/image" Target="../media/image350.png"/><Relationship Id="rId31" Type="http://schemas.openxmlformats.org/officeDocument/2006/relationships/image" Target="../media/image47.png"/><Relationship Id="rId44" Type="http://schemas.openxmlformats.org/officeDocument/2006/relationships/image" Target="../media/image55.png"/><Relationship Id="rId4" Type="http://schemas.openxmlformats.org/officeDocument/2006/relationships/image" Target="../media/image13.svg"/><Relationship Id="rId9" Type="http://schemas.openxmlformats.org/officeDocument/2006/relationships/image" Target="../media/image9.png"/><Relationship Id="rId14" Type="http://schemas.openxmlformats.org/officeDocument/2006/relationships/image" Target="../media/image300.png"/><Relationship Id="rId22" Type="http://schemas.openxmlformats.org/officeDocument/2006/relationships/image" Target="../media/image380.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49.png"/><Relationship Id="rId43" Type="http://schemas.openxmlformats.org/officeDocument/2006/relationships/image" Target="../media/image54.png"/><Relationship Id="rId8" Type="http://schemas.openxmlformats.org/officeDocument/2006/relationships/image" Target="../media/image15.svg"/><Relationship Id="rId3" Type="http://schemas.openxmlformats.org/officeDocument/2006/relationships/image" Target="../media/image1.png"/><Relationship Id="rId12" Type="http://schemas.openxmlformats.org/officeDocument/2006/relationships/image" Target="../media/image16.svg"/><Relationship Id="rId17" Type="http://schemas.openxmlformats.org/officeDocument/2006/relationships/image" Target="../media/image330.png"/><Relationship Id="rId25" Type="http://schemas.openxmlformats.org/officeDocument/2006/relationships/image" Target="../media/image41.png"/><Relationship Id="rId33" Type="http://schemas.openxmlformats.org/officeDocument/2006/relationships/image" Target="../media/image20.png"/><Relationship Id="rId38" Type="http://schemas.openxmlformats.org/officeDocument/2006/relationships/image" Target="../media/image50.png"/><Relationship Id="rId20" Type="http://schemas.openxmlformats.org/officeDocument/2006/relationships/image" Target="../media/image360.png"/><Relationship Id="rId41" Type="http://schemas.openxmlformats.org/officeDocument/2006/relationships/image" Target="../media/image52.png"/></Relationships>
</file>

<file path=ppt/slides/_rels/slide3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7.sv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16.svg"/><Relationship Id="rId4" Type="http://schemas.openxmlformats.org/officeDocument/2006/relationships/image" Target="../media/image13.svg"/><Relationship Id="rId9" Type="http://schemas.openxmlformats.org/officeDocument/2006/relationships/image" Target="../media/image7.png"/></Relationships>
</file>

<file path=ppt/slides/_rels/slide3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3.svg"/><Relationship Id="rId18" Type="http://schemas.openxmlformats.org/officeDocument/2006/relationships/image" Target="../media/image66.png"/><Relationship Id="rId3" Type="http://schemas.openxmlformats.org/officeDocument/2006/relationships/image" Target="../media/image57.png"/><Relationship Id="rId21" Type="http://schemas.openxmlformats.org/officeDocument/2006/relationships/image" Target="../media/image69.png"/><Relationship Id="rId7" Type="http://schemas.openxmlformats.org/officeDocument/2006/relationships/image" Target="../media/image3.png"/><Relationship Id="rId12" Type="http://schemas.openxmlformats.org/officeDocument/2006/relationships/image" Target="../media/image22.png"/><Relationship Id="rId17" Type="http://schemas.openxmlformats.org/officeDocument/2006/relationships/image" Target="../media/image65.png"/><Relationship Id="rId2" Type="http://schemas.openxmlformats.org/officeDocument/2006/relationships/notesSlide" Target="../notesSlides/notesSlide33.xml"/><Relationship Id="rId16" Type="http://schemas.openxmlformats.org/officeDocument/2006/relationships/image" Target="../media/image64.sv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61.png"/><Relationship Id="rId5" Type="http://schemas.openxmlformats.org/officeDocument/2006/relationships/image" Target="../media/image1.png"/><Relationship Id="rId15" Type="http://schemas.openxmlformats.org/officeDocument/2006/relationships/image" Target="../media/image63.png"/><Relationship Id="rId10" Type="http://schemas.openxmlformats.org/officeDocument/2006/relationships/image" Target="../media/image60.png"/><Relationship Id="rId19"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59.png"/><Relationship Id="rId14" Type="http://schemas.openxmlformats.org/officeDocument/2006/relationships/image" Target="../media/image62.png"/><Relationship Id="rId22" Type="http://schemas.openxmlformats.org/officeDocument/2006/relationships/image" Target="../media/image70.png"/></Relationships>
</file>

<file path=ppt/slides/_rels/slide3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3.svg"/><Relationship Id="rId18" Type="http://schemas.openxmlformats.org/officeDocument/2006/relationships/image" Target="../media/image66.png"/><Relationship Id="rId3" Type="http://schemas.openxmlformats.org/officeDocument/2006/relationships/image" Target="../media/image57.png"/><Relationship Id="rId21" Type="http://schemas.openxmlformats.org/officeDocument/2006/relationships/image" Target="../media/image69.png"/><Relationship Id="rId7" Type="http://schemas.openxmlformats.org/officeDocument/2006/relationships/image" Target="../media/image3.png"/><Relationship Id="rId12" Type="http://schemas.openxmlformats.org/officeDocument/2006/relationships/image" Target="../media/image22.png"/><Relationship Id="rId17" Type="http://schemas.openxmlformats.org/officeDocument/2006/relationships/image" Target="../media/image65.png"/><Relationship Id="rId2" Type="http://schemas.openxmlformats.org/officeDocument/2006/relationships/notesSlide" Target="../notesSlides/notesSlide34.xml"/><Relationship Id="rId16" Type="http://schemas.openxmlformats.org/officeDocument/2006/relationships/image" Target="../media/image64.sv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61.png"/><Relationship Id="rId5" Type="http://schemas.openxmlformats.org/officeDocument/2006/relationships/image" Target="../media/image1.png"/><Relationship Id="rId15" Type="http://schemas.openxmlformats.org/officeDocument/2006/relationships/image" Target="../media/image63.png"/><Relationship Id="rId10" Type="http://schemas.openxmlformats.org/officeDocument/2006/relationships/image" Target="../media/image60.png"/><Relationship Id="rId19"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59.png"/><Relationship Id="rId14" Type="http://schemas.openxmlformats.org/officeDocument/2006/relationships/image" Target="../media/image71.png"/><Relationship Id="rId22" Type="http://schemas.openxmlformats.org/officeDocument/2006/relationships/image" Target="../media/image70.png"/></Relationships>
</file>

<file path=ppt/slides/_rels/slide36.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3.svg"/><Relationship Id="rId18" Type="http://schemas.openxmlformats.org/officeDocument/2006/relationships/image" Target="../media/image66.png"/><Relationship Id="rId3" Type="http://schemas.openxmlformats.org/officeDocument/2006/relationships/image" Target="../media/image57.png"/><Relationship Id="rId21" Type="http://schemas.openxmlformats.org/officeDocument/2006/relationships/image" Target="../media/image69.png"/><Relationship Id="rId7" Type="http://schemas.openxmlformats.org/officeDocument/2006/relationships/image" Target="../media/image3.png"/><Relationship Id="rId12" Type="http://schemas.openxmlformats.org/officeDocument/2006/relationships/image" Target="../media/image22.png"/><Relationship Id="rId17" Type="http://schemas.openxmlformats.org/officeDocument/2006/relationships/image" Target="../media/image65.png"/><Relationship Id="rId2" Type="http://schemas.openxmlformats.org/officeDocument/2006/relationships/notesSlide" Target="../notesSlides/notesSlide35.xml"/><Relationship Id="rId16" Type="http://schemas.openxmlformats.org/officeDocument/2006/relationships/image" Target="../media/image64.sv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61.png"/><Relationship Id="rId5" Type="http://schemas.openxmlformats.org/officeDocument/2006/relationships/image" Target="../media/image1.png"/><Relationship Id="rId15" Type="http://schemas.openxmlformats.org/officeDocument/2006/relationships/image" Target="../media/image63.png"/><Relationship Id="rId10" Type="http://schemas.openxmlformats.org/officeDocument/2006/relationships/image" Target="../media/image60.png"/><Relationship Id="rId19"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59.png"/><Relationship Id="rId14" Type="http://schemas.openxmlformats.org/officeDocument/2006/relationships/image" Target="../media/image71.png"/><Relationship Id="rId22" Type="http://schemas.openxmlformats.org/officeDocument/2006/relationships/image" Target="../media/image70.png"/></Relationships>
</file>

<file path=ppt/slides/_rels/slide3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3.svg"/><Relationship Id="rId18" Type="http://schemas.openxmlformats.org/officeDocument/2006/relationships/image" Target="../media/image66.png"/><Relationship Id="rId3" Type="http://schemas.openxmlformats.org/officeDocument/2006/relationships/image" Target="../media/image57.png"/><Relationship Id="rId21" Type="http://schemas.openxmlformats.org/officeDocument/2006/relationships/image" Target="../media/image69.png"/><Relationship Id="rId7" Type="http://schemas.openxmlformats.org/officeDocument/2006/relationships/image" Target="../media/image3.png"/><Relationship Id="rId12" Type="http://schemas.openxmlformats.org/officeDocument/2006/relationships/image" Target="../media/image22.png"/><Relationship Id="rId17" Type="http://schemas.openxmlformats.org/officeDocument/2006/relationships/image" Target="../media/image65.png"/><Relationship Id="rId2" Type="http://schemas.openxmlformats.org/officeDocument/2006/relationships/notesSlide" Target="../notesSlides/notesSlide36.xml"/><Relationship Id="rId16" Type="http://schemas.openxmlformats.org/officeDocument/2006/relationships/image" Target="../media/image64.sv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61.png"/><Relationship Id="rId5" Type="http://schemas.openxmlformats.org/officeDocument/2006/relationships/image" Target="../media/image1.png"/><Relationship Id="rId15" Type="http://schemas.openxmlformats.org/officeDocument/2006/relationships/image" Target="../media/image63.png"/><Relationship Id="rId10" Type="http://schemas.openxmlformats.org/officeDocument/2006/relationships/image" Target="../media/image60.png"/><Relationship Id="rId19"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59.png"/><Relationship Id="rId14" Type="http://schemas.openxmlformats.org/officeDocument/2006/relationships/image" Target="../media/image71.png"/><Relationship Id="rId22" Type="http://schemas.openxmlformats.org/officeDocument/2006/relationships/image" Target="../media/image70.png"/></Relationships>
</file>

<file path=ppt/slides/_rels/slide38.xml.rels><?xml version="1.0" encoding="UTF-8" standalone="yes"?>
<Relationships xmlns="http://schemas.openxmlformats.org/package/2006/relationships"><Relationship Id="rId8" Type="http://schemas.openxmlformats.org/officeDocument/2006/relationships/image" Target="../media/image73.svg"/><Relationship Id="rId7" Type="http://schemas.openxmlformats.org/officeDocument/2006/relationships/image" Target="../media/image7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microsoft.com/office/2007/relationships/diagramDrawing" Target="../diagrams/drawing2.xml"/><Relationship Id="rId3" Type="http://schemas.openxmlformats.org/officeDocument/2006/relationships/image" Target="../media/image13.svg"/><Relationship Id="rId21" Type="http://schemas.openxmlformats.org/officeDocument/2006/relationships/diagramQuickStyle" Target="../diagrams/quickStyle3.xml"/><Relationship Id="rId7" Type="http://schemas.openxmlformats.org/officeDocument/2006/relationships/image" Target="../media/image15.svg"/><Relationship Id="rId12" Type="http://schemas.openxmlformats.org/officeDocument/2006/relationships/image" Target="../media/image11.png"/><Relationship Id="rId17" Type="http://schemas.openxmlformats.org/officeDocument/2006/relationships/diagramColors" Target="../diagrams/colors2.xml"/><Relationship Id="rId2" Type="http://schemas.openxmlformats.org/officeDocument/2006/relationships/image" Target="../media/image1.png"/><Relationship Id="rId16" Type="http://schemas.openxmlformats.org/officeDocument/2006/relationships/diagramQuickStyle" Target="../diagrams/quickStyle2.xml"/><Relationship Id="rId20" Type="http://schemas.openxmlformats.org/officeDocument/2006/relationships/diagramLayout" Target="../diagrams/layout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svg"/><Relationship Id="rId5" Type="http://schemas.openxmlformats.org/officeDocument/2006/relationships/image" Target="../media/image14.svg"/><Relationship Id="rId15" Type="http://schemas.openxmlformats.org/officeDocument/2006/relationships/diagramLayout" Target="../diagrams/layout2.xml"/><Relationship Id="rId23" Type="http://schemas.microsoft.com/office/2007/relationships/diagramDrawing" Target="../diagrams/drawing3.xml"/><Relationship Id="rId10" Type="http://schemas.openxmlformats.org/officeDocument/2006/relationships/image" Target="../media/image9.png"/><Relationship Id="rId19" Type="http://schemas.openxmlformats.org/officeDocument/2006/relationships/diagramData" Target="../diagrams/data3.xml"/><Relationship Id="rId4" Type="http://schemas.openxmlformats.org/officeDocument/2006/relationships/image" Target="../media/image3.png"/><Relationship Id="rId9" Type="http://schemas.openxmlformats.org/officeDocument/2006/relationships/image" Target="../media/image16.svg"/><Relationship Id="rId14" Type="http://schemas.openxmlformats.org/officeDocument/2006/relationships/diagramData" Target="../diagrams/data2.xml"/><Relationship Id="rId22" Type="http://schemas.openxmlformats.org/officeDocument/2006/relationships/diagramColors" Target="../diagrams/colors3.xml"/></Relationships>
</file>

<file path=ppt/slides/_rels/slide40.xml.rels><?xml version="1.0" encoding="UTF-8" standalone="yes"?>
<Relationships xmlns="http://schemas.openxmlformats.org/package/2006/relationships"><Relationship Id="rId8" Type="http://schemas.openxmlformats.org/officeDocument/2006/relationships/image" Target="../media/image920.png"/><Relationship Id="rId13" Type="http://schemas.openxmlformats.org/officeDocument/2006/relationships/image" Target="../media/image109.png"/><Relationship Id="rId3" Type="http://schemas.openxmlformats.org/officeDocument/2006/relationships/image" Target="../media/image100.png"/><Relationship Id="rId7" Type="http://schemas.openxmlformats.org/officeDocument/2006/relationships/image" Target="../media/image104.png"/><Relationship Id="rId12" Type="http://schemas.openxmlformats.org/officeDocument/2006/relationships/image" Target="../media/image108.png"/><Relationship Id="rId2" Type="http://schemas.openxmlformats.org/officeDocument/2006/relationships/notesSlide" Target="../notesSlides/notesSlide39.xml"/><Relationship Id="rId16"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103.png"/><Relationship Id="rId11" Type="http://schemas.openxmlformats.org/officeDocument/2006/relationships/image" Target="../media/image107.png"/><Relationship Id="rId5" Type="http://schemas.openxmlformats.org/officeDocument/2006/relationships/image" Target="../media/image102.png"/><Relationship Id="rId15" Type="http://schemas.openxmlformats.org/officeDocument/2006/relationships/image" Target="../media/image84.png"/><Relationship Id="rId10" Type="http://schemas.openxmlformats.org/officeDocument/2006/relationships/image" Target="../media/image106.png"/><Relationship Id="rId4" Type="http://schemas.openxmlformats.org/officeDocument/2006/relationships/image" Target="../media/image101.png"/><Relationship Id="rId9" Type="http://schemas.openxmlformats.org/officeDocument/2006/relationships/image" Target="../media/image105.png"/><Relationship Id="rId14" Type="http://schemas.openxmlformats.org/officeDocument/2006/relationships/image" Target="../media/image110.png"/></Relationships>
</file>

<file path=ppt/slides/_rels/slide41.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20.png"/><Relationship Id="rId17" Type="http://schemas.openxmlformats.org/officeDocument/2006/relationships/image" Target="../media/image125.png"/><Relationship Id="rId2" Type="http://schemas.openxmlformats.org/officeDocument/2006/relationships/notesSlide" Target="../notesSlides/notesSlide40.xml"/><Relationship Id="rId16"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5" Type="http://schemas.openxmlformats.org/officeDocument/2006/relationships/image" Target="../media/image12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22.png"/></Relationships>
</file>

<file path=ppt/slides/_rels/slide42.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3.png"/><Relationship Id="rId3" Type="http://schemas.openxmlformats.org/officeDocument/2006/relationships/image" Target="../media/image22.png"/><Relationship Id="rId7" Type="http://schemas.openxmlformats.org/officeDocument/2006/relationships/image" Target="../media/image127.png"/><Relationship Id="rId12" Type="http://schemas.openxmlformats.org/officeDocument/2006/relationships/image" Target="../media/image13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26.png"/><Relationship Id="rId11" Type="http://schemas.openxmlformats.org/officeDocument/2006/relationships/image" Target="../media/image131.png"/><Relationship Id="rId5" Type="http://schemas.openxmlformats.org/officeDocument/2006/relationships/image" Target="../media/image840.png"/><Relationship Id="rId10" Type="http://schemas.openxmlformats.org/officeDocument/2006/relationships/image" Target="../media/image130.png"/><Relationship Id="rId4" Type="http://schemas.openxmlformats.org/officeDocument/2006/relationships/image" Target="../media/image23.svg"/><Relationship Id="rId9" Type="http://schemas.openxmlformats.org/officeDocument/2006/relationships/image" Target="../media/image129.png"/><Relationship Id="rId14" Type="http://schemas.openxmlformats.org/officeDocument/2006/relationships/image" Target="../media/image134.png"/></Relationships>
</file>

<file path=ppt/slides/_rels/slide43.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8.png"/><Relationship Id="rId3" Type="http://schemas.openxmlformats.org/officeDocument/2006/relationships/image" Target="../media/image22.png"/><Relationship Id="rId7" Type="http://schemas.openxmlformats.org/officeDocument/2006/relationships/image" Target="../media/image162.png"/><Relationship Id="rId12" Type="http://schemas.openxmlformats.org/officeDocument/2006/relationships/image" Target="../media/image135.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61.png"/><Relationship Id="rId11" Type="http://schemas.openxmlformats.org/officeDocument/2006/relationships/image" Target="../media/image166.png"/><Relationship Id="rId5" Type="http://schemas.openxmlformats.org/officeDocument/2006/relationships/image" Target="../media/image160.png"/><Relationship Id="rId10" Type="http://schemas.openxmlformats.org/officeDocument/2006/relationships/image" Target="../media/image165.png"/><Relationship Id="rId4" Type="http://schemas.openxmlformats.org/officeDocument/2006/relationships/image" Target="../media/image23.svg"/><Relationship Id="rId9" Type="http://schemas.openxmlformats.org/officeDocument/2006/relationships/image" Target="../media/image164.png"/></Relationships>
</file>

<file path=ppt/slides/_rels/slide44.xml.rels><?xml version="1.0" encoding="UTF-8" standalone="yes"?>
<Relationships xmlns="http://schemas.openxmlformats.org/package/2006/relationships"><Relationship Id="rId8" Type="http://schemas.openxmlformats.org/officeDocument/2006/relationships/image" Target="../media/image920.png"/><Relationship Id="rId3" Type="http://schemas.openxmlformats.org/officeDocument/2006/relationships/image" Target="../media/image169.png"/><Relationship Id="rId7" Type="http://schemas.openxmlformats.org/officeDocument/2006/relationships/image" Target="../media/image171.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174.png"/><Relationship Id="rId5" Type="http://schemas.openxmlformats.org/officeDocument/2006/relationships/image" Target="../media/image22.png"/><Relationship Id="rId10" Type="http://schemas.openxmlformats.org/officeDocument/2006/relationships/image" Target="../media/image173.png"/><Relationship Id="rId4" Type="http://schemas.openxmlformats.org/officeDocument/2006/relationships/image" Target="../media/image170.png"/><Relationship Id="rId9" Type="http://schemas.openxmlformats.org/officeDocument/2006/relationships/image" Target="../media/image172.png"/></Relationships>
</file>

<file path=ppt/slides/_rels/slide4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76.png"/><Relationship Id="rId4" Type="http://schemas.openxmlformats.org/officeDocument/2006/relationships/image" Target="../media/image17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3.svg"/><Relationship Id="rId18" Type="http://schemas.openxmlformats.org/officeDocument/2006/relationships/image" Target="../media/image660.png"/><Relationship Id="rId3" Type="http://schemas.openxmlformats.org/officeDocument/2006/relationships/image" Target="../media/image570.png"/><Relationship Id="rId21" Type="http://schemas.openxmlformats.org/officeDocument/2006/relationships/image" Target="../media/image690.png"/><Relationship Id="rId7" Type="http://schemas.openxmlformats.org/officeDocument/2006/relationships/image" Target="../media/image3.png"/><Relationship Id="rId12" Type="http://schemas.openxmlformats.org/officeDocument/2006/relationships/image" Target="../media/image22.png"/><Relationship Id="rId17" Type="http://schemas.openxmlformats.org/officeDocument/2006/relationships/image" Target="../media/image650.png"/><Relationship Id="rId2" Type="http://schemas.openxmlformats.org/officeDocument/2006/relationships/notesSlide" Target="../notesSlides/notesSlide46.xml"/><Relationship Id="rId16" Type="http://schemas.openxmlformats.org/officeDocument/2006/relationships/image" Target="../media/image64.svg"/><Relationship Id="rId20" Type="http://schemas.openxmlformats.org/officeDocument/2006/relationships/image" Target="../media/image680.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610.png"/><Relationship Id="rId5" Type="http://schemas.openxmlformats.org/officeDocument/2006/relationships/image" Target="../media/image1.png"/><Relationship Id="rId15" Type="http://schemas.openxmlformats.org/officeDocument/2006/relationships/image" Target="../media/image63.png"/><Relationship Id="rId23" Type="http://schemas.openxmlformats.org/officeDocument/2006/relationships/image" Target="../media/image191.png"/><Relationship Id="rId10" Type="http://schemas.openxmlformats.org/officeDocument/2006/relationships/image" Target="../media/image600.png"/><Relationship Id="rId19" Type="http://schemas.openxmlformats.org/officeDocument/2006/relationships/image" Target="../media/image670.png"/><Relationship Id="rId4" Type="http://schemas.openxmlformats.org/officeDocument/2006/relationships/image" Target="../media/image580.png"/><Relationship Id="rId9" Type="http://schemas.openxmlformats.org/officeDocument/2006/relationships/image" Target="../media/image590.png"/><Relationship Id="rId14" Type="http://schemas.openxmlformats.org/officeDocument/2006/relationships/image" Target="../media/image620.png"/><Relationship Id="rId22" Type="http://schemas.openxmlformats.org/officeDocument/2006/relationships/image" Target="../media/image70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7.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16.svg"/><Relationship Id="rId4" Type="http://schemas.openxmlformats.org/officeDocument/2006/relationships/image" Target="../media/image13.svg"/><Relationship Id="rId9"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16.svg"/><Relationship Id="rId4" Type="http://schemas.openxmlformats.org/officeDocument/2006/relationships/image" Target="../media/image13.sv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7.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16.svg"/><Relationship Id="rId4" Type="http://schemas.openxmlformats.org/officeDocument/2006/relationships/image" Target="../media/image13.sv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diagramData" Target="../diagrams/data4.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7.svg"/><Relationship Id="rId17" Type="http://schemas.microsoft.com/office/2007/relationships/diagramDrawing" Target="../diagrams/drawing4.xml"/><Relationship Id="rId2" Type="http://schemas.openxmlformats.org/officeDocument/2006/relationships/notesSlide" Target="../notesSlides/notesSlide7.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QuickStyle" Target="../diagrams/quickStyle4.xml"/><Relationship Id="rId10" Type="http://schemas.openxmlformats.org/officeDocument/2006/relationships/image" Target="../media/image16.svg"/><Relationship Id="rId4" Type="http://schemas.openxmlformats.org/officeDocument/2006/relationships/image" Target="../media/image13.svg"/><Relationship Id="rId9" Type="http://schemas.openxmlformats.org/officeDocument/2006/relationships/image" Target="../media/image7.png"/><Relationship Id="rId1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diagramData" Target="../diagrams/data5.xml"/><Relationship Id="rId1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7.svg"/><Relationship Id="rId17" Type="http://schemas.microsoft.com/office/2007/relationships/diagramDrawing" Target="../diagrams/drawing5.xml"/><Relationship Id="rId2" Type="http://schemas.openxmlformats.org/officeDocument/2006/relationships/notesSlide" Target="../notesSlides/notesSlide8.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diagramQuickStyle" Target="../diagrams/quickStyle5.xml"/><Relationship Id="rId10" Type="http://schemas.openxmlformats.org/officeDocument/2006/relationships/image" Target="../media/image16.svg"/><Relationship Id="rId19"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7.png"/><Relationship Id="rId1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5B47-80B0-F552-4510-BA0D7B48B038}"/>
              </a:ext>
            </a:extLst>
          </p:cNvPr>
          <p:cNvSpPr>
            <a:spLocks noGrp="1"/>
          </p:cNvSpPr>
          <p:nvPr>
            <p:ph type="ctrTitle"/>
          </p:nvPr>
        </p:nvSpPr>
        <p:spPr>
          <a:xfrm>
            <a:off x="0" y="1147760"/>
            <a:ext cx="12192000" cy="2387600"/>
          </a:xfrm>
        </p:spPr>
        <p:txBody>
          <a:bodyPr>
            <a:normAutofit fontScale="90000"/>
          </a:bodyPr>
          <a:lstStyle/>
          <a:p>
            <a:r>
              <a:rPr lang="en-US"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Post-Quantum </a:t>
            </a:r>
            <a:br>
              <a:rPr lang="en-US"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br>
            <a:r>
              <a:rPr lang="en-US"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Single Secret Leader Election (SSLE)</a:t>
            </a:r>
            <a:br>
              <a:rPr lang="en-US"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br>
            <a:r>
              <a:rPr lang="en-US"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from Re-randomizable Commitments</a:t>
            </a:r>
            <a:endParaRPr lang="en-IL"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3" name="Subtitle 2">
            <a:extLst>
              <a:ext uri="{FF2B5EF4-FFF2-40B4-BE49-F238E27FC236}">
                <a16:creationId xmlns:a16="http://schemas.microsoft.com/office/drawing/2014/main" id="{582FF70B-C8F2-13D3-4F05-3A37D436C829}"/>
              </a:ext>
            </a:extLst>
          </p:cNvPr>
          <p:cNvSpPr>
            <a:spLocks noGrp="1"/>
          </p:cNvSpPr>
          <p:nvPr>
            <p:ph type="subTitle" idx="1"/>
          </p:nvPr>
        </p:nvSpPr>
        <p:spPr>
          <a:xfrm>
            <a:off x="1524000" y="4516440"/>
            <a:ext cx="9144000" cy="1655762"/>
          </a:xfrm>
        </p:spPr>
        <p:txBody>
          <a:bodyPr>
            <a:noAutofit/>
          </a:bodyPr>
          <a:lstStyle/>
          <a:p>
            <a:r>
              <a:rPr lang="en-IL" sz="3200" dirty="0">
                <a:solidFill>
                  <a:schemeClr val="accent1">
                    <a:lumMod val="20000"/>
                    <a:lumOff val="80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Dan Boneh	</a:t>
            </a:r>
            <a:r>
              <a:rPr lang="en-IL" sz="3200" b="1" dirty="0">
                <a:solidFill>
                  <a:schemeClr val="accent1">
                    <a:lumMod val="20000"/>
                    <a:lumOff val="80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Aditi Partap</a:t>
            </a:r>
            <a:r>
              <a:rPr lang="en-IL" sz="3200" dirty="0">
                <a:solidFill>
                  <a:schemeClr val="accent1">
                    <a:lumMod val="20000"/>
                    <a:lumOff val="80000"/>
                  </a:schemeClr>
                </a:solidFill>
                <a:latin typeface="Helvetica Neue Medium" panose="02000503000000020004" pitchFamily="2" charset="0"/>
                <a:ea typeface="Helvetica Neue Medium" panose="02000503000000020004" pitchFamily="2" charset="0"/>
                <a:cs typeface="Helvetica Neue Medium" panose="02000503000000020004" pitchFamily="2" charset="0"/>
              </a:rPr>
              <a:t>	Lior Rotem</a:t>
            </a:r>
          </a:p>
          <a:p>
            <a:endParaRPr lang="en-IL" sz="1200" dirty="0">
              <a:latin typeface="Helvetica Neue Light" panose="02000403000000020004" pitchFamily="2" charset="0"/>
              <a:ea typeface="Helvetica Neue Light" panose="02000403000000020004" pitchFamily="2" charset="0"/>
            </a:endParaRPr>
          </a:p>
          <a:p>
            <a:r>
              <a:rPr lang="en-IL" sz="3200" dirty="0">
                <a:solidFill>
                  <a:schemeClr val="bg1"/>
                </a:solidFill>
                <a:latin typeface="Helvetica Neue Light" panose="02000403000000020004" pitchFamily="2" charset="0"/>
                <a:ea typeface="Helvetica Neue Light" panose="02000403000000020004" pitchFamily="2" charset="0"/>
              </a:rPr>
              <a:t>Stanford University</a:t>
            </a:r>
          </a:p>
        </p:txBody>
      </p:sp>
    </p:spTree>
    <p:extLst>
      <p:ext uri="{BB962C8B-B14F-4D97-AF65-F5344CB8AC3E}">
        <p14:creationId xmlns:p14="http://schemas.microsoft.com/office/powerpoint/2010/main" val="2728679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pic>
        <p:nvPicPr>
          <p:cNvPr id="18" name="Graphic 17" descr="Crown with solid fill">
            <a:extLst>
              <a:ext uri="{FF2B5EF4-FFF2-40B4-BE49-F238E27FC236}">
                <a16:creationId xmlns:a16="http://schemas.microsoft.com/office/drawing/2014/main" id="{902F423C-1C40-4057-E7E8-0B626AB608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20593413">
            <a:off x="7660324" y="3679958"/>
            <a:ext cx="1226813" cy="1226813"/>
          </a:xfrm>
          <a:prstGeom prst="rect">
            <a:avLst/>
          </a:prstGeom>
        </p:spPr>
      </p:pic>
      <p:graphicFrame>
        <p:nvGraphicFramePr>
          <p:cNvPr id="17" name="Diagram 16">
            <a:extLst>
              <a:ext uri="{FF2B5EF4-FFF2-40B4-BE49-F238E27FC236}">
                <a16:creationId xmlns:a16="http://schemas.microsoft.com/office/drawing/2014/main" id="{A96BDE9F-12EF-47FF-CD6F-24D05300D34D}"/>
              </a:ext>
            </a:extLst>
          </p:cNvPr>
          <p:cNvGraphicFramePr/>
          <p:nvPr/>
        </p:nvGraphicFramePr>
        <p:xfrm>
          <a:off x="379193" y="2446138"/>
          <a:ext cx="4689779" cy="390804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8" name="Elbow Connector 7">
            <a:extLst>
              <a:ext uri="{FF2B5EF4-FFF2-40B4-BE49-F238E27FC236}">
                <a16:creationId xmlns:a16="http://schemas.microsoft.com/office/drawing/2014/main" id="{02CE3005-186A-850A-304B-F65A92B4C530}"/>
              </a:ext>
            </a:extLst>
          </p:cNvPr>
          <p:cNvCxnSpPr>
            <a:stCxn id="13" idx="1"/>
          </p:cNvCxnSpPr>
          <p:nvPr/>
        </p:nvCxnSpPr>
        <p:spPr>
          <a:xfrm rot="10800000" flipV="1">
            <a:off x="4100514" y="5349851"/>
            <a:ext cx="3408865" cy="522311"/>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Diagram 19">
            <a:extLst>
              <a:ext uri="{FF2B5EF4-FFF2-40B4-BE49-F238E27FC236}">
                <a16:creationId xmlns:a16="http://schemas.microsoft.com/office/drawing/2014/main" id="{0AF35479-BA81-3AEA-C24B-12CE5C762769}"/>
              </a:ext>
            </a:extLst>
          </p:cNvPr>
          <p:cNvGraphicFramePr/>
          <p:nvPr/>
        </p:nvGraphicFramePr>
        <p:xfrm>
          <a:off x="379193" y="2231821"/>
          <a:ext cx="4689779" cy="390804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4" name="Rounded Rectangle 3">
            <a:extLst>
              <a:ext uri="{FF2B5EF4-FFF2-40B4-BE49-F238E27FC236}">
                <a16:creationId xmlns:a16="http://schemas.microsoft.com/office/drawing/2014/main" id="{86C823CC-0797-A738-305A-5FC645B9C440}"/>
              </a:ext>
            </a:extLst>
          </p:cNvPr>
          <p:cNvSpPr/>
          <p:nvPr/>
        </p:nvSpPr>
        <p:spPr>
          <a:xfrm>
            <a:off x="1325785" y="5041430"/>
            <a:ext cx="2757488" cy="1312756"/>
          </a:xfrm>
          <a:prstGeom prst="round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1C5DB5F5-31D6-F1D6-7AA8-CD65ED0F8DA4}"/>
              </a:ext>
            </a:extLst>
          </p:cNvPr>
          <p:cNvSpPr txBox="1">
            <a:spLocks/>
          </p:cNvSpPr>
          <p:nvPr/>
        </p:nvSpPr>
        <p:spPr>
          <a:xfrm>
            <a:off x="798256" y="451783"/>
            <a:ext cx="4182615" cy="1334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In Proof-of-Work Blockchains</a:t>
            </a:r>
          </a:p>
        </p:txBody>
      </p:sp>
      <p:sp>
        <p:nvSpPr>
          <p:cNvPr id="3" name="TextBox 2">
            <a:extLst>
              <a:ext uri="{FF2B5EF4-FFF2-40B4-BE49-F238E27FC236}">
                <a16:creationId xmlns:a16="http://schemas.microsoft.com/office/drawing/2014/main" id="{BBC71BA1-A8B5-8154-1DD9-D88314806B97}"/>
              </a:ext>
            </a:extLst>
          </p:cNvPr>
          <p:cNvSpPr txBox="1"/>
          <p:nvPr/>
        </p:nvSpPr>
        <p:spPr>
          <a:xfrm>
            <a:off x="4199533" y="5928167"/>
            <a:ext cx="1829347" cy="461665"/>
          </a:xfrm>
          <a:prstGeom prst="rect">
            <a:avLst/>
          </a:prstGeom>
          <a:noFill/>
        </p:spPr>
        <p:txBody>
          <a:bodyPr wrap="none" rtlCol="0">
            <a:spAutoFit/>
          </a:bodyPr>
          <a:lstStyle/>
          <a:p>
            <a:r>
              <a:rPr lang="en-IL" sz="2400" dirty="0">
                <a:latin typeface="Helvetica Neue Light" panose="02000403000000020004" pitchFamily="2" charset="0"/>
                <a:ea typeface="Helvetica Neue Light" panose="02000403000000020004" pitchFamily="2" charset="0"/>
              </a:rPr>
              <a:t>+ solution to</a:t>
            </a:r>
          </a:p>
        </p:txBody>
      </p:sp>
      <p:pic>
        <p:nvPicPr>
          <p:cNvPr id="19" name="Graphic 18" descr="Puzzle pieces with solid fill">
            <a:extLst>
              <a:ext uri="{FF2B5EF4-FFF2-40B4-BE49-F238E27FC236}">
                <a16:creationId xmlns:a16="http://schemas.microsoft.com/office/drawing/2014/main" id="{6876270F-1798-6B7F-7CD9-762FBFA500C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5935180" y="5682669"/>
            <a:ext cx="914400" cy="914400"/>
          </a:xfrm>
          <a:prstGeom prst="rect">
            <a:avLst/>
          </a:prstGeom>
        </p:spPr>
      </p:pic>
      <p:sp>
        <p:nvSpPr>
          <p:cNvPr id="23" name="Rounded Rectangular Callout 22">
            <a:extLst>
              <a:ext uri="{FF2B5EF4-FFF2-40B4-BE49-F238E27FC236}">
                <a16:creationId xmlns:a16="http://schemas.microsoft.com/office/drawing/2014/main" id="{8AE302F4-EB14-5AC5-71C0-C3C94FDBF08A}"/>
              </a:ext>
            </a:extLst>
          </p:cNvPr>
          <p:cNvSpPr/>
          <p:nvPr/>
        </p:nvSpPr>
        <p:spPr>
          <a:xfrm>
            <a:off x="8550444" y="2909039"/>
            <a:ext cx="1200671" cy="1288878"/>
          </a:xfrm>
          <a:prstGeom prst="wedgeRoundRectCallout">
            <a:avLst>
              <a:gd name="adj1" fmla="val 1977"/>
              <a:gd name="adj2" fmla="val 95757"/>
              <a:gd name="adj3" fmla="val 16667"/>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2400" dirty="0">
                <a:solidFill>
                  <a:schemeClr val="tx1"/>
                </a:solidFill>
                <a:latin typeface="Helvetica Neue Light" panose="02000403000000020004" pitchFamily="2" charset="0"/>
                <a:ea typeface="Helvetica Neue Light" panose="02000403000000020004" pitchFamily="2" charset="0"/>
              </a:rPr>
              <a:t>Solved it!</a:t>
            </a:r>
          </a:p>
        </p:txBody>
      </p:sp>
    </p:spTree>
    <p:extLst>
      <p:ext uri="{BB962C8B-B14F-4D97-AF65-F5344CB8AC3E}">
        <p14:creationId xmlns:p14="http://schemas.microsoft.com/office/powerpoint/2010/main" val="290317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pic>
        <p:nvPicPr>
          <p:cNvPr id="18" name="Graphic 17" descr="Crown with solid fill">
            <a:extLst>
              <a:ext uri="{FF2B5EF4-FFF2-40B4-BE49-F238E27FC236}">
                <a16:creationId xmlns:a16="http://schemas.microsoft.com/office/drawing/2014/main" id="{902F423C-1C40-4057-E7E8-0B626AB608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20593413">
            <a:off x="7660324" y="3679958"/>
            <a:ext cx="1226813" cy="1226813"/>
          </a:xfrm>
          <a:prstGeom prst="rect">
            <a:avLst/>
          </a:prstGeom>
        </p:spPr>
      </p:pic>
      <p:graphicFrame>
        <p:nvGraphicFramePr>
          <p:cNvPr id="17" name="Diagram 16">
            <a:extLst>
              <a:ext uri="{FF2B5EF4-FFF2-40B4-BE49-F238E27FC236}">
                <a16:creationId xmlns:a16="http://schemas.microsoft.com/office/drawing/2014/main" id="{A96BDE9F-12EF-47FF-CD6F-24D05300D34D}"/>
              </a:ext>
            </a:extLst>
          </p:cNvPr>
          <p:cNvGraphicFramePr/>
          <p:nvPr/>
        </p:nvGraphicFramePr>
        <p:xfrm>
          <a:off x="379193" y="2446138"/>
          <a:ext cx="4689779" cy="390804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8" name="Elbow Connector 7">
            <a:extLst>
              <a:ext uri="{FF2B5EF4-FFF2-40B4-BE49-F238E27FC236}">
                <a16:creationId xmlns:a16="http://schemas.microsoft.com/office/drawing/2014/main" id="{02CE3005-186A-850A-304B-F65A92B4C530}"/>
              </a:ext>
            </a:extLst>
          </p:cNvPr>
          <p:cNvCxnSpPr>
            <a:stCxn id="13" idx="1"/>
          </p:cNvCxnSpPr>
          <p:nvPr/>
        </p:nvCxnSpPr>
        <p:spPr>
          <a:xfrm rot="10800000" flipV="1">
            <a:off x="4100514" y="5349851"/>
            <a:ext cx="3408865" cy="522311"/>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Diagram 19">
            <a:extLst>
              <a:ext uri="{FF2B5EF4-FFF2-40B4-BE49-F238E27FC236}">
                <a16:creationId xmlns:a16="http://schemas.microsoft.com/office/drawing/2014/main" id="{0AF35479-BA81-3AEA-C24B-12CE5C762769}"/>
              </a:ext>
            </a:extLst>
          </p:cNvPr>
          <p:cNvGraphicFramePr/>
          <p:nvPr/>
        </p:nvGraphicFramePr>
        <p:xfrm>
          <a:off x="379193" y="2231821"/>
          <a:ext cx="4689779" cy="390804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4" name="Rounded Rectangle 3">
            <a:extLst>
              <a:ext uri="{FF2B5EF4-FFF2-40B4-BE49-F238E27FC236}">
                <a16:creationId xmlns:a16="http://schemas.microsoft.com/office/drawing/2014/main" id="{86C823CC-0797-A738-305A-5FC645B9C440}"/>
              </a:ext>
            </a:extLst>
          </p:cNvPr>
          <p:cNvSpPr/>
          <p:nvPr/>
        </p:nvSpPr>
        <p:spPr>
          <a:xfrm>
            <a:off x="1325785" y="5041430"/>
            <a:ext cx="2757488" cy="1312756"/>
          </a:xfrm>
          <a:prstGeom prst="round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1C5DB5F5-31D6-F1D6-7AA8-CD65ED0F8DA4}"/>
              </a:ext>
            </a:extLst>
          </p:cNvPr>
          <p:cNvSpPr txBox="1">
            <a:spLocks/>
          </p:cNvSpPr>
          <p:nvPr/>
        </p:nvSpPr>
        <p:spPr>
          <a:xfrm>
            <a:off x="798256" y="451783"/>
            <a:ext cx="4182615" cy="1334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In Proof-of-Work Blockchains</a:t>
            </a:r>
          </a:p>
        </p:txBody>
      </p:sp>
      <p:sp>
        <p:nvSpPr>
          <p:cNvPr id="3" name="TextBox 2">
            <a:extLst>
              <a:ext uri="{FF2B5EF4-FFF2-40B4-BE49-F238E27FC236}">
                <a16:creationId xmlns:a16="http://schemas.microsoft.com/office/drawing/2014/main" id="{BBC71BA1-A8B5-8154-1DD9-D88314806B97}"/>
              </a:ext>
            </a:extLst>
          </p:cNvPr>
          <p:cNvSpPr txBox="1"/>
          <p:nvPr/>
        </p:nvSpPr>
        <p:spPr>
          <a:xfrm>
            <a:off x="4199533" y="5928167"/>
            <a:ext cx="1829347" cy="461665"/>
          </a:xfrm>
          <a:prstGeom prst="rect">
            <a:avLst/>
          </a:prstGeom>
          <a:noFill/>
        </p:spPr>
        <p:txBody>
          <a:bodyPr wrap="none" rtlCol="0">
            <a:spAutoFit/>
          </a:bodyPr>
          <a:lstStyle/>
          <a:p>
            <a:r>
              <a:rPr lang="en-IL" sz="2400" dirty="0">
                <a:latin typeface="Helvetica Neue Light" panose="02000403000000020004" pitchFamily="2" charset="0"/>
                <a:ea typeface="Helvetica Neue Light" panose="02000403000000020004" pitchFamily="2" charset="0"/>
              </a:rPr>
              <a:t>+ solution to</a:t>
            </a:r>
          </a:p>
        </p:txBody>
      </p:sp>
      <p:pic>
        <p:nvPicPr>
          <p:cNvPr id="19" name="Graphic 18" descr="Puzzle pieces with solid fill">
            <a:extLst>
              <a:ext uri="{FF2B5EF4-FFF2-40B4-BE49-F238E27FC236}">
                <a16:creationId xmlns:a16="http://schemas.microsoft.com/office/drawing/2014/main" id="{6876270F-1798-6B7F-7CD9-762FBFA500C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5935180" y="5682669"/>
            <a:ext cx="914400" cy="914400"/>
          </a:xfrm>
          <a:prstGeom prst="rect">
            <a:avLst/>
          </a:prstGeom>
        </p:spPr>
      </p:pic>
      <p:sp>
        <p:nvSpPr>
          <p:cNvPr id="6" name="Rectangle 5">
            <a:extLst>
              <a:ext uri="{FF2B5EF4-FFF2-40B4-BE49-F238E27FC236}">
                <a16:creationId xmlns:a16="http://schemas.microsoft.com/office/drawing/2014/main" id="{2F6B9CAA-AD76-ED0B-02B5-4A9D66D5595D}"/>
              </a:ext>
            </a:extLst>
          </p:cNvPr>
          <p:cNvSpPr/>
          <p:nvPr/>
        </p:nvSpPr>
        <p:spPr>
          <a:xfrm>
            <a:off x="389466" y="1975104"/>
            <a:ext cx="5159469" cy="5106493"/>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0" name="Rounded Rectangle 9">
            <a:extLst>
              <a:ext uri="{FF2B5EF4-FFF2-40B4-BE49-F238E27FC236}">
                <a16:creationId xmlns:a16="http://schemas.microsoft.com/office/drawing/2014/main" id="{05C5E7C7-8A98-5712-E774-9F8F33CE8966}"/>
              </a:ext>
            </a:extLst>
          </p:cNvPr>
          <p:cNvSpPr/>
          <p:nvPr/>
        </p:nvSpPr>
        <p:spPr>
          <a:xfrm>
            <a:off x="720658" y="2091890"/>
            <a:ext cx="4794109" cy="2320479"/>
          </a:xfrm>
          <a:prstGeom prst="roundRect">
            <a:avLst>
              <a:gd name="adj" fmla="val 5481"/>
            </a:avLst>
          </a:prstGeom>
          <a:solidFill>
            <a:schemeClr val="bg1">
              <a:lumMod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TextBox 10">
            <a:extLst>
              <a:ext uri="{FF2B5EF4-FFF2-40B4-BE49-F238E27FC236}">
                <a16:creationId xmlns:a16="http://schemas.microsoft.com/office/drawing/2014/main" id="{EA67D0DE-E2BD-3A6F-A08F-BC9E2977CF66}"/>
              </a:ext>
            </a:extLst>
          </p:cNvPr>
          <p:cNvSpPr txBox="1"/>
          <p:nvPr/>
        </p:nvSpPr>
        <p:spPr>
          <a:xfrm>
            <a:off x="838201" y="2223494"/>
            <a:ext cx="4561964" cy="2092881"/>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The leader election is baked in to the PoW mechanism</a:t>
            </a:r>
          </a:p>
          <a:p>
            <a:pPr marL="342900" indent="-342900">
              <a:spcAft>
                <a:spcPts val="1200"/>
              </a:spcAft>
              <a:buFont typeface="Arial" panose="020B0604020202020204" pitchFamily="34" charset="0"/>
              <a:buChar char="•"/>
            </a:pP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When moving to proof of stake, need a sep</a:t>
            </a:r>
            <a:r>
              <a:rPr lang="en-US" sz="2400" dirty="0">
                <a:latin typeface="Helvetica Neue Light" panose="02000403000000020004" pitchFamily="2" charset="0"/>
                <a:ea typeface="Helvetica Neue Light" panose="02000403000000020004" pitchFamily="2" charset="0"/>
                <a:cs typeface="Helvetica Neue Condensed" panose="02000503000000020004" pitchFamily="2" charset="0"/>
              </a:rPr>
              <a:t>a</a:t>
            </a: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rate solution for leader election</a:t>
            </a:r>
          </a:p>
        </p:txBody>
      </p:sp>
    </p:spTree>
    <p:extLst>
      <p:ext uri="{BB962C8B-B14F-4D97-AF65-F5344CB8AC3E}">
        <p14:creationId xmlns:p14="http://schemas.microsoft.com/office/powerpoint/2010/main" val="329056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sp>
        <p:nvSpPr>
          <p:cNvPr id="12" name="Title 1">
            <a:extLst>
              <a:ext uri="{FF2B5EF4-FFF2-40B4-BE49-F238E27FC236}">
                <a16:creationId xmlns:a16="http://schemas.microsoft.com/office/drawing/2014/main" id="{E0B49588-AC20-D601-C6B4-45D5D73A7BD6}"/>
              </a:ext>
            </a:extLst>
          </p:cNvPr>
          <p:cNvSpPr txBox="1">
            <a:spLocks/>
          </p:cNvSpPr>
          <p:nvPr/>
        </p:nvSpPr>
        <p:spPr>
          <a:xfrm>
            <a:off x="798256" y="823159"/>
            <a:ext cx="5195236" cy="77694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40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The Trivial </a:t>
            </a:r>
            <a:br>
              <a:rPr lang="en-IL" sz="40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br>
            <a:r>
              <a:rPr lang="en-IL" sz="40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Leader Election Protocol</a:t>
            </a:r>
          </a:p>
        </p:txBody>
      </p:sp>
      <p:pic>
        <p:nvPicPr>
          <p:cNvPr id="11" name="Graphic 10" descr="Lighthouse scene with solid fill">
            <a:extLst>
              <a:ext uri="{FF2B5EF4-FFF2-40B4-BE49-F238E27FC236}">
                <a16:creationId xmlns:a16="http://schemas.microsoft.com/office/drawing/2014/main" id="{248243A2-297E-D1ED-BB5C-6B49A19EF0E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26861" y="1575515"/>
            <a:ext cx="2320478" cy="2320478"/>
          </a:xfrm>
          <a:prstGeom prst="rect">
            <a:avLst/>
          </a:prstGeom>
        </p:spPr>
      </p:pic>
      <p:sp>
        <p:nvSpPr>
          <p:cNvPr id="19" name="Content Placeholder 2">
            <a:extLst>
              <a:ext uri="{FF2B5EF4-FFF2-40B4-BE49-F238E27FC236}">
                <a16:creationId xmlns:a16="http://schemas.microsoft.com/office/drawing/2014/main" id="{CAABE5EF-050D-4F52-4DCC-9DABF2076F08}"/>
              </a:ext>
            </a:extLst>
          </p:cNvPr>
          <p:cNvSpPr>
            <a:spLocks noGrp="1"/>
          </p:cNvSpPr>
          <p:nvPr>
            <p:ph idx="1"/>
          </p:nvPr>
        </p:nvSpPr>
        <p:spPr>
          <a:xfrm>
            <a:off x="500007" y="3876610"/>
            <a:ext cx="4182616" cy="2622405"/>
          </a:xfrm>
        </p:spPr>
        <p:txBody>
          <a:bodyPr anchor="t">
            <a:normAutofit fontScale="92500" lnSpcReduction="10000"/>
          </a:bodyPr>
          <a:lstStyle/>
          <a:p>
            <a:endParaRPr lang="en-IL" sz="1700" dirty="0">
              <a:solidFill>
                <a:schemeClr val="tx2"/>
              </a:solidFill>
            </a:endParaRPr>
          </a:p>
          <a:p>
            <a:pPr>
              <a:spcAft>
                <a:spcPts val="1200"/>
              </a:spcAft>
            </a:pPr>
            <a:r>
              <a:rPr lang="en-IL" dirty="0">
                <a:solidFill>
                  <a:schemeClr val="tx2"/>
                </a:solidFill>
                <a:latin typeface="Helvetica Neue Light" panose="02000403000000020004" pitchFamily="2" charset="0"/>
                <a:ea typeface="Helvetica Neue Light" panose="02000403000000020004" pitchFamily="2" charset="0"/>
              </a:rPr>
              <a:t>Say we have a randomness beacon</a:t>
            </a:r>
          </a:p>
          <a:p>
            <a:pPr>
              <a:spcAft>
                <a:spcPts val="1200"/>
              </a:spcAft>
            </a:pPr>
            <a:r>
              <a:rPr lang="en-IL" dirty="0">
                <a:solidFill>
                  <a:schemeClr val="tx2"/>
                </a:solidFill>
                <a:latin typeface="Helvetica Neue Light" panose="02000403000000020004" pitchFamily="2" charset="0"/>
                <a:ea typeface="Helvetica Neue Light" panose="02000403000000020004" pitchFamily="2" charset="0"/>
              </a:rPr>
              <a:t>The beacon randomly selects the leader</a:t>
            </a:r>
          </a:p>
          <a:p>
            <a:pPr>
              <a:spcAft>
                <a:spcPts val="1200"/>
              </a:spcAft>
            </a:pPr>
            <a:r>
              <a:rPr lang="en-IL" dirty="0">
                <a:solidFill>
                  <a:schemeClr val="tx2"/>
                </a:solidFill>
                <a:latin typeface="Helvetica Neue Light" panose="02000403000000020004" pitchFamily="2" charset="0"/>
                <a:ea typeface="Helvetica Neue Light" panose="02000403000000020004" pitchFamily="2" charset="0"/>
              </a:rPr>
              <a:t>Trivially fair and unique</a:t>
            </a:r>
          </a:p>
        </p:txBody>
      </p:sp>
      <p:pic>
        <p:nvPicPr>
          <p:cNvPr id="2" name="Graphic 1" descr="Crown with solid fill">
            <a:extLst>
              <a:ext uri="{FF2B5EF4-FFF2-40B4-BE49-F238E27FC236}">
                <a16:creationId xmlns:a16="http://schemas.microsoft.com/office/drawing/2014/main" id="{909A5893-F317-6E1C-53FF-7E92AF6AA77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0593413">
            <a:off x="7660324" y="3679958"/>
            <a:ext cx="1226813" cy="1226813"/>
          </a:xfrm>
          <a:prstGeom prst="rect">
            <a:avLst/>
          </a:prstGeom>
        </p:spPr>
      </p:pic>
      <p:sp>
        <p:nvSpPr>
          <p:cNvPr id="3" name="Rounded Rectangular Callout 2">
            <a:extLst>
              <a:ext uri="{FF2B5EF4-FFF2-40B4-BE49-F238E27FC236}">
                <a16:creationId xmlns:a16="http://schemas.microsoft.com/office/drawing/2014/main" id="{C6DBBFCD-42D5-77B3-0D2E-66DAC1979485}"/>
              </a:ext>
            </a:extLst>
          </p:cNvPr>
          <p:cNvSpPr/>
          <p:nvPr/>
        </p:nvSpPr>
        <p:spPr>
          <a:xfrm>
            <a:off x="3774974" y="1908228"/>
            <a:ext cx="1200671" cy="1288878"/>
          </a:xfrm>
          <a:prstGeom prst="wedgeRoundRectCallout">
            <a:avLst>
              <a:gd name="adj1" fmla="val -122921"/>
              <a:gd name="adj2" fmla="val -10662"/>
              <a:gd name="adj3" fmla="val 16667"/>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4" name="Graphic 3" descr="Office worker female with solid fill">
            <a:extLst>
              <a:ext uri="{FF2B5EF4-FFF2-40B4-BE49-F238E27FC236}">
                <a16:creationId xmlns:a16="http://schemas.microsoft.com/office/drawing/2014/main" id="{C6737D9C-371D-BF6E-2693-4FD41EB182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82988" y="1939853"/>
            <a:ext cx="1192657" cy="1192657"/>
          </a:xfrm>
          <a:prstGeom prst="rect">
            <a:avLst/>
          </a:prstGeom>
        </p:spPr>
      </p:pic>
    </p:spTree>
    <p:extLst>
      <p:ext uri="{BB962C8B-B14F-4D97-AF65-F5344CB8AC3E}">
        <p14:creationId xmlns:p14="http://schemas.microsoft.com/office/powerpoint/2010/main" val="393166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Elbow Connector 7">
            <a:extLst>
              <a:ext uri="{FF2B5EF4-FFF2-40B4-BE49-F238E27FC236}">
                <a16:creationId xmlns:a16="http://schemas.microsoft.com/office/drawing/2014/main" id="{02CE3005-186A-850A-304B-F65A92B4C530}"/>
              </a:ext>
            </a:extLst>
          </p:cNvPr>
          <p:cNvCxnSpPr>
            <a:stCxn id="13" idx="1"/>
          </p:cNvCxnSpPr>
          <p:nvPr/>
        </p:nvCxnSpPr>
        <p:spPr>
          <a:xfrm rot="10800000" flipV="1">
            <a:off x="4100514" y="5349851"/>
            <a:ext cx="3408865" cy="522311"/>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pic>
        <p:nvPicPr>
          <p:cNvPr id="18" name="Graphic 17" descr="Crown with solid fill">
            <a:extLst>
              <a:ext uri="{FF2B5EF4-FFF2-40B4-BE49-F238E27FC236}">
                <a16:creationId xmlns:a16="http://schemas.microsoft.com/office/drawing/2014/main" id="{902F423C-1C40-4057-E7E8-0B626AB608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20593413">
            <a:off x="7660324" y="3679958"/>
            <a:ext cx="1226813" cy="1226813"/>
          </a:xfrm>
          <a:prstGeom prst="rect">
            <a:avLst/>
          </a:prstGeom>
        </p:spPr>
      </p:pic>
      <p:graphicFrame>
        <p:nvGraphicFramePr>
          <p:cNvPr id="17" name="Diagram 16">
            <a:extLst>
              <a:ext uri="{FF2B5EF4-FFF2-40B4-BE49-F238E27FC236}">
                <a16:creationId xmlns:a16="http://schemas.microsoft.com/office/drawing/2014/main" id="{A96BDE9F-12EF-47FF-CD6F-24D05300D34D}"/>
              </a:ext>
            </a:extLst>
          </p:cNvPr>
          <p:cNvGraphicFramePr/>
          <p:nvPr/>
        </p:nvGraphicFramePr>
        <p:xfrm>
          <a:off x="379193" y="2446138"/>
          <a:ext cx="4689779" cy="390804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12" name="Title 1">
            <a:extLst>
              <a:ext uri="{FF2B5EF4-FFF2-40B4-BE49-F238E27FC236}">
                <a16:creationId xmlns:a16="http://schemas.microsoft.com/office/drawing/2014/main" id="{E0B49588-AC20-D601-C6B4-45D5D73A7BD6}"/>
              </a:ext>
            </a:extLst>
          </p:cNvPr>
          <p:cNvSpPr txBox="1">
            <a:spLocks/>
          </p:cNvSpPr>
          <p:nvPr/>
        </p:nvSpPr>
        <p:spPr>
          <a:xfrm>
            <a:off x="798256" y="451783"/>
            <a:ext cx="5195236" cy="13341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40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Back to Proof-of-Stake Blockchains</a:t>
            </a:r>
          </a:p>
        </p:txBody>
      </p:sp>
      <p:graphicFrame>
        <p:nvGraphicFramePr>
          <p:cNvPr id="20" name="Diagram 19">
            <a:extLst>
              <a:ext uri="{FF2B5EF4-FFF2-40B4-BE49-F238E27FC236}">
                <a16:creationId xmlns:a16="http://schemas.microsoft.com/office/drawing/2014/main" id="{0AF35479-BA81-3AEA-C24B-12CE5C762769}"/>
              </a:ext>
            </a:extLst>
          </p:cNvPr>
          <p:cNvGraphicFramePr/>
          <p:nvPr/>
        </p:nvGraphicFramePr>
        <p:xfrm>
          <a:off x="379193" y="2231821"/>
          <a:ext cx="4689779" cy="390804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4" name="Rounded Rectangle 3">
            <a:extLst>
              <a:ext uri="{FF2B5EF4-FFF2-40B4-BE49-F238E27FC236}">
                <a16:creationId xmlns:a16="http://schemas.microsoft.com/office/drawing/2014/main" id="{86C823CC-0797-A738-305A-5FC645B9C440}"/>
              </a:ext>
            </a:extLst>
          </p:cNvPr>
          <p:cNvSpPr/>
          <p:nvPr/>
        </p:nvSpPr>
        <p:spPr>
          <a:xfrm>
            <a:off x="1325785" y="5041430"/>
            <a:ext cx="2757488" cy="1312756"/>
          </a:xfrm>
          <a:prstGeom prst="round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85800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Elbow Connector 7">
            <a:extLst>
              <a:ext uri="{FF2B5EF4-FFF2-40B4-BE49-F238E27FC236}">
                <a16:creationId xmlns:a16="http://schemas.microsoft.com/office/drawing/2014/main" id="{02CE3005-186A-850A-304B-F65A92B4C530}"/>
              </a:ext>
            </a:extLst>
          </p:cNvPr>
          <p:cNvCxnSpPr>
            <a:stCxn id="13" idx="1"/>
          </p:cNvCxnSpPr>
          <p:nvPr/>
        </p:nvCxnSpPr>
        <p:spPr>
          <a:xfrm rot="10800000" flipV="1">
            <a:off x="4100514" y="5349851"/>
            <a:ext cx="3408865" cy="522311"/>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24F4571-E8EA-A3FA-24D1-E5AD10A3E229}"/>
              </a:ext>
            </a:extLst>
          </p:cNvPr>
          <p:cNvSpPr/>
          <p:nvPr/>
        </p:nvSpPr>
        <p:spPr>
          <a:xfrm>
            <a:off x="2119498" y="4931061"/>
            <a:ext cx="4596538" cy="1882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pic>
        <p:nvPicPr>
          <p:cNvPr id="18" name="Graphic 17" descr="Crown with solid fill">
            <a:extLst>
              <a:ext uri="{FF2B5EF4-FFF2-40B4-BE49-F238E27FC236}">
                <a16:creationId xmlns:a16="http://schemas.microsoft.com/office/drawing/2014/main" id="{902F423C-1C40-4057-E7E8-0B626AB608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20593413">
            <a:off x="7660324" y="3679958"/>
            <a:ext cx="1226813" cy="1226813"/>
          </a:xfrm>
          <a:prstGeom prst="rect">
            <a:avLst/>
          </a:prstGeom>
        </p:spPr>
      </p:pic>
      <p:graphicFrame>
        <p:nvGraphicFramePr>
          <p:cNvPr id="17" name="Diagram 16">
            <a:extLst>
              <a:ext uri="{FF2B5EF4-FFF2-40B4-BE49-F238E27FC236}">
                <a16:creationId xmlns:a16="http://schemas.microsoft.com/office/drawing/2014/main" id="{A96BDE9F-12EF-47FF-CD6F-24D05300D34D}"/>
              </a:ext>
            </a:extLst>
          </p:cNvPr>
          <p:cNvGraphicFramePr/>
          <p:nvPr/>
        </p:nvGraphicFramePr>
        <p:xfrm>
          <a:off x="379193" y="2446138"/>
          <a:ext cx="4689779" cy="390804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12" name="Title 1">
            <a:extLst>
              <a:ext uri="{FF2B5EF4-FFF2-40B4-BE49-F238E27FC236}">
                <a16:creationId xmlns:a16="http://schemas.microsoft.com/office/drawing/2014/main" id="{E0B49588-AC20-D601-C6B4-45D5D73A7BD6}"/>
              </a:ext>
            </a:extLst>
          </p:cNvPr>
          <p:cNvSpPr txBox="1">
            <a:spLocks/>
          </p:cNvSpPr>
          <p:nvPr/>
        </p:nvSpPr>
        <p:spPr>
          <a:xfrm>
            <a:off x="798256" y="451783"/>
            <a:ext cx="5195236" cy="13341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40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Back to Proof-of-Stake Blockchains</a:t>
            </a:r>
          </a:p>
        </p:txBody>
      </p:sp>
      <p:graphicFrame>
        <p:nvGraphicFramePr>
          <p:cNvPr id="20" name="Diagram 19">
            <a:extLst>
              <a:ext uri="{FF2B5EF4-FFF2-40B4-BE49-F238E27FC236}">
                <a16:creationId xmlns:a16="http://schemas.microsoft.com/office/drawing/2014/main" id="{0AF35479-BA81-3AEA-C24B-12CE5C762769}"/>
              </a:ext>
            </a:extLst>
          </p:cNvPr>
          <p:cNvGraphicFramePr/>
          <p:nvPr/>
        </p:nvGraphicFramePr>
        <p:xfrm>
          <a:off x="379193" y="2231821"/>
          <a:ext cx="4689779" cy="390804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4" name="Rounded Rectangle 3">
            <a:extLst>
              <a:ext uri="{FF2B5EF4-FFF2-40B4-BE49-F238E27FC236}">
                <a16:creationId xmlns:a16="http://schemas.microsoft.com/office/drawing/2014/main" id="{86C823CC-0797-A738-305A-5FC645B9C440}"/>
              </a:ext>
            </a:extLst>
          </p:cNvPr>
          <p:cNvSpPr/>
          <p:nvPr/>
        </p:nvSpPr>
        <p:spPr>
          <a:xfrm>
            <a:off x="1325785" y="5041430"/>
            <a:ext cx="2757488" cy="1312756"/>
          </a:xfrm>
          <a:prstGeom prst="round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5">
            <a:extLst>
              <a:ext uri="{FF2B5EF4-FFF2-40B4-BE49-F238E27FC236}">
                <a16:creationId xmlns:a16="http://schemas.microsoft.com/office/drawing/2014/main" id="{49029AFF-55C7-F70F-8DBF-D441689B8BF4}"/>
              </a:ext>
            </a:extLst>
          </p:cNvPr>
          <p:cNvSpPr/>
          <p:nvPr/>
        </p:nvSpPr>
        <p:spPr>
          <a:xfrm>
            <a:off x="1028700" y="4686300"/>
            <a:ext cx="4596538" cy="1882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3" name="Graphic 2" descr="Devil face with solid fill with solid fill">
            <a:extLst>
              <a:ext uri="{FF2B5EF4-FFF2-40B4-BE49-F238E27FC236}">
                <a16:creationId xmlns:a16="http://schemas.microsoft.com/office/drawing/2014/main" id="{F00444E8-3EA1-BCCF-0664-8207F08E81C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5730557" y="5041430"/>
            <a:ext cx="1358453" cy="1358453"/>
          </a:xfrm>
          <a:prstGeom prst="rect">
            <a:avLst/>
          </a:prstGeom>
        </p:spPr>
      </p:pic>
      <p:sp>
        <p:nvSpPr>
          <p:cNvPr id="2" name="Content Placeholder 2">
            <a:extLst>
              <a:ext uri="{FF2B5EF4-FFF2-40B4-BE49-F238E27FC236}">
                <a16:creationId xmlns:a16="http://schemas.microsoft.com/office/drawing/2014/main" id="{29A32FF1-F353-D9A2-5059-BE9A9097B141}"/>
              </a:ext>
            </a:extLst>
          </p:cNvPr>
          <p:cNvSpPr>
            <a:spLocks noGrp="1"/>
          </p:cNvSpPr>
          <p:nvPr>
            <p:ph idx="1"/>
          </p:nvPr>
        </p:nvSpPr>
        <p:spPr>
          <a:xfrm>
            <a:off x="379192" y="4450652"/>
            <a:ext cx="5000702" cy="2153497"/>
          </a:xfrm>
        </p:spPr>
        <p:txBody>
          <a:bodyPr anchor="t">
            <a:normAutofit/>
          </a:bodyPr>
          <a:lstStyle/>
          <a:p>
            <a:endParaRPr lang="en-IL" sz="1700" dirty="0">
              <a:solidFill>
                <a:schemeClr val="tx2"/>
              </a:solidFill>
            </a:endParaRPr>
          </a:p>
          <a:p>
            <a:pPr>
              <a:spcAft>
                <a:spcPts val="1200"/>
              </a:spcAft>
            </a:pPr>
            <a:r>
              <a:rPr lang="en-IL" dirty="0">
                <a:solidFill>
                  <a:schemeClr val="tx2"/>
                </a:solidFill>
                <a:latin typeface="Helvetica Neue Light" panose="02000403000000020004" pitchFamily="2" charset="0"/>
                <a:ea typeface="Helvetica Neue Light" panose="02000403000000020004" pitchFamily="2" charset="0"/>
              </a:rPr>
              <a:t>The leader becomes a target for attacks (for example, DoS)</a:t>
            </a:r>
          </a:p>
          <a:p>
            <a:pPr>
              <a:spcAft>
                <a:spcPts val="1200"/>
              </a:spcAft>
            </a:pPr>
            <a:r>
              <a:rPr lang="en-IL" dirty="0">
                <a:solidFill>
                  <a:schemeClr val="tx2"/>
                </a:solidFill>
                <a:latin typeface="Helvetica Neue Light" panose="02000403000000020004" pitchFamily="2" charset="0"/>
                <a:ea typeface="Helvetica Neue Light" panose="02000403000000020004" pitchFamily="2" charset="0"/>
              </a:rPr>
              <a:t>A liveness issue </a:t>
            </a:r>
          </a:p>
        </p:txBody>
      </p:sp>
    </p:spTree>
    <p:extLst>
      <p:ext uri="{BB962C8B-B14F-4D97-AF65-F5344CB8AC3E}">
        <p14:creationId xmlns:p14="http://schemas.microsoft.com/office/powerpoint/2010/main" val="3876260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Elbow Connector 7">
            <a:extLst>
              <a:ext uri="{FF2B5EF4-FFF2-40B4-BE49-F238E27FC236}">
                <a16:creationId xmlns:a16="http://schemas.microsoft.com/office/drawing/2014/main" id="{02CE3005-186A-850A-304B-F65A92B4C530}"/>
              </a:ext>
            </a:extLst>
          </p:cNvPr>
          <p:cNvCxnSpPr>
            <a:stCxn id="13" idx="1"/>
          </p:cNvCxnSpPr>
          <p:nvPr/>
        </p:nvCxnSpPr>
        <p:spPr>
          <a:xfrm rot="10800000" flipV="1">
            <a:off x="4100514" y="5349851"/>
            <a:ext cx="3408865" cy="522311"/>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24F4571-E8EA-A3FA-24D1-E5AD10A3E229}"/>
              </a:ext>
            </a:extLst>
          </p:cNvPr>
          <p:cNvSpPr/>
          <p:nvPr/>
        </p:nvSpPr>
        <p:spPr>
          <a:xfrm>
            <a:off x="2119498" y="4931061"/>
            <a:ext cx="4596538" cy="1882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pic>
        <p:nvPicPr>
          <p:cNvPr id="18" name="Graphic 17" descr="Crown with solid fill">
            <a:extLst>
              <a:ext uri="{FF2B5EF4-FFF2-40B4-BE49-F238E27FC236}">
                <a16:creationId xmlns:a16="http://schemas.microsoft.com/office/drawing/2014/main" id="{902F423C-1C40-4057-E7E8-0B626AB608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20593413">
            <a:off x="7660324" y="3679958"/>
            <a:ext cx="1226813" cy="1226813"/>
          </a:xfrm>
          <a:prstGeom prst="rect">
            <a:avLst/>
          </a:prstGeom>
        </p:spPr>
      </p:pic>
      <p:graphicFrame>
        <p:nvGraphicFramePr>
          <p:cNvPr id="17" name="Diagram 16">
            <a:extLst>
              <a:ext uri="{FF2B5EF4-FFF2-40B4-BE49-F238E27FC236}">
                <a16:creationId xmlns:a16="http://schemas.microsoft.com/office/drawing/2014/main" id="{A96BDE9F-12EF-47FF-CD6F-24D05300D34D}"/>
              </a:ext>
            </a:extLst>
          </p:cNvPr>
          <p:cNvGraphicFramePr/>
          <p:nvPr/>
        </p:nvGraphicFramePr>
        <p:xfrm>
          <a:off x="379193" y="2446138"/>
          <a:ext cx="4689779" cy="390804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12" name="Title 1">
            <a:extLst>
              <a:ext uri="{FF2B5EF4-FFF2-40B4-BE49-F238E27FC236}">
                <a16:creationId xmlns:a16="http://schemas.microsoft.com/office/drawing/2014/main" id="{E0B49588-AC20-D601-C6B4-45D5D73A7BD6}"/>
              </a:ext>
            </a:extLst>
          </p:cNvPr>
          <p:cNvSpPr txBox="1">
            <a:spLocks/>
          </p:cNvSpPr>
          <p:nvPr/>
        </p:nvSpPr>
        <p:spPr>
          <a:xfrm>
            <a:off x="798256" y="451783"/>
            <a:ext cx="5195236" cy="133415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40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Back to Proof-of-Stake Blockchains</a:t>
            </a:r>
          </a:p>
        </p:txBody>
      </p:sp>
      <p:graphicFrame>
        <p:nvGraphicFramePr>
          <p:cNvPr id="20" name="Diagram 19">
            <a:extLst>
              <a:ext uri="{FF2B5EF4-FFF2-40B4-BE49-F238E27FC236}">
                <a16:creationId xmlns:a16="http://schemas.microsoft.com/office/drawing/2014/main" id="{0AF35479-BA81-3AEA-C24B-12CE5C762769}"/>
              </a:ext>
            </a:extLst>
          </p:cNvPr>
          <p:cNvGraphicFramePr/>
          <p:nvPr/>
        </p:nvGraphicFramePr>
        <p:xfrm>
          <a:off x="379193" y="2231821"/>
          <a:ext cx="4689779" cy="390804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4" name="Rounded Rectangle 3">
            <a:extLst>
              <a:ext uri="{FF2B5EF4-FFF2-40B4-BE49-F238E27FC236}">
                <a16:creationId xmlns:a16="http://schemas.microsoft.com/office/drawing/2014/main" id="{86C823CC-0797-A738-305A-5FC645B9C440}"/>
              </a:ext>
            </a:extLst>
          </p:cNvPr>
          <p:cNvSpPr/>
          <p:nvPr/>
        </p:nvSpPr>
        <p:spPr>
          <a:xfrm>
            <a:off x="1325785" y="5041430"/>
            <a:ext cx="2757488" cy="1312756"/>
          </a:xfrm>
          <a:prstGeom prst="round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5">
            <a:extLst>
              <a:ext uri="{FF2B5EF4-FFF2-40B4-BE49-F238E27FC236}">
                <a16:creationId xmlns:a16="http://schemas.microsoft.com/office/drawing/2014/main" id="{49029AFF-55C7-F70F-8DBF-D441689B8BF4}"/>
              </a:ext>
            </a:extLst>
          </p:cNvPr>
          <p:cNvSpPr/>
          <p:nvPr/>
        </p:nvSpPr>
        <p:spPr>
          <a:xfrm>
            <a:off x="1028700" y="4686300"/>
            <a:ext cx="4596538" cy="1882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3" name="Graphic 2" descr="Devil face with solid fill with solid fill">
            <a:extLst>
              <a:ext uri="{FF2B5EF4-FFF2-40B4-BE49-F238E27FC236}">
                <a16:creationId xmlns:a16="http://schemas.microsoft.com/office/drawing/2014/main" id="{F00444E8-3EA1-BCCF-0664-8207F08E81C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5730557" y="5041430"/>
            <a:ext cx="1358453" cy="1358453"/>
          </a:xfrm>
          <a:prstGeom prst="rect">
            <a:avLst/>
          </a:prstGeom>
        </p:spPr>
      </p:pic>
      <p:sp>
        <p:nvSpPr>
          <p:cNvPr id="2" name="Content Placeholder 2">
            <a:extLst>
              <a:ext uri="{FF2B5EF4-FFF2-40B4-BE49-F238E27FC236}">
                <a16:creationId xmlns:a16="http://schemas.microsoft.com/office/drawing/2014/main" id="{29A32FF1-F353-D9A2-5059-BE9A9097B141}"/>
              </a:ext>
            </a:extLst>
          </p:cNvPr>
          <p:cNvSpPr>
            <a:spLocks noGrp="1"/>
          </p:cNvSpPr>
          <p:nvPr>
            <p:ph idx="1"/>
          </p:nvPr>
        </p:nvSpPr>
        <p:spPr>
          <a:xfrm>
            <a:off x="379192" y="4450652"/>
            <a:ext cx="5000702" cy="2153497"/>
          </a:xfrm>
        </p:spPr>
        <p:txBody>
          <a:bodyPr anchor="t">
            <a:normAutofit/>
          </a:bodyPr>
          <a:lstStyle/>
          <a:p>
            <a:endParaRPr lang="en-IL" sz="1700" dirty="0">
              <a:solidFill>
                <a:schemeClr val="tx2"/>
              </a:solidFill>
            </a:endParaRPr>
          </a:p>
          <a:p>
            <a:pPr>
              <a:spcAft>
                <a:spcPts val="1200"/>
              </a:spcAft>
            </a:pPr>
            <a:r>
              <a:rPr lang="en-IL" dirty="0">
                <a:solidFill>
                  <a:schemeClr val="tx2"/>
                </a:solidFill>
                <a:latin typeface="Helvetica Neue Light" panose="02000403000000020004" pitchFamily="2" charset="0"/>
                <a:ea typeface="Helvetica Neue Light" panose="02000403000000020004" pitchFamily="2" charset="0"/>
              </a:rPr>
              <a:t>The leader becomes a target for attacks (for example, DoS)</a:t>
            </a:r>
          </a:p>
          <a:p>
            <a:pPr>
              <a:spcAft>
                <a:spcPts val="1200"/>
              </a:spcAft>
            </a:pPr>
            <a:r>
              <a:rPr lang="en-IL" dirty="0">
                <a:solidFill>
                  <a:schemeClr val="tx2"/>
                </a:solidFill>
                <a:latin typeface="Helvetica Neue Light" panose="02000403000000020004" pitchFamily="2" charset="0"/>
                <a:ea typeface="Helvetica Neue Light" panose="02000403000000020004" pitchFamily="2" charset="0"/>
              </a:rPr>
              <a:t>A liveness issue </a:t>
            </a:r>
          </a:p>
        </p:txBody>
      </p:sp>
      <p:sp>
        <p:nvSpPr>
          <p:cNvPr id="10" name="Rectangle 9">
            <a:extLst>
              <a:ext uri="{FF2B5EF4-FFF2-40B4-BE49-F238E27FC236}">
                <a16:creationId xmlns:a16="http://schemas.microsoft.com/office/drawing/2014/main" id="{3953C892-A6EE-6219-43EF-C2E7BB39D492}"/>
              </a:ext>
            </a:extLst>
          </p:cNvPr>
          <p:cNvSpPr/>
          <p:nvPr/>
        </p:nvSpPr>
        <p:spPr>
          <a:xfrm>
            <a:off x="389466" y="1975104"/>
            <a:ext cx="5159469" cy="5106493"/>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Rounded Rectangle 10">
            <a:extLst>
              <a:ext uri="{FF2B5EF4-FFF2-40B4-BE49-F238E27FC236}">
                <a16:creationId xmlns:a16="http://schemas.microsoft.com/office/drawing/2014/main" id="{266C722D-1865-E665-4DC7-6DA46DD3FB06}"/>
              </a:ext>
            </a:extLst>
          </p:cNvPr>
          <p:cNvSpPr/>
          <p:nvPr/>
        </p:nvSpPr>
        <p:spPr>
          <a:xfrm>
            <a:off x="720658" y="2091890"/>
            <a:ext cx="4794109" cy="2320479"/>
          </a:xfrm>
          <a:prstGeom prst="roundRect">
            <a:avLst>
              <a:gd name="adj" fmla="val 5481"/>
            </a:avLst>
          </a:prstGeom>
          <a:solidFill>
            <a:schemeClr val="bg1">
              <a:lumMod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6" name="TextBox 15">
            <a:extLst>
              <a:ext uri="{FF2B5EF4-FFF2-40B4-BE49-F238E27FC236}">
                <a16:creationId xmlns:a16="http://schemas.microsoft.com/office/drawing/2014/main" id="{8AA8578C-B82C-E6A1-E344-8EE390B7557E}"/>
              </a:ext>
            </a:extLst>
          </p:cNvPr>
          <p:cNvSpPr txBox="1"/>
          <p:nvPr/>
        </p:nvSpPr>
        <p:spPr>
          <a:xfrm>
            <a:off x="838201" y="2223494"/>
            <a:ext cx="4561964" cy="2092881"/>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The issue is that the leader’s identity is known before the block is published</a:t>
            </a:r>
          </a:p>
          <a:p>
            <a:pPr marL="342900" indent="-342900">
              <a:spcAft>
                <a:spcPts val="1200"/>
              </a:spcAft>
              <a:buFont typeface="Arial" panose="020B0604020202020204" pitchFamily="34" charset="0"/>
              <a:buChar char="•"/>
            </a:pP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This is not a problem in PoW consensus</a:t>
            </a:r>
          </a:p>
        </p:txBody>
      </p:sp>
    </p:spTree>
    <p:extLst>
      <p:ext uri="{BB962C8B-B14F-4D97-AF65-F5344CB8AC3E}">
        <p14:creationId xmlns:p14="http://schemas.microsoft.com/office/powerpoint/2010/main" val="2069677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sp>
        <p:nvSpPr>
          <p:cNvPr id="12" name="Title 1">
            <a:extLst>
              <a:ext uri="{FF2B5EF4-FFF2-40B4-BE49-F238E27FC236}">
                <a16:creationId xmlns:a16="http://schemas.microsoft.com/office/drawing/2014/main" id="{E0B49588-AC20-D601-C6B4-45D5D73A7BD6}"/>
              </a:ext>
            </a:extLst>
          </p:cNvPr>
          <p:cNvSpPr txBox="1">
            <a:spLocks/>
          </p:cNvSpPr>
          <p:nvPr/>
        </p:nvSpPr>
        <p:spPr>
          <a:xfrm>
            <a:off x="798256" y="451783"/>
            <a:ext cx="453098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Desired Properties</a:t>
            </a:r>
          </a:p>
        </p:txBody>
      </p:sp>
      <p:sp>
        <p:nvSpPr>
          <p:cNvPr id="21" name="Rounded Rectangle 20">
            <a:extLst>
              <a:ext uri="{FF2B5EF4-FFF2-40B4-BE49-F238E27FC236}">
                <a16:creationId xmlns:a16="http://schemas.microsoft.com/office/drawing/2014/main" id="{CD416146-882A-0754-5CCA-0E6E1B273B71}"/>
              </a:ext>
            </a:extLst>
          </p:cNvPr>
          <p:cNvSpPr/>
          <p:nvPr/>
        </p:nvSpPr>
        <p:spPr>
          <a:xfrm>
            <a:off x="598228" y="1893218"/>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All parties have the same probability of being elected</a:t>
            </a:r>
          </a:p>
        </p:txBody>
      </p:sp>
      <p:sp>
        <p:nvSpPr>
          <p:cNvPr id="24" name="Rounded Rectangle 23">
            <a:extLst>
              <a:ext uri="{FF2B5EF4-FFF2-40B4-BE49-F238E27FC236}">
                <a16:creationId xmlns:a16="http://schemas.microsoft.com/office/drawing/2014/main" id="{43BC499D-60C2-988C-49AC-FFE74ACD67B5}"/>
              </a:ext>
            </a:extLst>
          </p:cNvPr>
          <p:cNvSpPr/>
          <p:nvPr/>
        </p:nvSpPr>
        <p:spPr>
          <a:xfrm>
            <a:off x="598227" y="3656336"/>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Only one party is elected</a:t>
            </a:r>
          </a:p>
        </p:txBody>
      </p:sp>
      <p:sp>
        <p:nvSpPr>
          <p:cNvPr id="25" name="Title 1">
            <a:extLst>
              <a:ext uri="{FF2B5EF4-FFF2-40B4-BE49-F238E27FC236}">
                <a16:creationId xmlns:a16="http://schemas.microsoft.com/office/drawing/2014/main" id="{7C0873EB-1524-C5B7-5596-FFEFB06EAAB6}"/>
              </a:ext>
            </a:extLst>
          </p:cNvPr>
          <p:cNvSpPr txBox="1">
            <a:spLocks/>
          </p:cNvSpPr>
          <p:nvPr/>
        </p:nvSpPr>
        <p:spPr>
          <a:xfrm>
            <a:off x="592324" y="1402802"/>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Fairness</a:t>
            </a:r>
          </a:p>
        </p:txBody>
      </p:sp>
      <p:sp>
        <p:nvSpPr>
          <p:cNvPr id="26" name="Title 1">
            <a:extLst>
              <a:ext uri="{FF2B5EF4-FFF2-40B4-BE49-F238E27FC236}">
                <a16:creationId xmlns:a16="http://schemas.microsoft.com/office/drawing/2014/main" id="{1B682C32-FBA8-832D-182A-2F668946A757}"/>
              </a:ext>
            </a:extLst>
          </p:cNvPr>
          <p:cNvSpPr txBox="1">
            <a:spLocks/>
          </p:cNvSpPr>
          <p:nvPr/>
        </p:nvSpPr>
        <p:spPr>
          <a:xfrm>
            <a:off x="592324" y="3165922"/>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Uniqueness</a:t>
            </a:r>
          </a:p>
        </p:txBody>
      </p:sp>
      <p:sp>
        <p:nvSpPr>
          <p:cNvPr id="2" name="Rounded Rectangle 1">
            <a:extLst>
              <a:ext uri="{FF2B5EF4-FFF2-40B4-BE49-F238E27FC236}">
                <a16:creationId xmlns:a16="http://schemas.microsoft.com/office/drawing/2014/main" id="{9E741197-2C0A-DA6D-6669-CD9DA2CC793D}"/>
              </a:ext>
            </a:extLst>
          </p:cNvPr>
          <p:cNvSpPr/>
          <p:nvPr/>
        </p:nvSpPr>
        <p:spPr>
          <a:xfrm>
            <a:off x="592324" y="5419454"/>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The leader is secret until they reveal themselves</a:t>
            </a:r>
          </a:p>
        </p:txBody>
      </p:sp>
      <p:sp>
        <p:nvSpPr>
          <p:cNvPr id="3" name="Title 1">
            <a:extLst>
              <a:ext uri="{FF2B5EF4-FFF2-40B4-BE49-F238E27FC236}">
                <a16:creationId xmlns:a16="http://schemas.microsoft.com/office/drawing/2014/main" id="{77A40EDE-111F-2572-1943-A1D1F04CF2DC}"/>
              </a:ext>
            </a:extLst>
          </p:cNvPr>
          <p:cNvSpPr txBox="1">
            <a:spLocks/>
          </p:cNvSpPr>
          <p:nvPr/>
        </p:nvSpPr>
        <p:spPr>
          <a:xfrm>
            <a:off x="586421" y="4797960"/>
            <a:ext cx="3671254" cy="665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Unpredictability</a:t>
            </a:r>
          </a:p>
        </p:txBody>
      </p:sp>
      <p:sp>
        <p:nvSpPr>
          <p:cNvPr id="4" name="Rectangle 3">
            <a:extLst>
              <a:ext uri="{FF2B5EF4-FFF2-40B4-BE49-F238E27FC236}">
                <a16:creationId xmlns:a16="http://schemas.microsoft.com/office/drawing/2014/main" id="{EE41D08F-E337-6687-B196-F511B7717B0D}"/>
              </a:ext>
            </a:extLst>
          </p:cNvPr>
          <p:cNvSpPr/>
          <p:nvPr/>
        </p:nvSpPr>
        <p:spPr>
          <a:xfrm>
            <a:off x="389467" y="4942510"/>
            <a:ext cx="4805280" cy="21390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908941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sp>
        <p:nvSpPr>
          <p:cNvPr id="12" name="Title 1">
            <a:extLst>
              <a:ext uri="{FF2B5EF4-FFF2-40B4-BE49-F238E27FC236}">
                <a16:creationId xmlns:a16="http://schemas.microsoft.com/office/drawing/2014/main" id="{E0B49588-AC20-D601-C6B4-45D5D73A7BD6}"/>
              </a:ext>
            </a:extLst>
          </p:cNvPr>
          <p:cNvSpPr txBox="1">
            <a:spLocks/>
          </p:cNvSpPr>
          <p:nvPr/>
        </p:nvSpPr>
        <p:spPr>
          <a:xfrm>
            <a:off x="798256" y="451783"/>
            <a:ext cx="453098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Desired Properties</a:t>
            </a:r>
          </a:p>
        </p:txBody>
      </p:sp>
      <p:sp>
        <p:nvSpPr>
          <p:cNvPr id="21" name="Rounded Rectangle 20">
            <a:extLst>
              <a:ext uri="{FF2B5EF4-FFF2-40B4-BE49-F238E27FC236}">
                <a16:creationId xmlns:a16="http://schemas.microsoft.com/office/drawing/2014/main" id="{CD416146-882A-0754-5CCA-0E6E1B273B71}"/>
              </a:ext>
            </a:extLst>
          </p:cNvPr>
          <p:cNvSpPr/>
          <p:nvPr/>
        </p:nvSpPr>
        <p:spPr>
          <a:xfrm>
            <a:off x="598228" y="1893218"/>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All parties have the same probability of being elected</a:t>
            </a:r>
          </a:p>
        </p:txBody>
      </p:sp>
      <p:sp>
        <p:nvSpPr>
          <p:cNvPr id="24" name="Rounded Rectangle 23">
            <a:extLst>
              <a:ext uri="{FF2B5EF4-FFF2-40B4-BE49-F238E27FC236}">
                <a16:creationId xmlns:a16="http://schemas.microsoft.com/office/drawing/2014/main" id="{43BC499D-60C2-988C-49AC-FFE74ACD67B5}"/>
              </a:ext>
            </a:extLst>
          </p:cNvPr>
          <p:cNvSpPr/>
          <p:nvPr/>
        </p:nvSpPr>
        <p:spPr>
          <a:xfrm>
            <a:off x="598227" y="3656336"/>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Only one party is elected</a:t>
            </a:r>
          </a:p>
        </p:txBody>
      </p:sp>
      <p:sp>
        <p:nvSpPr>
          <p:cNvPr id="25" name="Title 1">
            <a:extLst>
              <a:ext uri="{FF2B5EF4-FFF2-40B4-BE49-F238E27FC236}">
                <a16:creationId xmlns:a16="http://schemas.microsoft.com/office/drawing/2014/main" id="{7C0873EB-1524-C5B7-5596-FFEFB06EAAB6}"/>
              </a:ext>
            </a:extLst>
          </p:cNvPr>
          <p:cNvSpPr txBox="1">
            <a:spLocks/>
          </p:cNvSpPr>
          <p:nvPr/>
        </p:nvSpPr>
        <p:spPr>
          <a:xfrm>
            <a:off x="592324" y="1402802"/>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Fairness</a:t>
            </a:r>
          </a:p>
        </p:txBody>
      </p:sp>
      <p:sp>
        <p:nvSpPr>
          <p:cNvPr id="26" name="Title 1">
            <a:extLst>
              <a:ext uri="{FF2B5EF4-FFF2-40B4-BE49-F238E27FC236}">
                <a16:creationId xmlns:a16="http://schemas.microsoft.com/office/drawing/2014/main" id="{1B682C32-FBA8-832D-182A-2F668946A757}"/>
              </a:ext>
            </a:extLst>
          </p:cNvPr>
          <p:cNvSpPr txBox="1">
            <a:spLocks/>
          </p:cNvSpPr>
          <p:nvPr/>
        </p:nvSpPr>
        <p:spPr>
          <a:xfrm>
            <a:off x="592324" y="3165922"/>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Uniqueness</a:t>
            </a:r>
          </a:p>
        </p:txBody>
      </p:sp>
      <p:sp>
        <p:nvSpPr>
          <p:cNvPr id="2" name="Rounded Rectangle 1">
            <a:extLst>
              <a:ext uri="{FF2B5EF4-FFF2-40B4-BE49-F238E27FC236}">
                <a16:creationId xmlns:a16="http://schemas.microsoft.com/office/drawing/2014/main" id="{9E741197-2C0A-DA6D-6669-CD9DA2CC793D}"/>
              </a:ext>
            </a:extLst>
          </p:cNvPr>
          <p:cNvSpPr/>
          <p:nvPr/>
        </p:nvSpPr>
        <p:spPr>
          <a:xfrm>
            <a:off x="592324" y="5419454"/>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The leader is secret until they reveal themselves</a:t>
            </a:r>
          </a:p>
        </p:txBody>
      </p:sp>
      <p:sp>
        <p:nvSpPr>
          <p:cNvPr id="3" name="Title 1">
            <a:extLst>
              <a:ext uri="{FF2B5EF4-FFF2-40B4-BE49-F238E27FC236}">
                <a16:creationId xmlns:a16="http://schemas.microsoft.com/office/drawing/2014/main" id="{77A40EDE-111F-2572-1943-A1D1F04CF2DC}"/>
              </a:ext>
            </a:extLst>
          </p:cNvPr>
          <p:cNvSpPr txBox="1">
            <a:spLocks/>
          </p:cNvSpPr>
          <p:nvPr/>
        </p:nvSpPr>
        <p:spPr>
          <a:xfrm>
            <a:off x="586421" y="4797960"/>
            <a:ext cx="3671254" cy="665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Unpredictability</a:t>
            </a:r>
          </a:p>
        </p:txBody>
      </p:sp>
      <p:sp>
        <p:nvSpPr>
          <p:cNvPr id="4" name="Rectangle 3">
            <a:extLst>
              <a:ext uri="{FF2B5EF4-FFF2-40B4-BE49-F238E27FC236}">
                <a16:creationId xmlns:a16="http://schemas.microsoft.com/office/drawing/2014/main" id="{A4E0DFFB-4B91-3008-070D-6D6F204D0832}"/>
              </a:ext>
            </a:extLst>
          </p:cNvPr>
          <p:cNvSpPr/>
          <p:nvPr/>
        </p:nvSpPr>
        <p:spPr>
          <a:xfrm>
            <a:off x="5329238" y="0"/>
            <a:ext cx="6986587" cy="702945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S</a:t>
            </a:r>
          </a:p>
        </p:txBody>
      </p:sp>
      <p:sp>
        <p:nvSpPr>
          <p:cNvPr id="6" name="Right Brace 5">
            <a:extLst>
              <a:ext uri="{FF2B5EF4-FFF2-40B4-BE49-F238E27FC236}">
                <a16:creationId xmlns:a16="http://schemas.microsoft.com/office/drawing/2014/main" id="{D966B093-1FEF-269E-63D0-EA66D71F55B4}"/>
              </a:ext>
            </a:extLst>
          </p:cNvPr>
          <p:cNvSpPr/>
          <p:nvPr/>
        </p:nvSpPr>
        <p:spPr>
          <a:xfrm>
            <a:off x="5514975" y="1771650"/>
            <a:ext cx="1243016" cy="4789428"/>
          </a:xfrm>
          <a:prstGeom prst="rightBrac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8" name="TextBox 7">
            <a:extLst>
              <a:ext uri="{FF2B5EF4-FFF2-40B4-BE49-F238E27FC236}">
                <a16:creationId xmlns:a16="http://schemas.microsoft.com/office/drawing/2014/main" id="{CE1694F7-12EF-E118-44F3-9E89331DF305}"/>
              </a:ext>
            </a:extLst>
          </p:cNvPr>
          <p:cNvSpPr txBox="1"/>
          <p:nvPr/>
        </p:nvSpPr>
        <p:spPr>
          <a:xfrm>
            <a:off x="7210818" y="3153920"/>
            <a:ext cx="4490852" cy="2062103"/>
          </a:xfrm>
          <a:prstGeom prst="rect">
            <a:avLst/>
          </a:prstGeom>
          <a:noFill/>
        </p:spPr>
        <p:txBody>
          <a:bodyPr wrap="square" rtlCol="0">
            <a:spAutoFit/>
          </a:bodyPr>
          <a:lstStyle/>
          <a:p>
            <a:pPr algn="ctr"/>
            <a:r>
              <a:rPr lang="en-IL" sz="3600" b="1" dirty="0">
                <a:solidFill>
                  <a:srgbClr val="1D2F6C"/>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Secret Single Leader Election</a:t>
            </a:r>
          </a:p>
          <a:p>
            <a:pPr algn="ctr"/>
            <a:r>
              <a:rPr lang="en-IL" sz="3600" b="1" dirty="0">
                <a:solidFill>
                  <a:srgbClr val="1D2F6C"/>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(SSLE)</a:t>
            </a:r>
            <a:br>
              <a:rPr lang="en-IL" sz="3600" b="1" dirty="0">
                <a:solidFill>
                  <a:srgbClr val="1D2F6C"/>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br>
            <a:r>
              <a:rPr lang="en-IL" sz="2000"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rPr>
              <a:t>[</a:t>
            </a:r>
            <a:r>
              <a:rPr lang="en-US" sz="2000"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rPr>
              <a:t>Boneh-Eskandarian-Hanzlik-Greco-20</a:t>
            </a:r>
            <a:r>
              <a:rPr lang="en-IL" sz="2000"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rPr>
              <a:t>]</a:t>
            </a:r>
            <a:endParaRPr lang="en-IL" sz="2000" b="1" dirty="0">
              <a:solidFill>
                <a:srgbClr val="1D2F6C"/>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p:txBody>
      </p:sp>
    </p:spTree>
    <p:extLst>
      <p:ext uri="{BB962C8B-B14F-4D97-AF65-F5344CB8AC3E}">
        <p14:creationId xmlns:p14="http://schemas.microsoft.com/office/powerpoint/2010/main" val="27440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computer&#10;&#10;Description automatically generated with medium confidence">
            <a:extLst>
              <a:ext uri="{FF2B5EF4-FFF2-40B4-BE49-F238E27FC236}">
                <a16:creationId xmlns:a16="http://schemas.microsoft.com/office/drawing/2014/main" id="{E811032E-7077-1160-9C57-2C4A94EC7C7F}"/>
              </a:ext>
            </a:extLst>
          </p:cNvPr>
          <p:cNvPicPr>
            <a:picLocks noChangeAspect="1"/>
          </p:cNvPicPr>
          <p:nvPr/>
        </p:nvPicPr>
        <p:blipFill>
          <a:blip r:embed="rId3"/>
          <a:stretch>
            <a:fillRect/>
          </a:stretch>
        </p:blipFill>
        <p:spPr>
          <a:xfrm>
            <a:off x="-637516" y="197656"/>
            <a:ext cx="14122023" cy="2392804"/>
          </a:xfrm>
          <a:prstGeom prst="rect">
            <a:avLst/>
          </a:prstGeom>
        </p:spPr>
      </p:pic>
      <p:pic>
        <p:nvPicPr>
          <p:cNvPr id="9" name="Picture 8" descr="A screenshot of a web page&#10;&#10;Description automatically generated">
            <a:extLst>
              <a:ext uri="{FF2B5EF4-FFF2-40B4-BE49-F238E27FC236}">
                <a16:creationId xmlns:a16="http://schemas.microsoft.com/office/drawing/2014/main" id="{517D1771-35D3-0C65-B254-C15E6FDBDA6C}"/>
              </a:ext>
            </a:extLst>
          </p:cNvPr>
          <p:cNvPicPr>
            <a:picLocks noChangeAspect="1"/>
          </p:cNvPicPr>
          <p:nvPr/>
        </p:nvPicPr>
        <p:blipFill>
          <a:blip r:embed="rId4"/>
          <a:stretch>
            <a:fillRect/>
          </a:stretch>
        </p:blipFill>
        <p:spPr>
          <a:xfrm>
            <a:off x="277949" y="2405567"/>
            <a:ext cx="7772400" cy="4452433"/>
          </a:xfrm>
          <a:prstGeom prst="rect">
            <a:avLst/>
          </a:prstGeom>
        </p:spPr>
      </p:pic>
      <p:sp>
        <p:nvSpPr>
          <p:cNvPr id="10" name="TextBox 9">
            <a:extLst>
              <a:ext uri="{FF2B5EF4-FFF2-40B4-BE49-F238E27FC236}">
                <a16:creationId xmlns:a16="http://schemas.microsoft.com/office/drawing/2014/main" id="{88D779A6-92EE-68B5-086C-A7285479428F}"/>
              </a:ext>
            </a:extLst>
          </p:cNvPr>
          <p:cNvSpPr txBox="1"/>
          <p:nvPr/>
        </p:nvSpPr>
        <p:spPr>
          <a:xfrm>
            <a:off x="8050353" y="4401064"/>
            <a:ext cx="3780201" cy="646331"/>
          </a:xfrm>
          <a:prstGeom prst="rect">
            <a:avLst/>
          </a:prstGeom>
          <a:solidFill>
            <a:schemeClr val="tx2"/>
          </a:solidFill>
        </p:spPr>
        <p:txBody>
          <a:bodyPr wrap="none" rtlCol="0">
            <a:spAutoFit/>
          </a:bodyPr>
          <a:lstStyle/>
          <a:p>
            <a:pPr algn="ctr"/>
            <a:r>
              <a:rPr lang="en-IL" sz="3600"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Ethereum Roadmap</a:t>
            </a:r>
          </a:p>
        </p:txBody>
      </p:sp>
      <p:sp>
        <p:nvSpPr>
          <p:cNvPr id="11" name="Rounded Rectangle 10">
            <a:extLst>
              <a:ext uri="{FF2B5EF4-FFF2-40B4-BE49-F238E27FC236}">
                <a16:creationId xmlns:a16="http://schemas.microsoft.com/office/drawing/2014/main" id="{EBEFE129-3039-1F53-2550-8F7AE32E88E9}"/>
              </a:ext>
            </a:extLst>
          </p:cNvPr>
          <p:cNvSpPr/>
          <p:nvPr/>
        </p:nvSpPr>
        <p:spPr>
          <a:xfrm>
            <a:off x="6096001" y="1643271"/>
            <a:ext cx="1802296" cy="762296"/>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04072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C74158-CA86-406C-CA74-0AE7F31E5661}"/>
              </a:ext>
            </a:extLst>
          </p:cNvPr>
          <p:cNvSpPr txBox="1">
            <a:spLocks/>
          </p:cNvSpPr>
          <p:nvPr/>
        </p:nvSpPr>
        <p:spPr>
          <a:xfrm>
            <a:off x="798256" y="451783"/>
            <a:ext cx="813143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Constructing SSLE</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4" name="Content Placeholder 3">
            <a:extLst>
              <a:ext uri="{FF2B5EF4-FFF2-40B4-BE49-F238E27FC236}">
                <a16:creationId xmlns:a16="http://schemas.microsoft.com/office/drawing/2014/main" id="{DC83F89A-CC56-3553-4002-8363F4613672}"/>
              </a:ext>
            </a:extLst>
          </p:cNvPr>
          <p:cNvSpPr>
            <a:spLocks noGrp="1"/>
          </p:cNvSpPr>
          <p:nvPr>
            <p:ph idx="1"/>
          </p:nvPr>
        </p:nvSpPr>
        <p:spPr/>
        <p:txBody>
          <a:bodyPr/>
          <a:lstStyle/>
          <a:p>
            <a:pPr>
              <a:spcAft>
                <a:spcPts val="600"/>
              </a:spcAft>
            </a:pP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D</a:t>
            </a: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LOG</a:t>
            </a: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 groups and pairings: </a:t>
            </a:r>
            <a:r>
              <a:rPr lang="en-IL" dirty="0">
                <a:latin typeface="Helvetica Neue Light" panose="02000403000000020004" pitchFamily="2" charset="0"/>
                <a:ea typeface="Helvetica Neue Light" panose="02000403000000020004" pitchFamily="2" charset="0"/>
              </a:rPr>
              <a:t>[BEHG20],</a:t>
            </a:r>
            <a:r>
              <a:rPr lang="en-US" dirty="0">
                <a:latin typeface="Helvetica Neue Light" panose="02000403000000020004" pitchFamily="2" charset="0"/>
                <a:ea typeface="Helvetica Neue Light" panose="02000403000000020004" pitchFamily="2" charset="0"/>
              </a:rPr>
              <a:t> [CFG21,22],</a:t>
            </a:r>
            <a:r>
              <a:rPr lang="en-IL" dirty="0">
                <a:latin typeface="Helvetica Neue Light" panose="02000403000000020004" pitchFamily="2" charset="0"/>
                <a:ea typeface="Helvetica Neue Light" panose="02000403000000020004" pitchFamily="2" charset="0"/>
              </a:rPr>
              <a:t> </a:t>
            </a:r>
            <a:r>
              <a:rPr lang="en-US" dirty="0">
                <a:latin typeface="Helvetica Neue Light" panose="02000403000000020004" pitchFamily="2" charset="0"/>
                <a:ea typeface="Helvetica Neue Light" panose="02000403000000020004" pitchFamily="2" charset="0"/>
              </a:rPr>
              <a:t>[Whisk22] </a:t>
            </a:r>
          </a:p>
          <a:p>
            <a:pPr>
              <a:spcAft>
                <a:spcPts val="600"/>
              </a:spcAft>
            </a:pPr>
            <a:endParaRPr lang="en-IL"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282028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28BF04-438B-DFE9-7534-514D0C6FA80C}"/>
              </a:ext>
            </a:extLst>
          </p:cNvPr>
          <p:cNvSpPr>
            <a:spLocks noGrp="1"/>
          </p:cNvSpPr>
          <p:nvPr>
            <p:ph type="title"/>
          </p:nvPr>
        </p:nvSpPr>
        <p:spPr>
          <a:xfrm>
            <a:off x="798257" y="637523"/>
            <a:ext cx="3608896" cy="1305577"/>
          </a:xfrm>
        </p:spPr>
        <p:txBody>
          <a:bodyPr anchor="b">
            <a:normAutofit/>
          </a:bodyPr>
          <a:lstStyle/>
          <a:p>
            <a:r>
              <a:rPr lang="en-IL" b="1" dirty="0">
                <a:solidFill>
                  <a:srgbClr val="FFFFFF"/>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Leader Election Protocols</a:t>
            </a:r>
          </a:p>
        </p:txBody>
      </p:sp>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sp>
        <p:nvSpPr>
          <p:cNvPr id="3" name="Content Placeholder 2">
            <a:extLst>
              <a:ext uri="{FF2B5EF4-FFF2-40B4-BE49-F238E27FC236}">
                <a16:creationId xmlns:a16="http://schemas.microsoft.com/office/drawing/2014/main" id="{1B635AC1-6EBA-C921-EEFA-096F55A6EC04}"/>
              </a:ext>
            </a:extLst>
          </p:cNvPr>
          <p:cNvSpPr>
            <a:spLocks noGrp="1"/>
          </p:cNvSpPr>
          <p:nvPr>
            <p:ph idx="1"/>
          </p:nvPr>
        </p:nvSpPr>
        <p:spPr>
          <a:xfrm>
            <a:off x="517972" y="3529013"/>
            <a:ext cx="4182616" cy="2622405"/>
          </a:xfrm>
        </p:spPr>
        <p:txBody>
          <a:bodyPr anchor="t">
            <a:normAutofit fontScale="92500"/>
          </a:bodyPr>
          <a:lstStyle/>
          <a:p>
            <a:endParaRPr lang="en-IL" sz="1700" dirty="0">
              <a:solidFill>
                <a:srgbClr val="FFFFFF"/>
              </a:solidFill>
            </a:endParaRPr>
          </a:p>
          <a:p>
            <a:pPr>
              <a:spcAft>
                <a:spcPts val="1200"/>
              </a:spcAft>
            </a:pPr>
            <a:r>
              <a:rPr lang="en-IL" dirty="0">
                <a:solidFill>
                  <a:srgbClr val="FFFFFF"/>
                </a:solidFill>
                <a:latin typeface="Helvetica Neue Light" panose="02000403000000020004" pitchFamily="2" charset="0"/>
                <a:ea typeface="Helvetica Neue Light" panose="02000403000000020004" pitchFamily="2" charset="0"/>
              </a:rPr>
              <a:t>Enables a set of parties to elect a leader</a:t>
            </a:r>
          </a:p>
          <a:p>
            <a:r>
              <a:rPr lang="en-IL" dirty="0">
                <a:solidFill>
                  <a:srgbClr val="FFFFFF"/>
                </a:solidFill>
                <a:latin typeface="Helvetica Neue Light" panose="02000403000000020004" pitchFamily="2" charset="0"/>
                <a:ea typeface="Helvetica Neue Light" panose="02000403000000020004" pitchFamily="2" charset="0"/>
              </a:rPr>
              <a:t>Fundemental to distributed computing and consensus protocols</a:t>
            </a:r>
          </a:p>
        </p:txBody>
      </p:sp>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sp>
        <p:nvSpPr>
          <p:cNvPr id="4" name="Quad Arrow Callout 3">
            <a:extLst>
              <a:ext uri="{FF2B5EF4-FFF2-40B4-BE49-F238E27FC236}">
                <a16:creationId xmlns:a16="http://schemas.microsoft.com/office/drawing/2014/main" id="{EB783A52-362E-26C0-708F-76D782B2176D}"/>
              </a:ext>
            </a:extLst>
          </p:cNvPr>
          <p:cNvSpPr/>
          <p:nvPr/>
        </p:nvSpPr>
        <p:spPr>
          <a:xfrm>
            <a:off x="7103517" y="2332035"/>
            <a:ext cx="2750095" cy="2320477"/>
          </a:xfrm>
          <a:prstGeom prst="quadArrowCallou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2400" dirty="0">
                <a:solidFill>
                  <a:schemeClr val="bg1"/>
                </a:solidFill>
                <a:latin typeface="Helvetica Neue Light" panose="02000403000000020004" pitchFamily="2" charset="0"/>
                <a:ea typeface="Helvetica Neue Light" panose="02000403000000020004" pitchFamily="2" charset="0"/>
              </a:rPr>
              <a:t>Leader Election Protocol</a:t>
            </a:r>
          </a:p>
        </p:txBody>
      </p:sp>
      <p:pic>
        <p:nvPicPr>
          <p:cNvPr id="18" name="Graphic 17" descr="Crown with solid fill">
            <a:extLst>
              <a:ext uri="{FF2B5EF4-FFF2-40B4-BE49-F238E27FC236}">
                <a16:creationId xmlns:a16="http://schemas.microsoft.com/office/drawing/2014/main" id="{902F423C-1C40-4057-E7E8-0B626AB608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20593413">
            <a:off x="7660324" y="3679958"/>
            <a:ext cx="1226813" cy="1226813"/>
          </a:xfrm>
          <a:prstGeom prst="rect">
            <a:avLst/>
          </a:prstGeom>
        </p:spPr>
      </p:pic>
    </p:spTree>
    <p:extLst>
      <p:ext uri="{BB962C8B-B14F-4D97-AF65-F5344CB8AC3E}">
        <p14:creationId xmlns:p14="http://schemas.microsoft.com/office/powerpoint/2010/main" val="39028330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8AF0F1-937A-23CA-5D9A-D5BE76B6D521}"/>
              </a:ext>
            </a:extLst>
          </p:cNvPr>
          <p:cNvSpPr/>
          <p:nvPr/>
        </p:nvSpPr>
        <p:spPr>
          <a:xfrm>
            <a:off x="8604327" y="1825625"/>
            <a:ext cx="1630017" cy="4670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a:p>
        </p:txBody>
      </p:sp>
      <p:sp>
        <p:nvSpPr>
          <p:cNvPr id="6" name="Title 1">
            <a:extLst>
              <a:ext uri="{FF2B5EF4-FFF2-40B4-BE49-F238E27FC236}">
                <a16:creationId xmlns:a16="http://schemas.microsoft.com/office/drawing/2014/main" id="{EEC74158-CA86-406C-CA74-0AE7F31E5661}"/>
              </a:ext>
            </a:extLst>
          </p:cNvPr>
          <p:cNvSpPr txBox="1">
            <a:spLocks/>
          </p:cNvSpPr>
          <p:nvPr/>
        </p:nvSpPr>
        <p:spPr>
          <a:xfrm>
            <a:off x="798256" y="451783"/>
            <a:ext cx="813143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Constructing SSLE</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4" name="Content Placeholder 3">
            <a:extLst>
              <a:ext uri="{FF2B5EF4-FFF2-40B4-BE49-F238E27FC236}">
                <a16:creationId xmlns:a16="http://schemas.microsoft.com/office/drawing/2014/main" id="{DC83F89A-CC56-3553-4002-8363F4613672}"/>
              </a:ext>
            </a:extLst>
          </p:cNvPr>
          <p:cNvSpPr>
            <a:spLocks noGrp="1"/>
          </p:cNvSpPr>
          <p:nvPr>
            <p:ph idx="1"/>
          </p:nvPr>
        </p:nvSpPr>
        <p:spPr/>
        <p:txBody>
          <a:bodyPr/>
          <a:lstStyle/>
          <a:p>
            <a:pPr>
              <a:spcAft>
                <a:spcPts val="600"/>
              </a:spcAft>
            </a:pP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D</a:t>
            </a: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LOG</a:t>
            </a:r>
            <a:r>
              <a:rPr lang="en-US" dirty="0">
                <a:latin typeface="HELVETICA NEUE CONDENSED" panose="02000503000000020004" pitchFamily="2" charset="0"/>
                <a:ea typeface="HELVETICA NEUE CONDENSED" panose="02000503000000020004" pitchFamily="2" charset="0"/>
                <a:cs typeface="HELVETICA NEUE CONDENSED" panose="02000503000000020004" pitchFamily="2" charset="0"/>
              </a:rPr>
              <a:t> groups</a:t>
            </a: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 and pairings: </a:t>
            </a:r>
            <a:r>
              <a:rPr lang="en-IL" dirty="0">
                <a:latin typeface="Helvetica Neue Light" panose="02000403000000020004" pitchFamily="2" charset="0"/>
                <a:ea typeface="Helvetica Neue Light" panose="02000403000000020004" pitchFamily="2" charset="0"/>
              </a:rPr>
              <a:t>[BEHG20],</a:t>
            </a:r>
            <a:r>
              <a:rPr lang="en-US" dirty="0">
                <a:latin typeface="Helvetica Neue Light" panose="02000403000000020004" pitchFamily="2" charset="0"/>
                <a:ea typeface="Helvetica Neue Light" panose="02000403000000020004" pitchFamily="2" charset="0"/>
              </a:rPr>
              <a:t> [CFG21,22],</a:t>
            </a:r>
            <a:r>
              <a:rPr lang="en-IL" dirty="0">
                <a:latin typeface="Helvetica Neue Light" panose="02000403000000020004" pitchFamily="2" charset="0"/>
                <a:ea typeface="Helvetica Neue Light" panose="02000403000000020004" pitchFamily="2" charset="0"/>
              </a:rPr>
              <a:t> </a:t>
            </a:r>
            <a:r>
              <a:rPr lang="en-US" dirty="0">
                <a:latin typeface="Helvetica Neue Light" panose="02000403000000020004" pitchFamily="2" charset="0"/>
                <a:ea typeface="Helvetica Neue Light" panose="02000403000000020004" pitchFamily="2" charset="0"/>
              </a:rPr>
              <a:t>[Whisk22]</a:t>
            </a:r>
          </a:p>
          <a:p>
            <a:pPr>
              <a:spcAft>
                <a:spcPts val="600"/>
              </a:spcAft>
            </a:pPr>
            <a:endParaRPr lang="en-US" dirty="0">
              <a:latin typeface="Helvetica Neue Light" panose="02000403000000020004" pitchFamily="2" charset="0"/>
              <a:ea typeface="Helvetica Neue Light" panose="02000403000000020004" pitchFamily="2" charset="0"/>
            </a:endParaRPr>
          </a:p>
          <a:p>
            <a:pPr>
              <a:spcAft>
                <a:spcPts val="600"/>
              </a:spcAft>
            </a:pPr>
            <a:endParaRPr lang="en-IL" dirty="0">
              <a:latin typeface="Helvetica Neue Light" panose="02000403000000020004" pitchFamily="2" charset="0"/>
              <a:ea typeface="Helvetica Neue Light" panose="02000403000000020004" pitchFamily="2" charset="0"/>
            </a:endParaRPr>
          </a:p>
        </p:txBody>
      </p:sp>
      <p:sp>
        <p:nvSpPr>
          <p:cNvPr id="8" name="TextBox 7">
            <a:extLst>
              <a:ext uri="{FF2B5EF4-FFF2-40B4-BE49-F238E27FC236}">
                <a16:creationId xmlns:a16="http://schemas.microsoft.com/office/drawing/2014/main" id="{2EB5E10D-2C2F-8AF7-A171-050723675C2E}"/>
              </a:ext>
            </a:extLst>
          </p:cNvPr>
          <p:cNvSpPr txBox="1"/>
          <p:nvPr/>
        </p:nvSpPr>
        <p:spPr>
          <a:xfrm>
            <a:off x="8683839" y="2489416"/>
            <a:ext cx="1908313" cy="400110"/>
          </a:xfrm>
          <a:prstGeom prst="rect">
            <a:avLst/>
          </a:prstGeom>
          <a:noFill/>
        </p:spPr>
        <p:txBody>
          <a:bodyPr wrap="square">
            <a:spAutoFit/>
          </a:bodyPr>
          <a:lstStyle/>
          <a:p>
            <a:pPr marL="0" algn="l" defTabSz="457200" eaLnBrk="1" latinLnBrk="0" hangingPunct="1"/>
            <a:r>
              <a:rPr lang="en-IL" sz="2000" dirty="0">
                <a:latin typeface="Helvetica Neue Light" panose="02000403000000020004" pitchFamily="2" charset="0"/>
                <a:ea typeface="Helvetica Neue Light" panose="02000403000000020004" pitchFamily="2" charset="0"/>
              </a:rPr>
              <a:t>EF proposal</a:t>
            </a:r>
            <a:endParaRPr lang="en-IL" sz="2000" dirty="0"/>
          </a:p>
        </p:txBody>
      </p:sp>
    </p:spTree>
    <p:extLst>
      <p:ext uri="{BB962C8B-B14F-4D97-AF65-F5344CB8AC3E}">
        <p14:creationId xmlns:p14="http://schemas.microsoft.com/office/powerpoint/2010/main" val="84317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C74158-CA86-406C-CA74-0AE7F31E5661}"/>
              </a:ext>
            </a:extLst>
          </p:cNvPr>
          <p:cNvSpPr txBox="1">
            <a:spLocks/>
          </p:cNvSpPr>
          <p:nvPr/>
        </p:nvSpPr>
        <p:spPr>
          <a:xfrm>
            <a:off x="798256" y="451783"/>
            <a:ext cx="813143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Constructing SSLE</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4" name="Content Placeholder 3">
            <a:extLst>
              <a:ext uri="{FF2B5EF4-FFF2-40B4-BE49-F238E27FC236}">
                <a16:creationId xmlns:a16="http://schemas.microsoft.com/office/drawing/2014/main" id="{DC83F89A-CC56-3553-4002-8363F4613672}"/>
              </a:ext>
            </a:extLst>
          </p:cNvPr>
          <p:cNvSpPr>
            <a:spLocks noGrp="1"/>
          </p:cNvSpPr>
          <p:nvPr>
            <p:ph idx="1"/>
          </p:nvPr>
        </p:nvSpPr>
        <p:spPr/>
        <p:txBody>
          <a:bodyPr/>
          <a:lstStyle/>
          <a:p>
            <a:pPr>
              <a:spcAft>
                <a:spcPts val="1200"/>
              </a:spcAft>
            </a:pP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D</a:t>
            </a: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LOG</a:t>
            </a: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 groups and pairings: </a:t>
            </a:r>
            <a:r>
              <a:rPr lang="en-IL" dirty="0">
                <a:latin typeface="Helvetica Neue Light" panose="02000403000000020004" pitchFamily="2" charset="0"/>
                <a:ea typeface="Helvetica Neue Light" panose="02000403000000020004" pitchFamily="2" charset="0"/>
              </a:rPr>
              <a:t>[BEHG20],</a:t>
            </a:r>
            <a:r>
              <a:rPr lang="en-US" dirty="0">
                <a:latin typeface="Helvetica Neue Light" panose="02000403000000020004" pitchFamily="2" charset="0"/>
                <a:ea typeface="Helvetica Neue Light" panose="02000403000000020004" pitchFamily="2" charset="0"/>
              </a:rPr>
              <a:t> [CFG21,22],</a:t>
            </a:r>
            <a:r>
              <a:rPr lang="en-IL" dirty="0">
                <a:latin typeface="Helvetica Neue Light" panose="02000403000000020004" pitchFamily="2" charset="0"/>
                <a:ea typeface="Helvetica Neue Light" panose="02000403000000020004" pitchFamily="2" charset="0"/>
              </a:rPr>
              <a:t> </a:t>
            </a:r>
            <a:r>
              <a:rPr lang="en-US" dirty="0">
                <a:latin typeface="Helvetica Neue Light" panose="02000403000000020004" pitchFamily="2" charset="0"/>
                <a:ea typeface="Helvetica Neue Light" panose="02000403000000020004" pitchFamily="2" charset="0"/>
              </a:rPr>
              <a:t>[Whisk22]</a:t>
            </a:r>
          </a:p>
          <a:p>
            <a:pPr>
              <a:spcAft>
                <a:spcPts val="1200"/>
              </a:spcAft>
            </a:pP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Using MPC: </a:t>
            </a:r>
            <a:r>
              <a:rPr lang="en-US" dirty="0">
                <a:latin typeface="Helvetica Neue Light" panose="02000403000000020004" pitchFamily="2" charset="0"/>
                <a:ea typeface="Helvetica Neue Light" panose="02000403000000020004" pitchFamily="2" charset="0"/>
              </a:rPr>
              <a:t>[BBHP22]</a:t>
            </a:r>
          </a:p>
          <a:p>
            <a:pPr>
              <a:spcAft>
                <a:spcPts val="1200"/>
              </a:spcAft>
            </a:pP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Using Threshold-FHE: </a:t>
            </a:r>
            <a:r>
              <a:rPr lang="en-US" dirty="0">
                <a:latin typeface="Helvetica Neue Light" panose="02000403000000020004" pitchFamily="2" charset="0"/>
                <a:ea typeface="Helvetica Neue Light" panose="02000403000000020004" pitchFamily="2" charset="0"/>
              </a:rPr>
              <a:t>[BEHG20], [FTBTSSK23]</a:t>
            </a:r>
          </a:p>
          <a:p>
            <a:pPr>
              <a:spcAft>
                <a:spcPts val="1200"/>
              </a:spcAft>
            </a:pP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Using Isogenies: </a:t>
            </a:r>
            <a:r>
              <a:rPr lang="en-US" dirty="0">
                <a:latin typeface="Helvetica Neue Light" panose="02000403000000020004" pitchFamily="2" charset="0"/>
                <a:ea typeface="Helvetica Neue Light" panose="02000403000000020004" pitchFamily="2" charset="0"/>
              </a:rPr>
              <a:t>[Sanso22]</a:t>
            </a:r>
          </a:p>
          <a:p>
            <a:pPr>
              <a:spcAft>
                <a:spcPts val="1200"/>
              </a:spcAft>
            </a:pPr>
            <a:endParaRPr lang="en-IL" dirty="0">
              <a:latin typeface="Helvetica Neue Light" panose="02000403000000020004" pitchFamily="2" charset="0"/>
              <a:ea typeface="Helvetica Neue Light" panose="02000403000000020004" pitchFamily="2" charset="0"/>
            </a:endParaRPr>
          </a:p>
        </p:txBody>
      </p:sp>
      <p:sp>
        <p:nvSpPr>
          <p:cNvPr id="11" name="TextBox 10">
            <a:extLst>
              <a:ext uri="{FF2B5EF4-FFF2-40B4-BE49-F238E27FC236}">
                <a16:creationId xmlns:a16="http://schemas.microsoft.com/office/drawing/2014/main" id="{9F9EE120-96DB-AAD3-E632-12DBD14C2549}"/>
              </a:ext>
            </a:extLst>
          </p:cNvPr>
          <p:cNvSpPr txBox="1"/>
          <p:nvPr/>
        </p:nvSpPr>
        <p:spPr>
          <a:xfrm>
            <a:off x="2794487" y="5293215"/>
            <a:ext cx="6603026" cy="523220"/>
          </a:xfrm>
          <a:prstGeom prst="rect">
            <a:avLst/>
          </a:prstGeom>
          <a:noFill/>
        </p:spPr>
        <p:txBody>
          <a:bodyPr wrap="none" rtlCol="0">
            <a:spAutoFit/>
          </a:bodyPr>
          <a:lstStyle/>
          <a:p>
            <a:r>
              <a:rPr lang="en-US" sz="2800" b="1" i="1" dirty="0">
                <a:latin typeface="Helvetica Neue" panose="02000503000000020004" pitchFamily="2" charset="0"/>
                <a:ea typeface="Helvetica Neue" panose="02000503000000020004" pitchFamily="2" charset="0"/>
                <a:cs typeface="Helvetica Neue" panose="02000503000000020004" pitchFamily="2" charset="0"/>
              </a:rPr>
              <a:t>Efficient lattice-based constructions?</a:t>
            </a:r>
            <a:endParaRPr lang="en-IL" sz="2800" b="1" i="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Box 12">
            <a:extLst>
              <a:ext uri="{FF2B5EF4-FFF2-40B4-BE49-F238E27FC236}">
                <a16:creationId xmlns:a16="http://schemas.microsoft.com/office/drawing/2014/main" id="{7D3D8C43-41BF-EE39-08FE-3B59867FE289}"/>
              </a:ext>
            </a:extLst>
          </p:cNvPr>
          <p:cNvSpPr txBox="1"/>
          <p:nvPr/>
        </p:nvSpPr>
        <p:spPr>
          <a:xfrm>
            <a:off x="9348774" y="761898"/>
            <a:ext cx="2635702" cy="954107"/>
          </a:xfrm>
          <a:prstGeom prst="rect">
            <a:avLst/>
          </a:prstGeom>
          <a:noFill/>
        </p:spPr>
        <p:txBody>
          <a:bodyPr wrap="square">
            <a:spAutoFit/>
          </a:bodyPr>
          <a:lstStyle/>
          <a:p>
            <a:pPr marL="0" algn="ctr" defTabSz="457200" eaLnBrk="1" latinLnBrk="0" hangingPunct="1"/>
            <a:r>
              <a:rPr lang="en-US" sz="2800" dirty="0">
                <a:latin typeface="Helvetica Neue" panose="02000503000000020004" pitchFamily="2" charset="0"/>
                <a:ea typeface="Helvetica Neue" panose="02000503000000020004" pitchFamily="2" charset="0"/>
                <a:cs typeface="Helvetica Neue" panose="02000503000000020004" pitchFamily="2" charset="0"/>
              </a:rPr>
              <a:t>Post-quantum</a:t>
            </a:r>
            <a:r>
              <a:rPr lang="en-IL" sz="2800" dirty="0">
                <a:latin typeface="Helvetica Neue" panose="02000503000000020004" pitchFamily="2" charset="0"/>
                <a:ea typeface="Helvetica Neue" panose="02000503000000020004" pitchFamily="2" charset="0"/>
                <a:cs typeface="Helvetica Neue" panose="02000503000000020004" pitchFamily="2" charset="0"/>
              </a:rPr>
              <a:t> secure?</a:t>
            </a:r>
            <a:endParaRPr lang="en-IL" sz="2800" dirty="0"/>
          </a:p>
        </p:txBody>
      </p:sp>
      <p:pic>
        <p:nvPicPr>
          <p:cNvPr id="15" name="Graphic 14" descr="Checkmark with solid fill">
            <a:extLst>
              <a:ext uri="{FF2B5EF4-FFF2-40B4-BE49-F238E27FC236}">
                <a16:creationId xmlns:a16="http://schemas.microsoft.com/office/drawing/2014/main" id="{7C503253-DD44-775F-8637-BB21564AA4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3978" y="3761547"/>
            <a:ext cx="627434" cy="627434"/>
          </a:xfrm>
          <a:prstGeom prst="rect">
            <a:avLst/>
          </a:prstGeom>
        </p:spPr>
      </p:pic>
      <p:pic>
        <p:nvPicPr>
          <p:cNvPr id="16" name="Graphic 15" descr="Checkmark with solid fill">
            <a:extLst>
              <a:ext uri="{FF2B5EF4-FFF2-40B4-BE49-F238E27FC236}">
                <a16:creationId xmlns:a16="http://schemas.microsoft.com/office/drawing/2014/main" id="{1ECC823D-7B08-45B1-30CA-81A2B7BAE0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03978" y="3097283"/>
            <a:ext cx="627434" cy="627434"/>
          </a:xfrm>
          <a:prstGeom prst="rect">
            <a:avLst/>
          </a:prstGeom>
        </p:spPr>
      </p:pic>
      <p:pic>
        <p:nvPicPr>
          <p:cNvPr id="18" name="Graphic 17" descr="Question Mark with solid fill">
            <a:extLst>
              <a:ext uri="{FF2B5EF4-FFF2-40B4-BE49-F238E27FC236}">
                <a16:creationId xmlns:a16="http://schemas.microsoft.com/office/drawing/2014/main" id="{9E570FB7-6414-49C4-9589-788A1506B9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52908" y="2526720"/>
            <a:ext cx="627434" cy="627434"/>
          </a:xfrm>
          <a:prstGeom prst="rect">
            <a:avLst/>
          </a:prstGeom>
        </p:spPr>
      </p:pic>
      <p:pic>
        <p:nvPicPr>
          <p:cNvPr id="20" name="Graphic 19" descr="Close with solid fill">
            <a:extLst>
              <a:ext uri="{FF2B5EF4-FFF2-40B4-BE49-F238E27FC236}">
                <a16:creationId xmlns:a16="http://schemas.microsoft.com/office/drawing/2014/main" id="{A776C31D-C594-AA8F-6F51-B3ADD65BAB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03978" y="1862456"/>
            <a:ext cx="627434" cy="627434"/>
          </a:xfrm>
          <a:prstGeom prst="rect">
            <a:avLst/>
          </a:prstGeom>
        </p:spPr>
      </p:pic>
    </p:spTree>
    <p:extLst>
      <p:ext uri="{BB962C8B-B14F-4D97-AF65-F5344CB8AC3E}">
        <p14:creationId xmlns:p14="http://schemas.microsoft.com/office/powerpoint/2010/main" val="323539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C74158-CA86-406C-CA74-0AE7F31E5661}"/>
              </a:ext>
            </a:extLst>
          </p:cNvPr>
          <p:cNvSpPr txBox="1">
            <a:spLocks/>
          </p:cNvSpPr>
          <p:nvPr/>
        </p:nvSpPr>
        <p:spPr>
          <a:xfrm>
            <a:off x="798256" y="451783"/>
            <a:ext cx="813143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This Work</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5" name="Content Placeholder 2">
            <a:extLst>
              <a:ext uri="{FF2B5EF4-FFF2-40B4-BE49-F238E27FC236}">
                <a16:creationId xmlns:a16="http://schemas.microsoft.com/office/drawing/2014/main" id="{1115CB9B-BD4E-F3A8-068F-D769027A8B71}"/>
              </a:ext>
            </a:extLst>
          </p:cNvPr>
          <p:cNvSpPr>
            <a:spLocks noGrp="1"/>
          </p:cNvSpPr>
          <p:nvPr>
            <p:ph idx="1"/>
          </p:nvPr>
        </p:nvSpPr>
        <p:spPr>
          <a:xfrm>
            <a:off x="809630" y="1485900"/>
            <a:ext cx="10515600" cy="4691063"/>
          </a:xfrm>
        </p:spPr>
        <p:txBody>
          <a:bodyPr/>
          <a:lstStyle/>
          <a:p>
            <a:pPr marL="0" indent="0">
              <a:buNone/>
            </a:pP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We construct a </a:t>
            </a: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practical lattice-based SSLE protocol</a:t>
            </a:r>
          </a:p>
        </p:txBody>
      </p:sp>
      <p:sp>
        <p:nvSpPr>
          <p:cNvPr id="7" name="Rounded Rectangle 6">
            <a:extLst>
              <a:ext uri="{FF2B5EF4-FFF2-40B4-BE49-F238E27FC236}">
                <a16:creationId xmlns:a16="http://schemas.microsoft.com/office/drawing/2014/main" id="{0AA49D35-12C5-3AB7-3D3D-319E9AB80E53}"/>
              </a:ext>
            </a:extLst>
          </p:cNvPr>
          <p:cNvSpPr/>
          <p:nvPr/>
        </p:nvSpPr>
        <p:spPr>
          <a:xfrm>
            <a:off x="828677" y="2185988"/>
            <a:ext cx="4371975" cy="3986212"/>
          </a:xfrm>
          <a:prstGeom prst="round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8E5E5317-F344-3A7D-18EB-C8AC36C47993}"/>
              </a:ext>
            </a:extLst>
          </p:cNvPr>
          <p:cNvSpPr txBox="1"/>
          <p:nvPr/>
        </p:nvSpPr>
        <p:spPr>
          <a:xfrm>
            <a:off x="596504" y="2474893"/>
            <a:ext cx="4836319" cy="954107"/>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Generalize the </a:t>
            </a:r>
            <a:b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b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BEHG protocol</a:t>
            </a:r>
          </a:p>
        </p:txBody>
      </p:sp>
      <p:sp>
        <p:nvSpPr>
          <p:cNvPr id="10" name="Rounded Rectangle 9">
            <a:extLst>
              <a:ext uri="{FF2B5EF4-FFF2-40B4-BE49-F238E27FC236}">
                <a16:creationId xmlns:a16="http://schemas.microsoft.com/office/drawing/2014/main" id="{4044E76C-0417-08AF-09D9-714C9C6178EF}"/>
              </a:ext>
            </a:extLst>
          </p:cNvPr>
          <p:cNvSpPr/>
          <p:nvPr/>
        </p:nvSpPr>
        <p:spPr>
          <a:xfrm>
            <a:off x="1026318" y="4572000"/>
            <a:ext cx="3976689" cy="1352549"/>
          </a:xfrm>
          <a:prstGeom prst="roundRect">
            <a:avLst/>
          </a:prstGeom>
          <a:solidFill>
            <a:schemeClr val="bg1"/>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TextBox 10">
            <a:extLst>
              <a:ext uri="{FF2B5EF4-FFF2-40B4-BE49-F238E27FC236}">
                <a16:creationId xmlns:a16="http://schemas.microsoft.com/office/drawing/2014/main" id="{DDF44BD9-BFFD-E9A3-B939-C6FBE50EE58C}"/>
              </a:ext>
            </a:extLst>
          </p:cNvPr>
          <p:cNvSpPr txBox="1"/>
          <p:nvPr/>
        </p:nvSpPr>
        <p:spPr>
          <a:xfrm>
            <a:off x="596502" y="4743421"/>
            <a:ext cx="4836319" cy="954107"/>
          </a:xfrm>
          <a:prstGeom prst="rect">
            <a:avLst/>
          </a:prstGeom>
          <a:noFill/>
        </p:spPr>
        <p:txBody>
          <a:bodyPr wrap="square">
            <a:spAutoFit/>
          </a:bodyPr>
          <a:lstStyle/>
          <a:p>
            <a:pPr algn="ctr"/>
            <a:r>
              <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rPr>
              <a:t>Re-randomizable Commitments (RRCs)</a:t>
            </a:r>
          </a:p>
        </p:txBody>
      </p:sp>
      <p:sp>
        <p:nvSpPr>
          <p:cNvPr id="12" name="TextBox 11">
            <a:extLst>
              <a:ext uri="{FF2B5EF4-FFF2-40B4-BE49-F238E27FC236}">
                <a16:creationId xmlns:a16="http://schemas.microsoft.com/office/drawing/2014/main" id="{8244B08D-9415-BA22-6026-810F227FBCC1}"/>
              </a:ext>
            </a:extLst>
          </p:cNvPr>
          <p:cNvSpPr txBox="1"/>
          <p:nvPr/>
        </p:nvSpPr>
        <p:spPr>
          <a:xfrm>
            <a:off x="-200022" y="4091614"/>
            <a:ext cx="4836319"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New notion:</a:t>
            </a:r>
          </a:p>
        </p:txBody>
      </p:sp>
      <p:cxnSp>
        <p:nvCxnSpPr>
          <p:cNvPr id="15" name="Elbow Connector 14">
            <a:extLst>
              <a:ext uri="{FF2B5EF4-FFF2-40B4-BE49-F238E27FC236}">
                <a16:creationId xmlns:a16="http://schemas.microsoft.com/office/drawing/2014/main" id="{997A24B1-4C8A-9852-F5D0-1033C73C854C}"/>
              </a:ext>
            </a:extLst>
          </p:cNvPr>
          <p:cNvCxnSpPr/>
          <p:nvPr/>
        </p:nvCxnSpPr>
        <p:spPr>
          <a:xfrm flipV="1">
            <a:off x="5003007" y="3429000"/>
            <a:ext cx="1897859" cy="1819274"/>
          </a:xfrm>
          <a:prstGeom prst="bentConnector3">
            <a:avLst/>
          </a:prstGeom>
          <a:ln w="57150">
            <a:solidFill>
              <a:srgbClr val="1D2F6C"/>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DC4AF7D2-6213-F55B-9EB7-2EE51804C25E}"/>
              </a:ext>
            </a:extLst>
          </p:cNvPr>
          <p:cNvSpPr/>
          <p:nvPr/>
        </p:nvSpPr>
        <p:spPr>
          <a:xfrm>
            <a:off x="7888499" y="3390501"/>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TextBox 16">
            <a:extLst>
              <a:ext uri="{FF2B5EF4-FFF2-40B4-BE49-F238E27FC236}">
                <a16:creationId xmlns:a16="http://schemas.microsoft.com/office/drawing/2014/main" id="{F224B43C-DC21-8A77-F066-5975F079825B}"/>
              </a:ext>
            </a:extLst>
          </p:cNvPr>
          <p:cNvSpPr txBox="1"/>
          <p:nvPr/>
        </p:nvSpPr>
        <p:spPr>
          <a:xfrm>
            <a:off x="6665714" y="2311191"/>
            <a:ext cx="4836319" cy="954107"/>
          </a:xfrm>
          <a:prstGeom prst="rect">
            <a:avLst/>
          </a:prstGeom>
          <a:noFill/>
          <a:ln>
            <a:noFill/>
          </a:ln>
        </p:spPr>
        <p:txBody>
          <a:bodyPr wrap="square">
            <a:spAutoFit/>
          </a:bodyPr>
          <a:lstStyle/>
          <a:p>
            <a:pPr algn="ct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Two lattice-based </a:t>
            </a:r>
            <a:b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b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RRC constructions</a:t>
            </a:r>
            <a:endPar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8" name="TextBox 17">
            <a:extLst>
              <a:ext uri="{FF2B5EF4-FFF2-40B4-BE49-F238E27FC236}">
                <a16:creationId xmlns:a16="http://schemas.microsoft.com/office/drawing/2014/main" id="{170A1B4E-52D3-F857-AB07-E3562E8BA449}"/>
              </a:ext>
            </a:extLst>
          </p:cNvPr>
          <p:cNvSpPr txBox="1"/>
          <p:nvPr/>
        </p:nvSpPr>
        <p:spPr>
          <a:xfrm>
            <a:off x="7490528" y="3669836"/>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LWE</a:t>
            </a:r>
          </a:p>
        </p:txBody>
      </p:sp>
      <p:sp>
        <p:nvSpPr>
          <p:cNvPr id="19" name="Rounded Rectangle 18">
            <a:extLst>
              <a:ext uri="{FF2B5EF4-FFF2-40B4-BE49-F238E27FC236}">
                <a16:creationId xmlns:a16="http://schemas.microsoft.com/office/drawing/2014/main" id="{C3E6DB73-AF04-3D52-BF93-47B70E2ADBE3}"/>
              </a:ext>
            </a:extLst>
          </p:cNvPr>
          <p:cNvSpPr/>
          <p:nvPr/>
        </p:nvSpPr>
        <p:spPr>
          <a:xfrm>
            <a:off x="7888499" y="4779544"/>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TextBox 19">
            <a:extLst>
              <a:ext uri="{FF2B5EF4-FFF2-40B4-BE49-F238E27FC236}">
                <a16:creationId xmlns:a16="http://schemas.microsoft.com/office/drawing/2014/main" id="{6A71C6E2-D168-926F-6461-1330BCF3C9DC}"/>
              </a:ext>
            </a:extLst>
          </p:cNvPr>
          <p:cNvSpPr txBox="1"/>
          <p:nvPr/>
        </p:nvSpPr>
        <p:spPr>
          <a:xfrm>
            <a:off x="7506010" y="5086680"/>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Ring-LWE</a:t>
            </a:r>
          </a:p>
        </p:txBody>
      </p:sp>
      <p:sp>
        <p:nvSpPr>
          <p:cNvPr id="21" name="Rounded Rectangle 20">
            <a:extLst>
              <a:ext uri="{FF2B5EF4-FFF2-40B4-BE49-F238E27FC236}">
                <a16:creationId xmlns:a16="http://schemas.microsoft.com/office/drawing/2014/main" id="{3542AF77-8D12-47BF-323E-28F882A93F9F}"/>
              </a:ext>
            </a:extLst>
          </p:cNvPr>
          <p:cNvSpPr/>
          <p:nvPr/>
        </p:nvSpPr>
        <p:spPr>
          <a:xfrm>
            <a:off x="6897887" y="2185988"/>
            <a:ext cx="4371975" cy="3986212"/>
          </a:xfrm>
          <a:prstGeom prst="roundRect">
            <a:avLst/>
          </a:prstGeom>
          <a:no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Rectangle 21">
            <a:extLst>
              <a:ext uri="{FF2B5EF4-FFF2-40B4-BE49-F238E27FC236}">
                <a16:creationId xmlns:a16="http://schemas.microsoft.com/office/drawing/2014/main" id="{E4B22FA0-C851-831E-6AAC-426E10C5B64B}"/>
              </a:ext>
            </a:extLst>
          </p:cNvPr>
          <p:cNvSpPr/>
          <p:nvPr/>
        </p:nvSpPr>
        <p:spPr>
          <a:xfrm>
            <a:off x="355600" y="1928812"/>
            <a:ext cx="11960225" cy="510063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3524386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C74158-CA86-406C-CA74-0AE7F31E5661}"/>
              </a:ext>
            </a:extLst>
          </p:cNvPr>
          <p:cNvSpPr txBox="1">
            <a:spLocks/>
          </p:cNvSpPr>
          <p:nvPr/>
        </p:nvSpPr>
        <p:spPr>
          <a:xfrm>
            <a:off x="798256" y="451783"/>
            <a:ext cx="813143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This Work</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5" name="Content Placeholder 2">
            <a:extLst>
              <a:ext uri="{FF2B5EF4-FFF2-40B4-BE49-F238E27FC236}">
                <a16:creationId xmlns:a16="http://schemas.microsoft.com/office/drawing/2014/main" id="{1115CB9B-BD4E-F3A8-068F-D769027A8B71}"/>
              </a:ext>
            </a:extLst>
          </p:cNvPr>
          <p:cNvSpPr>
            <a:spLocks noGrp="1"/>
          </p:cNvSpPr>
          <p:nvPr>
            <p:ph idx="1"/>
          </p:nvPr>
        </p:nvSpPr>
        <p:spPr>
          <a:xfrm>
            <a:off x="809630" y="1485900"/>
            <a:ext cx="10515600" cy="4691063"/>
          </a:xfrm>
        </p:spPr>
        <p:txBody>
          <a:bodyPr/>
          <a:lstStyle/>
          <a:p>
            <a:pPr marL="0" indent="0">
              <a:buNone/>
            </a:pP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We construct a </a:t>
            </a: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practical lattice-based SSLE protocol</a:t>
            </a:r>
          </a:p>
        </p:txBody>
      </p:sp>
      <p:sp>
        <p:nvSpPr>
          <p:cNvPr id="7" name="Rounded Rectangle 6">
            <a:extLst>
              <a:ext uri="{FF2B5EF4-FFF2-40B4-BE49-F238E27FC236}">
                <a16:creationId xmlns:a16="http://schemas.microsoft.com/office/drawing/2014/main" id="{0AA49D35-12C5-3AB7-3D3D-319E9AB80E53}"/>
              </a:ext>
            </a:extLst>
          </p:cNvPr>
          <p:cNvSpPr/>
          <p:nvPr/>
        </p:nvSpPr>
        <p:spPr>
          <a:xfrm>
            <a:off x="828677" y="2185988"/>
            <a:ext cx="4371975" cy="3986212"/>
          </a:xfrm>
          <a:prstGeom prst="round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8E5E5317-F344-3A7D-18EB-C8AC36C47993}"/>
              </a:ext>
            </a:extLst>
          </p:cNvPr>
          <p:cNvSpPr txBox="1"/>
          <p:nvPr/>
        </p:nvSpPr>
        <p:spPr>
          <a:xfrm>
            <a:off x="596504" y="2474893"/>
            <a:ext cx="4836319" cy="954107"/>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Generalize the </a:t>
            </a:r>
            <a:b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b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BEHG protocol</a:t>
            </a:r>
          </a:p>
        </p:txBody>
      </p:sp>
      <p:sp>
        <p:nvSpPr>
          <p:cNvPr id="10" name="Rounded Rectangle 9">
            <a:extLst>
              <a:ext uri="{FF2B5EF4-FFF2-40B4-BE49-F238E27FC236}">
                <a16:creationId xmlns:a16="http://schemas.microsoft.com/office/drawing/2014/main" id="{4044E76C-0417-08AF-09D9-714C9C6178EF}"/>
              </a:ext>
            </a:extLst>
          </p:cNvPr>
          <p:cNvSpPr/>
          <p:nvPr/>
        </p:nvSpPr>
        <p:spPr>
          <a:xfrm>
            <a:off x="1026318" y="4572000"/>
            <a:ext cx="3976689" cy="1352549"/>
          </a:xfrm>
          <a:prstGeom prst="roundRect">
            <a:avLst/>
          </a:prstGeom>
          <a:solidFill>
            <a:schemeClr val="bg1"/>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TextBox 10">
            <a:extLst>
              <a:ext uri="{FF2B5EF4-FFF2-40B4-BE49-F238E27FC236}">
                <a16:creationId xmlns:a16="http://schemas.microsoft.com/office/drawing/2014/main" id="{DDF44BD9-BFFD-E9A3-B939-C6FBE50EE58C}"/>
              </a:ext>
            </a:extLst>
          </p:cNvPr>
          <p:cNvSpPr txBox="1"/>
          <p:nvPr/>
        </p:nvSpPr>
        <p:spPr>
          <a:xfrm>
            <a:off x="596502" y="4743421"/>
            <a:ext cx="4836319" cy="954107"/>
          </a:xfrm>
          <a:prstGeom prst="rect">
            <a:avLst/>
          </a:prstGeom>
          <a:noFill/>
        </p:spPr>
        <p:txBody>
          <a:bodyPr wrap="square">
            <a:spAutoFit/>
          </a:bodyPr>
          <a:lstStyle/>
          <a:p>
            <a:pPr algn="ctr"/>
            <a:r>
              <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rPr>
              <a:t>Re-randomizable Commitments (RRCs)</a:t>
            </a:r>
          </a:p>
        </p:txBody>
      </p:sp>
      <p:sp>
        <p:nvSpPr>
          <p:cNvPr id="12" name="TextBox 11">
            <a:extLst>
              <a:ext uri="{FF2B5EF4-FFF2-40B4-BE49-F238E27FC236}">
                <a16:creationId xmlns:a16="http://schemas.microsoft.com/office/drawing/2014/main" id="{8244B08D-9415-BA22-6026-810F227FBCC1}"/>
              </a:ext>
            </a:extLst>
          </p:cNvPr>
          <p:cNvSpPr txBox="1"/>
          <p:nvPr/>
        </p:nvSpPr>
        <p:spPr>
          <a:xfrm>
            <a:off x="-200022" y="4091614"/>
            <a:ext cx="4836319"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New notion:</a:t>
            </a:r>
          </a:p>
        </p:txBody>
      </p:sp>
      <p:cxnSp>
        <p:nvCxnSpPr>
          <p:cNvPr id="15" name="Elbow Connector 14">
            <a:extLst>
              <a:ext uri="{FF2B5EF4-FFF2-40B4-BE49-F238E27FC236}">
                <a16:creationId xmlns:a16="http://schemas.microsoft.com/office/drawing/2014/main" id="{997A24B1-4C8A-9852-F5D0-1033C73C854C}"/>
              </a:ext>
            </a:extLst>
          </p:cNvPr>
          <p:cNvCxnSpPr/>
          <p:nvPr/>
        </p:nvCxnSpPr>
        <p:spPr>
          <a:xfrm flipV="1">
            <a:off x="5003007" y="3429000"/>
            <a:ext cx="1897859" cy="1819274"/>
          </a:xfrm>
          <a:prstGeom prst="bentConnector3">
            <a:avLst/>
          </a:prstGeom>
          <a:ln w="57150">
            <a:solidFill>
              <a:srgbClr val="1D2F6C"/>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DC4AF7D2-6213-F55B-9EB7-2EE51804C25E}"/>
              </a:ext>
            </a:extLst>
          </p:cNvPr>
          <p:cNvSpPr/>
          <p:nvPr/>
        </p:nvSpPr>
        <p:spPr>
          <a:xfrm>
            <a:off x="7888499" y="3390501"/>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TextBox 16">
            <a:extLst>
              <a:ext uri="{FF2B5EF4-FFF2-40B4-BE49-F238E27FC236}">
                <a16:creationId xmlns:a16="http://schemas.microsoft.com/office/drawing/2014/main" id="{F224B43C-DC21-8A77-F066-5975F079825B}"/>
              </a:ext>
            </a:extLst>
          </p:cNvPr>
          <p:cNvSpPr txBox="1"/>
          <p:nvPr/>
        </p:nvSpPr>
        <p:spPr>
          <a:xfrm>
            <a:off x="6665714" y="2311191"/>
            <a:ext cx="4836319" cy="954107"/>
          </a:xfrm>
          <a:prstGeom prst="rect">
            <a:avLst/>
          </a:prstGeom>
          <a:noFill/>
          <a:ln>
            <a:noFill/>
          </a:ln>
        </p:spPr>
        <p:txBody>
          <a:bodyPr wrap="square">
            <a:spAutoFit/>
          </a:bodyPr>
          <a:lstStyle/>
          <a:p>
            <a:pPr algn="ct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Two lattice-based </a:t>
            </a:r>
            <a:b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b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RRC constructions</a:t>
            </a:r>
            <a:endPar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8" name="TextBox 17">
            <a:extLst>
              <a:ext uri="{FF2B5EF4-FFF2-40B4-BE49-F238E27FC236}">
                <a16:creationId xmlns:a16="http://schemas.microsoft.com/office/drawing/2014/main" id="{170A1B4E-52D3-F857-AB07-E3562E8BA449}"/>
              </a:ext>
            </a:extLst>
          </p:cNvPr>
          <p:cNvSpPr txBox="1"/>
          <p:nvPr/>
        </p:nvSpPr>
        <p:spPr>
          <a:xfrm>
            <a:off x="7490528" y="3669836"/>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LWE</a:t>
            </a:r>
          </a:p>
        </p:txBody>
      </p:sp>
      <p:sp>
        <p:nvSpPr>
          <p:cNvPr id="19" name="Rounded Rectangle 18">
            <a:extLst>
              <a:ext uri="{FF2B5EF4-FFF2-40B4-BE49-F238E27FC236}">
                <a16:creationId xmlns:a16="http://schemas.microsoft.com/office/drawing/2014/main" id="{C3E6DB73-AF04-3D52-BF93-47B70E2ADBE3}"/>
              </a:ext>
            </a:extLst>
          </p:cNvPr>
          <p:cNvSpPr/>
          <p:nvPr/>
        </p:nvSpPr>
        <p:spPr>
          <a:xfrm>
            <a:off x="7888499" y="4779544"/>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TextBox 19">
            <a:extLst>
              <a:ext uri="{FF2B5EF4-FFF2-40B4-BE49-F238E27FC236}">
                <a16:creationId xmlns:a16="http://schemas.microsoft.com/office/drawing/2014/main" id="{6A71C6E2-D168-926F-6461-1330BCF3C9DC}"/>
              </a:ext>
            </a:extLst>
          </p:cNvPr>
          <p:cNvSpPr txBox="1"/>
          <p:nvPr/>
        </p:nvSpPr>
        <p:spPr>
          <a:xfrm>
            <a:off x="7506010" y="5086680"/>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Ring-LWE</a:t>
            </a:r>
          </a:p>
        </p:txBody>
      </p:sp>
      <p:sp>
        <p:nvSpPr>
          <p:cNvPr id="21" name="Rounded Rectangle 20">
            <a:extLst>
              <a:ext uri="{FF2B5EF4-FFF2-40B4-BE49-F238E27FC236}">
                <a16:creationId xmlns:a16="http://schemas.microsoft.com/office/drawing/2014/main" id="{3542AF77-8D12-47BF-323E-28F882A93F9F}"/>
              </a:ext>
            </a:extLst>
          </p:cNvPr>
          <p:cNvSpPr/>
          <p:nvPr/>
        </p:nvSpPr>
        <p:spPr>
          <a:xfrm>
            <a:off x="6897887" y="2185988"/>
            <a:ext cx="4371975" cy="3986212"/>
          </a:xfrm>
          <a:prstGeom prst="roundRect">
            <a:avLst/>
          </a:prstGeom>
          <a:no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Rectangle 21">
            <a:extLst>
              <a:ext uri="{FF2B5EF4-FFF2-40B4-BE49-F238E27FC236}">
                <a16:creationId xmlns:a16="http://schemas.microsoft.com/office/drawing/2014/main" id="{E4B22FA0-C851-831E-6AAC-426E10C5B64B}"/>
              </a:ext>
            </a:extLst>
          </p:cNvPr>
          <p:cNvSpPr/>
          <p:nvPr/>
        </p:nvSpPr>
        <p:spPr>
          <a:xfrm>
            <a:off x="5243512" y="1928812"/>
            <a:ext cx="7072313" cy="510063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263105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C74158-CA86-406C-CA74-0AE7F31E5661}"/>
              </a:ext>
            </a:extLst>
          </p:cNvPr>
          <p:cNvSpPr txBox="1">
            <a:spLocks/>
          </p:cNvSpPr>
          <p:nvPr/>
        </p:nvSpPr>
        <p:spPr>
          <a:xfrm>
            <a:off x="798256" y="451783"/>
            <a:ext cx="813143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This Work</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5" name="Content Placeholder 2">
            <a:extLst>
              <a:ext uri="{FF2B5EF4-FFF2-40B4-BE49-F238E27FC236}">
                <a16:creationId xmlns:a16="http://schemas.microsoft.com/office/drawing/2014/main" id="{1115CB9B-BD4E-F3A8-068F-D769027A8B71}"/>
              </a:ext>
            </a:extLst>
          </p:cNvPr>
          <p:cNvSpPr>
            <a:spLocks noGrp="1"/>
          </p:cNvSpPr>
          <p:nvPr>
            <p:ph idx="1"/>
          </p:nvPr>
        </p:nvSpPr>
        <p:spPr>
          <a:xfrm>
            <a:off x="809630" y="1485900"/>
            <a:ext cx="10515600" cy="4691063"/>
          </a:xfrm>
        </p:spPr>
        <p:txBody>
          <a:bodyPr/>
          <a:lstStyle/>
          <a:p>
            <a:pPr marL="0" indent="0">
              <a:buNone/>
            </a:pP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We construct a </a:t>
            </a: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practical lattice-based SSLE protocol</a:t>
            </a:r>
          </a:p>
        </p:txBody>
      </p:sp>
      <p:sp>
        <p:nvSpPr>
          <p:cNvPr id="7" name="Rounded Rectangle 6">
            <a:extLst>
              <a:ext uri="{FF2B5EF4-FFF2-40B4-BE49-F238E27FC236}">
                <a16:creationId xmlns:a16="http://schemas.microsoft.com/office/drawing/2014/main" id="{0AA49D35-12C5-3AB7-3D3D-319E9AB80E53}"/>
              </a:ext>
            </a:extLst>
          </p:cNvPr>
          <p:cNvSpPr/>
          <p:nvPr/>
        </p:nvSpPr>
        <p:spPr>
          <a:xfrm>
            <a:off x="828677" y="2185988"/>
            <a:ext cx="4371975" cy="3986212"/>
          </a:xfrm>
          <a:prstGeom prst="round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8E5E5317-F344-3A7D-18EB-C8AC36C47993}"/>
              </a:ext>
            </a:extLst>
          </p:cNvPr>
          <p:cNvSpPr txBox="1"/>
          <p:nvPr/>
        </p:nvSpPr>
        <p:spPr>
          <a:xfrm>
            <a:off x="596504" y="2474893"/>
            <a:ext cx="4836319" cy="954107"/>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Generalize the </a:t>
            </a:r>
            <a:b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b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BEHG protocol</a:t>
            </a:r>
          </a:p>
        </p:txBody>
      </p:sp>
      <p:sp>
        <p:nvSpPr>
          <p:cNvPr id="10" name="Rounded Rectangle 9">
            <a:extLst>
              <a:ext uri="{FF2B5EF4-FFF2-40B4-BE49-F238E27FC236}">
                <a16:creationId xmlns:a16="http://schemas.microsoft.com/office/drawing/2014/main" id="{4044E76C-0417-08AF-09D9-714C9C6178EF}"/>
              </a:ext>
            </a:extLst>
          </p:cNvPr>
          <p:cNvSpPr/>
          <p:nvPr/>
        </p:nvSpPr>
        <p:spPr>
          <a:xfrm>
            <a:off x="1026318" y="4572000"/>
            <a:ext cx="3976689" cy="1352549"/>
          </a:xfrm>
          <a:prstGeom prst="roundRect">
            <a:avLst/>
          </a:prstGeom>
          <a:solidFill>
            <a:schemeClr val="bg1"/>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TextBox 10">
            <a:extLst>
              <a:ext uri="{FF2B5EF4-FFF2-40B4-BE49-F238E27FC236}">
                <a16:creationId xmlns:a16="http://schemas.microsoft.com/office/drawing/2014/main" id="{DDF44BD9-BFFD-E9A3-B939-C6FBE50EE58C}"/>
              </a:ext>
            </a:extLst>
          </p:cNvPr>
          <p:cNvSpPr txBox="1"/>
          <p:nvPr/>
        </p:nvSpPr>
        <p:spPr>
          <a:xfrm>
            <a:off x="596502" y="4743421"/>
            <a:ext cx="4836319" cy="954107"/>
          </a:xfrm>
          <a:prstGeom prst="rect">
            <a:avLst/>
          </a:prstGeom>
          <a:noFill/>
        </p:spPr>
        <p:txBody>
          <a:bodyPr wrap="square">
            <a:spAutoFit/>
          </a:bodyPr>
          <a:lstStyle/>
          <a:p>
            <a:pPr algn="ctr"/>
            <a:r>
              <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rPr>
              <a:t>Re-randomizable Commitments (RRCs)</a:t>
            </a:r>
          </a:p>
        </p:txBody>
      </p:sp>
      <p:sp>
        <p:nvSpPr>
          <p:cNvPr id="12" name="TextBox 11">
            <a:extLst>
              <a:ext uri="{FF2B5EF4-FFF2-40B4-BE49-F238E27FC236}">
                <a16:creationId xmlns:a16="http://schemas.microsoft.com/office/drawing/2014/main" id="{8244B08D-9415-BA22-6026-810F227FBCC1}"/>
              </a:ext>
            </a:extLst>
          </p:cNvPr>
          <p:cNvSpPr txBox="1"/>
          <p:nvPr/>
        </p:nvSpPr>
        <p:spPr>
          <a:xfrm>
            <a:off x="-200022" y="4091614"/>
            <a:ext cx="4836319"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New notion:</a:t>
            </a:r>
          </a:p>
        </p:txBody>
      </p:sp>
      <p:cxnSp>
        <p:nvCxnSpPr>
          <p:cNvPr id="15" name="Elbow Connector 14">
            <a:extLst>
              <a:ext uri="{FF2B5EF4-FFF2-40B4-BE49-F238E27FC236}">
                <a16:creationId xmlns:a16="http://schemas.microsoft.com/office/drawing/2014/main" id="{997A24B1-4C8A-9852-F5D0-1033C73C854C}"/>
              </a:ext>
            </a:extLst>
          </p:cNvPr>
          <p:cNvCxnSpPr/>
          <p:nvPr/>
        </p:nvCxnSpPr>
        <p:spPr>
          <a:xfrm flipV="1">
            <a:off x="5003007" y="3429000"/>
            <a:ext cx="1897859" cy="1819274"/>
          </a:xfrm>
          <a:prstGeom prst="bentConnector3">
            <a:avLst/>
          </a:prstGeom>
          <a:ln w="57150">
            <a:solidFill>
              <a:srgbClr val="1D2F6C"/>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DC4AF7D2-6213-F55B-9EB7-2EE51804C25E}"/>
              </a:ext>
            </a:extLst>
          </p:cNvPr>
          <p:cNvSpPr/>
          <p:nvPr/>
        </p:nvSpPr>
        <p:spPr>
          <a:xfrm>
            <a:off x="7888499" y="3390501"/>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TextBox 16">
            <a:extLst>
              <a:ext uri="{FF2B5EF4-FFF2-40B4-BE49-F238E27FC236}">
                <a16:creationId xmlns:a16="http://schemas.microsoft.com/office/drawing/2014/main" id="{F224B43C-DC21-8A77-F066-5975F079825B}"/>
              </a:ext>
            </a:extLst>
          </p:cNvPr>
          <p:cNvSpPr txBox="1"/>
          <p:nvPr/>
        </p:nvSpPr>
        <p:spPr>
          <a:xfrm>
            <a:off x="6665714" y="2311191"/>
            <a:ext cx="4836319" cy="954107"/>
          </a:xfrm>
          <a:prstGeom prst="rect">
            <a:avLst/>
          </a:prstGeom>
          <a:noFill/>
          <a:ln>
            <a:noFill/>
          </a:ln>
        </p:spPr>
        <p:txBody>
          <a:bodyPr wrap="square">
            <a:spAutoFit/>
          </a:bodyPr>
          <a:lstStyle/>
          <a:p>
            <a:pPr algn="ct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Two lattice-based </a:t>
            </a:r>
            <a:b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b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RRC constructions</a:t>
            </a:r>
            <a:endPar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8" name="TextBox 17">
            <a:extLst>
              <a:ext uri="{FF2B5EF4-FFF2-40B4-BE49-F238E27FC236}">
                <a16:creationId xmlns:a16="http://schemas.microsoft.com/office/drawing/2014/main" id="{170A1B4E-52D3-F857-AB07-E3562E8BA449}"/>
              </a:ext>
            </a:extLst>
          </p:cNvPr>
          <p:cNvSpPr txBox="1"/>
          <p:nvPr/>
        </p:nvSpPr>
        <p:spPr>
          <a:xfrm>
            <a:off x="7490528" y="3669836"/>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LWE</a:t>
            </a:r>
          </a:p>
        </p:txBody>
      </p:sp>
      <p:sp>
        <p:nvSpPr>
          <p:cNvPr id="19" name="Rounded Rectangle 18">
            <a:extLst>
              <a:ext uri="{FF2B5EF4-FFF2-40B4-BE49-F238E27FC236}">
                <a16:creationId xmlns:a16="http://schemas.microsoft.com/office/drawing/2014/main" id="{C3E6DB73-AF04-3D52-BF93-47B70E2ADBE3}"/>
              </a:ext>
            </a:extLst>
          </p:cNvPr>
          <p:cNvSpPr/>
          <p:nvPr/>
        </p:nvSpPr>
        <p:spPr>
          <a:xfrm>
            <a:off x="7888499" y="4779544"/>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TextBox 19">
            <a:extLst>
              <a:ext uri="{FF2B5EF4-FFF2-40B4-BE49-F238E27FC236}">
                <a16:creationId xmlns:a16="http://schemas.microsoft.com/office/drawing/2014/main" id="{6A71C6E2-D168-926F-6461-1330BCF3C9DC}"/>
              </a:ext>
            </a:extLst>
          </p:cNvPr>
          <p:cNvSpPr txBox="1"/>
          <p:nvPr/>
        </p:nvSpPr>
        <p:spPr>
          <a:xfrm>
            <a:off x="7506010" y="5086680"/>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Ring-LWE</a:t>
            </a:r>
          </a:p>
        </p:txBody>
      </p:sp>
      <p:sp>
        <p:nvSpPr>
          <p:cNvPr id="21" name="Rounded Rectangle 20">
            <a:extLst>
              <a:ext uri="{FF2B5EF4-FFF2-40B4-BE49-F238E27FC236}">
                <a16:creationId xmlns:a16="http://schemas.microsoft.com/office/drawing/2014/main" id="{3542AF77-8D12-47BF-323E-28F882A93F9F}"/>
              </a:ext>
            </a:extLst>
          </p:cNvPr>
          <p:cNvSpPr/>
          <p:nvPr/>
        </p:nvSpPr>
        <p:spPr>
          <a:xfrm>
            <a:off x="6897887" y="2185988"/>
            <a:ext cx="4371975" cy="3986212"/>
          </a:xfrm>
          <a:prstGeom prst="roundRect">
            <a:avLst/>
          </a:prstGeom>
          <a:no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851604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C74158-CA86-406C-CA74-0AE7F31E5661}"/>
              </a:ext>
            </a:extLst>
          </p:cNvPr>
          <p:cNvSpPr txBox="1">
            <a:spLocks/>
          </p:cNvSpPr>
          <p:nvPr/>
        </p:nvSpPr>
        <p:spPr>
          <a:xfrm>
            <a:off x="798256" y="451783"/>
            <a:ext cx="813143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This Work</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5" name="Content Placeholder 2">
            <a:extLst>
              <a:ext uri="{FF2B5EF4-FFF2-40B4-BE49-F238E27FC236}">
                <a16:creationId xmlns:a16="http://schemas.microsoft.com/office/drawing/2014/main" id="{1115CB9B-BD4E-F3A8-068F-D769027A8B71}"/>
              </a:ext>
            </a:extLst>
          </p:cNvPr>
          <p:cNvSpPr>
            <a:spLocks noGrp="1"/>
          </p:cNvSpPr>
          <p:nvPr>
            <p:ph idx="1"/>
          </p:nvPr>
        </p:nvSpPr>
        <p:spPr>
          <a:xfrm>
            <a:off x="809630" y="1485900"/>
            <a:ext cx="10515600" cy="4691063"/>
          </a:xfrm>
        </p:spPr>
        <p:txBody>
          <a:bodyPr/>
          <a:lstStyle/>
          <a:p>
            <a:pPr marL="0" indent="0">
              <a:buNone/>
            </a:pP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We construct a </a:t>
            </a: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practical lattice-based SSLE protocol</a:t>
            </a:r>
          </a:p>
        </p:txBody>
      </p:sp>
      <p:sp>
        <p:nvSpPr>
          <p:cNvPr id="7" name="Rounded Rectangle 6">
            <a:extLst>
              <a:ext uri="{FF2B5EF4-FFF2-40B4-BE49-F238E27FC236}">
                <a16:creationId xmlns:a16="http://schemas.microsoft.com/office/drawing/2014/main" id="{0AA49D35-12C5-3AB7-3D3D-319E9AB80E53}"/>
              </a:ext>
            </a:extLst>
          </p:cNvPr>
          <p:cNvSpPr/>
          <p:nvPr/>
        </p:nvSpPr>
        <p:spPr>
          <a:xfrm>
            <a:off x="828677" y="2185988"/>
            <a:ext cx="4371975" cy="3986212"/>
          </a:xfrm>
          <a:prstGeom prst="round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8E5E5317-F344-3A7D-18EB-C8AC36C47993}"/>
              </a:ext>
            </a:extLst>
          </p:cNvPr>
          <p:cNvSpPr txBox="1"/>
          <p:nvPr/>
        </p:nvSpPr>
        <p:spPr>
          <a:xfrm>
            <a:off x="596504" y="2474893"/>
            <a:ext cx="4836319" cy="954107"/>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Generalize the </a:t>
            </a:r>
            <a:b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b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BEHG protocol</a:t>
            </a:r>
          </a:p>
        </p:txBody>
      </p:sp>
      <p:sp>
        <p:nvSpPr>
          <p:cNvPr id="10" name="Rounded Rectangle 9">
            <a:extLst>
              <a:ext uri="{FF2B5EF4-FFF2-40B4-BE49-F238E27FC236}">
                <a16:creationId xmlns:a16="http://schemas.microsoft.com/office/drawing/2014/main" id="{4044E76C-0417-08AF-09D9-714C9C6178EF}"/>
              </a:ext>
            </a:extLst>
          </p:cNvPr>
          <p:cNvSpPr/>
          <p:nvPr/>
        </p:nvSpPr>
        <p:spPr>
          <a:xfrm>
            <a:off x="1026318" y="4572000"/>
            <a:ext cx="3976689" cy="1352549"/>
          </a:xfrm>
          <a:prstGeom prst="roundRect">
            <a:avLst/>
          </a:prstGeom>
          <a:solidFill>
            <a:schemeClr val="bg1"/>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TextBox 10">
            <a:extLst>
              <a:ext uri="{FF2B5EF4-FFF2-40B4-BE49-F238E27FC236}">
                <a16:creationId xmlns:a16="http://schemas.microsoft.com/office/drawing/2014/main" id="{DDF44BD9-BFFD-E9A3-B939-C6FBE50EE58C}"/>
              </a:ext>
            </a:extLst>
          </p:cNvPr>
          <p:cNvSpPr txBox="1"/>
          <p:nvPr/>
        </p:nvSpPr>
        <p:spPr>
          <a:xfrm>
            <a:off x="596502" y="4743421"/>
            <a:ext cx="4836319" cy="954107"/>
          </a:xfrm>
          <a:prstGeom prst="rect">
            <a:avLst/>
          </a:prstGeom>
          <a:noFill/>
        </p:spPr>
        <p:txBody>
          <a:bodyPr wrap="square">
            <a:spAutoFit/>
          </a:bodyPr>
          <a:lstStyle/>
          <a:p>
            <a:pPr algn="ctr"/>
            <a:r>
              <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rPr>
              <a:t>Re-randomizable Commitments (RRCs)</a:t>
            </a:r>
          </a:p>
        </p:txBody>
      </p:sp>
      <p:sp>
        <p:nvSpPr>
          <p:cNvPr id="12" name="TextBox 11">
            <a:extLst>
              <a:ext uri="{FF2B5EF4-FFF2-40B4-BE49-F238E27FC236}">
                <a16:creationId xmlns:a16="http://schemas.microsoft.com/office/drawing/2014/main" id="{8244B08D-9415-BA22-6026-810F227FBCC1}"/>
              </a:ext>
            </a:extLst>
          </p:cNvPr>
          <p:cNvSpPr txBox="1"/>
          <p:nvPr/>
        </p:nvSpPr>
        <p:spPr>
          <a:xfrm>
            <a:off x="-200022" y="4091614"/>
            <a:ext cx="4836319"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New notion:</a:t>
            </a:r>
          </a:p>
        </p:txBody>
      </p:sp>
      <p:cxnSp>
        <p:nvCxnSpPr>
          <p:cNvPr id="15" name="Elbow Connector 14">
            <a:extLst>
              <a:ext uri="{FF2B5EF4-FFF2-40B4-BE49-F238E27FC236}">
                <a16:creationId xmlns:a16="http://schemas.microsoft.com/office/drawing/2014/main" id="{997A24B1-4C8A-9852-F5D0-1033C73C854C}"/>
              </a:ext>
            </a:extLst>
          </p:cNvPr>
          <p:cNvCxnSpPr/>
          <p:nvPr/>
        </p:nvCxnSpPr>
        <p:spPr>
          <a:xfrm flipV="1">
            <a:off x="5003007" y="3429000"/>
            <a:ext cx="1897859" cy="1819274"/>
          </a:xfrm>
          <a:prstGeom prst="bentConnector3">
            <a:avLst/>
          </a:prstGeom>
          <a:ln w="57150">
            <a:solidFill>
              <a:srgbClr val="1D2F6C"/>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DC4AF7D2-6213-F55B-9EB7-2EE51804C25E}"/>
              </a:ext>
            </a:extLst>
          </p:cNvPr>
          <p:cNvSpPr/>
          <p:nvPr/>
        </p:nvSpPr>
        <p:spPr>
          <a:xfrm>
            <a:off x="7888499" y="3390501"/>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TextBox 16">
            <a:extLst>
              <a:ext uri="{FF2B5EF4-FFF2-40B4-BE49-F238E27FC236}">
                <a16:creationId xmlns:a16="http://schemas.microsoft.com/office/drawing/2014/main" id="{F224B43C-DC21-8A77-F066-5975F079825B}"/>
              </a:ext>
            </a:extLst>
          </p:cNvPr>
          <p:cNvSpPr txBox="1"/>
          <p:nvPr/>
        </p:nvSpPr>
        <p:spPr>
          <a:xfrm>
            <a:off x="6665714" y="2311191"/>
            <a:ext cx="4836319" cy="954107"/>
          </a:xfrm>
          <a:prstGeom prst="rect">
            <a:avLst/>
          </a:prstGeom>
          <a:noFill/>
          <a:ln>
            <a:noFill/>
          </a:ln>
        </p:spPr>
        <p:txBody>
          <a:bodyPr wrap="square">
            <a:spAutoFit/>
          </a:bodyPr>
          <a:lstStyle/>
          <a:p>
            <a:pPr algn="ct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Two lattice-based </a:t>
            </a:r>
            <a:b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b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RRC constructions</a:t>
            </a:r>
            <a:endPar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8" name="TextBox 17">
            <a:extLst>
              <a:ext uri="{FF2B5EF4-FFF2-40B4-BE49-F238E27FC236}">
                <a16:creationId xmlns:a16="http://schemas.microsoft.com/office/drawing/2014/main" id="{170A1B4E-52D3-F857-AB07-E3562E8BA449}"/>
              </a:ext>
            </a:extLst>
          </p:cNvPr>
          <p:cNvSpPr txBox="1"/>
          <p:nvPr/>
        </p:nvSpPr>
        <p:spPr>
          <a:xfrm>
            <a:off x="7490528" y="3669836"/>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LWE</a:t>
            </a:r>
          </a:p>
        </p:txBody>
      </p:sp>
      <p:sp>
        <p:nvSpPr>
          <p:cNvPr id="19" name="Rounded Rectangle 18">
            <a:extLst>
              <a:ext uri="{FF2B5EF4-FFF2-40B4-BE49-F238E27FC236}">
                <a16:creationId xmlns:a16="http://schemas.microsoft.com/office/drawing/2014/main" id="{C3E6DB73-AF04-3D52-BF93-47B70E2ADBE3}"/>
              </a:ext>
            </a:extLst>
          </p:cNvPr>
          <p:cNvSpPr/>
          <p:nvPr/>
        </p:nvSpPr>
        <p:spPr>
          <a:xfrm>
            <a:off x="7888499" y="4779544"/>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TextBox 19">
            <a:extLst>
              <a:ext uri="{FF2B5EF4-FFF2-40B4-BE49-F238E27FC236}">
                <a16:creationId xmlns:a16="http://schemas.microsoft.com/office/drawing/2014/main" id="{6A71C6E2-D168-926F-6461-1330BCF3C9DC}"/>
              </a:ext>
            </a:extLst>
          </p:cNvPr>
          <p:cNvSpPr txBox="1"/>
          <p:nvPr/>
        </p:nvSpPr>
        <p:spPr>
          <a:xfrm>
            <a:off x="7506010" y="5086680"/>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Ring-LWE</a:t>
            </a:r>
          </a:p>
        </p:txBody>
      </p:sp>
      <p:sp>
        <p:nvSpPr>
          <p:cNvPr id="21" name="Rounded Rectangle 20">
            <a:extLst>
              <a:ext uri="{FF2B5EF4-FFF2-40B4-BE49-F238E27FC236}">
                <a16:creationId xmlns:a16="http://schemas.microsoft.com/office/drawing/2014/main" id="{3542AF77-8D12-47BF-323E-28F882A93F9F}"/>
              </a:ext>
            </a:extLst>
          </p:cNvPr>
          <p:cNvSpPr/>
          <p:nvPr/>
        </p:nvSpPr>
        <p:spPr>
          <a:xfrm>
            <a:off x="6897887" y="2185988"/>
            <a:ext cx="4371975" cy="3986212"/>
          </a:xfrm>
          <a:prstGeom prst="roundRect">
            <a:avLst/>
          </a:prstGeom>
          <a:no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Rectangle 21">
            <a:extLst>
              <a:ext uri="{FF2B5EF4-FFF2-40B4-BE49-F238E27FC236}">
                <a16:creationId xmlns:a16="http://schemas.microsoft.com/office/drawing/2014/main" id="{E4B22FA0-C851-831E-6AAC-426E10C5B64B}"/>
              </a:ext>
            </a:extLst>
          </p:cNvPr>
          <p:cNvSpPr/>
          <p:nvPr/>
        </p:nvSpPr>
        <p:spPr>
          <a:xfrm>
            <a:off x="5243512" y="1928812"/>
            <a:ext cx="7072313" cy="510063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1507790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The BEHG Protocol: An Abstract View</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graphicFrame>
        <p:nvGraphicFramePr>
          <p:cNvPr id="16" name="Content Placeholder 2">
            <a:extLst>
              <a:ext uri="{FF2B5EF4-FFF2-40B4-BE49-F238E27FC236}">
                <a16:creationId xmlns:a16="http://schemas.microsoft.com/office/drawing/2014/main" id="{CA1804B4-F4A9-7640-CEC5-2FF734F7DD4F}"/>
              </a:ext>
            </a:extLst>
          </p:cNvPr>
          <p:cNvGraphicFramePr>
            <a:graphicFrameLocks noGrp="1"/>
          </p:cNvGraphicFramePr>
          <p:nvPr>
            <p:ph idx="1"/>
            <p:extLst>
              <p:ext uri="{D42A27DB-BD31-4B8C-83A1-F6EECF244321}">
                <p14:modId xmlns:p14="http://schemas.microsoft.com/office/powerpoint/2010/main" val="8903326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0" name="Straight Connector 29">
            <a:extLst>
              <a:ext uri="{FF2B5EF4-FFF2-40B4-BE49-F238E27FC236}">
                <a16:creationId xmlns:a16="http://schemas.microsoft.com/office/drawing/2014/main" id="{A2054BBE-6A6C-1117-7CA0-3141E5EF85EE}"/>
              </a:ext>
            </a:extLst>
          </p:cNvPr>
          <p:cNvCxnSpPr>
            <a:cxnSpLocks/>
          </p:cNvCxnSpPr>
          <p:nvPr/>
        </p:nvCxnSpPr>
        <p:spPr>
          <a:xfrm>
            <a:off x="5687023" y="3429000"/>
            <a:ext cx="123825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B4A6304-BD50-4370-8942-2B41118128BE}"/>
              </a:ext>
            </a:extLst>
          </p:cNvPr>
          <p:cNvSpPr/>
          <p:nvPr/>
        </p:nvSpPr>
        <p:spPr>
          <a:xfrm>
            <a:off x="203201" y="1450975"/>
            <a:ext cx="11870266" cy="510063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1142308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The BEHG Protocol: An Abstract View</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graphicFrame>
        <p:nvGraphicFramePr>
          <p:cNvPr id="16" name="Content Placeholder 2">
            <a:extLst>
              <a:ext uri="{FF2B5EF4-FFF2-40B4-BE49-F238E27FC236}">
                <a16:creationId xmlns:a16="http://schemas.microsoft.com/office/drawing/2014/main" id="{CA1804B4-F4A9-7640-CEC5-2FF734F7DD4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0" name="Straight Connector 29">
            <a:extLst>
              <a:ext uri="{FF2B5EF4-FFF2-40B4-BE49-F238E27FC236}">
                <a16:creationId xmlns:a16="http://schemas.microsoft.com/office/drawing/2014/main" id="{A2054BBE-6A6C-1117-7CA0-3141E5EF85EE}"/>
              </a:ext>
            </a:extLst>
          </p:cNvPr>
          <p:cNvCxnSpPr>
            <a:cxnSpLocks/>
          </p:cNvCxnSpPr>
          <p:nvPr/>
        </p:nvCxnSpPr>
        <p:spPr>
          <a:xfrm>
            <a:off x="5687023" y="3429000"/>
            <a:ext cx="123825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B4A6304-BD50-4370-8942-2B41118128BE}"/>
              </a:ext>
            </a:extLst>
          </p:cNvPr>
          <p:cNvSpPr/>
          <p:nvPr/>
        </p:nvSpPr>
        <p:spPr>
          <a:xfrm>
            <a:off x="203201" y="4114803"/>
            <a:ext cx="11870266" cy="2436809"/>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4" name="TextBox 3">
            <a:extLst>
              <a:ext uri="{FF2B5EF4-FFF2-40B4-BE49-F238E27FC236}">
                <a16:creationId xmlns:a16="http://schemas.microsoft.com/office/drawing/2014/main" id="{B3CF830F-9389-413C-2714-2C72ECAEC2CC}"/>
              </a:ext>
            </a:extLst>
          </p:cNvPr>
          <p:cNvSpPr txBox="1"/>
          <p:nvPr/>
        </p:nvSpPr>
        <p:spPr>
          <a:xfrm>
            <a:off x="4796632" y="1825625"/>
            <a:ext cx="3025187" cy="461665"/>
          </a:xfrm>
          <a:prstGeom prst="rect">
            <a:avLst/>
          </a:prstGeom>
          <a:noFill/>
        </p:spPr>
        <p:txBody>
          <a:bodyPr wrap="none" rtlCol="0">
            <a:spAutoFit/>
          </a:bodyPr>
          <a:lstStyle/>
          <a:p>
            <a:r>
              <a:rPr lang="en-US" sz="2400" dirty="0">
                <a:latin typeface="Helvetica Neue Light" panose="02000403000000020004" pitchFamily="2" charset="0"/>
                <a:ea typeface="Helvetica Neue Light" panose="02000403000000020004" pitchFamily="2" charset="0"/>
              </a:rPr>
              <a:t>w</a:t>
            </a:r>
            <a:r>
              <a:rPr lang="en-IL" sz="2400" dirty="0">
                <a:latin typeface="Helvetica Neue Light" panose="02000403000000020004" pitchFamily="2" charset="0"/>
                <a:ea typeface="Helvetica Neue Light" panose="02000403000000020004" pitchFamily="2" charset="0"/>
              </a:rPr>
              <a:t>ill be defined shortly</a:t>
            </a:r>
          </a:p>
        </p:txBody>
      </p:sp>
      <p:cxnSp>
        <p:nvCxnSpPr>
          <p:cNvPr id="5" name="Straight Arrow Connector 4">
            <a:extLst>
              <a:ext uri="{FF2B5EF4-FFF2-40B4-BE49-F238E27FC236}">
                <a16:creationId xmlns:a16="http://schemas.microsoft.com/office/drawing/2014/main" id="{5862F7D0-F1DC-D746-6A79-B108A879A3B9}"/>
              </a:ext>
            </a:extLst>
          </p:cNvPr>
          <p:cNvCxnSpPr>
            <a:cxnSpLocks/>
          </p:cNvCxnSpPr>
          <p:nvPr/>
        </p:nvCxnSpPr>
        <p:spPr>
          <a:xfrm flipV="1">
            <a:off x="6275819" y="2287290"/>
            <a:ext cx="0" cy="7273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48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The BEHG Protocol: An Abstract View</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graphicFrame>
        <p:nvGraphicFramePr>
          <p:cNvPr id="16" name="Content Placeholder 2">
            <a:extLst>
              <a:ext uri="{FF2B5EF4-FFF2-40B4-BE49-F238E27FC236}">
                <a16:creationId xmlns:a16="http://schemas.microsoft.com/office/drawing/2014/main" id="{CA1804B4-F4A9-7640-CEC5-2FF734F7DD4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xtBox 23">
            <a:extLst>
              <a:ext uri="{FF2B5EF4-FFF2-40B4-BE49-F238E27FC236}">
                <a16:creationId xmlns:a16="http://schemas.microsoft.com/office/drawing/2014/main" id="{13CB6DC8-9E86-4FD9-2CB9-BD20E86D1F5E}"/>
              </a:ext>
            </a:extLst>
          </p:cNvPr>
          <p:cNvSpPr txBox="1"/>
          <p:nvPr/>
        </p:nvSpPr>
        <p:spPr>
          <a:xfrm>
            <a:off x="4796632" y="1825625"/>
            <a:ext cx="3025187" cy="461665"/>
          </a:xfrm>
          <a:prstGeom prst="rect">
            <a:avLst/>
          </a:prstGeom>
          <a:noFill/>
        </p:spPr>
        <p:txBody>
          <a:bodyPr wrap="none" rtlCol="0">
            <a:spAutoFit/>
          </a:bodyPr>
          <a:lstStyle/>
          <a:p>
            <a:r>
              <a:rPr lang="en-US" sz="2400" dirty="0">
                <a:latin typeface="Helvetica Neue Light" panose="02000403000000020004" pitchFamily="2" charset="0"/>
                <a:ea typeface="Helvetica Neue Light" panose="02000403000000020004" pitchFamily="2" charset="0"/>
              </a:rPr>
              <a:t>w</a:t>
            </a:r>
            <a:r>
              <a:rPr lang="en-IL" sz="2400" dirty="0">
                <a:latin typeface="Helvetica Neue Light" panose="02000403000000020004" pitchFamily="2" charset="0"/>
                <a:ea typeface="Helvetica Neue Light" panose="02000403000000020004" pitchFamily="2" charset="0"/>
              </a:rPr>
              <a:t>ill be defined shortly</a:t>
            </a:r>
          </a:p>
        </p:txBody>
      </p:sp>
      <p:cxnSp>
        <p:nvCxnSpPr>
          <p:cNvPr id="26" name="Straight Arrow Connector 25">
            <a:extLst>
              <a:ext uri="{FF2B5EF4-FFF2-40B4-BE49-F238E27FC236}">
                <a16:creationId xmlns:a16="http://schemas.microsoft.com/office/drawing/2014/main" id="{0F1A139C-7FD6-3D4D-BAA7-6474B9EC53A7}"/>
              </a:ext>
            </a:extLst>
          </p:cNvPr>
          <p:cNvCxnSpPr>
            <a:cxnSpLocks/>
          </p:cNvCxnSpPr>
          <p:nvPr/>
        </p:nvCxnSpPr>
        <p:spPr>
          <a:xfrm flipV="1">
            <a:off x="6275819" y="2287290"/>
            <a:ext cx="0" cy="7273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2054BBE-6A6C-1117-7CA0-3141E5EF85EE}"/>
              </a:ext>
            </a:extLst>
          </p:cNvPr>
          <p:cNvCxnSpPr>
            <a:cxnSpLocks/>
          </p:cNvCxnSpPr>
          <p:nvPr/>
        </p:nvCxnSpPr>
        <p:spPr>
          <a:xfrm>
            <a:off x="5687023" y="3429000"/>
            <a:ext cx="123825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54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a:xfrm>
            <a:off x="407067" y="410191"/>
            <a:ext cx="3933822" cy="1325563"/>
          </a:xfrm>
        </p:spPr>
        <p:txBody>
          <a:body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The BEHG Protocol</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pic>
        <p:nvPicPr>
          <p:cNvPr id="4" name="Graphic 3" descr="Female Profile with solid fill">
            <a:extLst>
              <a:ext uri="{FF2B5EF4-FFF2-40B4-BE49-F238E27FC236}">
                <a16:creationId xmlns:a16="http://schemas.microsoft.com/office/drawing/2014/main" id="{57450154-C359-6AA5-3597-D9CC7DFD40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5625" y="828023"/>
            <a:ext cx="862665" cy="862665"/>
          </a:xfrm>
          <a:prstGeom prst="rect">
            <a:avLst/>
          </a:prstGeom>
        </p:spPr>
      </p:pic>
      <p:pic>
        <p:nvPicPr>
          <p:cNvPr id="5" name="Graphic 4" descr="School boy with solid fill">
            <a:extLst>
              <a:ext uri="{FF2B5EF4-FFF2-40B4-BE49-F238E27FC236}">
                <a16:creationId xmlns:a16="http://schemas.microsoft.com/office/drawing/2014/main" id="{E61CD750-4767-DDA6-E217-2733E689B1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553779" y="748224"/>
            <a:ext cx="964178" cy="964178"/>
          </a:xfrm>
          <a:prstGeom prst="rect">
            <a:avLst/>
          </a:prstGeom>
        </p:spPr>
      </p:pic>
      <p:pic>
        <p:nvPicPr>
          <p:cNvPr id="6" name="Graphic 5" descr="Office worker female with solid fill">
            <a:extLst>
              <a:ext uri="{FF2B5EF4-FFF2-40B4-BE49-F238E27FC236}">
                <a16:creationId xmlns:a16="http://schemas.microsoft.com/office/drawing/2014/main" id="{1FBE3E65-226D-B7F5-80E1-2FB9E09276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05192" y="828023"/>
            <a:ext cx="862665" cy="862665"/>
          </a:xfrm>
          <a:prstGeom prst="rect">
            <a:avLst/>
          </a:prstGeom>
        </p:spPr>
      </p:pic>
      <p:pic>
        <p:nvPicPr>
          <p:cNvPr id="7" name="Graphic 6" descr="Male profile with solid fill">
            <a:extLst>
              <a:ext uri="{FF2B5EF4-FFF2-40B4-BE49-F238E27FC236}">
                <a16:creationId xmlns:a16="http://schemas.microsoft.com/office/drawing/2014/main" id="{50CEF950-AB56-A267-4738-6F80F057930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55092" y="849737"/>
            <a:ext cx="862665" cy="862665"/>
          </a:xfrm>
          <a:prstGeom prst="rect">
            <a:avLst/>
          </a:prstGeom>
        </p:spPr>
      </p:pic>
      <p:pic>
        <p:nvPicPr>
          <p:cNvPr id="8" name="Graphic 7" descr="Office worker male with solid fill">
            <a:extLst>
              <a:ext uri="{FF2B5EF4-FFF2-40B4-BE49-F238E27FC236}">
                <a16:creationId xmlns:a16="http://schemas.microsoft.com/office/drawing/2014/main" id="{9863F3E0-6F29-CF58-5516-3C5325D823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04992" y="894766"/>
            <a:ext cx="795922" cy="795922"/>
          </a:xfrm>
          <a:prstGeom prst="rect">
            <a:avLst/>
          </a:prstGeom>
        </p:spPr>
      </p:pic>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5658A397-0933-5C05-B98B-3F08C916AD85}"/>
                  </a:ext>
                </a:extLst>
              </p:cNvPr>
              <p:cNvSpPr/>
              <p:nvPr/>
            </p:nvSpPr>
            <p:spPr>
              <a:xfrm>
                <a:off x="2796323" y="1712402"/>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9" name="Rounded Rectangle 8">
                <a:extLst>
                  <a:ext uri="{FF2B5EF4-FFF2-40B4-BE49-F238E27FC236}">
                    <a16:creationId xmlns:a16="http://schemas.microsoft.com/office/drawing/2014/main" id="{5658A397-0933-5C05-B98B-3F08C916AD85}"/>
                  </a:ext>
                </a:extLst>
              </p:cNvPr>
              <p:cNvSpPr>
                <a:spLocks noRot="1" noChangeAspect="1" noMove="1" noResize="1" noEditPoints="1" noAdjustHandles="1" noChangeArrowheads="1" noChangeShapeType="1" noTextEdit="1"/>
              </p:cNvSpPr>
              <p:nvPr/>
            </p:nvSpPr>
            <p:spPr>
              <a:xfrm>
                <a:off x="2796323" y="1712402"/>
                <a:ext cx="1320929" cy="689953"/>
              </a:xfrm>
              <a:prstGeom prst="roundRect">
                <a:avLst/>
              </a:prstGeom>
              <a:blipFill>
                <a:blip r:embed="rId13"/>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0" name="Rounded Rectangle 9">
                <a:extLst>
                  <a:ext uri="{FF2B5EF4-FFF2-40B4-BE49-F238E27FC236}">
                    <a16:creationId xmlns:a16="http://schemas.microsoft.com/office/drawing/2014/main" id="{7115F679-A4A2-1517-7F9B-C9BD2D0514A1}"/>
                  </a:ext>
                </a:extLst>
              </p:cNvPr>
              <p:cNvSpPr/>
              <p:nvPr/>
            </p:nvSpPr>
            <p:spPr>
              <a:xfrm>
                <a:off x="4440172" y="1712402"/>
                <a:ext cx="1320929" cy="689953"/>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10" name="Rounded Rectangle 9">
                <a:extLst>
                  <a:ext uri="{FF2B5EF4-FFF2-40B4-BE49-F238E27FC236}">
                    <a16:creationId xmlns:a16="http://schemas.microsoft.com/office/drawing/2014/main" id="{7115F679-A4A2-1517-7F9B-C9BD2D0514A1}"/>
                  </a:ext>
                </a:extLst>
              </p:cNvPr>
              <p:cNvSpPr>
                <a:spLocks noRot="1" noChangeAspect="1" noMove="1" noResize="1" noEditPoints="1" noAdjustHandles="1" noChangeArrowheads="1" noChangeShapeType="1" noTextEdit="1"/>
              </p:cNvSpPr>
              <p:nvPr/>
            </p:nvSpPr>
            <p:spPr>
              <a:xfrm>
                <a:off x="4440172" y="1712402"/>
                <a:ext cx="1320929" cy="689953"/>
              </a:xfrm>
              <a:prstGeom prst="roundRect">
                <a:avLst/>
              </a:prstGeom>
              <a:blipFill>
                <a:blip r:embed="rId14"/>
                <a:stretch>
                  <a:fillRect/>
                </a:stretch>
              </a:blipFill>
              <a:ln>
                <a:solidFill>
                  <a:schemeClr val="accent5">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1" name="Rounded Rectangle 10">
                <a:extLst>
                  <a:ext uri="{FF2B5EF4-FFF2-40B4-BE49-F238E27FC236}">
                    <a16:creationId xmlns:a16="http://schemas.microsoft.com/office/drawing/2014/main" id="{9F80D7BC-1578-E5D1-886B-00780F01B29E}"/>
                  </a:ext>
                </a:extLst>
              </p:cNvPr>
              <p:cNvSpPr/>
              <p:nvPr/>
            </p:nvSpPr>
            <p:spPr>
              <a:xfrm>
                <a:off x="6076060" y="1712401"/>
                <a:ext cx="1320929" cy="689953"/>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3</m:t>
                              </m:r>
                            </m:sub>
                          </m:sSub>
                        </m:e>
                      </m:d>
                    </m:oMath>
                  </m:oMathPara>
                </a14:m>
                <a:endParaRPr lang="en-IL" sz="2000" dirty="0"/>
              </a:p>
            </p:txBody>
          </p:sp>
        </mc:Choice>
        <mc:Fallback xmlns="">
          <p:sp>
            <p:nvSpPr>
              <p:cNvPr id="11" name="Rounded Rectangle 10">
                <a:extLst>
                  <a:ext uri="{FF2B5EF4-FFF2-40B4-BE49-F238E27FC236}">
                    <a16:creationId xmlns:a16="http://schemas.microsoft.com/office/drawing/2014/main" id="{9F80D7BC-1578-E5D1-886B-00780F01B29E}"/>
                  </a:ext>
                </a:extLst>
              </p:cNvPr>
              <p:cNvSpPr>
                <a:spLocks noRot="1" noChangeAspect="1" noMove="1" noResize="1" noEditPoints="1" noAdjustHandles="1" noChangeArrowheads="1" noChangeShapeType="1" noTextEdit="1"/>
              </p:cNvSpPr>
              <p:nvPr/>
            </p:nvSpPr>
            <p:spPr>
              <a:xfrm>
                <a:off x="6076060" y="1712401"/>
                <a:ext cx="1320929" cy="689953"/>
              </a:xfrm>
              <a:prstGeom prst="roundRect">
                <a:avLst/>
              </a:prstGeom>
              <a:blipFill>
                <a:blip r:embed="rId15"/>
                <a:stretch>
                  <a:fillRect/>
                </a:stretch>
              </a:blipFill>
              <a:ln>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B083BF29-6B02-812D-36CB-ECCA95721930}"/>
                  </a:ext>
                </a:extLst>
              </p:cNvPr>
              <p:cNvSpPr/>
              <p:nvPr/>
            </p:nvSpPr>
            <p:spPr>
              <a:xfrm>
                <a:off x="7739695" y="1712401"/>
                <a:ext cx="1320929" cy="689953"/>
              </a:xfrm>
              <a:prstGeom prst="round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4</m:t>
                              </m:r>
                            </m:sub>
                          </m:sSub>
                        </m:e>
                      </m:d>
                    </m:oMath>
                  </m:oMathPara>
                </a14:m>
                <a:endParaRPr lang="en-IL" sz="2000" dirty="0"/>
              </a:p>
            </p:txBody>
          </p:sp>
        </mc:Choice>
        <mc:Fallback xmlns="">
          <p:sp>
            <p:nvSpPr>
              <p:cNvPr id="12" name="Rounded Rectangle 11">
                <a:extLst>
                  <a:ext uri="{FF2B5EF4-FFF2-40B4-BE49-F238E27FC236}">
                    <a16:creationId xmlns:a16="http://schemas.microsoft.com/office/drawing/2014/main" id="{B083BF29-6B02-812D-36CB-ECCA95721930}"/>
                  </a:ext>
                </a:extLst>
              </p:cNvPr>
              <p:cNvSpPr>
                <a:spLocks noRot="1" noChangeAspect="1" noMove="1" noResize="1" noEditPoints="1" noAdjustHandles="1" noChangeArrowheads="1" noChangeShapeType="1" noTextEdit="1"/>
              </p:cNvSpPr>
              <p:nvPr/>
            </p:nvSpPr>
            <p:spPr>
              <a:xfrm>
                <a:off x="7739695" y="1712401"/>
                <a:ext cx="1320929" cy="689953"/>
              </a:xfrm>
              <a:prstGeom prst="roundRect">
                <a:avLst/>
              </a:prstGeom>
              <a:blipFill>
                <a:blip r:embed="rId16"/>
                <a:stretch>
                  <a:fillRect/>
                </a:stretch>
              </a:blipFill>
              <a:ln>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3" name="Rounded Rectangle 12">
                <a:extLst>
                  <a:ext uri="{FF2B5EF4-FFF2-40B4-BE49-F238E27FC236}">
                    <a16:creationId xmlns:a16="http://schemas.microsoft.com/office/drawing/2014/main" id="{3E2DD5CC-1D10-FF35-D854-D6A026594962}"/>
                  </a:ext>
                </a:extLst>
              </p:cNvPr>
              <p:cNvSpPr/>
              <p:nvPr/>
            </p:nvSpPr>
            <p:spPr>
              <a:xfrm>
                <a:off x="9403330" y="1712401"/>
                <a:ext cx="1320929" cy="689953"/>
              </a:xfrm>
              <a:prstGeom prst="roundRect">
                <a:avLst/>
              </a:prstGeom>
              <a:solidFill>
                <a:srgbClr val="E2CDFF"/>
              </a:solidFill>
              <a:ln>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5</m:t>
                              </m:r>
                            </m:sub>
                          </m:sSub>
                        </m:e>
                      </m:d>
                    </m:oMath>
                  </m:oMathPara>
                </a14:m>
                <a:endParaRPr lang="en-IL" sz="2000" dirty="0"/>
              </a:p>
            </p:txBody>
          </p:sp>
        </mc:Choice>
        <mc:Fallback xmlns="">
          <p:sp>
            <p:nvSpPr>
              <p:cNvPr id="13" name="Rounded Rectangle 12">
                <a:extLst>
                  <a:ext uri="{FF2B5EF4-FFF2-40B4-BE49-F238E27FC236}">
                    <a16:creationId xmlns:a16="http://schemas.microsoft.com/office/drawing/2014/main" id="{3E2DD5CC-1D10-FF35-D854-D6A026594962}"/>
                  </a:ext>
                </a:extLst>
              </p:cNvPr>
              <p:cNvSpPr>
                <a:spLocks noRot="1" noChangeAspect="1" noMove="1" noResize="1" noEditPoints="1" noAdjustHandles="1" noChangeArrowheads="1" noChangeShapeType="1" noTextEdit="1"/>
              </p:cNvSpPr>
              <p:nvPr/>
            </p:nvSpPr>
            <p:spPr>
              <a:xfrm>
                <a:off x="9403330" y="1712401"/>
                <a:ext cx="1320929" cy="689953"/>
              </a:xfrm>
              <a:prstGeom prst="roundRect">
                <a:avLst/>
              </a:prstGeom>
              <a:blipFill>
                <a:blip r:embed="rId17"/>
                <a:stretch>
                  <a:fillRect/>
                </a:stretch>
              </a:blipFill>
              <a:ln>
                <a:solidFill>
                  <a:srgbClr val="9A92FF"/>
                </a:solidFill>
              </a:ln>
            </p:spPr>
            <p:txBody>
              <a:bodyPr/>
              <a:lstStyle/>
              <a:p>
                <a:r>
                  <a:rPr lang="en-IL">
                    <a:noFill/>
                  </a:rPr>
                  <a:t> </a:t>
                </a:r>
              </a:p>
            </p:txBody>
          </p:sp>
        </mc:Fallback>
      </mc:AlternateContent>
      <p:cxnSp>
        <p:nvCxnSpPr>
          <p:cNvPr id="14" name="Straight Arrow Connector 13">
            <a:extLst>
              <a:ext uri="{FF2B5EF4-FFF2-40B4-BE49-F238E27FC236}">
                <a16:creationId xmlns:a16="http://schemas.microsoft.com/office/drawing/2014/main" id="{380CA269-0814-F166-A20E-07AFD0F3BCC1}"/>
              </a:ext>
            </a:extLst>
          </p:cNvPr>
          <p:cNvCxnSpPr>
            <a:cxnSpLocks/>
          </p:cNvCxnSpPr>
          <p:nvPr/>
        </p:nvCxnSpPr>
        <p:spPr>
          <a:xfrm>
            <a:off x="3428211" y="1577465"/>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857556-3F4E-6FDC-BD9D-F64534038F13}"/>
              </a:ext>
            </a:extLst>
          </p:cNvPr>
          <p:cNvCxnSpPr>
            <a:cxnSpLocks/>
          </p:cNvCxnSpPr>
          <p:nvPr/>
        </p:nvCxnSpPr>
        <p:spPr>
          <a:xfrm>
            <a:off x="5035868" y="158832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4AF609-6E07-F7CF-4C25-E1618D02DAC2}"/>
              </a:ext>
            </a:extLst>
          </p:cNvPr>
          <p:cNvCxnSpPr>
            <a:cxnSpLocks/>
          </p:cNvCxnSpPr>
          <p:nvPr/>
        </p:nvCxnSpPr>
        <p:spPr>
          <a:xfrm>
            <a:off x="6736524" y="157674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8D6C92-2EF3-78BD-4608-EBDE895FA0DE}"/>
              </a:ext>
            </a:extLst>
          </p:cNvPr>
          <p:cNvCxnSpPr>
            <a:cxnSpLocks/>
          </p:cNvCxnSpPr>
          <p:nvPr/>
        </p:nvCxnSpPr>
        <p:spPr>
          <a:xfrm>
            <a:off x="8380873" y="157674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A65212-C7AD-B041-A017-AB4455B3083C}"/>
              </a:ext>
            </a:extLst>
          </p:cNvPr>
          <p:cNvCxnSpPr>
            <a:cxnSpLocks/>
          </p:cNvCxnSpPr>
          <p:nvPr/>
        </p:nvCxnSpPr>
        <p:spPr>
          <a:xfrm>
            <a:off x="9997402" y="158832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0676925-FDFC-E72C-6B5D-E8F78054C5E9}"/>
              </a:ext>
            </a:extLst>
          </p:cNvPr>
          <p:cNvSpPr txBox="1"/>
          <p:nvPr/>
        </p:nvSpPr>
        <p:spPr>
          <a:xfrm>
            <a:off x="301895" y="1824901"/>
            <a:ext cx="2350323"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Commitment step</a:t>
            </a:r>
          </a:p>
        </p:txBody>
      </p:sp>
      <p:cxnSp>
        <p:nvCxnSpPr>
          <p:cNvPr id="3" name="Straight Arrow Connector 2">
            <a:extLst>
              <a:ext uri="{FF2B5EF4-FFF2-40B4-BE49-F238E27FC236}">
                <a16:creationId xmlns:a16="http://schemas.microsoft.com/office/drawing/2014/main" id="{B47B6042-1C1D-52A7-1D28-20B7BF790A7F}"/>
              </a:ext>
            </a:extLst>
          </p:cNvPr>
          <p:cNvCxnSpPr>
            <a:cxnSpLocks/>
          </p:cNvCxnSpPr>
          <p:nvPr/>
        </p:nvCxnSpPr>
        <p:spPr>
          <a:xfrm flipV="1">
            <a:off x="3582057"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6FFF4DA-DC6E-9180-E232-34C845A7A8EA}"/>
                  </a:ext>
                </a:extLst>
              </p:cNvPr>
              <p:cNvSpPr txBox="1"/>
              <p:nvPr/>
            </p:nvSpPr>
            <p:spPr>
              <a:xfrm>
                <a:off x="3485527"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e>
                      </m:d>
                    </m:oMath>
                  </m:oMathPara>
                </a14:m>
                <a:endParaRPr lang="en-IL" sz="2000" dirty="0"/>
              </a:p>
            </p:txBody>
          </p:sp>
        </mc:Choice>
        <mc:Fallback xmlns="">
          <p:sp>
            <p:nvSpPr>
              <p:cNvPr id="41" name="TextBox 40">
                <a:extLst>
                  <a:ext uri="{FF2B5EF4-FFF2-40B4-BE49-F238E27FC236}">
                    <a16:creationId xmlns:a16="http://schemas.microsoft.com/office/drawing/2014/main" id="{C6FFF4DA-DC6E-9180-E232-34C845A7A8EA}"/>
                  </a:ext>
                </a:extLst>
              </p:cNvPr>
              <p:cNvSpPr txBox="1">
                <a:spLocks noRot="1" noChangeAspect="1" noMove="1" noResize="1" noEditPoints="1" noAdjustHandles="1" noChangeArrowheads="1" noChangeShapeType="1" noTextEdit="1"/>
              </p:cNvSpPr>
              <p:nvPr/>
            </p:nvSpPr>
            <p:spPr>
              <a:xfrm>
                <a:off x="3485527" y="410127"/>
                <a:ext cx="903452" cy="400110"/>
              </a:xfrm>
              <a:prstGeom prst="rect">
                <a:avLst/>
              </a:prstGeom>
              <a:blipFill>
                <a:blip r:embed="rId40"/>
                <a:stretch>
                  <a:fillRect/>
                </a:stretch>
              </a:blipFill>
            </p:spPr>
            <p:txBody>
              <a:bodyPr/>
              <a:lstStyle/>
              <a:p>
                <a:r>
                  <a:rPr lang="en-IL">
                    <a:noFill/>
                  </a:rPr>
                  <a:t> </a:t>
                </a:r>
              </a:p>
            </p:txBody>
          </p:sp>
        </mc:Fallback>
      </mc:AlternateContent>
      <p:cxnSp>
        <p:nvCxnSpPr>
          <p:cNvPr id="48" name="Straight Arrow Connector 47">
            <a:extLst>
              <a:ext uri="{FF2B5EF4-FFF2-40B4-BE49-F238E27FC236}">
                <a16:creationId xmlns:a16="http://schemas.microsoft.com/office/drawing/2014/main" id="{124EEDF0-59D7-F069-BB26-46C0659137EA}"/>
              </a:ext>
            </a:extLst>
          </p:cNvPr>
          <p:cNvCxnSpPr>
            <a:cxnSpLocks/>
          </p:cNvCxnSpPr>
          <p:nvPr/>
        </p:nvCxnSpPr>
        <p:spPr>
          <a:xfrm flipV="1">
            <a:off x="5162761"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0F91496-F5FE-C5AC-87E5-49C044911A3F}"/>
                  </a:ext>
                </a:extLst>
              </p:cNvPr>
              <p:cNvSpPr txBox="1"/>
              <p:nvPr/>
            </p:nvSpPr>
            <p:spPr>
              <a:xfrm>
                <a:off x="5066231"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2</m:t>
                              </m:r>
                            </m:sub>
                          </m:sSub>
                        </m:e>
                      </m:d>
                    </m:oMath>
                  </m:oMathPara>
                </a14:m>
                <a:endParaRPr lang="en-IL" sz="2000" dirty="0"/>
              </a:p>
            </p:txBody>
          </p:sp>
        </mc:Choice>
        <mc:Fallback xmlns="">
          <p:sp>
            <p:nvSpPr>
              <p:cNvPr id="55" name="TextBox 54">
                <a:extLst>
                  <a:ext uri="{FF2B5EF4-FFF2-40B4-BE49-F238E27FC236}">
                    <a16:creationId xmlns:a16="http://schemas.microsoft.com/office/drawing/2014/main" id="{10F91496-F5FE-C5AC-87E5-49C044911A3F}"/>
                  </a:ext>
                </a:extLst>
              </p:cNvPr>
              <p:cNvSpPr txBox="1">
                <a:spLocks noRot="1" noChangeAspect="1" noMove="1" noResize="1" noEditPoints="1" noAdjustHandles="1" noChangeArrowheads="1" noChangeShapeType="1" noTextEdit="1"/>
              </p:cNvSpPr>
              <p:nvPr/>
            </p:nvSpPr>
            <p:spPr>
              <a:xfrm>
                <a:off x="5066231" y="410127"/>
                <a:ext cx="903452" cy="400110"/>
              </a:xfrm>
              <a:prstGeom prst="rect">
                <a:avLst/>
              </a:prstGeom>
              <a:blipFill>
                <a:blip r:embed="rId41"/>
                <a:stretch>
                  <a:fillRect/>
                </a:stretch>
              </a:blipFill>
            </p:spPr>
            <p:txBody>
              <a:bodyPr/>
              <a:lstStyle/>
              <a:p>
                <a:r>
                  <a:rPr lang="en-IL">
                    <a:noFill/>
                  </a:rPr>
                  <a:t> </a:t>
                </a:r>
              </a:p>
            </p:txBody>
          </p:sp>
        </mc:Fallback>
      </mc:AlternateContent>
      <p:cxnSp>
        <p:nvCxnSpPr>
          <p:cNvPr id="59" name="Straight Arrow Connector 58">
            <a:extLst>
              <a:ext uri="{FF2B5EF4-FFF2-40B4-BE49-F238E27FC236}">
                <a16:creationId xmlns:a16="http://schemas.microsoft.com/office/drawing/2014/main" id="{DF190C2E-7828-F441-DDB3-53415989C234}"/>
              </a:ext>
            </a:extLst>
          </p:cNvPr>
          <p:cNvCxnSpPr>
            <a:cxnSpLocks/>
          </p:cNvCxnSpPr>
          <p:nvPr/>
        </p:nvCxnSpPr>
        <p:spPr>
          <a:xfrm flipV="1">
            <a:off x="6905303"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E5FCF4B-E757-189D-A2B9-89C381C9462F}"/>
                  </a:ext>
                </a:extLst>
              </p:cNvPr>
              <p:cNvSpPr txBox="1"/>
              <p:nvPr/>
            </p:nvSpPr>
            <p:spPr>
              <a:xfrm>
                <a:off x="6808773"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3</m:t>
                              </m:r>
                            </m:sub>
                          </m:sSub>
                        </m:e>
                      </m:d>
                    </m:oMath>
                  </m:oMathPara>
                </a14:m>
                <a:endParaRPr lang="en-IL" sz="2000" dirty="0"/>
              </a:p>
            </p:txBody>
          </p:sp>
        </mc:Choice>
        <mc:Fallback xmlns="">
          <p:sp>
            <p:nvSpPr>
              <p:cNvPr id="60" name="TextBox 59">
                <a:extLst>
                  <a:ext uri="{FF2B5EF4-FFF2-40B4-BE49-F238E27FC236}">
                    <a16:creationId xmlns:a16="http://schemas.microsoft.com/office/drawing/2014/main" id="{3E5FCF4B-E757-189D-A2B9-89C381C9462F}"/>
                  </a:ext>
                </a:extLst>
              </p:cNvPr>
              <p:cNvSpPr txBox="1">
                <a:spLocks noRot="1" noChangeAspect="1" noMove="1" noResize="1" noEditPoints="1" noAdjustHandles="1" noChangeArrowheads="1" noChangeShapeType="1" noTextEdit="1"/>
              </p:cNvSpPr>
              <p:nvPr/>
            </p:nvSpPr>
            <p:spPr>
              <a:xfrm>
                <a:off x="6808773" y="410127"/>
                <a:ext cx="903452" cy="400110"/>
              </a:xfrm>
              <a:prstGeom prst="rect">
                <a:avLst/>
              </a:prstGeom>
              <a:blipFill>
                <a:blip r:embed="rId42"/>
                <a:stretch>
                  <a:fillRect/>
                </a:stretch>
              </a:blipFill>
            </p:spPr>
            <p:txBody>
              <a:bodyPr/>
              <a:lstStyle/>
              <a:p>
                <a:r>
                  <a:rPr lang="en-IL">
                    <a:noFill/>
                  </a:rPr>
                  <a:t> </a:t>
                </a:r>
              </a:p>
            </p:txBody>
          </p:sp>
        </mc:Fallback>
      </mc:AlternateContent>
      <p:cxnSp>
        <p:nvCxnSpPr>
          <p:cNvPr id="61" name="Straight Arrow Connector 60">
            <a:extLst>
              <a:ext uri="{FF2B5EF4-FFF2-40B4-BE49-F238E27FC236}">
                <a16:creationId xmlns:a16="http://schemas.microsoft.com/office/drawing/2014/main" id="{21D645E0-3B3A-AA19-B9E1-88DE5D2D87E7}"/>
              </a:ext>
            </a:extLst>
          </p:cNvPr>
          <p:cNvCxnSpPr>
            <a:cxnSpLocks/>
          </p:cNvCxnSpPr>
          <p:nvPr/>
        </p:nvCxnSpPr>
        <p:spPr>
          <a:xfrm flipV="1">
            <a:off x="8501060"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A830A31-5751-5866-1D85-FF1AFBDE224E}"/>
                  </a:ext>
                </a:extLst>
              </p:cNvPr>
              <p:cNvSpPr txBox="1"/>
              <p:nvPr/>
            </p:nvSpPr>
            <p:spPr>
              <a:xfrm>
                <a:off x="8404530"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4</m:t>
                              </m:r>
                            </m:sub>
                          </m:sSub>
                        </m:e>
                      </m:d>
                    </m:oMath>
                  </m:oMathPara>
                </a14:m>
                <a:endParaRPr lang="en-IL" sz="2000" dirty="0"/>
              </a:p>
            </p:txBody>
          </p:sp>
        </mc:Choice>
        <mc:Fallback xmlns="">
          <p:sp>
            <p:nvSpPr>
              <p:cNvPr id="62" name="TextBox 61">
                <a:extLst>
                  <a:ext uri="{FF2B5EF4-FFF2-40B4-BE49-F238E27FC236}">
                    <a16:creationId xmlns:a16="http://schemas.microsoft.com/office/drawing/2014/main" id="{BA830A31-5751-5866-1D85-FF1AFBDE224E}"/>
                  </a:ext>
                </a:extLst>
              </p:cNvPr>
              <p:cNvSpPr txBox="1">
                <a:spLocks noRot="1" noChangeAspect="1" noMove="1" noResize="1" noEditPoints="1" noAdjustHandles="1" noChangeArrowheads="1" noChangeShapeType="1" noTextEdit="1"/>
              </p:cNvSpPr>
              <p:nvPr/>
            </p:nvSpPr>
            <p:spPr>
              <a:xfrm>
                <a:off x="8404530" y="410127"/>
                <a:ext cx="903452" cy="400110"/>
              </a:xfrm>
              <a:prstGeom prst="rect">
                <a:avLst/>
              </a:prstGeom>
              <a:blipFill>
                <a:blip r:embed="rId43"/>
                <a:stretch>
                  <a:fillRect/>
                </a:stretch>
              </a:blipFill>
            </p:spPr>
            <p:txBody>
              <a:bodyPr/>
              <a:lstStyle/>
              <a:p>
                <a:r>
                  <a:rPr lang="en-IL">
                    <a:noFill/>
                  </a:rPr>
                  <a:t> </a:t>
                </a:r>
              </a:p>
            </p:txBody>
          </p:sp>
        </mc:Fallback>
      </mc:AlternateContent>
      <p:cxnSp>
        <p:nvCxnSpPr>
          <p:cNvPr id="63" name="Straight Arrow Connector 62">
            <a:extLst>
              <a:ext uri="{FF2B5EF4-FFF2-40B4-BE49-F238E27FC236}">
                <a16:creationId xmlns:a16="http://schemas.microsoft.com/office/drawing/2014/main" id="{641E6478-5B61-6180-6C6E-76192D36FF27}"/>
              </a:ext>
            </a:extLst>
          </p:cNvPr>
          <p:cNvCxnSpPr>
            <a:cxnSpLocks/>
          </p:cNvCxnSpPr>
          <p:nvPr/>
        </p:nvCxnSpPr>
        <p:spPr>
          <a:xfrm flipV="1">
            <a:off x="10107530"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259AB79-FDD3-F02D-6DFE-EA2CA102FC73}"/>
                  </a:ext>
                </a:extLst>
              </p:cNvPr>
              <p:cNvSpPr txBox="1"/>
              <p:nvPr/>
            </p:nvSpPr>
            <p:spPr>
              <a:xfrm>
                <a:off x="10011000"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5</m:t>
                              </m:r>
                            </m:sub>
                          </m:sSub>
                        </m:e>
                      </m:d>
                    </m:oMath>
                  </m:oMathPara>
                </a14:m>
                <a:endParaRPr lang="en-IL" sz="2000" dirty="0"/>
              </a:p>
            </p:txBody>
          </p:sp>
        </mc:Choice>
        <mc:Fallback xmlns="">
          <p:sp>
            <p:nvSpPr>
              <p:cNvPr id="64" name="TextBox 63">
                <a:extLst>
                  <a:ext uri="{FF2B5EF4-FFF2-40B4-BE49-F238E27FC236}">
                    <a16:creationId xmlns:a16="http://schemas.microsoft.com/office/drawing/2014/main" id="{9259AB79-FDD3-F02D-6DFE-EA2CA102FC73}"/>
                  </a:ext>
                </a:extLst>
              </p:cNvPr>
              <p:cNvSpPr txBox="1">
                <a:spLocks noRot="1" noChangeAspect="1" noMove="1" noResize="1" noEditPoints="1" noAdjustHandles="1" noChangeArrowheads="1" noChangeShapeType="1" noTextEdit="1"/>
              </p:cNvSpPr>
              <p:nvPr/>
            </p:nvSpPr>
            <p:spPr>
              <a:xfrm>
                <a:off x="10011000" y="410127"/>
                <a:ext cx="903452" cy="400110"/>
              </a:xfrm>
              <a:prstGeom prst="rect">
                <a:avLst/>
              </a:prstGeom>
              <a:blipFill>
                <a:blip r:embed="rId44"/>
                <a:stretch>
                  <a:fillRect b="-3125"/>
                </a:stretch>
              </a:blipFill>
            </p:spPr>
            <p:txBody>
              <a:bodyPr/>
              <a:lstStyle/>
              <a:p>
                <a:r>
                  <a:rPr lang="en-IL">
                    <a:noFill/>
                  </a:rPr>
                  <a:t> </a:t>
                </a:r>
              </a:p>
            </p:txBody>
          </p:sp>
        </mc:Fallback>
      </mc:AlternateContent>
    </p:spTree>
    <p:extLst>
      <p:ext uri="{BB962C8B-B14F-4D97-AF65-F5344CB8AC3E}">
        <p14:creationId xmlns:p14="http://schemas.microsoft.com/office/powerpoint/2010/main" val="365490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41" grpId="0"/>
      <p:bldP spid="55" grpId="0"/>
      <p:bldP spid="60" grpId="0"/>
      <p:bldP spid="62" grpId="0"/>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pic>
        <p:nvPicPr>
          <p:cNvPr id="18" name="Graphic 17" descr="Crown with solid fill">
            <a:extLst>
              <a:ext uri="{FF2B5EF4-FFF2-40B4-BE49-F238E27FC236}">
                <a16:creationId xmlns:a16="http://schemas.microsoft.com/office/drawing/2014/main" id="{902F423C-1C40-4057-E7E8-0B626AB608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20593413">
            <a:off x="7660324" y="3679958"/>
            <a:ext cx="1226813" cy="1226813"/>
          </a:xfrm>
          <a:prstGeom prst="rect">
            <a:avLst/>
          </a:prstGeom>
        </p:spPr>
      </p:pic>
      <p:graphicFrame>
        <p:nvGraphicFramePr>
          <p:cNvPr id="17" name="Diagram 16">
            <a:extLst>
              <a:ext uri="{FF2B5EF4-FFF2-40B4-BE49-F238E27FC236}">
                <a16:creationId xmlns:a16="http://schemas.microsoft.com/office/drawing/2014/main" id="{A96BDE9F-12EF-47FF-CD6F-24D05300D34D}"/>
              </a:ext>
            </a:extLst>
          </p:cNvPr>
          <p:cNvGraphicFramePr/>
          <p:nvPr>
            <p:extLst>
              <p:ext uri="{D42A27DB-BD31-4B8C-83A1-F6EECF244321}">
                <p14:modId xmlns:p14="http://schemas.microsoft.com/office/powerpoint/2010/main" val="2542451068"/>
              </p:ext>
            </p:extLst>
          </p:nvPr>
        </p:nvGraphicFramePr>
        <p:xfrm>
          <a:off x="379193" y="2231821"/>
          <a:ext cx="4689779" cy="390804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23" name="Rectangle 22">
            <a:extLst>
              <a:ext uri="{FF2B5EF4-FFF2-40B4-BE49-F238E27FC236}">
                <a16:creationId xmlns:a16="http://schemas.microsoft.com/office/drawing/2014/main" id="{74DE00C3-A5F3-070C-6580-EBD648D31A42}"/>
              </a:ext>
            </a:extLst>
          </p:cNvPr>
          <p:cNvSpPr/>
          <p:nvPr/>
        </p:nvSpPr>
        <p:spPr>
          <a:xfrm>
            <a:off x="1328738" y="4700583"/>
            <a:ext cx="3652133" cy="1643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itle 1">
            <a:extLst>
              <a:ext uri="{FF2B5EF4-FFF2-40B4-BE49-F238E27FC236}">
                <a16:creationId xmlns:a16="http://schemas.microsoft.com/office/drawing/2014/main" id="{471C32C9-7EC3-E918-0462-4F69E6E81373}"/>
              </a:ext>
            </a:extLst>
          </p:cNvPr>
          <p:cNvSpPr txBox="1">
            <a:spLocks/>
          </p:cNvSpPr>
          <p:nvPr/>
        </p:nvSpPr>
        <p:spPr>
          <a:xfrm>
            <a:off x="798256" y="451783"/>
            <a:ext cx="4182615" cy="1334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In Blockchains</a:t>
            </a:r>
          </a:p>
        </p:txBody>
      </p:sp>
    </p:spTree>
    <p:extLst>
      <p:ext uri="{BB962C8B-B14F-4D97-AF65-F5344CB8AC3E}">
        <p14:creationId xmlns:p14="http://schemas.microsoft.com/office/powerpoint/2010/main" val="428980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Rounded Rectangle 36">
                <a:extLst>
                  <a:ext uri="{FF2B5EF4-FFF2-40B4-BE49-F238E27FC236}">
                    <a16:creationId xmlns:a16="http://schemas.microsoft.com/office/drawing/2014/main" id="{9387948D-73CC-CD62-B023-4B97EB33D75D}"/>
                  </a:ext>
                </a:extLst>
              </p:cNvPr>
              <p:cNvSpPr/>
              <p:nvPr/>
            </p:nvSpPr>
            <p:spPr>
              <a:xfrm>
                <a:off x="9403330" y="1712400"/>
                <a:ext cx="1320929" cy="689953"/>
              </a:xfrm>
              <a:prstGeom prst="roundRect">
                <a:avLst/>
              </a:prstGeom>
              <a:solidFill>
                <a:srgbClr val="E2CDFF"/>
              </a:solidFill>
              <a:ln>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5</m:t>
                              </m:r>
                            </m:sub>
                          </m:sSub>
                        </m:e>
                      </m:d>
                    </m:oMath>
                  </m:oMathPara>
                </a14:m>
                <a:endParaRPr lang="en-IL" sz="2000" dirty="0"/>
              </a:p>
            </p:txBody>
          </p:sp>
        </mc:Choice>
        <mc:Fallback xmlns="">
          <p:sp>
            <p:nvSpPr>
              <p:cNvPr id="37" name="Rounded Rectangle 36">
                <a:extLst>
                  <a:ext uri="{FF2B5EF4-FFF2-40B4-BE49-F238E27FC236}">
                    <a16:creationId xmlns:a16="http://schemas.microsoft.com/office/drawing/2014/main" id="{9387948D-73CC-CD62-B023-4B97EB33D75D}"/>
                  </a:ext>
                </a:extLst>
              </p:cNvPr>
              <p:cNvSpPr>
                <a:spLocks noRot="1" noChangeAspect="1" noMove="1" noResize="1" noEditPoints="1" noAdjustHandles="1" noChangeArrowheads="1" noChangeShapeType="1" noTextEdit="1"/>
              </p:cNvSpPr>
              <p:nvPr/>
            </p:nvSpPr>
            <p:spPr>
              <a:xfrm>
                <a:off x="9403330" y="1712400"/>
                <a:ext cx="1320929" cy="689953"/>
              </a:xfrm>
              <a:prstGeom prst="roundRect">
                <a:avLst/>
              </a:prstGeom>
              <a:blipFill>
                <a:blip r:embed="rId3"/>
                <a:stretch>
                  <a:fillRect/>
                </a:stretch>
              </a:blipFill>
              <a:ln>
                <a:solidFill>
                  <a:srgbClr val="9A92FF"/>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6" name="Rounded Rectangle 35">
                <a:extLst>
                  <a:ext uri="{FF2B5EF4-FFF2-40B4-BE49-F238E27FC236}">
                    <a16:creationId xmlns:a16="http://schemas.microsoft.com/office/drawing/2014/main" id="{BB343016-8BB8-AD19-5CB2-06CC7FB014D5}"/>
                  </a:ext>
                </a:extLst>
              </p:cNvPr>
              <p:cNvSpPr/>
              <p:nvPr/>
            </p:nvSpPr>
            <p:spPr>
              <a:xfrm>
                <a:off x="7739695" y="1712400"/>
                <a:ext cx="1320929" cy="689953"/>
              </a:xfrm>
              <a:prstGeom prst="round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4</m:t>
                              </m:r>
                            </m:sub>
                          </m:sSub>
                        </m:e>
                      </m:d>
                    </m:oMath>
                  </m:oMathPara>
                </a14:m>
                <a:endParaRPr lang="en-IL" sz="2000" dirty="0"/>
              </a:p>
            </p:txBody>
          </p:sp>
        </mc:Choice>
        <mc:Fallback xmlns="">
          <p:sp>
            <p:nvSpPr>
              <p:cNvPr id="36" name="Rounded Rectangle 35">
                <a:extLst>
                  <a:ext uri="{FF2B5EF4-FFF2-40B4-BE49-F238E27FC236}">
                    <a16:creationId xmlns:a16="http://schemas.microsoft.com/office/drawing/2014/main" id="{BB343016-8BB8-AD19-5CB2-06CC7FB014D5}"/>
                  </a:ext>
                </a:extLst>
              </p:cNvPr>
              <p:cNvSpPr>
                <a:spLocks noRot="1" noChangeAspect="1" noMove="1" noResize="1" noEditPoints="1" noAdjustHandles="1" noChangeArrowheads="1" noChangeShapeType="1" noTextEdit="1"/>
              </p:cNvSpPr>
              <p:nvPr/>
            </p:nvSpPr>
            <p:spPr>
              <a:xfrm>
                <a:off x="7739695" y="1712400"/>
                <a:ext cx="1320929" cy="689953"/>
              </a:xfrm>
              <a:prstGeom prst="roundRect">
                <a:avLst/>
              </a:prstGeom>
              <a:blipFill>
                <a:blip r:embed="rId4"/>
                <a:stretch>
                  <a:fillRect/>
                </a:stretch>
              </a:blipFill>
              <a:ln>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5" name="Rounded Rectangle 34">
                <a:extLst>
                  <a:ext uri="{FF2B5EF4-FFF2-40B4-BE49-F238E27FC236}">
                    <a16:creationId xmlns:a16="http://schemas.microsoft.com/office/drawing/2014/main" id="{A8930E45-66CD-C3D8-5BCF-9F8696EDB6CC}"/>
                  </a:ext>
                </a:extLst>
              </p:cNvPr>
              <p:cNvSpPr/>
              <p:nvPr/>
            </p:nvSpPr>
            <p:spPr>
              <a:xfrm>
                <a:off x="6076060" y="1715256"/>
                <a:ext cx="1320929" cy="689953"/>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3</m:t>
                              </m:r>
                            </m:sub>
                          </m:sSub>
                        </m:e>
                      </m:d>
                    </m:oMath>
                  </m:oMathPara>
                </a14:m>
                <a:endParaRPr lang="en-IL" sz="2000" dirty="0"/>
              </a:p>
            </p:txBody>
          </p:sp>
        </mc:Choice>
        <mc:Fallback xmlns="">
          <p:sp>
            <p:nvSpPr>
              <p:cNvPr id="35" name="Rounded Rectangle 34">
                <a:extLst>
                  <a:ext uri="{FF2B5EF4-FFF2-40B4-BE49-F238E27FC236}">
                    <a16:creationId xmlns:a16="http://schemas.microsoft.com/office/drawing/2014/main" id="{A8930E45-66CD-C3D8-5BCF-9F8696EDB6CC}"/>
                  </a:ext>
                </a:extLst>
              </p:cNvPr>
              <p:cNvSpPr>
                <a:spLocks noRot="1" noChangeAspect="1" noMove="1" noResize="1" noEditPoints="1" noAdjustHandles="1" noChangeArrowheads="1" noChangeShapeType="1" noTextEdit="1"/>
              </p:cNvSpPr>
              <p:nvPr/>
            </p:nvSpPr>
            <p:spPr>
              <a:xfrm>
                <a:off x="6076060" y="1715256"/>
                <a:ext cx="1320929" cy="689953"/>
              </a:xfrm>
              <a:prstGeom prst="roundRect">
                <a:avLst/>
              </a:prstGeom>
              <a:blipFill>
                <a:blip r:embed="rId5"/>
                <a:stretch>
                  <a:fillRect/>
                </a:stretch>
              </a:blipFill>
              <a:ln>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3" name="Rounded Rectangle 32">
                <a:extLst>
                  <a:ext uri="{FF2B5EF4-FFF2-40B4-BE49-F238E27FC236}">
                    <a16:creationId xmlns:a16="http://schemas.microsoft.com/office/drawing/2014/main" id="{4ADD2278-3335-5DC2-A5E7-392EB915C1D4}"/>
                  </a:ext>
                </a:extLst>
              </p:cNvPr>
              <p:cNvSpPr/>
              <p:nvPr/>
            </p:nvSpPr>
            <p:spPr>
              <a:xfrm>
                <a:off x="4442157" y="1712400"/>
                <a:ext cx="1320929" cy="689953"/>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33" name="Rounded Rectangle 32">
                <a:extLst>
                  <a:ext uri="{FF2B5EF4-FFF2-40B4-BE49-F238E27FC236}">
                    <a16:creationId xmlns:a16="http://schemas.microsoft.com/office/drawing/2014/main" id="{4ADD2278-3335-5DC2-A5E7-392EB915C1D4}"/>
                  </a:ext>
                </a:extLst>
              </p:cNvPr>
              <p:cNvSpPr>
                <a:spLocks noRot="1" noChangeAspect="1" noMove="1" noResize="1" noEditPoints="1" noAdjustHandles="1" noChangeArrowheads="1" noChangeShapeType="1" noTextEdit="1"/>
              </p:cNvSpPr>
              <p:nvPr/>
            </p:nvSpPr>
            <p:spPr>
              <a:xfrm>
                <a:off x="4442157" y="1712400"/>
                <a:ext cx="1320929" cy="689953"/>
              </a:xfrm>
              <a:prstGeom prst="roundRect">
                <a:avLst/>
              </a:prstGeom>
              <a:blipFill>
                <a:blip r:embed="rId6"/>
                <a:stretch>
                  <a:fillRect/>
                </a:stretch>
              </a:blipFill>
              <a:ln>
                <a:solidFill>
                  <a:schemeClr val="accent5">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0" name="Rounded Rectangle 29">
                <a:extLst>
                  <a:ext uri="{FF2B5EF4-FFF2-40B4-BE49-F238E27FC236}">
                    <a16:creationId xmlns:a16="http://schemas.microsoft.com/office/drawing/2014/main" id="{F0EC6B20-DAD8-B6BB-695F-1919AA015053}"/>
                  </a:ext>
                </a:extLst>
              </p:cNvPr>
              <p:cNvSpPr/>
              <p:nvPr/>
            </p:nvSpPr>
            <p:spPr>
              <a:xfrm>
                <a:off x="2796323" y="1712402"/>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30" name="Rounded Rectangle 29">
                <a:extLst>
                  <a:ext uri="{FF2B5EF4-FFF2-40B4-BE49-F238E27FC236}">
                    <a16:creationId xmlns:a16="http://schemas.microsoft.com/office/drawing/2014/main" id="{F0EC6B20-DAD8-B6BB-695F-1919AA015053}"/>
                  </a:ext>
                </a:extLst>
              </p:cNvPr>
              <p:cNvSpPr>
                <a:spLocks noRot="1" noChangeAspect="1" noMove="1" noResize="1" noEditPoints="1" noAdjustHandles="1" noChangeArrowheads="1" noChangeShapeType="1" noTextEdit="1"/>
              </p:cNvSpPr>
              <p:nvPr/>
            </p:nvSpPr>
            <p:spPr>
              <a:xfrm>
                <a:off x="2796323" y="1712402"/>
                <a:ext cx="1320929" cy="689953"/>
              </a:xfrm>
              <a:prstGeom prst="roundRect">
                <a:avLst/>
              </a:prstGeom>
              <a:blipFill>
                <a:blip r:embed="rId7"/>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A925C245-27B8-DFE4-0B86-F709CE58697B}"/>
                  </a:ext>
                </a:extLst>
              </p:cNvPr>
              <p:cNvSpPr/>
              <p:nvPr/>
            </p:nvSpPr>
            <p:spPr>
              <a:xfrm>
                <a:off x="2795967" y="1712401"/>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31" name="Rounded Rectangle 30">
                <a:extLst>
                  <a:ext uri="{FF2B5EF4-FFF2-40B4-BE49-F238E27FC236}">
                    <a16:creationId xmlns:a16="http://schemas.microsoft.com/office/drawing/2014/main" id="{A925C245-27B8-DFE4-0B86-F709CE58697B}"/>
                  </a:ext>
                </a:extLst>
              </p:cNvPr>
              <p:cNvSpPr>
                <a:spLocks noRot="1" noChangeAspect="1" noMove="1" noResize="1" noEditPoints="1" noAdjustHandles="1" noChangeArrowheads="1" noChangeShapeType="1" noTextEdit="1"/>
              </p:cNvSpPr>
              <p:nvPr/>
            </p:nvSpPr>
            <p:spPr>
              <a:xfrm>
                <a:off x="2795967" y="1712401"/>
                <a:ext cx="1320929" cy="689953"/>
              </a:xfrm>
              <a:prstGeom prst="roundRect">
                <a:avLst/>
              </a:prstGeom>
              <a:blipFill>
                <a:blip r:embed="rId8"/>
                <a:stretch>
                  <a:fillRect/>
                </a:stretch>
              </a:blipFill>
              <a:ln>
                <a:solidFill>
                  <a:schemeClr val="accent4">
                    <a:lumMod val="40000"/>
                    <a:lumOff val="60000"/>
                  </a:schemeClr>
                </a:solidFill>
              </a:ln>
            </p:spPr>
            <p:txBody>
              <a:bodyPr/>
              <a:lstStyle/>
              <a:p>
                <a:r>
                  <a:rPr lang="en-IL">
                    <a:noFill/>
                  </a:rPr>
                  <a:t> </a:t>
                </a:r>
              </a:p>
            </p:txBody>
          </p:sp>
        </mc:Fallback>
      </mc:AlternateContent>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a:xfrm>
            <a:off x="407067" y="410191"/>
            <a:ext cx="3933822" cy="1325563"/>
          </a:xfrm>
        </p:spPr>
        <p:txBody>
          <a:body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The BEHG Protocol</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pic>
        <p:nvPicPr>
          <p:cNvPr id="4" name="Graphic 3" descr="Female Profile with solid fill">
            <a:extLst>
              <a:ext uri="{FF2B5EF4-FFF2-40B4-BE49-F238E27FC236}">
                <a16:creationId xmlns:a16="http://schemas.microsoft.com/office/drawing/2014/main" id="{57450154-C359-6AA5-3597-D9CC7DFD40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95625" y="828023"/>
            <a:ext cx="862665" cy="862665"/>
          </a:xfrm>
          <a:prstGeom prst="rect">
            <a:avLst/>
          </a:prstGeom>
        </p:spPr>
      </p:pic>
      <p:pic>
        <p:nvPicPr>
          <p:cNvPr id="5" name="Graphic 4" descr="School boy with solid fill">
            <a:extLst>
              <a:ext uri="{FF2B5EF4-FFF2-40B4-BE49-F238E27FC236}">
                <a16:creationId xmlns:a16="http://schemas.microsoft.com/office/drawing/2014/main" id="{E61CD750-4767-DDA6-E217-2733E689B16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4553779" y="748224"/>
            <a:ext cx="964178" cy="964178"/>
          </a:xfrm>
          <a:prstGeom prst="rect">
            <a:avLst/>
          </a:prstGeom>
        </p:spPr>
      </p:pic>
      <p:pic>
        <p:nvPicPr>
          <p:cNvPr id="6" name="Graphic 5" descr="Office worker female with solid fill">
            <a:extLst>
              <a:ext uri="{FF2B5EF4-FFF2-40B4-BE49-F238E27FC236}">
                <a16:creationId xmlns:a16="http://schemas.microsoft.com/office/drawing/2014/main" id="{1FBE3E65-226D-B7F5-80E1-2FB9E092762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05192" y="828023"/>
            <a:ext cx="862665" cy="862665"/>
          </a:xfrm>
          <a:prstGeom prst="rect">
            <a:avLst/>
          </a:prstGeom>
        </p:spPr>
      </p:pic>
      <p:pic>
        <p:nvPicPr>
          <p:cNvPr id="7" name="Graphic 6" descr="Male profile with solid fill">
            <a:extLst>
              <a:ext uri="{FF2B5EF4-FFF2-40B4-BE49-F238E27FC236}">
                <a16:creationId xmlns:a16="http://schemas.microsoft.com/office/drawing/2014/main" id="{50CEF950-AB56-A267-4738-6F80F057930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955092" y="849737"/>
            <a:ext cx="862665" cy="862665"/>
          </a:xfrm>
          <a:prstGeom prst="rect">
            <a:avLst/>
          </a:prstGeom>
        </p:spPr>
      </p:pic>
      <p:pic>
        <p:nvPicPr>
          <p:cNvPr id="8" name="Graphic 7" descr="Office worker male with solid fill">
            <a:extLst>
              <a:ext uri="{FF2B5EF4-FFF2-40B4-BE49-F238E27FC236}">
                <a16:creationId xmlns:a16="http://schemas.microsoft.com/office/drawing/2014/main" id="{9863F3E0-6F29-CF58-5516-3C5325D823D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04992" y="894766"/>
            <a:ext cx="795922" cy="795922"/>
          </a:xfrm>
          <a:prstGeom prst="rect">
            <a:avLst/>
          </a:prstGeom>
        </p:spPr>
      </p:pic>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5658A397-0933-5C05-B98B-3F08C916AD85}"/>
                  </a:ext>
                </a:extLst>
              </p:cNvPr>
              <p:cNvSpPr/>
              <p:nvPr/>
            </p:nvSpPr>
            <p:spPr>
              <a:xfrm>
                <a:off x="2796323" y="1712402"/>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9" name="Rounded Rectangle 8">
                <a:extLst>
                  <a:ext uri="{FF2B5EF4-FFF2-40B4-BE49-F238E27FC236}">
                    <a16:creationId xmlns:a16="http://schemas.microsoft.com/office/drawing/2014/main" id="{5658A397-0933-5C05-B98B-3F08C916AD85}"/>
                  </a:ext>
                </a:extLst>
              </p:cNvPr>
              <p:cNvSpPr>
                <a:spLocks noRot="1" noChangeAspect="1" noMove="1" noResize="1" noEditPoints="1" noAdjustHandles="1" noChangeArrowheads="1" noChangeShapeType="1" noTextEdit="1"/>
              </p:cNvSpPr>
              <p:nvPr/>
            </p:nvSpPr>
            <p:spPr>
              <a:xfrm>
                <a:off x="2796323" y="1712402"/>
                <a:ext cx="1320929" cy="689953"/>
              </a:xfrm>
              <a:prstGeom prst="roundRect">
                <a:avLst/>
              </a:prstGeom>
              <a:blipFill>
                <a:blip r:embed="rId7"/>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0" name="Rounded Rectangle 9">
                <a:extLst>
                  <a:ext uri="{FF2B5EF4-FFF2-40B4-BE49-F238E27FC236}">
                    <a16:creationId xmlns:a16="http://schemas.microsoft.com/office/drawing/2014/main" id="{7115F679-A4A2-1517-7F9B-C9BD2D0514A1}"/>
                  </a:ext>
                </a:extLst>
              </p:cNvPr>
              <p:cNvSpPr/>
              <p:nvPr/>
            </p:nvSpPr>
            <p:spPr>
              <a:xfrm>
                <a:off x="4440172" y="1712402"/>
                <a:ext cx="1320929" cy="689953"/>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10" name="Rounded Rectangle 9">
                <a:extLst>
                  <a:ext uri="{FF2B5EF4-FFF2-40B4-BE49-F238E27FC236}">
                    <a16:creationId xmlns:a16="http://schemas.microsoft.com/office/drawing/2014/main" id="{7115F679-A4A2-1517-7F9B-C9BD2D0514A1}"/>
                  </a:ext>
                </a:extLst>
              </p:cNvPr>
              <p:cNvSpPr>
                <a:spLocks noRot="1" noChangeAspect="1" noMove="1" noResize="1" noEditPoints="1" noAdjustHandles="1" noChangeArrowheads="1" noChangeShapeType="1" noTextEdit="1"/>
              </p:cNvSpPr>
              <p:nvPr/>
            </p:nvSpPr>
            <p:spPr>
              <a:xfrm>
                <a:off x="4440172" y="1712402"/>
                <a:ext cx="1320929" cy="689953"/>
              </a:xfrm>
              <a:prstGeom prst="roundRect">
                <a:avLst/>
              </a:prstGeom>
              <a:blipFill>
                <a:blip r:embed="rId19"/>
                <a:stretch>
                  <a:fillRect/>
                </a:stretch>
              </a:blipFill>
              <a:ln>
                <a:solidFill>
                  <a:schemeClr val="accent5">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1" name="Rounded Rectangle 10">
                <a:extLst>
                  <a:ext uri="{FF2B5EF4-FFF2-40B4-BE49-F238E27FC236}">
                    <a16:creationId xmlns:a16="http://schemas.microsoft.com/office/drawing/2014/main" id="{9F80D7BC-1578-E5D1-886B-00780F01B29E}"/>
                  </a:ext>
                </a:extLst>
              </p:cNvPr>
              <p:cNvSpPr/>
              <p:nvPr/>
            </p:nvSpPr>
            <p:spPr>
              <a:xfrm>
                <a:off x="6076060" y="1712401"/>
                <a:ext cx="1320929" cy="689953"/>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3</m:t>
                              </m:r>
                            </m:sub>
                          </m:sSub>
                        </m:e>
                      </m:d>
                    </m:oMath>
                  </m:oMathPara>
                </a14:m>
                <a:endParaRPr lang="en-IL" sz="2000" dirty="0"/>
              </a:p>
            </p:txBody>
          </p:sp>
        </mc:Choice>
        <mc:Fallback xmlns="">
          <p:sp>
            <p:nvSpPr>
              <p:cNvPr id="11" name="Rounded Rectangle 10">
                <a:extLst>
                  <a:ext uri="{FF2B5EF4-FFF2-40B4-BE49-F238E27FC236}">
                    <a16:creationId xmlns:a16="http://schemas.microsoft.com/office/drawing/2014/main" id="{9F80D7BC-1578-E5D1-886B-00780F01B29E}"/>
                  </a:ext>
                </a:extLst>
              </p:cNvPr>
              <p:cNvSpPr>
                <a:spLocks noRot="1" noChangeAspect="1" noMove="1" noResize="1" noEditPoints="1" noAdjustHandles="1" noChangeArrowheads="1" noChangeShapeType="1" noTextEdit="1"/>
              </p:cNvSpPr>
              <p:nvPr/>
            </p:nvSpPr>
            <p:spPr>
              <a:xfrm>
                <a:off x="6076060" y="1712401"/>
                <a:ext cx="1320929" cy="689953"/>
              </a:xfrm>
              <a:prstGeom prst="roundRect">
                <a:avLst/>
              </a:prstGeom>
              <a:blipFill>
                <a:blip r:embed="rId20"/>
                <a:stretch>
                  <a:fillRect/>
                </a:stretch>
              </a:blipFill>
              <a:ln>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B083BF29-6B02-812D-36CB-ECCA95721930}"/>
                  </a:ext>
                </a:extLst>
              </p:cNvPr>
              <p:cNvSpPr/>
              <p:nvPr/>
            </p:nvSpPr>
            <p:spPr>
              <a:xfrm>
                <a:off x="7739695" y="1712401"/>
                <a:ext cx="1320929" cy="689953"/>
              </a:xfrm>
              <a:prstGeom prst="round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4</m:t>
                              </m:r>
                            </m:sub>
                          </m:sSub>
                        </m:e>
                      </m:d>
                    </m:oMath>
                  </m:oMathPara>
                </a14:m>
                <a:endParaRPr lang="en-IL" sz="2000" dirty="0"/>
              </a:p>
            </p:txBody>
          </p:sp>
        </mc:Choice>
        <mc:Fallback xmlns="">
          <p:sp>
            <p:nvSpPr>
              <p:cNvPr id="12" name="Rounded Rectangle 11">
                <a:extLst>
                  <a:ext uri="{FF2B5EF4-FFF2-40B4-BE49-F238E27FC236}">
                    <a16:creationId xmlns:a16="http://schemas.microsoft.com/office/drawing/2014/main" id="{B083BF29-6B02-812D-36CB-ECCA95721930}"/>
                  </a:ext>
                </a:extLst>
              </p:cNvPr>
              <p:cNvSpPr>
                <a:spLocks noRot="1" noChangeAspect="1" noMove="1" noResize="1" noEditPoints="1" noAdjustHandles="1" noChangeArrowheads="1" noChangeShapeType="1" noTextEdit="1"/>
              </p:cNvSpPr>
              <p:nvPr/>
            </p:nvSpPr>
            <p:spPr>
              <a:xfrm>
                <a:off x="7739695" y="1712401"/>
                <a:ext cx="1320929" cy="689953"/>
              </a:xfrm>
              <a:prstGeom prst="roundRect">
                <a:avLst/>
              </a:prstGeom>
              <a:blipFill>
                <a:blip r:embed="rId21"/>
                <a:stretch>
                  <a:fillRect/>
                </a:stretch>
              </a:blipFill>
              <a:ln>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3" name="Rounded Rectangle 12">
                <a:extLst>
                  <a:ext uri="{FF2B5EF4-FFF2-40B4-BE49-F238E27FC236}">
                    <a16:creationId xmlns:a16="http://schemas.microsoft.com/office/drawing/2014/main" id="{3E2DD5CC-1D10-FF35-D854-D6A026594962}"/>
                  </a:ext>
                </a:extLst>
              </p:cNvPr>
              <p:cNvSpPr/>
              <p:nvPr/>
            </p:nvSpPr>
            <p:spPr>
              <a:xfrm>
                <a:off x="9403330" y="1712401"/>
                <a:ext cx="1320929" cy="689953"/>
              </a:xfrm>
              <a:prstGeom prst="roundRect">
                <a:avLst/>
              </a:prstGeom>
              <a:solidFill>
                <a:srgbClr val="E2CDFF"/>
              </a:solidFill>
              <a:ln>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5</m:t>
                              </m:r>
                            </m:sub>
                          </m:sSub>
                        </m:e>
                      </m:d>
                    </m:oMath>
                  </m:oMathPara>
                </a14:m>
                <a:endParaRPr lang="en-IL" sz="2000" dirty="0"/>
              </a:p>
            </p:txBody>
          </p:sp>
        </mc:Choice>
        <mc:Fallback xmlns="">
          <p:sp>
            <p:nvSpPr>
              <p:cNvPr id="13" name="Rounded Rectangle 12">
                <a:extLst>
                  <a:ext uri="{FF2B5EF4-FFF2-40B4-BE49-F238E27FC236}">
                    <a16:creationId xmlns:a16="http://schemas.microsoft.com/office/drawing/2014/main" id="{3E2DD5CC-1D10-FF35-D854-D6A026594962}"/>
                  </a:ext>
                </a:extLst>
              </p:cNvPr>
              <p:cNvSpPr>
                <a:spLocks noRot="1" noChangeAspect="1" noMove="1" noResize="1" noEditPoints="1" noAdjustHandles="1" noChangeArrowheads="1" noChangeShapeType="1" noTextEdit="1"/>
              </p:cNvSpPr>
              <p:nvPr/>
            </p:nvSpPr>
            <p:spPr>
              <a:xfrm>
                <a:off x="9403330" y="1712401"/>
                <a:ext cx="1320929" cy="689953"/>
              </a:xfrm>
              <a:prstGeom prst="roundRect">
                <a:avLst/>
              </a:prstGeom>
              <a:blipFill>
                <a:blip r:embed="rId22"/>
                <a:stretch>
                  <a:fillRect/>
                </a:stretch>
              </a:blipFill>
              <a:ln>
                <a:solidFill>
                  <a:srgbClr val="9A92FF"/>
                </a:solidFill>
              </a:ln>
            </p:spPr>
            <p:txBody>
              <a:bodyPr/>
              <a:lstStyle/>
              <a:p>
                <a:r>
                  <a:rPr lang="en-IL">
                    <a:noFill/>
                  </a:rPr>
                  <a:t> </a:t>
                </a:r>
              </a:p>
            </p:txBody>
          </p:sp>
        </mc:Fallback>
      </mc:AlternateContent>
      <p:cxnSp>
        <p:nvCxnSpPr>
          <p:cNvPr id="14" name="Straight Arrow Connector 13">
            <a:extLst>
              <a:ext uri="{FF2B5EF4-FFF2-40B4-BE49-F238E27FC236}">
                <a16:creationId xmlns:a16="http://schemas.microsoft.com/office/drawing/2014/main" id="{380CA269-0814-F166-A20E-07AFD0F3BCC1}"/>
              </a:ext>
            </a:extLst>
          </p:cNvPr>
          <p:cNvCxnSpPr>
            <a:cxnSpLocks/>
          </p:cNvCxnSpPr>
          <p:nvPr/>
        </p:nvCxnSpPr>
        <p:spPr>
          <a:xfrm>
            <a:off x="3428211" y="1577465"/>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857556-3F4E-6FDC-BD9D-F64534038F13}"/>
              </a:ext>
            </a:extLst>
          </p:cNvPr>
          <p:cNvCxnSpPr>
            <a:cxnSpLocks/>
          </p:cNvCxnSpPr>
          <p:nvPr/>
        </p:nvCxnSpPr>
        <p:spPr>
          <a:xfrm>
            <a:off x="5035868" y="158832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4AF609-6E07-F7CF-4C25-E1618D02DAC2}"/>
              </a:ext>
            </a:extLst>
          </p:cNvPr>
          <p:cNvCxnSpPr>
            <a:cxnSpLocks/>
          </p:cNvCxnSpPr>
          <p:nvPr/>
        </p:nvCxnSpPr>
        <p:spPr>
          <a:xfrm>
            <a:off x="6736524" y="157674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8D6C92-2EF3-78BD-4608-EBDE895FA0DE}"/>
              </a:ext>
            </a:extLst>
          </p:cNvPr>
          <p:cNvCxnSpPr>
            <a:cxnSpLocks/>
          </p:cNvCxnSpPr>
          <p:nvPr/>
        </p:nvCxnSpPr>
        <p:spPr>
          <a:xfrm>
            <a:off x="8380873" y="157674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A65212-C7AD-B041-A017-AB4455B3083C}"/>
              </a:ext>
            </a:extLst>
          </p:cNvPr>
          <p:cNvCxnSpPr>
            <a:cxnSpLocks/>
          </p:cNvCxnSpPr>
          <p:nvPr/>
        </p:nvCxnSpPr>
        <p:spPr>
          <a:xfrm>
            <a:off x="9997402" y="158832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0676925-FDFC-E72C-6B5D-E8F78054C5E9}"/>
              </a:ext>
            </a:extLst>
          </p:cNvPr>
          <p:cNvSpPr txBox="1"/>
          <p:nvPr/>
        </p:nvSpPr>
        <p:spPr>
          <a:xfrm>
            <a:off x="301895" y="1824901"/>
            <a:ext cx="2350323"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Commitment step</a:t>
            </a:r>
          </a:p>
        </p:txBody>
      </p:sp>
      <p:sp>
        <p:nvSpPr>
          <p:cNvPr id="20" name="TextBox 19">
            <a:extLst>
              <a:ext uri="{FF2B5EF4-FFF2-40B4-BE49-F238E27FC236}">
                <a16:creationId xmlns:a16="http://schemas.microsoft.com/office/drawing/2014/main" id="{28098F21-FB34-4CE6-F162-23780ADC456A}"/>
              </a:ext>
            </a:extLst>
          </p:cNvPr>
          <p:cNvSpPr txBox="1"/>
          <p:nvPr/>
        </p:nvSpPr>
        <p:spPr>
          <a:xfrm>
            <a:off x="455782" y="2578344"/>
            <a:ext cx="2042547" cy="830997"/>
          </a:xfrm>
          <a:prstGeom prst="rect">
            <a:avLst/>
          </a:prstGeom>
          <a:noFill/>
        </p:spPr>
        <p:txBody>
          <a:bodyPr wrap="none" rtlCol="0">
            <a:spAutoFit/>
          </a:bodyPr>
          <a:lstStyle/>
          <a:p>
            <a:pPr algn="ct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Shuffle </a:t>
            </a:r>
            <a:b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b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&amp; Rerandomize</a:t>
            </a:r>
          </a:p>
        </p:txBody>
      </p:sp>
      <p:pic>
        <p:nvPicPr>
          <p:cNvPr id="21" name="Graphic 20" descr="Female Profile with solid fill">
            <a:extLst>
              <a:ext uri="{FF2B5EF4-FFF2-40B4-BE49-F238E27FC236}">
                <a16:creationId xmlns:a16="http://schemas.microsoft.com/office/drawing/2014/main" id="{DCEDF5C2-9299-9D31-F220-C98F4F7EC31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66965" y="2504726"/>
            <a:ext cx="862665" cy="862665"/>
          </a:xfrm>
          <a:prstGeom prst="rect">
            <a:avLst/>
          </a:prstGeom>
        </p:spPr>
      </p:pic>
      <p:cxnSp>
        <p:nvCxnSpPr>
          <p:cNvPr id="49" name="Straight Connector 48">
            <a:extLst>
              <a:ext uri="{FF2B5EF4-FFF2-40B4-BE49-F238E27FC236}">
                <a16:creationId xmlns:a16="http://schemas.microsoft.com/office/drawing/2014/main" id="{04B6C41C-B4A2-29C3-6368-976A950D6ACA}"/>
              </a:ext>
            </a:extLst>
          </p:cNvPr>
          <p:cNvCxnSpPr/>
          <p:nvPr/>
        </p:nvCxnSpPr>
        <p:spPr>
          <a:xfrm>
            <a:off x="-157163" y="2473794"/>
            <a:ext cx="1265872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B47B6042-1C1D-52A7-1D28-20B7BF790A7F}"/>
              </a:ext>
            </a:extLst>
          </p:cNvPr>
          <p:cNvCxnSpPr>
            <a:cxnSpLocks/>
          </p:cNvCxnSpPr>
          <p:nvPr/>
        </p:nvCxnSpPr>
        <p:spPr>
          <a:xfrm flipV="1">
            <a:off x="3582057"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6FFF4DA-DC6E-9180-E232-34C845A7A8EA}"/>
                  </a:ext>
                </a:extLst>
              </p:cNvPr>
              <p:cNvSpPr txBox="1"/>
              <p:nvPr/>
            </p:nvSpPr>
            <p:spPr>
              <a:xfrm>
                <a:off x="3485527"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e>
                      </m:d>
                    </m:oMath>
                  </m:oMathPara>
                </a14:m>
                <a:endParaRPr lang="en-IL" sz="2000" dirty="0"/>
              </a:p>
            </p:txBody>
          </p:sp>
        </mc:Choice>
        <mc:Fallback xmlns="">
          <p:sp>
            <p:nvSpPr>
              <p:cNvPr id="41" name="TextBox 40">
                <a:extLst>
                  <a:ext uri="{FF2B5EF4-FFF2-40B4-BE49-F238E27FC236}">
                    <a16:creationId xmlns:a16="http://schemas.microsoft.com/office/drawing/2014/main" id="{C6FFF4DA-DC6E-9180-E232-34C845A7A8EA}"/>
                  </a:ext>
                </a:extLst>
              </p:cNvPr>
              <p:cNvSpPr txBox="1">
                <a:spLocks noRot="1" noChangeAspect="1" noMove="1" noResize="1" noEditPoints="1" noAdjustHandles="1" noChangeArrowheads="1" noChangeShapeType="1" noTextEdit="1"/>
              </p:cNvSpPr>
              <p:nvPr/>
            </p:nvSpPr>
            <p:spPr>
              <a:xfrm>
                <a:off x="3485527" y="410127"/>
                <a:ext cx="903452" cy="400110"/>
              </a:xfrm>
              <a:prstGeom prst="rect">
                <a:avLst/>
              </a:prstGeom>
              <a:blipFill>
                <a:blip r:embed="rId40"/>
                <a:stretch>
                  <a:fillRect/>
                </a:stretch>
              </a:blipFill>
            </p:spPr>
            <p:txBody>
              <a:bodyPr/>
              <a:lstStyle/>
              <a:p>
                <a:r>
                  <a:rPr lang="en-IL">
                    <a:noFill/>
                  </a:rPr>
                  <a:t> </a:t>
                </a:r>
              </a:p>
            </p:txBody>
          </p:sp>
        </mc:Fallback>
      </mc:AlternateContent>
      <p:cxnSp>
        <p:nvCxnSpPr>
          <p:cNvPr id="48" name="Straight Arrow Connector 47">
            <a:extLst>
              <a:ext uri="{FF2B5EF4-FFF2-40B4-BE49-F238E27FC236}">
                <a16:creationId xmlns:a16="http://schemas.microsoft.com/office/drawing/2014/main" id="{124EEDF0-59D7-F069-BB26-46C0659137EA}"/>
              </a:ext>
            </a:extLst>
          </p:cNvPr>
          <p:cNvCxnSpPr>
            <a:cxnSpLocks/>
          </p:cNvCxnSpPr>
          <p:nvPr/>
        </p:nvCxnSpPr>
        <p:spPr>
          <a:xfrm flipV="1">
            <a:off x="5162761"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0F91496-F5FE-C5AC-87E5-49C044911A3F}"/>
                  </a:ext>
                </a:extLst>
              </p:cNvPr>
              <p:cNvSpPr txBox="1"/>
              <p:nvPr/>
            </p:nvSpPr>
            <p:spPr>
              <a:xfrm>
                <a:off x="5066231"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2</m:t>
                              </m:r>
                            </m:sub>
                          </m:sSub>
                        </m:e>
                      </m:d>
                    </m:oMath>
                  </m:oMathPara>
                </a14:m>
                <a:endParaRPr lang="en-IL" sz="2000" dirty="0"/>
              </a:p>
            </p:txBody>
          </p:sp>
        </mc:Choice>
        <mc:Fallback xmlns="">
          <p:sp>
            <p:nvSpPr>
              <p:cNvPr id="55" name="TextBox 54">
                <a:extLst>
                  <a:ext uri="{FF2B5EF4-FFF2-40B4-BE49-F238E27FC236}">
                    <a16:creationId xmlns:a16="http://schemas.microsoft.com/office/drawing/2014/main" id="{10F91496-F5FE-C5AC-87E5-49C044911A3F}"/>
                  </a:ext>
                </a:extLst>
              </p:cNvPr>
              <p:cNvSpPr txBox="1">
                <a:spLocks noRot="1" noChangeAspect="1" noMove="1" noResize="1" noEditPoints="1" noAdjustHandles="1" noChangeArrowheads="1" noChangeShapeType="1" noTextEdit="1"/>
              </p:cNvSpPr>
              <p:nvPr/>
            </p:nvSpPr>
            <p:spPr>
              <a:xfrm>
                <a:off x="5066231" y="410127"/>
                <a:ext cx="903452" cy="400110"/>
              </a:xfrm>
              <a:prstGeom prst="rect">
                <a:avLst/>
              </a:prstGeom>
              <a:blipFill>
                <a:blip r:embed="rId41"/>
                <a:stretch>
                  <a:fillRect/>
                </a:stretch>
              </a:blipFill>
            </p:spPr>
            <p:txBody>
              <a:bodyPr/>
              <a:lstStyle/>
              <a:p>
                <a:r>
                  <a:rPr lang="en-IL">
                    <a:noFill/>
                  </a:rPr>
                  <a:t> </a:t>
                </a:r>
              </a:p>
            </p:txBody>
          </p:sp>
        </mc:Fallback>
      </mc:AlternateContent>
      <p:cxnSp>
        <p:nvCxnSpPr>
          <p:cNvPr id="59" name="Straight Arrow Connector 58">
            <a:extLst>
              <a:ext uri="{FF2B5EF4-FFF2-40B4-BE49-F238E27FC236}">
                <a16:creationId xmlns:a16="http://schemas.microsoft.com/office/drawing/2014/main" id="{DF190C2E-7828-F441-DDB3-53415989C234}"/>
              </a:ext>
            </a:extLst>
          </p:cNvPr>
          <p:cNvCxnSpPr>
            <a:cxnSpLocks/>
          </p:cNvCxnSpPr>
          <p:nvPr/>
        </p:nvCxnSpPr>
        <p:spPr>
          <a:xfrm flipV="1">
            <a:off x="6905303"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E5FCF4B-E757-189D-A2B9-89C381C9462F}"/>
                  </a:ext>
                </a:extLst>
              </p:cNvPr>
              <p:cNvSpPr txBox="1"/>
              <p:nvPr/>
            </p:nvSpPr>
            <p:spPr>
              <a:xfrm>
                <a:off x="6808773"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3</m:t>
                              </m:r>
                            </m:sub>
                          </m:sSub>
                        </m:e>
                      </m:d>
                    </m:oMath>
                  </m:oMathPara>
                </a14:m>
                <a:endParaRPr lang="en-IL" sz="2000" dirty="0"/>
              </a:p>
            </p:txBody>
          </p:sp>
        </mc:Choice>
        <mc:Fallback xmlns="">
          <p:sp>
            <p:nvSpPr>
              <p:cNvPr id="60" name="TextBox 59">
                <a:extLst>
                  <a:ext uri="{FF2B5EF4-FFF2-40B4-BE49-F238E27FC236}">
                    <a16:creationId xmlns:a16="http://schemas.microsoft.com/office/drawing/2014/main" id="{3E5FCF4B-E757-189D-A2B9-89C381C9462F}"/>
                  </a:ext>
                </a:extLst>
              </p:cNvPr>
              <p:cNvSpPr txBox="1">
                <a:spLocks noRot="1" noChangeAspect="1" noMove="1" noResize="1" noEditPoints="1" noAdjustHandles="1" noChangeArrowheads="1" noChangeShapeType="1" noTextEdit="1"/>
              </p:cNvSpPr>
              <p:nvPr/>
            </p:nvSpPr>
            <p:spPr>
              <a:xfrm>
                <a:off x="6808773" y="410127"/>
                <a:ext cx="903452" cy="400110"/>
              </a:xfrm>
              <a:prstGeom prst="rect">
                <a:avLst/>
              </a:prstGeom>
              <a:blipFill>
                <a:blip r:embed="rId42"/>
                <a:stretch>
                  <a:fillRect/>
                </a:stretch>
              </a:blipFill>
            </p:spPr>
            <p:txBody>
              <a:bodyPr/>
              <a:lstStyle/>
              <a:p>
                <a:r>
                  <a:rPr lang="en-IL">
                    <a:noFill/>
                  </a:rPr>
                  <a:t> </a:t>
                </a:r>
              </a:p>
            </p:txBody>
          </p:sp>
        </mc:Fallback>
      </mc:AlternateContent>
      <p:cxnSp>
        <p:nvCxnSpPr>
          <p:cNvPr id="61" name="Straight Arrow Connector 60">
            <a:extLst>
              <a:ext uri="{FF2B5EF4-FFF2-40B4-BE49-F238E27FC236}">
                <a16:creationId xmlns:a16="http://schemas.microsoft.com/office/drawing/2014/main" id="{21D645E0-3B3A-AA19-B9E1-88DE5D2D87E7}"/>
              </a:ext>
            </a:extLst>
          </p:cNvPr>
          <p:cNvCxnSpPr>
            <a:cxnSpLocks/>
          </p:cNvCxnSpPr>
          <p:nvPr/>
        </p:nvCxnSpPr>
        <p:spPr>
          <a:xfrm flipV="1">
            <a:off x="8501060"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A830A31-5751-5866-1D85-FF1AFBDE224E}"/>
                  </a:ext>
                </a:extLst>
              </p:cNvPr>
              <p:cNvSpPr txBox="1"/>
              <p:nvPr/>
            </p:nvSpPr>
            <p:spPr>
              <a:xfrm>
                <a:off x="8404530"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4</m:t>
                              </m:r>
                            </m:sub>
                          </m:sSub>
                        </m:e>
                      </m:d>
                    </m:oMath>
                  </m:oMathPara>
                </a14:m>
                <a:endParaRPr lang="en-IL" sz="2000" dirty="0"/>
              </a:p>
            </p:txBody>
          </p:sp>
        </mc:Choice>
        <mc:Fallback xmlns="">
          <p:sp>
            <p:nvSpPr>
              <p:cNvPr id="62" name="TextBox 61">
                <a:extLst>
                  <a:ext uri="{FF2B5EF4-FFF2-40B4-BE49-F238E27FC236}">
                    <a16:creationId xmlns:a16="http://schemas.microsoft.com/office/drawing/2014/main" id="{BA830A31-5751-5866-1D85-FF1AFBDE224E}"/>
                  </a:ext>
                </a:extLst>
              </p:cNvPr>
              <p:cNvSpPr txBox="1">
                <a:spLocks noRot="1" noChangeAspect="1" noMove="1" noResize="1" noEditPoints="1" noAdjustHandles="1" noChangeArrowheads="1" noChangeShapeType="1" noTextEdit="1"/>
              </p:cNvSpPr>
              <p:nvPr/>
            </p:nvSpPr>
            <p:spPr>
              <a:xfrm>
                <a:off x="8404530" y="410127"/>
                <a:ext cx="903452" cy="400110"/>
              </a:xfrm>
              <a:prstGeom prst="rect">
                <a:avLst/>
              </a:prstGeom>
              <a:blipFill>
                <a:blip r:embed="rId43"/>
                <a:stretch>
                  <a:fillRect/>
                </a:stretch>
              </a:blipFill>
            </p:spPr>
            <p:txBody>
              <a:bodyPr/>
              <a:lstStyle/>
              <a:p>
                <a:r>
                  <a:rPr lang="en-IL">
                    <a:noFill/>
                  </a:rPr>
                  <a:t> </a:t>
                </a:r>
              </a:p>
            </p:txBody>
          </p:sp>
        </mc:Fallback>
      </mc:AlternateContent>
      <p:cxnSp>
        <p:nvCxnSpPr>
          <p:cNvPr id="63" name="Straight Arrow Connector 62">
            <a:extLst>
              <a:ext uri="{FF2B5EF4-FFF2-40B4-BE49-F238E27FC236}">
                <a16:creationId xmlns:a16="http://schemas.microsoft.com/office/drawing/2014/main" id="{641E6478-5B61-6180-6C6E-76192D36FF27}"/>
              </a:ext>
            </a:extLst>
          </p:cNvPr>
          <p:cNvCxnSpPr>
            <a:cxnSpLocks/>
          </p:cNvCxnSpPr>
          <p:nvPr/>
        </p:nvCxnSpPr>
        <p:spPr>
          <a:xfrm flipV="1">
            <a:off x="10107530"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259AB79-FDD3-F02D-6DFE-EA2CA102FC73}"/>
                  </a:ext>
                </a:extLst>
              </p:cNvPr>
              <p:cNvSpPr txBox="1"/>
              <p:nvPr/>
            </p:nvSpPr>
            <p:spPr>
              <a:xfrm>
                <a:off x="10011000"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5</m:t>
                              </m:r>
                            </m:sub>
                          </m:sSub>
                        </m:e>
                      </m:d>
                    </m:oMath>
                  </m:oMathPara>
                </a14:m>
                <a:endParaRPr lang="en-IL" sz="2000" dirty="0"/>
              </a:p>
            </p:txBody>
          </p:sp>
        </mc:Choice>
        <mc:Fallback xmlns="">
          <p:sp>
            <p:nvSpPr>
              <p:cNvPr id="64" name="TextBox 63">
                <a:extLst>
                  <a:ext uri="{FF2B5EF4-FFF2-40B4-BE49-F238E27FC236}">
                    <a16:creationId xmlns:a16="http://schemas.microsoft.com/office/drawing/2014/main" id="{9259AB79-FDD3-F02D-6DFE-EA2CA102FC73}"/>
                  </a:ext>
                </a:extLst>
              </p:cNvPr>
              <p:cNvSpPr txBox="1">
                <a:spLocks noRot="1" noChangeAspect="1" noMove="1" noResize="1" noEditPoints="1" noAdjustHandles="1" noChangeArrowheads="1" noChangeShapeType="1" noTextEdit="1"/>
              </p:cNvSpPr>
              <p:nvPr/>
            </p:nvSpPr>
            <p:spPr>
              <a:xfrm>
                <a:off x="10011000" y="410127"/>
                <a:ext cx="903452" cy="400110"/>
              </a:xfrm>
              <a:prstGeom prst="rect">
                <a:avLst/>
              </a:prstGeom>
              <a:blipFill>
                <a:blip r:embed="rId44"/>
                <a:stretch>
                  <a:fillRect b="-3125"/>
                </a:stretch>
              </a:blipFill>
            </p:spPr>
            <p:txBody>
              <a:bodyPr/>
              <a:lstStyle/>
              <a:p>
                <a:r>
                  <a:rPr lang="en-IL">
                    <a:noFill/>
                  </a:rPr>
                  <a:t> </a:t>
                </a:r>
              </a:p>
            </p:txBody>
          </p:sp>
        </mc:Fallback>
      </mc:AlternateContent>
    </p:spTree>
    <p:extLst>
      <p:ext uri="{BB962C8B-B14F-4D97-AF65-F5344CB8AC3E}">
        <p14:creationId xmlns:p14="http://schemas.microsoft.com/office/powerpoint/2010/main" val="58661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54167E-6 0 L 0.13633 0.12431 " pathEditMode="relative" rAng="0" ptsTypes="AA">
                                      <p:cBhvr>
                                        <p:cTn id="6" dur="2000" fill="hold"/>
                                        <p:tgtEl>
                                          <p:spTgt spid="9"/>
                                        </p:tgtEl>
                                        <p:attrNameLst>
                                          <p:attrName>ppt_x</p:attrName>
                                          <p:attrName>ppt_y</p:attrName>
                                        </p:attrNameLst>
                                      </p:cBhvr>
                                      <p:rCtr x="6810" y="6204"/>
                                    </p:animMotion>
                                  </p:childTnLst>
                                </p:cTn>
                              </p:par>
                              <p:par>
                                <p:cTn id="7" presetID="42" presetClass="path" presetSubtype="0" accel="50000" decel="50000" fill="hold" grpId="0" nodeType="withEffect">
                                  <p:stCondLst>
                                    <p:cond delay="0"/>
                                  </p:stCondLst>
                                  <p:childTnLst>
                                    <p:animMotion origin="layout" path="M 6.25E-7 0 L -0.1349 0.12454 " pathEditMode="relative" rAng="0" ptsTypes="AA">
                                      <p:cBhvr>
                                        <p:cTn id="8" dur="2000" fill="hold"/>
                                        <p:tgtEl>
                                          <p:spTgt spid="10"/>
                                        </p:tgtEl>
                                        <p:attrNameLst>
                                          <p:attrName>ppt_x</p:attrName>
                                          <p:attrName>ppt_y</p:attrName>
                                        </p:attrNameLst>
                                      </p:cBhvr>
                                      <p:rCtr x="-6745" y="6227"/>
                                    </p:animMotion>
                                  </p:childTnLst>
                                </p:cTn>
                              </p:par>
                              <p:par>
                                <p:cTn id="9" presetID="42" presetClass="path" presetSubtype="0" accel="50000" decel="50000" fill="hold" grpId="0" nodeType="withEffect">
                                  <p:stCondLst>
                                    <p:cond delay="0"/>
                                  </p:stCondLst>
                                  <p:childTnLst>
                                    <p:animMotion origin="layout" path="M -3.95833E-6 0 L 0.27305 0.12361 " pathEditMode="relative" rAng="0" ptsTypes="AA">
                                      <p:cBhvr>
                                        <p:cTn id="10" dur="2000" fill="hold"/>
                                        <p:tgtEl>
                                          <p:spTgt spid="11"/>
                                        </p:tgtEl>
                                        <p:attrNameLst>
                                          <p:attrName>ppt_x</p:attrName>
                                          <p:attrName>ppt_y</p:attrName>
                                        </p:attrNameLst>
                                      </p:cBhvr>
                                      <p:rCtr x="13646" y="6181"/>
                                    </p:animMotion>
                                  </p:childTnLst>
                                </p:cTn>
                              </p:par>
                              <p:par>
                                <p:cTn id="11" presetID="42" presetClass="path" presetSubtype="0" accel="50000" decel="50000" fill="hold" grpId="0" nodeType="withEffect">
                                  <p:stCondLst>
                                    <p:cond delay="0"/>
                                  </p:stCondLst>
                                  <p:childTnLst>
                                    <p:animMotion origin="layout" path="M -2.29167E-6 0 L 0.00039 0.12454 " pathEditMode="relative" rAng="0" ptsTypes="AA">
                                      <p:cBhvr>
                                        <p:cTn id="12" dur="2000" fill="hold"/>
                                        <p:tgtEl>
                                          <p:spTgt spid="12"/>
                                        </p:tgtEl>
                                        <p:attrNameLst>
                                          <p:attrName>ppt_x</p:attrName>
                                          <p:attrName>ppt_y</p:attrName>
                                        </p:attrNameLst>
                                      </p:cBhvr>
                                      <p:rCtr x="13" y="6227"/>
                                    </p:animMotion>
                                  </p:childTnLst>
                                </p:cTn>
                              </p:par>
                              <p:par>
                                <p:cTn id="13" presetID="42" presetClass="path" presetSubtype="0" accel="50000" decel="50000" fill="hold" grpId="0" nodeType="withEffect">
                                  <p:stCondLst>
                                    <p:cond delay="0"/>
                                  </p:stCondLst>
                                  <p:childTnLst>
                                    <p:animMotion origin="layout" path="M -6.25E-7 0 L -0.27174 0.12454 " pathEditMode="relative" rAng="0" ptsTypes="AA">
                                      <p:cBhvr>
                                        <p:cTn id="14" dur="2000" fill="hold"/>
                                        <p:tgtEl>
                                          <p:spTgt spid="13"/>
                                        </p:tgtEl>
                                        <p:attrNameLst>
                                          <p:attrName>ppt_x</p:attrName>
                                          <p:attrName>ppt_y</p:attrName>
                                        </p:attrNameLst>
                                      </p:cBhvr>
                                      <p:rCtr x="-13594" y="6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Rounded Rectangle 26">
                <a:extLst>
                  <a:ext uri="{FF2B5EF4-FFF2-40B4-BE49-F238E27FC236}">
                    <a16:creationId xmlns:a16="http://schemas.microsoft.com/office/drawing/2014/main" id="{11499508-D09B-849D-DFCE-9788E4E690E8}"/>
                  </a:ext>
                </a:extLst>
              </p:cNvPr>
              <p:cNvSpPr/>
              <p:nvPr/>
            </p:nvSpPr>
            <p:spPr>
              <a:xfrm>
                <a:off x="9403330" y="1712401"/>
                <a:ext cx="1320929" cy="689953"/>
              </a:xfrm>
              <a:prstGeom prst="roundRect">
                <a:avLst/>
              </a:prstGeom>
              <a:solidFill>
                <a:srgbClr val="E2CDFF"/>
              </a:solidFill>
              <a:ln>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5</m:t>
                              </m:r>
                            </m:sub>
                          </m:sSub>
                        </m:e>
                      </m:d>
                    </m:oMath>
                  </m:oMathPara>
                </a14:m>
                <a:endParaRPr lang="en-IL" sz="2000" dirty="0"/>
              </a:p>
            </p:txBody>
          </p:sp>
        </mc:Choice>
        <mc:Fallback xmlns="">
          <p:sp>
            <p:nvSpPr>
              <p:cNvPr id="27" name="Rounded Rectangle 26">
                <a:extLst>
                  <a:ext uri="{FF2B5EF4-FFF2-40B4-BE49-F238E27FC236}">
                    <a16:creationId xmlns:a16="http://schemas.microsoft.com/office/drawing/2014/main" id="{11499508-D09B-849D-DFCE-9788E4E690E8}"/>
                  </a:ext>
                </a:extLst>
              </p:cNvPr>
              <p:cNvSpPr>
                <a:spLocks noRot="1" noChangeAspect="1" noMove="1" noResize="1" noEditPoints="1" noAdjustHandles="1" noChangeArrowheads="1" noChangeShapeType="1" noTextEdit="1"/>
              </p:cNvSpPr>
              <p:nvPr/>
            </p:nvSpPr>
            <p:spPr>
              <a:xfrm>
                <a:off x="9403330" y="1712401"/>
                <a:ext cx="1320929" cy="689953"/>
              </a:xfrm>
              <a:prstGeom prst="roundRect">
                <a:avLst/>
              </a:prstGeom>
              <a:blipFill>
                <a:blip r:embed="rId3"/>
                <a:stretch>
                  <a:fillRect/>
                </a:stretch>
              </a:blipFill>
              <a:ln>
                <a:solidFill>
                  <a:srgbClr val="9A92FF"/>
                </a:solidFill>
              </a:ln>
            </p:spPr>
            <p:txBody>
              <a:bodyPr/>
              <a:lstStyle/>
              <a:p>
                <a:r>
                  <a:rPr lang="en-IL">
                    <a:noFill/>
                  </a:rPr>
                  <a:t> </a:t>
                </a:r>
              </a:p>
            </p:txBody>
          </p:sp>
        </mc:Fallback>
      </mc:AlternateContent>
      <p:sp>
        <p:nvSpPr>
          <p:cNvPr id="66" name="Rounded Rectangle 65">
            <a:extLst>
              <a:ext uri="{FF2B5EF4-FFF2-40B4-BE49-F238E27FC236}">
                <a16:creationId xmlns:a16="http://schemas.microsoft.com/office/drawing/2014/main" id="{5376DA23-289B-3A3F-4A64-ED965A906A7A}"/>
              </a:ext>
            </a:extLst>
          </p:cNvPr>
          <p:cNvSpPr/>
          <p:nvPr/>
        </p:nvSpPr>
        <p:spPr>
          <a:xfrm>
            <a:off x="8718310" y="3911600"/>
            <a:ext cx="2627024" cy="873674"/>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a:xfrm>
            <a:off x="407067" y="410191"/>
            <a:ext cx="3933822" cy="1325563"/>
          </a:xfrm>
        </p:spPr>
        <p:txBody>
          <a:body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The BEHG Protocol</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pic>
        <p:nvPicPr>
          <p:cNvPr id="4" name="Graphic 3" descr="Female Profile with solid fill">
            <a:extLst>
              <a:ext uri="{FF2B5EF4-FFF2-40B4-BE49-F238E27FC236}">
                <a16:creationId xmlns:a16="http://schemas.microsoft.com/office/drawing/2014/main" id="{57450154-C359-6AA5-3597-D9CC7DFD40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95625" y="828023"/>
            <a:ext cx="862665" cy="862665"/>
          </a:xfrm>
          <a:prstGeom prst="rect">
            <a:avLst/>
          </a:prstGeom>
        </p:spPr>
      </p:pic>
      <p:pic>
        <p:nvPicPr>
          <p:cNvPr id="5" name="Graphic 4" descr="School boy with solid fill">
            <a:extLst>
              <a:ext uri="{FF2B5EF4-FFF2-40B4-BE49-F238E27FC236}">
                <a16:creationId xmlns:a16="http://schemas.microsoft.com/office/drawing/2014/main" id="{E61CD750-4767-DDA6-E217-2733E689B1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4553779" y="748224"/>
            <a:ext cx="964178" cy="964178"/>
          </a:xfrm>
          <a:prstGeom prst="rect">
            <a:avLst/>
          </a:prstGeom>
        </p:spPr>
      </p:pic>
      <p:pic>
        <p:nvPicPr>
          <p:cNvPr id="6" name="Graphic 5" descr="Office worker female with solid fill">
            <a:extLst>
              <a:ext uri="{FF2B5EF4-FFF2-40B4-BE49-F238E27FC236}">
                <a16:creationId xmlns:a16="http://schemas.microsoft.com/office/drawing/2014/main" id="{1FBE3E65-226D-B7F5-80E1-2FB9E09276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05192" y="828023"/>
            <a:ext cx="862665" cy="862665"/>
          </a:xfrm>
          <a:prstGeom prst="rect">
            <a:avLst/>
          </a:prstGeom>
        </p:spPr>
      </p:pic>
      <p:pic>
        <p:nvPicPr>
          <p:cNvPr id="7" name="Graphic 6" descr="Male profile with solid fill">
            <a:extLst>
              <a:ext uri="{FF2B5EF4-FFF2-40B4-BE49-F238E27FC236}">
                <a16:creationId xmlns:a16="http://schemas.microsoft.com/office/drawing/2014/main" id="{50CEF950-AB56-A267-4738-6F80F057930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955092" y="849737"/>
            <a:ext cx="862665" cy="862665"/>
          </a:xfrm>
          <a:prstGeom prst="rect">
            <a:avLst/>
          </a:prstGeom>
        </p:spPr>
      </p:pic>
      <p:pic>
        <p:nvPicPr>
          <p:cNvPr id="8" name="Graphic 7" descr="Office worker male with solid fill">
            <a:extLst>
              <a:ext uri="{FF2B5EF4-FFF2-40B4-BE49-F238E27FC236}">
                <a16:creationId xmlns:a16="http://schemas.microsoft.com/office/drawing/2014/main" id="{9863F3E0-6F29-CF58-5516-3C5325D823D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604992" y="894766"/>
            <a:ext cx="795922" cy="795922"/>
          </a:xfrm>
          <a:prstGeom prst="rect">
            <a:avLst/>
          </a:prstGeom>
        </p:spPr>
      </p:pic>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5658A397-0933-5C05-B98B-3F08C916AD85}"/>
                  </a:ext>
                </a:extLst>
              </p:cNvPr>
              <p:cNvSpPr/>
              <p:nvPr/>
            </p:nvSpPr>
            <p:spPr>
              <a:xfrm>
                <a:off x="2796323" y="1712402"/>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9" name="Rounded Rectangle 8">
                <a:extLst>
                  <a:ext uri="{FF2B5EF4-FFF2-40B4-BE49-F238E27FC236}">
                    <a16:creationId xmlns:a16="http://schemas.microsoft.com/office/drawing/2014/main" id="{5658A397-0933-5C05-B98B-3F08C916AD85}"/>
                  </a:ext>
                </a:extLst>
              </p:cNvPr>
              <p:cNvSpPr>
                <a:spLocks noRot="1" noChangeAspect="1" noMove="1" noResize="1" noEditPoints="1" noAdjustHandles="1" noChangeArrowheads="1" noChangeShapeType="1" noTextEdit="1"/>
              </p:cNvSpPr>
              <p:nvPr/>
            </p:nvSpPr>
            <p:spPr>
              <a:xfrm>
                <a:off x="2796323" y="1712402"/>
                <a:ext cx="1320929" cy="689953"/>
              </a:xfrm>
              <a:prstGeom prst="roundRect">
                <a:avLst/>
              </a:prstGeom>
              <a:blipFill>
                <a:blip r:embed="rId14"/>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0" name="Rounded Rectangle 9">
                <a:extLst>
                  <a:ext uri="{FF2B5EF4-FFF2-40B4-BE49-F238E27FC236}">
                    <a16:creationId xmlns:a16="http://schemas.microsoft.com/office/drawing/2014/main" id="{7115F679-A4A2-1517-7F9B-C9BD2D0514A1}"/>
                  </a:ext>
                </a:extLst>
              </p:cNvPr>
              <p:cNvSpPr/>
              <p:nvPr/>
            </p:nvSpPr>
            <p:spPr>
              <a:xfrm>
                <a:off x="4440172" y="1712402"/>
                <a:ext cx="1320929" cy="689953"/>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10" name="Rounded Rectangle 9">
                <a:extLst>
                  <a:ext uri="{FF2B5EF4-FFF2-40B4-BE49-F238E27FC236}">
                    <a16:creationId xmlns:a16="http://schemas.microsoft.com/office/drawing/2014/main" id="{7115F679-A4A2-1517-7F9B-C9BD2D0514A1}"/>
                  </a:ext>
                </a:extLst>
              </p:cNvPr>
              <p:cNvSpPr>
                <a:spLocks noRot="1" noChangeAspect="1" noMove="1" noResize="1" noEditPoints="1" noAdjustHandles="1" noChangeArrowheads="1" noChangeShapeType="1" noTextEdit="1"/>
              </p:cNvSpPr>
              <p:nvPr/>
            </p:nvSpPr>
            <p:spPr>
              <a:xfrm>
                <a:off x="4440172" y="1712402"/>
                <a:ext cx="1320929" cy="689953"/>
              </a:xfrm>
              <a:prstGeom prst="roundRect">
                <a:avLst/>
              </a:prstGeom>
              <a:blipFill>
                <a:blip r:embed="rId15"/>
                <a:stretch>
                  <a:fillRect/>
                </a:stretch>
              </a:blipFill>
              <a:ln>
                <a:solidFill>
                  <a:schemeClr val="accent5">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1" name="Rounded Rectangle 10">
                <a:extLst>
                  <a:ext uri="{FF2B5EF4-FFF2-40B4-BE49-F238E27FC236}">
                    <a16:creationId xmlns:a16="http://schemas.microsoft.com/office/drawing/2014/main" id="{9F80D7BC-1578-E5D1-886B-00780F01B29E}"/>
                  </a:ext>
                </a:extLst>
              </p:cNvPr>
              <p:cNvSpPr/>
              <p:nvPr/>
            </p:nvSpPr>
            <p:spPr>
              <a:xfrm>
                <a:off x="6076060" y="1712401"/>
                <a:ext cx="1320929" cy="689953"/>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3</m:t>
                              </m:r>
                            </m:sub>
                          </m:sSub>
                        </m:e>
                      </m:d>
                    </m:oMath>
                  </m:oMathPara>
                </a14:m>
                <a:endParaRPr lang="en-IL" sz="2000" dirty="0"/>
              </a:p>
            </p:txBody>
          </p:sp>
        </mc:Choice>
        <mc:Fallback xmlns="">
          <p:sp>
            <p:nvSpPr>
              <p:cNvPr id="11" name="Rounded Rectangle 10">
                <a:extLst>
                  <a:ext uri="{FF2B5EF4-FFF2-40B4-BE49-F238E27FC236}">
                    <a16:creationId xmlns:a16="http://schemas.microsoft.com/office/drawing/2014/main" id="{9F80D7BC-1578-E5D1-886B-00780F01B29E}"/>
                  </a:ext>
                </a:extLst>
              </p:cNvPr>
              <p:cNvSpPr>
                <a:spLocks noRot="1" noChangeAspect="1" noMove="1" noResize="1" noEditPoints="1" noAdjustHandles="1" noChangeArrowheads="1" noChangeShapeType="1" noTextEdit="1"/>
              </p:cNvSpPr>
              <p:nvPr/>
            </p:nvSpPr>
            <p:spPr>
              <a:xfrm>
                <a:off x="6076060" y="1712401"/>
                <a:ext cx="1320929" cy="689953"/>
              </a:xfrm>
              <a:prstGeom prst="roundRect">
                <a:avLst/>
              </a:prstGeom>
              <a:blipFill>
                <a:blip r:embed="rId16"/>
                <a:stretch>
                  <a:fillRect/>
                </a:stretch>
              </a:blipFill>
              <a:ln>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B083BF29-6B02-812D-36CB-ECCA95721930}"/>
                  </a:ext>
                </a:extLst>
              </p:cNvPr>
              <p:cNvSpPr/>
              <p:nvPr/>
            </p:nvSpPr>
            <p:spPr>
              <a:xfrm>
                <a:off x="7739695" y="1712401"/>
                <a:ext cx="1320929" cy="689953"/>
              </a:xfrm>
              <a:prstGeom prst="round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4</m:t>
                              </m:r>
                            </m:sub>
                          </m:sSub>
                        </m:e>
                      </m:d>
                    </m:oMath>
                  </m:oMathPara>
                </a14:m>
                <a:endParaRPr lang="en-IL" sz="2000" dirty="0"/>
              </a:p>
            </p:txBody>
          </p:sp>
        </mc:Choice>
        <mc:Fallback xmlns="">
          <p:sp>
            <p:nvSpPr>
              <p:cNvPr id="12" name="Rounded Rectangle 11">
                <a:extLst>
                  <a:ext uri="{FF2B5EF4-FFF2-40B4-BE49-F238E27FC236}">
                    <a16:creationId xmlns:a16="http://schemas.microsoft.com/office/drawing/2014/main" id="{B083BF29-6B02-812D-36CB-ECCA95721930}"/>
                  </a:ext>
                </a:extLst>
              </p:cNvPr>
              <p:cNvSpPr>
                <a:spLocks noRot="1" noChangeAspect="1" noMove="1" noResize="1" noEditPoints="1" noAdjustHandles="1" noChangeArrowheads="1" noChangeShapeType="1" noTextEdit="1"/>
              </p:cNvSpPr>
              <p:nvPr/>
            </p:nvSpPr>
            <p:spPr>
              <a:xfrm>
                <a:off x="7739695" y="1712401"/>
                <a:ext cx="1320929" cy="689953"/>
              </a:xfrm>
              <a:prstGeom prst="roundRect">
                <a:avLst/>
              </a:prstGeom>
              <a:blipFill>
                <a:blip r:embed="rId17"/>
                <a:stretch>
                  <a:fillRect/>
                </a:stretch>
              </a:blipFill>
              <a:ln>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3" name="Rounded Rectangle 12">
                <a:extLst>
                  <a:ext uri="{FF2B5EF4-FFF2-40B4-BE49-F238E27FC236}">
                    <a16:creationId xmlns:a16="http://schemas.microsoft.com/office/drawing/2014/main" id="{3E2DD5CC-1D10-FF35-D854-D6A026594962}"/>
                  </a:ext>
                </a:extLst>
              </p:cNvPr>
              <p:cNvSpPr/>
              <p:nvPr/>
            </p:nvSpPr>
            <p:spPr>
              <a:xfrm>
                <a:off x="9403330" y="1712401"/>
                <a:ext cx="1320929" cy="689953"/>
              </a:xfrm>
              <a:prstGeom prst="roundRect">
                <a:avLst/>
              </a:prstGeom>
              <a:solidFill>
                <a:srgbClr val="E2CDFF"/>
              </a:solidFill>
              <a:ln>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5</m:t>
                              </m:r>
                            </m:sub>
                          </m:sSub>
                        </m:e>
                      </m:d>
                    </m:oMath>
                  </m:oMathPara>
                </a14:m>
                <a:endParaRPr lang="en-IL" sz="2000" dirty="0"/>
              </a:p>
            </p:txBody>
          </p:sp>
        </mc:Choice>
        <mc:Fallback xmlns="">
          <p:sp>
            <p:nvSpPr>
              <p:cNvPr id="13" name="Rounded Rectangle 12">
                <a:extLst>
                  <a:ext uri="{FF2B5EF4-FFF2-40B4-BE49-F238E27FC236}">
                    <a16:creationId xmlns:a16="http://schemas.microsoft.com/office/drawing/2014/main" id="{3E2DD5CC-1D10-FF35-D854-D6A026594962}"/>
                  </a:ext>
                </a:extLst>
              </p:cNvPr>
              <p:cNvSpPr>
                <a:spLocks noRot="1" noChangeAspect="1" noMove="1" noResize="1" noEditPoints="1" noAdjustHandles="1" noChangeArrowheads="1" noChangeShapeType="1" noTextEdit="1"/>
              </p:cNvSpPr>
              <p:nvPr/>
            </p:nvSpPr>
            <p:spPr>
              <a:xfrm>
                <a:off x="9403330" y="1712401"/>
                <a:ext cx="1320929" cy="689953"/>
              </a:xfrm>
              <a:prstGeom prst="roundRect">
                <a:avLst/>
              </a:prstGeom>
              <a:blipFill>
                <a:blip r:embed="rId18"/>
                <a:stretch>
                  <a:fillRect/>
                </a:stretch>
              </a:blipFill>
              <a:ln>
                <a:solidFill>
                  <a:srgbClr val="9A92FF"/>
                </a:solidFill>
              </a:ln>
            </p:spPr>
            <p:txBody>
              <a:bodyPr/>
              <a:lstStyle/>
              <a:p>
                <a:r>
                  <a:rPr lang="en-IL">
                    <a:noFill/>
                  </a:rPr>
                  <a:t> </a:t>
                </a:r>
              </a:p>
            </p:txBody>
          </p:sp>
        </mc:Fallback>
      </mc:AlternateContent>
      <p:cxnSp>
        <p:nvCxnSpPr>
          <p:cNvPr id="14" name="Straight Arrow Connector 13">
            <a:extLst>
              <a:ext uri="{FF2B5EF4-FFF2-40B4-BE49-F238E27FC236}">
                <a16:creationId xmlns:a16="http://schemas.microsoft.com/office/drawing/2014/main" id="{380CA269-0814-F166-A20E-07AFD0F3BCC1}"/>
              </a:ext>
            </a:extLst>
          </p:cNvPr>
          <p:cNvCxnSpPr>
            <a:cxnSpLocks/>
          </p:cNvCxnSpPr>
          <p:nvPr/>
        </p:nvCxnSpPr>
        <p:spPr>
          <a:xfrm>
            <a:off x="3428211" y="1577465"/>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857556-3F4E-6FDC-BD9D-F64534038F13}"/>
              </a:ext>
            </a:extLst>
          </p:cNvPr>
          <p:cNvCxnSpPr>
            <a:cxnSpLocks/>
          </p:cNvCxnSpPr>
          <p:nvPr/>
        </p:nvCxnSpPr>
        <p:spPr>
          <a:xfrm>
            <a:off x="5035868" y="158832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4AF609-6E07-F7CF-4C25-E1618D02DAC2}"/>
              </a:ext>
            </a:extLst>
          </p:cNvPr>
          <p:cNvCxnSpPr>
            <a:cxnSpLocks/>
          </p:cNvCxnSpPr>
          <p:nvPr/>
        </p:nvCxnSpPr>
        <p:spPr>
          <a:xfrm>
            <a:off x="6736524" y="157674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8D6C92-2EF3-78BD-4608-EBDE895FA0DE}"/>
              </a:ext>
            </a:extLst>
          </p:cNvPr>
          <p:cNvCxnSpPr>
            <a:cxnSpLocks/>
          </p:cNvCxnSpPr>
          <p:nvPr/>
        </p:nvCxnSpPr>
        <p:spPr>
          <a:xfrm>
            <a:off x="8380873" y="157674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A65212-C7AD-B041-A017-AB4455B3083C}"/>
              </a:ext>
            </a:extLst>
          </p:cNvPr>
          <p:cNvCxnSpPr>
            <a:cxnSpLocks/>
          </p:cNvCxnSpPr>
          <p:nvPr/>
        </p:nvCxnSpPr>
        <p:spPr>
          <a:xfrm>
            <a:off x="9997402" y="158832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0676925-FDFC-E72C-6B5D-E8F78054C5E9}"/>
              </a:ext>
            </a:extLst>
          </p:cNvPr>
          <p:cNvSpPr txBox="1"/>
          <p:nvPr/>
        </p:nvSpPr>
        <p:spPr>
          <a:xfrm>
            <a:off x="301895" y="1824901"/>
            <a:ext cx="2350323"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Commitment step</a:t>
            </a:r>
          </a:p>
        </p:txBody>
      </p:sp>
      <p:sp>
        <p:nvSpPr>
          <p:cNvPr id="20" name="TextBox 19">
            <a:extLst>
              <a:ext uri="{FF2B5EF4-FFF2-40B4-BE49-F238E27FC236}">
                <a16:creationId xmlns:a16="http://schemas.microsoft.com/office/drawing/2014/main" id="{28098F21-FB34-4CE6-F162-23780ADC456A}"/>
              </a:ext>
            </a:extLst>
          </p:cNvPr>
          <p:cNvSpPr txBox="1"/>
          <p:nvPr/>
        </p:nvSpPr>
        <p:spPr>
          <a:xfrm>
            <a:off x="455782" y="2578344"/>
            <a:ext cx="2042547" cy="830997"/>
          </a:xfrm>
          <a:prstGeom prst="rect">
            <a:avLst/>
          </a:prstGeom>
          <a:noFill/>
        </p:spPr>
        <p:txBody>
          <a:bodyPr wrap="none" rtlCol="0">
            <a:spAutoFit/>
          </a:bodyPr>
          <a:lstStyle/>
          <a:p>
            <a:pPr algn="ct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Shuffle </a:t>
            </a:r>
            <a:b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b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&amp; Rerandomize</a:t>
            </a:r>
          </a:p>
        </p:txBody>
      </p:sp>
      <p:pic>
        <p:nvPicPr>
          <p:cNvPr id="21" name="Graphic 20" descr="Female Profile with solid fill">
            <a:extLst>
              <a:ext uri="{FF2B5EF4-FFF2-40B4-BE49-F238E27FC236}">
                <a16:creationId xmlns:a16="http://schemas.microsoft.com/office/drawing/2014/main" id="{DCEDF5C2-9299-9D31-F220-C98F4F7EC3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66965" y="2504726"/>
            <a:ext cx="862665" cy="862665"/>
          </a:xfrm>
          <a:prstGeom prst="rect">
            <a:avLst/>
          </a:prstGeom>
        </p:spPr>
      </p:pic>
      <mc:AlternateContent xmlns:mc="http://schemas.openxmlformats.org/markup-compatibility/2006" xmlns:a14="http://schemas.microsoft.com/office/drawing/2010/main">
        <mc:Choice Requires="a14">
          <p:sp>
            <p:nvSpPr>
              <p:cNvPr id="22" name="Rounded Rectangle 21">
                <a:extLst>
                  <a:ext uri="{FF2B5EF4-FFF2-40B4-BE49-F238E27FC236}">
                    <a16:creationId xmlns:a16="http://schemas.microsoft.com/office/drawing/2014/main" id="{758050EB-D000-4098-031A-88A9E8434FCF}"/>
                  </a:ext>
                </a:extLst>
              </p:cNvPr>
              <p:cNvSpPr/>
              <p:nvPr/>
            </p:nvSpPr>
            <p:spPr>
              <a:xfrm>
                <a:off x="4461529" y="2563136"/>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22" name="Rounded Rectangle 21">
                <a:extLst>
                  <a:ext uri="{FF2B5EF4-FFF2-40B4-BE49-F238E27FC236}">
                    <a16:creationId xmlns:a16="http://schemas.microsoft.com/office/drawing/2014/main" id="{758050EB-D000-4098-031A-88A9E8434FCF}"/>
                  </a:ext>
                </a:extLst>
              </p:cNvPr>
              <p:cNvSpPr>
                <a:spLocks noRot="1" noChangeAspect="1" noMove="1" noResize="1" noEditPoints="1" noAdjustHandles="1" noChangeArrowheads="1" noChangeShapeType="1" noTextEdit="1"/>
              </p:cNvSpPr>
              <p:nvPr/>
            </p:nvSpPr>
            <p:spPr>
              <a:xfrm>
                <a:off x="4461529" y="2563136"/>
                <a:ext cx="1320929" cy="689953"/>
              </a:xfrm>
              <a:prstGeom prst="roundRect">
                <a:avLst/>
              </a:prstGeom>
              <a:blipFill>
                <a:blip r:embed="rId19"/>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3" name="Rounded Rectangle 22">
                <a:extLst>
                  <a:ext uri="{FF2B5EF4-FFF2-40B4-BE49-F238E27FC236}">
                    <a16:creationId xmlns:a16="http://schemas.microsoft.com/office/drawing/2014/main" id="{355F8528-538A-3A3D-2FDB-A590021E274D}"/>
                  </a:ext>
                </a:extLst>
              </p:cNvPr>
              <p:cNvSpPr/>
              <p:nvPr/>
            </p:nvSpPr>
            <p:spPr>
              <a:xfrm>
                <a:off x="2796323" y="2563135"/>
                <a:ext cx="1320929" cy="689953"/>
              </a:xfrm>
              <a:prstGeom prst="roundRect">
                <a:avLst/>
              </a:prstGeom>
              <a:pattFill prst="wdUpDiag">
                <a:fgClr>
                  <a:schemeClr val="accent5">
                    <a:lumMod val="20000"/>
                    <a:lumOff val="8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23" name="Rounded Rectangle 22">
                <a:extLst>
                  <a:ext uri="{FF2B5EF4-FFF2-40B4-BE49-F238E27FC236}">
                    <a16:creationId xmlns:a16="http://schemas.microsoft.com/office/drawing/2014/main" id="{355F8528-538A-3A3D-2FDB-A590021E274D}"/>
                  </a:ext>
                </a:extLst>
              </p:cNvPr>
              <p:cNvSpPr>
                <a:spLocks noRot="1" noChangeAspect="1" noMove="1" noResize="1" noEditPoints="1" noAdjustHandles="1" noChangeArrowheads="1" noChangeShapeType="1" noTextEdit="1"/>
              </p:cNvSpPr>
              <p:nvPr/>
            </p:nvSpPr>
            <p:spPr>
              <a:xfrm>
                <a:off x="2796323" y="2563135"/>
                <a:ext cx="1320929" cy="689953"/>
              </a:xfrm>
              <a:prstGeom prst="roundRect">
                <a:avLst/>
              </a:prstGeom>
              <a:blipFill>
                <a:blip r:embed="rId20"/>
                <a:stretch>
                  <a:fillRect/>
                </a:stretch>
              </a:blipFill>
              <a:ln>
                <a:solidFill>
                  <a:schemeClr val="accent5">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4" name="Rounded Rectangle 23">
                <a:extLst>
                  <a:ext uri="{FF2B5EF4-FFF2-40B4-BE49-F238E27FC236}">
                    <a16:creationId xmlns:a16="http://schemas.microsoft.com/office/drawing/2014/main" id="{6A6154F0-3528-28F0-3185-C5C2EF2A5800}"/>
                  </a:ext>
                </a:extLst>
              </p:cNvPr>
              <p:cNvSpPr/>
              <p:nvPr/>
            </p:nvSpPr>
            <p:spPr>
              <a:xfrm>
                <a:off x="9403330" y="2563138"/>
                <a:ext cx="1320929" cy="689953"/>
              </a:xfrm>
              <a:prstGeom prst="roundRect">
                <a:avLst/>
              </a:prstGeom>
              <a:pattFill prst="wdUpDiag">
                <a:fgClr>
                  <a:schemeClr val="accent6">
                    <a:lumMod val="20000"/>
                    <a:lumOff val="80000"/>
                  </a:schemeClr>
                </a:fgClr>
                <a:bgClr>
                  <a:schemeClr val="bg1"/>
                </a:bgClr>
              </a:patt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3</m:t>
                              </m:r>
                            </m:sub>
                          </m:sSub>
                        </m:e>
                      </m:d>
                    </m:oMath>
                  </m:oMathPara>
                </a14:m>
                <a:endParaRPr lang="en-IL" sz="2000" dirty="0"/>
              </a:p>
            </p:txBody>
          </p:sp>
        </mc:Choice>
        <mc:Fallback xmlns="">
          <p:sp>
            <p:nvSpPr>
              <p:cNvPr id="24" name="Rounded Rectangle 23">
                <a:extLst>
                  <a:ext uri="{FF2B5EF4-FFF2-40B4-BE49-F238E27FC236}">
                    <a16:creationId xmlns:a16="http://schemas.microsoft.com/office/drawing/2014/main" id="{6A6154F0-3528-28F0-3185-C5C2EF2A5800}"/>
                  </a:ext>
                </a:extLst>
              </p:cNvPr>
              <p:cNvSpPr>
                <a:spLocks noRot="1" noChangeAspect="1" noMove="1" noResize="1" noEditPoints="1" noAdjustHandles="1" noChangeArrowheads="1" noChangeShapeType="1" noTextEdit="1"/>
              </p:cNvSpPr>
              <p:nvPr/>
            </p:nvSpPr>
            <p:spPr>
              <a:xfrm>
                <a:off x="9403330" y="2563138"/>
                <a:ext cx="1320929" cy="689953"/>
              </a:xfrm>
              <a:prstGeom prst="roundRect">
                <a:avLst/>
              </a:prstGeom>
              <a:blipFill>
                <a:blip r:embed="rId21"/>
                <a:stretch>
                  <a:fillRect/>
                </a:stretch>
              </a:blipFill>
              <a:ln>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B381AFAF-632E-49C1-C3A2-4E0009F1C4CA}"/>
                  </a:ext>
                </a:extLst>
              </p:cNvPr>
              <p:cNvSpPr/>
              <p:nvPr/>
            </p:nvSpPr>
            <p:spPr>
              <a:xfrm>
                <a:off x="7739695" y="2563138"/>
                <a:ext cx="1320929" cy="689953"/>
              </a:xfrm>
              <a:prstGeom prst="roundRect">
                <a:avLst/>
              </a:prstGeom>
              <a:pattFill prst="wdUpDiag">
                <a:fgClr>
                  <a:schemeClr val="accent2">
                    <a:lumMod val="20000"/>
                    <a:lumOff val="80000"/>
                  </a:schemeClr>
                </a:fgClr>
                <a:bgClr>
                  <a:schemeClr val="bg1"/>
                </a:bgClr>
              </a:patt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4</m:t>
                              </m:r>
                            </m:sub>
                          </m:sSub>
                        </m:e>
                      </m:d>
                    </m:oMath>
                  </m:oMathPara>
                </a14:m>
                <a:endParaRPr lang="en-IL" sz="2000" dirty="0"/>
              </a:p>
            </p:txBody>
          </p:sp>
        </mc:Choice>
        <mc:Fallback xmlns="">
          <p:sp>
            <p:nvSpPr>
              <p:cNvPr id="25" name="Rounded Rectangle 24">
                <a:extLst>
                  <a:ext uri="{FF2B5EF4-FFF2-40B4-BE49-F238E27FC236}">
                    <a16:creationId xmlns:a16="http://schemas.microsoft.com/office/drawing/2014/main" id="{B381AFAF-632E-49C1-C3A2-4E0009F1C4CA}"/>
                  </a:ext>
                </a:extLst>
              </p:cNvPr>
              <p:cNvSpPr>
                <a:spLocks noRot="1" noChangeAspect="1" noMove="1" noResize="1" noEditPoints="1" noAdjustHandles="1" noChangeArrowheads="1" noChangeShapeType="1" noTextEdit="1"/>
              </p:cNvSpPr>
              <p:nvPr/>
            </p:nvSpPr>
            <p:spPr>
              <a:xfrm>
                <a:off x="7739695" y="2563138"/>
                <a:ext cx="1320929" cy="689953"/>
              </a:xfrm>
              <a:prstGeom prst="roundRect">
                <a:avLst/>
              </a:prstGeom>
              <a:blipFill>
                <a:blip r:embed="rId22"/>
                <a:stretch>
                  <a:fillRect/>
                </a:stretch>
              </a:blipFill>
              <a:ln>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 name="Rounded Rectangle 25">
                <a:extLst>
                  <a:ext uri="{FF2B5EF4-FFF2-40B4-BE49-F238E27FC236}">
                    <a16:creationId xmlns:a16="http://schemas.microsoft.com/office/drawing/2014/main" id="{EC643BBF-3B24-AB5A-F9BA-FE3C2CB408AF}"/>
                  </a:ext>
                </a:extLst>
              </p:cNvPr>
              <p:cNvSpPr/>
              <p:nvPr/>
            </p:nvSpPr>
            <p:spPr>
              <a:xfrm>
                <a:off x="6089933" y="2563137"/>
                <a:ext cx="1320929" cy="689953"/>
              </a:xfrm>
              <a:prstGeom prst="roundRect">
                <a:avLst/>
              </a:prstGeom>
              <a:pattFill prst="wdUpDiag">
                <a:fgClr>
                  <a:srgbClr val="E2CDFF"/>
                </a:fgClr>
                <a:bgClr>
                  <a:schemeClr val="bg1"/>
                </a:bgClr>
              </a:pattFill>
              <a:ln>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5</m:t>
                              </m:r>
                            </m:sub>
                          </m:sSub>
                        </m:e>
                      </m:d>
                    </m:oMath>
                  </m:oMathPara>
                </a14:m>
                <a:endParaRPr lang="en-IL" sz="2000" dirty="0"/>
              </a:p>
            </p:txBody>
          </p:sp>
        </mc:Choice>
        <mc:Fallback xmlns="">
          <p:sp>
            <p:nvSpPr>
              <p:cNvPr id="26" name="Rounded Rectangle 25">
                <a:extLst>
                  <a:ext uri="{FF2B5EF4-FFF2-40B4-BE49-F238E27FC236}">
                    <a16:creationId xmlns:a16="http://schemas.microsoft.com/office/drawing/2014/main" id="{EC643BBF-3B24-AB5A-F9BA-FE3C2CB408AF}"/>
                  </a:ext>
                </a:extLst>
              </p:cNvPr>
              <p:cNvSpPr>
                <a:spLocks noRot="1" noChangeAspect="1" noMove="1" noResize="1" noEditPoints="1" noAdjustHandles="1" noChangeArrowheads="1" noChangeShapeType="1" noTextEdit="1"/>
              </p:cNvSpPr>
              <p:nvPr/>
            </p:nvSpPr>
            <p:spPr>
              <a:xfrm>
                <a:off x="6089933" y="2563137"/>
                <a:ext cx="1320929" cy="689953"/>
              </a:xfrm>
              <a:prstGeom prst="roundRect">
                <a:avLst/>
              </a:prstGeom>
              <a:blipFill>
                <a:blip r:embed="rId23"/>
                <a:stretch>
                  <a:fillRect/>
                </a:stretch>
              </a:blipFill>
              <a:ln>
                <a:solidFill>
                  <a:srgbClr val="9A92FF"/>
                </a:solidFill>
              </a:ln>
            </p:spPr>
            <p:txBody>
              <a:bodyPr/>
              <a:lstStyle/>
              <a:p>
                <a:r>
                  <a:rPr lang="en-IL">
                    <a:noFill/>
                  </a:rPr>
                  <a:t> </a:t>
                </a:r>
              </a:p>
            </p:txBody>
          </p:sp>
        </mc:Fallback>
      </mc:AlternateContent>
      <p:cxnSp>
        <p:nvCxnSpPr>
          <p:cNvPr id="49" name="Straight Connector 48">
            <a:extLst>
              <a:ext uri="{FF2B5EF4-FFF2-40B4-BE49-F238E27FC236}">
                <a16:creationId xmlns:a16="http://schemas.microsoft.com/office/drawing/2014/main" id="{04B6C41C-B4A2-29C3-6368-976A950D6ACA}"/>
              </a:ext>
            </a:extLst>
          </p:cNvPr>
          <p:cNvCxnSpPr/>
          <p:nvPr/>
        </p:nvCxnSpPr>
        <p:spPr>
          <a:xfrm>
            <a:off x="-157163" y="2473794"/>
            <a:ext cx="1265872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B47B6042-1C1D-52A7-1D28-20B7BF790A7F}"/>
              </a:ext>
            </a:extLst>
          </p:cNvPr>
          <p:cNvCxnSpPr>
            <a:cxnSpLocks/>
          </p:cNvCxnSpPr>
          <p:nvPr/>
        </p:nvCxnSpPr>
        <p:spPr>
          <a:xfrm flipV="1">
            <a:off x="3582057"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6FFF4DA-DC6E-9180-E232-34C845A7A8EA}"/>
                  </a:ext>
                </a:extLst>
              </p:cNvPr>
              <p:cNvSpPr txBox="1"/>
              <p:nvPr/>
            </p:nvSpPr>
            <p:spPr>
              <a:xfrm>
                <a:off x="3485527"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e>
                      </m:d>
                    </m:oMath>
                  </m:oMathPara>
                </a14:m>
                <a:endParaRPr lang="en-IL" sz="2000" dirty="0"/>
              </a:p>
            </p:txBody>
          </p:sp>
        </mc:Choice>
        <mc:Fallback xmlns="">
          <p:sp>
            <p:nvSpPr>
              <p:cNvPr id="41" name="TextBox 40">
                <a:extLst>
                  <a:ext uri="{FF2B5EF4-FFF2-40B4-BE49-F238E27FC236}">
                    <a16:creationId xmlns:a16="http://schemas.microsoft.com/office/drawing/2014/main" id="{C6FFF4DA-DC6E-9180-E232-34C845A7A8EA}"/>
                  </a:ext>
                </a:extLst>
              </p:cNvPr>
              <p:cNvSpPr txBox="1">
                <a:spLocks noRot="1" noChangeAspect="1" noMove="1" noResize="1" noEditPoints="1" noAdjustHandles="1" noChangeArrowheads="1" noChangeShapeType="1" noTextEdit="1"/>
              </p:cNvSpPr>
              <p:nvPr/>
            </p:nvSpPr>
            <p:spPr>
              <a:xfrm>
                <a:off x="3485527" y="410127"/>
                <a:ext cx="903452" cy="400110"/>
              </a:xfrm>
              <a:prstGeom prst="rect">
                <a:avLst/>
              </a:prstGeom>
              <a:blipFill>
                <a:blip r:embed="rId40"/>
                <a:stretch>
                  <a:fillRect/>
                </a:stretch>
              </a:blipFill>
            </p:spPr>
            <p:txBody>
              <a:bodyPr/>
              <a:lstStyle/>
              <a:p>
                <a:r>
                  <a:rPr lang="en-IL">
                    <a:noFill/>
                  </a:rPr>
                  <a:t> </a:t>
                </a:r>
              </a:p>
            </p:txBody>
          </p:sp>
        </mc:Fallback>
      </mc:AlternateContent>
      <p:cxnSp>
        <p:nvCxnSpPr>
          <p:cNvPr id="48" name="Straight Arrow Connector 47">
            <a:extLst>
              <a:ext uri="{FF2B5EF4-FFF2-40B4-BE49-F238E27FC236}">
                <a16:creationId xmlns:a16="http://schemas.microsoft.com/office/drawing/2014/main" id="{124EEDF0-59D7-F069-BB26-46C0659137EA}"/>
              </a:ext>
            </a:extLst>
          </p:cNvPr>
          <p:cNvCxnSpPr>
            <a:cxnSpLocks/>
          </p:cNvCxnSpPr>
          <p:nvPr/>
        </p:nvCxnSpPr>
        <p:spPr>
          <a:xfrm flipV="1">
            <a:off x="5162761"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0F91496-F5FE-C5AC-87E5-49C044911A3F}"/>
                  </a:ext>
                </a:extLst>
              </p:cNvPr>
              <p:cNvSpPr txBox="1"/>
              <p:nvPr/>
            </p:nvSpPr>
            <p:spPr>
              <a:xfrm>
                <a:off x="5066231"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2</m:t>
                              </m:r>
                            </m:sub>
                          </m:sSub>
                        </m:e>
                      </m:d>
                    </m:oMath>
                  </m:oMathPara>
                </a14:m>
                <a:endParaRPr lang="en-IL" sz="2000" dirty="0"/>
              </a:p>
            </p:txBody>
          </p:sp>
        </mc:Choice>
        <mc:Fallback xmlns="">
          <p:sp>
            <p:nvSpPr>
              <p:cNvPr id="55" name="TextBox 54">
                <a:extLst>
                  <a:ext uri="{FF2B5EF4-FFF2-40B4-BE49-F238E27FC236}">
                    <a16:creationId xmlns:a16="http://schemas.microsoft.com/office/drawing/2014/main" id="{10F91496-F5FE-C5AC-87E5-49C044911A3F}"/>
                  </a:ext>
                </a:extLst>
              </p:cNvPr>
              <p:cNvSpPr txBox="1">
                <a:spLocks noRot="1" noChangeAspect="1" noMove="1" noResize="1" noEditPoints="1" noAdjustHandles="1" noChangeArrowheads="1" noChangeShapeType="1" noTextEdit="1"/>
              </p:cNvSpPr>
              <p:nvPr/>
            </p:nvSpPr>
            <p:spPr>
              <a:xfrm>
                <a:off x="5066231" y="410127"/>
                <a:ext cx="903452" cy="400110"/>
              </a:xfrm>
              <a:prstGeom prst="rect">
                <a:avLst/>
              </a:prstGeom>
              <a:blipFill>
                <a:blip r:embed="rId41"/>
                <a:stretch>
                  <a:fillRect/>
                </a:stretch>
              </a:blipFill>
            </p:spPr>
            <p:txBody>
              <a:bodyPr/>
              <a:lstStyle/>
              <a:p>
                <a:r>
                  <a:rPr lang="en-IL">
                    <a:noFill/>
                  </a:rPr>
                  <a:t> </a:t>
                </a:r>
              </a:p>
            </p:txBody>
          </p:sp>
        </mc:Fallback>
      </mc:AlternateContent>
      <p:cxnSp>
        <p:nvCxnSpPr>
          <p:cNvPr id="59" name="Straight Arrow Connector 58">
            <a:extLst>
              <a:ext uri="{FF2B5EF4-FFF2-40B4-BE49-F238E27FC236}">
                <a16:creationId xmlns:a16="http://schemas.microsoft.com/office/drawing/2014/main" id="{DF190C2E-7828-F441-DDB3-53415989C234}"/>
              </a:ext>
            </a:extLst>
          </p:cNvPr>
          <p:cNvCxnSpPr>
            <a:cxnSpLocks/>
          </p:cNvCxnSpPr>
          <p:nvPr/>
        </p:nvCxnSpPr>
        <p:spPr>
          <a:xfrm flipV="1">
            <a:off x="6905303"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E5FCF4B-E757-189D-A2B9-89C381C9462F}"/>
                  </a:ext>
                </a:extLst>
              </p:cNvPr>
              <p:cNvSpPr txBox="1"/>
              <p:nvPr/>
            </p:nvSpPr>
            <p:spPr>
              <a:xfrm>
                <a:off x="6808773"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3</m:t>
                              </m:r>
                            </m:sub>
                          </m:sSub>
                        </m:e>
                      </m:d>
                    </m:oMath>
                  </m:oMathPara>
                </a14:m>
                <a:endParaRPr lang="en-IL" sz="2000" dirty="0"/>
              </a:p>
            </p:txBody>
          </p:sp>
        </mc:Choice>
        <mc:Fallback xmlns="">
          <p:sp>
            <p:nvSpPr>
              <p:cNvPr id="60" name="TextBox 59">
                <a:extLst>
                  <a:ext uri="{FF2B5EF4-FFF2-40B4-BE49-F238E27FC236}">
                    <a16:creationId xmlns:a16="http://schemas.microsoft.com/office/drawing/2014/main" id="{3E5FCF4B-E757-189D-A2B9-89C381C9462F}"/>
                  </a:ext>
                </a:extLst>
              </p:cNvPr>
              <p:cNvSpPr txBox="1">
                <a:spLocks noRot="1" noChangeAspect="1" noMove="1" noResize="1" noEditPoints="1" noAdjustHandles="1" noChangeArrowheads="1" noChangeShapeType="1" noTextEdit="1"/>
              </p:cNvSpPr>
              <p:nvPr/>
            </p:nvSpPr>
            <p:spPr>
              <a:xfrm>
                <a:off x="6808773" y="410127"/>
                <a:ext cx="903452" cy="400110"/>
              </a:xfrm>
              <a:prstGeom prst="rect">
                <a:avLst/>
              </a:prstGeom>
              <a:blipFill>
                <a:blip r:embed="rId42"/>
                <a:stretch>
                  <a:fillRect/>
                </a:stretch>
              </a:blipFill>
            </p:spPr>
            <p:txBody>
              <a:bodyPr/>
              <a:lstStyle/>
              <a:p>
                <a:r>
                  <a:rPr lang="en-IL">
                    <a:noFill/>
                  </a:rPr>
                  <a:t> </a:t>
                </a:r>
              </a:p>
            </p:txBody>
          </p:sp>
        </mc:Fallback>
      </mc:AlternateContent>
      <p:cxnSp>
        <p:nvCxnSpPr>
          <p:cNvPr id="61" name="Straight Arrow Connector 60">
            <a:extLst>
              <a:ext uri="{FF2B5EF4-FFF2-40B4-BE49-F238E27FC236}">
                <a16:creationId xmlns:a16="http://schemas.microsoft.com/office/drawing/2014/main" id="{21D645E0-3B3A-AA19-B9E1-88DE5D2D87E7}"/>
              </a:ext>
            </a:extLst>
          </p:cNvPr>
          <p:cNvCxnSpPr>
            <a:cxnSpLocks/>
          </p:cNvCxnSpPr>
          <p:nvPr/>
        </p:nvCxnSpPr>
        <p:spPr>
          <a:xfrm flipV="1">
            <a:off x="8501060"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A830A31-5751-5866-1D85-FF1AFBDE224E}"/>
                  </a:ext>
                </a:extLst>
              </p:cNvPr>
              <p:cNvSpPr txBox="1"/>
              <p:nvPr/>
            </p:nvSpPr>
            <p:spPr>
              <a:xfrm>
                <a:off x="8404530"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4</m:t>
                              </m:r>
                            </m:sub>
                          </m:sSub>
                        </m:e>
                      </m:d>
                    </m:oMath>
                  </m:oMathPara>
                </a14:m>
                <a:endParaRPr lang="en-IL" sz="2000" dirty="0"/>
              </a:p>
            </p:txBody>
          </p:sp>
        </mc:Choice>
        <mc:Fallback xmlns="">
          <p:sp>
            <p:nvSpPr>
              <p:cNvPr id="62" name="TextBox 61">
                <a:extLst>
                  <a:ext uri="{FF2B5EF4-FFF2-40B4-BE49-F238E27FC236}">
                    <a16:creationId xmlns:a16="http://schemas.microsoft.com/office/drawing/2014/main" id="{BA830A31-5751-5866-1D85-FF1AFBDE224E}"/>
                  </a:ext>
                </a:extLst>
              </p:cNvPr>
              <p:cNvSpPr txBox="1">
                <a:spLocks noRot="1" noChangeAspect="1" noMove="1" noResize="1" noEditPoints="1" noAdjustHandles="1" noChangeArrowheads="1" noChangeShapeType="1" noTextEdit="1"/>
              </p:cNvSpPr>
              <p:nvPr/>
            </p:nvSpPr>
            <p:spPr>
              <a:xfrm>
                <a:off x="8404530" y="410127"/>
                <a:ext cx="903452" cy="400110"/>
              </a:xfrm>
              <a:prstGeom prst="rect">
                <a:avLst/>
              </a:prstGeom>
              <a:blipFill>
                <a:blip r:embed="rId43"/>
                <a:stretch>
                  <a:fillRect/>
                </a:stretch>
              </a:blipFill>
            </p:spPr>
            <p:txBody>
              <a:bodyPr/>
              <a:lstStyle/>
              <a:p>
                <a:r>
                  <a:rPr lang="en-IL">
                    <a:noFill/>
                  </a:rPr>
                  <a:t> </a:t>
                </a:r>
              </a:p>
            </p:txBody>
          </p:sp>
        </mc:Fallback>
      </mc:AlternateContent>
      <p:cxnSp>
        <p:nvCxnSpPr>
          <p:cNvPr id="63" name="Straight Arrow Connector 62">
            <a:extLst>
              <a:ext uri="{FF2B5EF4-FFF2-40B4-BE49-F238E27FC236}">
                <a16:creationId xmlns:a16="http://schemas.microsoft.com/office/drawing/2014/main" id="{641E6478-5B61-6180-6C6E-76192D36FF27}"/>
              </a:ext>
            </a:extLst>
          </p:cNvPr>
          <p:cNvCxnSpPr>
            <a:cxnSpLocks/>
          </p:cNvCxnSpPr>
          <p:nvPr/>
        </p:nvCxnSpPr>
        <p:spPr>
          <a:xfrm flipV="1">
            <a:off x="10107530"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259AB79-FDD3-F02D-6DFE-EA2CA102FC73}"/>
                  </a:ext>
                </a:extLst>
              </p:cNvPr>
              <p:cNvSpPr txBox="1"/>
              <p:nvPr/>
            </p:nvSpPr>
            <p:spPr>
              <a:xfrm>
                <a:off x="10011000"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5</m:t>
                              </m:r>
                            </m:sub>
                          </m:sSub>
                        </m:e>
                      </m:d>
                    </m:oMath>
                  </m:oMathPara>
                </a14:m>
                <a:endParaRPr lang="en-IL" sz="2000" dirty="0"/>
              </a:p>
            </p:txBody>
          </p:sp>
        </mc:Choice>
        <mc:Fallback xmlns="">
          <p:sp>
            <p:nvSpPr>
              <p:cNvPr id="64" name="TextBox 63">
                <a:extLst>
                  <a:ext uri="{FF2B5EF4-FFF2-40B4-BE49-F238E27FC236}">
                    <a16:creationId xmlns:a16="http://schemas.microsoft.com/office/drawing/2014/main" id="{9259AB79-FDD3-F02D-6DFE-EA2CA102FC73}"/>
                  </a:ext>
                </a:extLst>
              </p:cNvPr>
              <p:cNvSpPr txBox="1">
                <a:spLocks noRot="1" noChangeAspect="1" noMove="1" noResize="1" noEditPoints="1" noAdjustHandles="1" noChangeArrowheads="1" noChangeShapeType="1" noTextEdit="1"/>
              </p:cNvSpPr>
              <p:nvPr/>
            </p:nvSpPr>
            <p:spPr>
              <a:xfrm>
                <a:off x="10011000" y="410127"/>
                <a:ext cx="903452" cy="400110"/>
              </a:xfrm>
              <a:prstGeom prst="rect">
                <a:avLst/>
              </a:prstGeom>
              <a:blipFill>
                <a:blip r:embed="rId44"/>
                <a:stretch>
                  <a:fillRect b="-3125"/>
                </a:stretch>
              </a:blipFill>
            </p:spPr>
            <p:txBody>
              <a:bodyPr/>
              <a:lstStyle/>
              <a:p>
                <a:r>
                  <a:rPr lang="en-IL">
                    <a:noFill/>
                  </a:rPr>
                  <a:t> </a:t>
                </a:r>
              </a:p>
            </p:txBody>
          </p:sp>
        </mc:Fallback>
      </mc:AlternateContent>
      <p:cxnSp>
        <p:nvCxnSpPr>
          <p:cNvPr id="34" name="Straight Arrow Connector 33">
            <a:extLst>
              <a:ext uri="{FF2B5EF4-FFF2-40B4-BE49-F238E27FC236}">
                <a16:creationId xmlns:a16="http://schemas.microsoft.com/office/drawing/2014/main" id="{1240B06B-29D7-D732-6955-337AD89F95C7}"/>
              </a:ext>
            </a:extLst>
          </p:cNvPr>
          <p:cNvCxnSpPr>
            <a:cxnSpLocks/>
            <a:endCxn id="40" idx="0"/>
          </p:cNvCxnSpPr>
          <p:nvPr/>
        </p:nvCxnSpPr>
        <p:spPr>
          <a:xfrm flipH="1">
            <a:off x="10088093" y="3194970"/>
            <a:ext cx="1193242" cy="71663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E3639CF-501A-75EB-FFF9-801B62164573}"/>
              </a:ext>
            </a:extLst>
          </p:cNvPr>
          <p:cNvSpPr txBox="1"/>
          <p:nvPr/>
        </p:nvSpPr>
        <p:spPr>
          <a:xfrm>
            <a:off x="8969659" y="3911600"/>
            <a:ext cx="2236868" cy="830997"/>
          </a:xfrm>
          <a:prstGeom prst="rect">
            <a:avLst/>
          </a:prstGeom>
          <a:noFill/>
        </p:spPr>
        <p:txBody>
          <a:bodyPr wrap="square">
            <a:spAutoFit/>
          </a:bodyPr>
          <a:lstStyle/>
          <a:p>
            <a:pPr algn="ctr"/>
            <a:r>
              <a:rPr lang="en-US" sz="2400" dirty="0">
                <a:solidFill>
                  <a:schemeClr val="bg1"/>
                </a:solidFill>
                <a:latin typeface="Helvetica Neue Light" panose="02000403000000020004" pitchFamily="2" charset="0"/>
                <a:ea typeface="Helvetica Neue Light" panose="02000403000000020004" pitchFamily="2" charset="0"/>
              </a:rPr>
              <a:t>Proof of correct shuffle</a:t>
            </a:r>
            <a:endParaRPr lang="en-IL" sz="2400" dirty="0">
              <a:solidFill>
                <a:schemeClr val="bg1"/>
              </a:solidFill>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69824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a:xfrm>
            <a:off x="407067" y="410191"/>
            <a:ext cx="3933822" cy="1325563"/>
          </a:xfrm>
        </p:spPr>
        <p:txBody>
          <a:body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The BEHG Protocol</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pic>
        <p:nvPicPr>
          <p:cNvPr id="4" name="Graphic 3" descr="Female Profile with solid fill">
            <a:extLst>
              <a:ext uri="{FF2B5EF4-FFF2-40B4-BE49-F238E27FC236}">
                <a16:creationId xmlns:a16="http://schemas.microsoft.com/office/drawing/2014/main" id="{57450154-C359-6AA5-3597-D9CC7DFD40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5625" y="828023"/>
            <a:ext cx="862665" cy="862665"/>
          </a:xfrm>
          <a:prstGeom prst="rect">
            <a:avLst/>
          </a:prstGeom>
        </p:spPr>
      </p:pic>
      <p:pic>
        <p:nvPicPr>
          <p:cNvPr id="5" name="Graphic 4" descr="School boy with solid fill">
            <a:extLst>
              <a:ext uri="{FF2B5EF4-FFF2-40B4-BE49-F238E27FC236}">
                <a16:creationId xmlns:a16="http://schemas.microsoft.com/office/drawing/2014/main" id="{E61CD750-4767-DDA6-E217-2733E689B1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553779" y="748224"/>
            <a:ext cx="964178" cy="964178"/>
          </a:xfrm>
          <a:prstGeom prst="rect">
            <a:avLst/>
          </a:prstGeom>
        </p:spPr>
      </p:pic>
      <p:pic>
        <p:nvPicPr>
          <p:cNvPr id="6" name="Graphic 5" descr="Office worker female with solid fill">
            <a:extLst>
              <a:ext uri="{FF2B5EF4-FFF2-40B4-BE49-F238E27FC236}">
                <a16:creationId xmlns:a16="http://schemas.microsoft.com/office/drawing/2014/main" id="{1FBE3E65-226D-B7F5-80E1-2FB9E09276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05192" y="828023"/>
            <a:ext cx="862665" cy="862665"/>
          </a:xfrm>
          <a:prstGeom prst="rect">
            <a:avLst/>
          </a:prstGeom>
        </p:spPr>
      </p:pic>
      <p:pic>
        <p:nvPicPr>
          <p:cNvPr id="7" name="Graphic 6" descr="Male profile with solid fill">
            <a:extLst>
              <a:ext uri="{FF2B5EF4-FFF2-40B4-BE49-F238E27FC236}">
                <a16:creationId xmlns:a16="http://schemas.microsoft.com/office/drawing/2014/main" id="{50CEF950-AB56-A267-4738-6F80F057930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55092" y="849737"/>
            <a:ext cx="862665" cy="862665"/>
          </a:xfrm>
          <a:prstGeom prst="rect">
            <a:avLst/>
          </a:prstGeom>
        </p:spPr>
      </p:pic>
      <p:pic>
        <p:nvPicPr>
          <p:cNvPr id="8" name="Graphic 7" descr="Office worker male with solid fill">
            <a:extLst>
              <a:ext uri="{FF2B5EF4-FFF2-40B4-BE49-F238E27FC236}">
                <a16:creationId xmlns:a16="http://schemas.microsoft.com/office/drawing/2014/main" id="{9863F3E0-6F29-CF58-5516-3C5325D823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04992" y="894766"/>
            <a:ext cx="795922" cy="795922"/>
          </a:xfrm>
          <a:prstGeom prst="rect">
            <a:avLst/>
          </a:prstGeom>
        </p:spPr>
      </p:pic>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5658A397-0933-5C05-B98B-3F08C916AD85}"/>
                  </a:ext>
                </a:extLst>
              </p:cNvPr>
              <p:cNvSpPr/>
              <p:nvPr/>
            </p:nvSpPr>
            <p:spPr>
              <a:xfrm>
                <a:off x="2796323" y="1712402"/>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9" name="Rounded Rectangle 8">
                <a:extLst>
                  <a:ext uri="{FF2B5EF4-FFF2-40B4-BE49-F238E27FC236}">
                    <a16:creationId xmlns:a16="http://schemas.microsoft.com/office/drawing/2014/main" id="{5658A397-0933-5C05-B98B-3F08C916AD85}"/>
                  </a:ext>
                </a:extLst>
              </p:cNvPr>
              <p:cNvSpPr>
                <a:spLocks noRot="1" noChangeAspect="1" noMove="1" noResize="1" noEditPoints="1" noAdjustHandles="1" noChangeArrowheads="1" noChangeShapeType="1" noTextEdit="1"/>
              </p:cNvSpPr>
              <p:nvPr/>
            </p:nvSpPr>
            <p:spPr>
              <a:xfrm>
                <a:off x="2796323" y="1712402"/>
                <a:ext cx="1320929" cy="689953"/>
              </a:xfrm>
              <a:prstGeom prst="roundRect">
                <a:avLst/>
              </a:prstGeom>
              <a:blipFill>
                <a:blip r:embed="rId13"/>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0" name="Rounded Rectangle 9">
                <a:extLst>
                  <a:ext uri="{FF2B5EF4-FFF2-40B4-BE49-F238E27FC236}">
                    <a16:creationId xmlns:a16="http://schemas.microsoft.com/office/drawing/2014/main" id="{7115F679-A4A2-1517-7F9B-C9BD2D0514A1}"/>
                  </a:ext>
                </a:extLst>
              </p:cNvPr>
              <p:cNvSpPr/>
              <p:nvPr/>
            </p:nvSpPr>
            <p:spPr>
              <a:xfrm>
                <a:off x="4440172" y="1712402"/>
                <a:ext cx="1320929" cy="689953"/>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10" name="Rounded Rectangle 9">
                <a:extLst>
                  <a:ext uri="{FF2B5EF4-FFF2-40B4-BE49-F238E27FC236}">
                    <a16:creationId xmlns:a16="http://schemas.microsoft.com/office/drawing/2014/main" id="{7115F679-A4A2-1517-7F9B-C9BD2D0514A1}"/>
                  </a:ext>
                </a:extLst>
              </p:cNvPr>
              <p:cNvSpPr>
                <a:spLocks noRot="1" noChangeAspect="1" noMove="1" noResize="1" noEditPoints="1" noAdjustHandles="1" noChangeArrowheads="1" noChangeShapeType="1" noTextEdit="1"/>
              </p:cNvSpPr>
              <p:nvPr/>
            </p:nvSpPr>
            <p:spPr>
              <a:xfrm>
                <a:off x="4440172" y="1712402"/>
                <a:ext cx="1320929" cy="689953"/>
              </a:xfrm>
              <a:prstGeom prst="roundRect">
                <a:avLst/>
              </a:prstGeom>
              <a:blipFill>
                <a:blip r:embed="rId14"/>
                <a:stretch>
                  <a:fillRect/>
                </a:stretch>
              </a:blipFill>
              <a:ln>
                <a:solidFill>
                  <a:schemeClr val="accent5">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1" name="Rounded Rectangle 10">
                <a:extLst>
                  <a:ext uri="{FF2B5EF4-FFF2-40B4-BE49-F238E27FC236}">
                    <a16:creationId xmlns:a16="http://schemas.microsoft.com/office/drawing/2014/main" id="{9F80D7BC-1578-E5D1-886B-00780F01B29E}"/>
                  </a:ext>
                </a:extLst>
              </p:cNvPr>
              <p:cNvSpPr/>
              <p:nvPr/>
            </p:nvSpPr>
            <p:spPr>
              <a:xfrm>
                <a:off x="6076060" y="1712401"/>
                <a:ext cx="1320929" cy="689953"/>
              </a:xfrm>
              <a:prstGeom prst="roundRect">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3</m:t>
                              </m:r>
                            </m:sub>
                          </m:sSub>
                        </m:e>
                      </m:d>
                    </m:oMath>
                  </m:oMathPara>
                </a14:m>
                <a:endParaRPr lang="en-IL" sz="2000" dirty="0"/>
              </a:p>
            </p:txBody>
          </p:sp>
        </mc:Choice>
        <mc:Fallback xmlns="">
          <p:sp>
            <p:nvSpPr>
              <p:cNvPr id="11" name="Rounded Rectangle 10">
                <a:extLst>
                  <a:ext uri="{FF2B5EF4-FFF2-40B4-BE49-F238E27FC236}">
                    <a16:creationId xmlns:a16="http://schemas.microsoft.com/office/drawing/2014/main" id="{9F80D7BC-1578-E5D1-886B-00780F01B29E}"/>
                  </a:ext>
                </a:extLst>
              </p:cNvPr>
              <p:cNvSpPr>
                <a:spLocks noRot="1" noChangeAspect="1" noMove="1" noResize="1" noEditPoints="1" noAdjustHandles="1" noChangeArrowheads="1" noChangeShapeType="1" noTextEdit="1"/>
              </p:cNvSpPr>
              <p:nvPr/>
            </p:nvSpPr>
            <p:spPr>
              <a:xfrm>
                <a:off x="6076060" y="1712401"/>
                <a:ext cx="1320929" cy="689953"/>
              </a:xfrm>
              <a:prstGeom prst="roundRect">
                <a:avLst/>
              </a:prstGeom>
              <a:blipFill>
                <a:blip r:embed="rId15"/>
                <a:stretch>
                  <a:fillRect/>
                </a:stretch>
              </a:blipFill>
              <a:ln>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B083BF29-6B02-812D-36CB-ECCA95721930}"/>
                  </a:ext>
                </a:extLst>
              </p:cNvPr>
              <p:cNvSpPr/>
              <p:nvPr/>
            </p:nvSpPr>
            <p:spPr>
              <a:xfrm>
                <a:off x="7739695" y="1712401"/>
                <a:ext cx="1320929" cy="689953"/>
              </a:xfrm>
              <a:prstGeom prst="roundRect">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4</m:t>
                              </m:r>
                            </m:sub>
                          </m:sSub>
                        </m:e>
                      </m:d>
                    </m:oMath>
                  </m:oMathPara>
                </a14:m>
                <a:endParaRPr lang="en-IL" sz="2000" dirty="0"/>
              </a:p>
            </p:txBody>
          </p:sp>
        </mc:Choice>
        <mc:Fallback xmlns="">
          <p:sp>
            <p:nvSpPr>
              <p:cNvPr id="12" name="Rounded Rectangle 11">
                <a:extLst>
                  <a:ext uri="{FF2B5EF4-FFF2-40B4-BE49-F238E27FC236}">
                    <a16:creationId xmlns:a16="http://schemas.microsoft.com/office/drawing/2014/main" id="{B083BF29-6B02-812D-36CB-ECCA95721930}"/>
                  </a:ext>
                </a:extLst>
              </p:cNvPr>
              <p:cNvSpPr>
                <a:spLocks noRot="1" noChangeAspect="1" noMove="1" noResize="1" noEditPoints="1" noAdjustHandles="1" noChangeArrowheads="1" noChangeShapeType="1" noTextEdit="1"/>
              </p:cNvSpPr>
              <p:nvPr/>
            </p:nvSpPr>
            <p:spPr>
              <a:xfrm>
                <a:off x="7739695" y="1712401"/>
                <a:ext cx="1320929" cy="689953"/>
              </a:xfrm>
              <a:prstGeom prst="roundRect">
                <a:avLst/>
              </a:prstGeom>
              <a:blipFill>
                <a:blip r:embed="rId16"/>
                <a:stretch>
                  <a:fillRect/>
                </a:stretch>
              </a:blipFill>
              <a:ln>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3" name="Rounded Rectangle 12">
                <a:extLst>
                  <a:ext uri="{FF2B5EF4-FFF2-40B4-BE49-F238E27FC236}">
                    <a16:creationId xmlns:a16="http://schemas.microsoft.com/office/drawing/2014/main" id="{3E2DD5CC-1D10-FF35-D854-D6A026594962}"/>
                  </a:ext>
                </a:extLst>
              </p:cNvPr>
              <p:cNvSpPr/>
              <p:nvPr/>
            </p:nvSpPr>
            <p:spPr>
              <a:xfrm>
                <a:off x="9403330" y="1712401"/>
                <a:ext cx="1320929" cy="689953"/>
              </a:xfrm>
              <a:prstGeom prst="roundRect">
                <a:avLst/>
              </a:prstGeom>
              <a:solidFill>
                <a:srgbClr val="E2CDFF"/>
              </a:solidFill>
              <a:ln>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5</m:t>
                              </m:r>
                            </m:sub>
                          </m:sSub>
                        </m:e>
                      </m:d>
                    </m:oMath>
                  </m:oMathPara>
                </a14:m>
                <a:endParaRPr lang="en-IL" sz="2000" dirty="0"/>
              </a:p>
            </p:txBody>
          </p:sp>
        </mc:Choice>
        <mc:Fallback xmlns="">
          <p:sp>
            <p:nvSpPr>
              <p:cNvPr id="13" name="Rounded Rectangle 12">
                <a:extLst>
                  <a:ext uri="{FF2B5EF4-FFF2-40B4-BE49-F238E27FC236}">
                    <a16:creationId xmlns:a16="http://schemas.microsoft.com/office/drawing/2014/main" id="{3E2DD5CC-1D10-FF35-D854-D6A026594962}"/>
                  </a:ext>
                </a:extLst>
              </p:cNvPr>
              <p:cNvSpPr>
                <a:spLocks noRot="1" noChangeAspect="1" noMove="1" noResize="1" noEditPoints="1" noAdjustHandles="1" noChangeArrowheads="1" noChangeShapeType="1" noTextEdit="1"/>
              </p:cNvSpPr>
              <p:nvPr/>
            </p:nvSpPr>
            <p:spPr>
              <a:xfrm>
                <a:off x="9403330" y="1712401"/>
                <a:ext cx="1320929" cy="689953"/>
              </a:xfrm>
              <a:prstGeom prst="roundRect">
                <a:avLst/>
              </a:prstGeom>
              <a:blipFill>
                <a:blip r:embed="rId17"/>
                <a:stretch>
                  <a:fillRect/>
                </a:stretch>
              </a:blipFill>
              <a:ln>
                <a:solidFill>
                  <a:srgbClr val="9A92FF"/>
                </a:solidFill>
              </a:ln>
            </p:spPr>
            <p:txBody>
              <a:bodyPr/>
              <a:lstStyle/>
              <a:p>
                <a:r>
                  <a:rPr lang="en-IL">
                    <a:noFill/>
                  </a:rPr>
                  <a:t> </a:t>
                </a:r>
              </a:p>
            </p:txBody>
          </p:sp>
        </mc:Fallback>
      </mc:AlternateContent>
      <p:cxnSp>
        <p:nvCxnSpPr>
          <p:cNvPr id="14" name="Straight Arrow Connector 13">
            <a:extLst>
              <a:ext uri="{FF2B5EF4-FFF2-40B4-BE49-F238E27FC236}">
                <a16:creationId xmlns:a16="http://schemas.microsoft.com/office/drawing/2014/main" id="{380CA269-0814-F166-A20E-07AFD0F3BCC1}"/>
              </a:ext>
            </a:extLst>
          </p:cNvPr>
          <p:cNvCxnSpPr>
            <a:cxnSpLocks/>
          </p:cNvCxnSpPr>
          <p:nvPr/>
        </p:nvCxnSpPr>
        <p:spPr>
          <a:xfrm>
            <a:off x="3428211" y="1577465"/>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857556-3F4E-6FDC-BD9D-F64534038F13}"/>
              </a:ext>
            </a:extLst>
          </p:cNvPr>
          <p:cNvCxnSpPr>
            <a:cxnSpLocks/>
          </p:cNvCxnSpPr>
          <p:nvPr/>
        </p:nvCxnSpPr>
        <p:spPr>
          <a:xfrm>
            <a:off x="5035868" y="158832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4AF609-6E07-F7CF-4C25-E1618D02DAC2}"/>
              </a:ext>
            </a:extLst>
          </p:cNvPr>
          <p:cNvCxnSpPr>
            <a:cxnSpLocks/>
          </p:cNvCxnSpPr>
          <p:nvPr/>
        </p:nvCxnSpPr>
        <p:spPr>
          <a:xfrm>
            <a:off x="6736524" y="157674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8D6C92-2EF3-78BD-4608-EBDE895FA0DE}"/>
              </a:ext>
            </a:extLst>
          </p:cNvPr>
          <p:cNvCxnSpPr>
            <a:cxnSpLocks/>
          </p:cNvCxnSpPr>
          <p:nvPr/>
        </p:nvCxnSpPr>
        <p:spPr>
          <a:xfrm>
            <a:off x="8380873" y="157674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A65212-C7AD-B041-A017-AB4455B3083C}"/>
              </a:ext>
            </a:extLst>
          </p:cNvPr>
          <p:cNvCxnSpPr>
            <a:cxnSpLocks/>
          </p:cNvCxnSpPr>
          <p:nvPr/>
        </p:nvCxnSpPr>
        <p:spPr>
          <a:xfrm>
            <a:off x="9997402" y="1588321"/>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0676925-FDFC-E72C-6B5D-E8F78054C5E9}"/>
              </a:ext>
            </a:extLst>
          </p:cNvPr>
          <p:cNvSpPr txBox="1"/>
          <p:nvPr/>
        </p:nvSpPr>
        <p:spPr>
          <a:xfrm>
            <a:off x="301895" y="1824901"/>
            <a:ext cx="2350323"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Commitment step</a:t>
            </a:r>
          </a:p>
        </p:txBody>
      </p:sp>
      <p:sp>
        <p:nvSpPr>
          <p:cNvPr id="20" name="TextBox 19">
            <a:extLst>
              <a:ext uri="{FF2B5EF4-FFF2-40B4-BE49-F238E27FC236}">
                <a16:creationId xmlns:a16="http://schemas.microsoft.com/office/drawing/2014/main" id="{28098F21-FB34-4CE6-F162-23780ADC456A}"/>
              </a:ext>
            </a:extLst>
          </p:cNvPr>
          <p:cNvSpPr txBox="1"/>
          <p:nvPr/>
        </p:nvSpPr>
        <p:spPr>
          <a:xfrm>
            <a:off x="455782" y="2578344"/>
            <a:ext cx="2042547" cy="830997"/>
          </a:xfrm>
          <a:prstGeom prst="rect">
            <a:avLst/>
          </a:prstGeom>
          <a:noFill/>
        </p:spPr>
        <p:txBody>
          <a:bodyPr wrap="none" rtlCol="0">
            <a:spAutoFit/>
          </a:bodyPr>
          <a:lstStyle/>
          <a:p>
            <a:pPr algn="ct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Shuffle </a:t>
            </a:r>
            <a:b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b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&amp; Rerandomize</a:t>
            </a:r>
          </a:p>
        </p:txBody>
      </p:sp>
      <p:pic>
        <p:nvPicPr>
          <p:cNvPr id="21" name="Graphic 20" descr="Female Profile with solid fill">
            <a:extLst>
              <a:ext uri="{FF2B5EF4-FFF2-40B4-BE49-F238E27FC236}">
                <a16:creationId xmlns:a16="http://schemas.microsoft.com/office/drawing/2014/main" id="{DCEDF5C2-9299-9D31-F220-C98F4F7EC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6965" y="2504726"/>
            <a:ext cx="862665" cy="862665"/>
          </a:xfrm>
          <a:prstGeom prst="rect">
            <a:avLst/>
          </a:prstGeom>
        </p:spPr>
      </p:pic>
      <mc:AlternateContent xmlns:mc="http://schemas.openxmlformats.org/markup-compatibility/2006" xmlns:a14="http://schemas.microsoft.com/office/drawing/2010/main">
        <mc:Choice Requires="a14">
          <p:sp>
            <p:nvSpPr>
              <p:cNvPr id="22" name="Rounded Rectangle 21">
                <a:extLst>
                  <a:ext uri="{FF2B5EF4-FFF2-40B4-BE49-F238E27FC236}">
                    <a16:creationId xmlns:a16="http://schemas.microsoft.com/office/drawing/2014/main" id="{758050EB-D000-4098-031A-88A9E8434FCF}"/>
                  </a:ext>
                </a:extLst>
              </p:cNvPr>
              <p:cNvSpPr/>
              <p:nvPr/>
            </p:nvSpPr>
            <p:spPr>
              <a:xfrm>
                <a:off x="4461529" y="2563136"/>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22" name="Rounded Rectangle 21">
                <a:extLst>
                  <a:ext uri="{FF2B5EF4-FFF2-40B4-BE49-F238E27FC236}">
                    <a16:creationId xmlns:a16="http://schemas.microsoft.com/office/drawing/2014/main" id="{758050EB-D000-4098-031A-88A9E8434FCF}"/>
                  </a:ext>
                </a:extLst>
              </p:cNvPr>
              <p:cNvSpPr>
                <a:spLocks noRot="1" noChangeAspect="1" noMove="1" noResize="1" noEditPoints="1" noAdjustHandles="1" noChangeArrowheads="1" noChangeShapeType="1" noTextEdit="1"/>
              </p:cNvSpPr>
              <p:nvPr/>
            </p:nvSpPr>
            <p:spPr>
              <a:xfrm>
                <a:off x="4461529" y="2563136"/>
                <a:ext cx="1320929" cy="689953"/>
              </a:xfrm>
              <a:prstGeom prst="roundRect">
                <a:avLst/>
              </a:prstGeom>
              <a:blipFill>
                <a:blip r:embed="rId18"/>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3" name="Rounded Rectangle 22">
                <a:extLst>
                  <a:ext uri="{FF2B5EF4-FFF2-40B4-BE49-F238E27FC236}">
                    <a16:creationId xmlns:a16="http://schemas.microsoft.com/office/drawing/2014/main" id="{355F8528-538A-3A3D-2FDB-A590021E274D}"/>
                  </a:ext>
                </a:extLst>
              </p:cNvPr>
              <p:cNvSpPr/>
              <p:nvPr/>
            </p:nvSpPr>
            <p:spPr>
              <a:xfrm>
                <a:off x="2796323" y="2563135"/>
                <a:ext cx="1320929" cy="689953"/>
              </a:xfrm>
              <a:prstGeom prst="roundRect">
                <a:avLst/>
              </a:prstGeom>
              <a:pattFill prst="wdUpDiag">
                <a:fgClr>
                  <a:schemeClr val="accent5">
                    <a:lumMod val="20000"/>
                    <a:lumOff val="8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23" name="Rounded Rectangle 22">
                <a:extLst>
                  <a:ext uri="{FF2B5EF4-FFF2-40B4-BE49-F238E27FC236}">
                    <a16:creationId xmlns:a16="http://schemas.microsoft.com/office/drawing/2014/main" id="{355F8528-538A-3A3D-2FDB-A590021E274D}"/>
                  </a:ext>
                </a:extLst>
              </p:cNvPr>
              <p:cNvSpPr>
                <a:spLocks noRot="1" noChangeAspect="1" noMove="1" noResize="1" noEditPoints="1" noAdjustHandles="1" noChangeArrowheads="1" noChangeShapeType="1" noTextEdit="1"/>
              </p:cNvSpPr>
              <p:nvPr/>
            </p:nvSpPr>
            <p:spPr>
              <a:xfrm>
                <a:off x="2796323" y="2563135"/>
                <a:ext cx="1320929" cy="689953"/>
              </a:xfrm>
              <a:prstGeom prst="roundRect">
                <a:avLst/>
              </a:prstGeom>
              <a:blipFill>
                <a:blip r:embed="rId19"/>
                <a:stretch>
                  <a:fillRect/>
                </a:stretch>
              </a:blipFill>
              <a:ln>
                <a:solidFill>
                  <a:schemeClr val="accent5">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4" name="Rounded Rectangle 23">
                <a:extLst>
                  <a:ext uri="{FF2B5EF4-FFF2-40B4-BE49-F238E27FC236}">
                    <a16:creationId xmlns:a16="http://schemas.microsoft.com/office/drawing/2014/main" id="{6A6154F0-3528-28F0-3185-C5C2EF2A5800}"/>
                  </a:ext>
                </a:extLst>
              </p:cNvPr>
              <p:cNvSpPr/>
              <p:nvPr/>
            </p:nvSpPr>
            <p:spPr>
              <a:xfrm>
                <a:off x="9403330" y="2563138"/>
                <a:ext cx="1320929" cy="689953"/>
              </a:xfrm>
              <a:prstGeom prst="roundRect">
                <a:avLst/>
              </a:prstGeom>
              <a:pattFill prst="wdUpDiag">
                <a:fgClr>
                  <a:schemeClr val="accent6">
                    <a:lumMod val="20000"/>
                    <a:lumOff val="80000"/>
                  </a:schemeClr>
                </a:fgClr>
                <a:bgClr>
                  <a:schemeClr val="bg1"/>
                </a:bgClr>
              </a:patt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3</m:t>
                              </m:r>
                            </m:sub>
                          </m:sSub>
                        </m:e>
                      </m:d>
                    </m:oMath>
                  </m:oMathPara>
                </a14:m>
                <a:endParaRPr lang="en-IL" sz="2000" dirty="0"/>
              </a:p>
            </p:txBody>
          </p:sp>
        </mc:Choice>
        <mc:Fallback xmlns="">
          <p:sp>
            <p:nvSpPr>
              <p:cNvPr id="24" name="Rounded Rectangle 23">
                <a:extLst>
                  <a:ext uri="{FF2B5EF4-FFF2-40B4-BE49-F238E27FC236}">
                    <a16:creationId xmlns:a16="http://schemas.microsoft.com/office/drawing/2014/main" id="{6A6154F0-3528-28F0-3185-C5C2EF2A5800}"/>
                  </a:ext>
                </a:extLst>
              </p:cNvPr>
              <p:cNvSpPr>
                <a:spLocks noRot="1" noChangeAspect="1" noMove="1" noResize="1" noEditPoints="1" noAdjustHandles="1" noChangeArrowheads="1" noChangeShapeType="1" noTextEdit="1"/>
              </p:cNvSpPr>
              <p:nvPr/>
            </p:nvSpPr>
            <p:spPr>
              <a:xfrm>
                <a:off x="9403330" y="2563138"/>
                <a:ext cx="1320929" cy="689953"/>
              </a:xfrm>
              <a:prstGeom prst="roundRect">
                <a:avLst/>
              </a:prstGeom>
              <a:blipFill>
                <a:blip r:embed="rId20"/>
                <a:stretch>
                  <a:fillRect/>
                </a:stretch>
              </a:blipFill>
              <a:ln>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B381AFAF-632E-49C1-C3A2-4E0009F1C4CA}"/>
                  </a:ext>
                </a:extLst>
              </p:cNvPr>
              <p:cNvSpPr/>
              <p:nvPr/>
            </p:nvSpPr>
            <p:spPr>
              <a:xfrm>
                <a:off x="7739695" y="2563138"/>
                <a:ext cx="1320929" cy="689953"/>
              </a:xfrm>
              <a:prstGeom prst="roundRect">
                <a:avLst/>
              </a:prstGeom>
              <a:pattFill prst="wdUpDiag">
                <a:fgClr>
                  <a:schemeClr val="accent2">
                    <a:lumMod val="20000"/>
                    <a:lumOff val="80000"/>
                  </a:schemeClr>
                </a:fgClr>
                <a:bgClr>
                  <a:schemeClr val="bg1"/>
                </a:bgClr>
              </a:patt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4</m:t>
                              </m:r>
                            </m:sub>
                          </m:sSub>
                        </m:e>
                      </m:d>
                    </m:oMath>
                  </m:oMathPara>
                </a14:m>
                <a:endParaRPr lang="en-IL" sz="2000" dirty="0"/>
              </a:p>
            </p:txBody>
          </p:sp>
        </mc:Choice>
        <mc:Fallback xmlns="">
          <p:sp>
            <p:nvSpPr>
              <p:cNvPr id="25" name="Rounded Rectangle 24">
                <a:extLst>
                  <a:ext uri="{FF2B5EF4-FFF2-40B4-BE49-F238E27FC236}">
                    <a16:creationId xmlns:a16="http://schemas.microsoft.com/office/drawing/2014/main" id="{B381AFAF-632E-49C1-C3A2-4E0009F1C4CA}"/>
                  </a:ext>
                </a:extLst>
              </p:cNvPr>
              <p:cNvSpPr>
                <a:spLocks noRot="1" noChangeAspect="1" noMove="1" noResize="1" noEditPoints="1" noAdjustHandles="1" noChangeArrowheads="1" noChangeShapeType="1" noTextEdit="1"/>
              </p:cNvSpPr>
              <p:nvPr/>
            </p:nvSpPr>
            <p:spPr>
              <a:xfrm>
                <a:off x="7739695" y="2563138"/>
                <a:ext cx="1320929" cy="689953"/>
              </a:xfrm>
              <a:prstGeom prst="roundRect">
                <a:avLst/>
              </a:prstGeom>
              <a:blipFill>
                <a:blip r:embed="rId21"/>
                <a:stretch>
                  <a:fillRect/>
                </a:stretch>
              </a:blipFill>
              <a:ln>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 name="Rounded Rectangle 25">
                <a:extLst>
                  <a:ext uri="{FF2B5EF4-FFF2-40B4-BE49-F238E27FC236}">
                    <a16:creationId xmlns:a16="http://schemas.microsoft.com/office/drawing/2014/main" id="{EC643BBF-3B24-AB5A-F9BA-FE3C2CB408AF}"/>
                  </a:ext>
                </a:extLst>
              </p:cNvPr>
              <p:cNvSpPr/>
              <p:nvPr/>
            </p:nvSpPr>
            <p:spPr>
              <a:xfrm>
                <a:off x="6089933" y="2563137"/>
                <a:ext cx="1320929" cy="689953"/>
              </a:xfrm>
              <a:prstGeom prst="roundRect">
                <a:avLst/>
              </a:prstGeom>
              <a:pattFill prst="wdUpDiag">
                <a:fgClr>
                  <a:srgbClr val="E2CDFF"/>
                </a:fgClr>
                <a:bgClr>
                  <a:schemeClr val="bg1"/>
                </a:bgClr>
              </a:pattFill>
              <a:ln>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5</m:t>
                              </m:r>
                            </m:sub>
                          </m:sSub>
                        </m:e>
                      </m:d>
                    </m:oMath>
                  </m:oMathPara>
                </a14:m>
                <a:endParaRPr lang="en-IL" sz="2000" dirty="0"/>
              </a:p>
            </p:txBody>
          </p:sp>
        </mc:Choice>
        <mc:Fallback xmlns="">
          <p:sp>
            <p:nvSpPr>
              <p:cNvPr id="26" name="Rounded Rectangle 25">
                <a:extLst>
                  <a:ext uri="{FF2B5EF4-FFF2-40B4-BE49-F238E27FC236}">
                    <a16:creationId xmlns:a16="http://schemas.microsoft.com/office/drawing/2014/main" id="{EC643BBF-3B24-AB5A-F9BA-FE3C2CB408AF}"/>
                  </a:ext>
                </a:extLst>
              </p:cNvPr>
              <p:cNvSpPr>
                <a:spLocks noRot="1" noChangeAspect="1" noMove="1" noResize="1" noEditPoints="1" noAdjustHandles="1" noChangeArrowheads="1" noChangeShapeType="1" noTextEdit="1"/>
              </p:cNvSpPr>
              <p:nvPr/>
            </p:nvSpPr>
            <p:spPr>
              <a:xfrm>
                <a:off x="6089933" y="2563137"/>
                <a:ext cx="1320929" cy="689953"/>
              </a:xfrm>
              <a:prstGeom prst="roundRect">
                <a:avLst/>
              </a:prstGeom>
              <a:blipFill>
                <a:blip r:embed="rId22"/>
                <a:stretch>
                  <a:fillRect/>
                </a:stretch>
              </a:blipFill>
              <a:ln>
                <a:solidFill>
                  <a:srgbClr val="9A92FF"/>
                </a:solidFill>
              </a:ln>
            </p:spPr>
            <p:txBody>
              <a:bodyPr/>
              <a:lstStyle/>
              <a:p>
                <a:r>
                  <a:rPr lang="en-IL">
                    <a:noFill/>
                  </a:rPr>
                  <a:t> </a:t>
                </a:r>
              </a:p>
            </p:txBody>
          </p:sp>
        </mc:Fallback>
      </mc:AlternateContent>
      <p:pic>
        <p:nvPicPr>
          <p:cNvPr id="27" name="Graphic 26" descr="School boy with solid fill">
            <a:extLst>
              <a:ext uri="{FF2B5EF4-FFF2-40B4-BE49-F238E27FC236}">
                <a16:creationId xmlns:a16="http://schemas.microsoft.com/office/drawing/2014/main" id="{57388471-5577-4459-A227-368C1D0A93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1016208" y="3234193"/>
            <a:ext cx="964178" cy="964178"/>
          </a:xfrm>
          <a:prstGeom prst="rect">
            <a:avLst/>
          </a:prstGeom>
        </p:spPr>
      </p:pic>
      <mc:AlternateContent xmlns:mc="http://schemas.openxmlformats.org/markup-compatibility/2006" xmlns:a14="http://schemas.microsoft.com/office/drawing/2010/main">
        <mc:Choice Requires="a14">
          <p:sp>
            <p:nvSpPr>
              <p:cNvPr id="28" name="Rounded Rectangle 27">
                <a:extLst>
                  <a:ext uri="{FF2B5EF4-FFF2-40B4-BE49-F238E27FC236}">
                    <a16:creationId xmlns:a16="http://schemas.microsoft.com/office/drawing/2014/main" id="{AD26F828-042F-3983-8C5F-B97F756DF55A}"/>
                  </a:ext>
                </a:extLst>
              </p:cNvPr>
              <p:cNvSpPr/>
              <p:nvPr/>
            </p:nvSpPr>
            <p:spPr>
              <a:xfrm>
                <a:off x="7739695" y="3413875"/>
                <a:ext cx="1320929" cy="689953"/>
              </a:xfrm>
              <a:prstGeom prst="roundRect">
                <a:avLst/>
              </a:prstGeom>
              <a:pattFill prst="sphere">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28" name="Rounded Rectangle 27">
                <a:extLst>
                  <a:ext uri="{FF2B5EF4-FFF2-40B4-BE49-F238E27FC236}">
                    <a16:creationId xmlns:a16="http://schemas.microsoft.com/office/drawing/2014/main" id="{AD26F828-042F-3983-8C5F-B97F756DF55A}"/>
                  </a:ext>
                </a:extLst>
              </p:cNvPr>
              <p:cNvSpPr>
                <a:spLocks noRot="1" noChangeAspect="1" noMove="1" noResize="1" noEditPoints="1" noAdjustHandles="1" noChangeArrowheads="1" noChangeShapeType="1" noTextEdit="1"/>
              </p:cNvSpPr>
              <p:nvPr/>
            </p:nvSpPr>
            <p:spPr>
              <a:xfrm>
                <a:off x="7739695" y="3413875"/>
                <a:ext cx="1320929" cy="689953"/>
              </a:xfrm>
              <a:prstGeom prst="roundRect">
                <a:avLst/>
              </a:prstGeom>
              <a:blipFill>
                <a:blip r:embed="rId23"/>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9" name="Rounded Rectangle 28">
                <a:extLst>
                  <a:ext uri="{FF2B5EF4-FFF2-40B4-BE49-F238E27FC236}">
                    <a16:creationId xmlns:a16="http://schemas.microsoft.com/office/drawing/2014/main" id="{A424B4A4-756E-1F3F-3ACE-64A2A6716C9C}"/>
                  </a:ext>
                </a:extLst>
              </p:cNvPr>
              <p:cNvSpPr/>
              <p:nvPr/>
            </p:nvSpPr>
            <p:spPr>
              <a:xfrm>
                <a:off x="2796322" y="3411340"/>
                <a:ext cx="1320929" cy="689953"/>
              </a:xfrm>
              <a:prstGeom prst="roundRect">
                <a:avLst/>
              </a:prstGeom>
              <a:pattFill prst="sphere">
                <a:fgClr>
                  <a:srgbClr val="E2CDFF"/>
                </a:fgClr>
                <a:bgClr>
                  <a:schemeClr val="bg1"/>
                </a:bgClr>
              </a:pattFill>
              <a:ln>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5</m:t>
                              </m:r>
                            </m:sub>
                          </m:sSub>
                        </m:e>
                      </m:d>
                    </m:oMath>
                  </m:oMathPara>
                </a14:m>
                <a:endParaRPr lang="en-IL" sz="2000" dirty="0"/>
              </a:p>
            </p:txBody>
          </p:sp>
        </mc:Choice>
        <mc:Fallback xmlns="">
          <p:sp>
            <p:nvSpPr>
              <p:cNvPr id="29" name="Rounded Rectangle 28">
                <a:extLst>
                  <a:ext uri="{FF2B5EF4-FFF2-40B4-BE49-F238E27FC236}">
                    <a16:creationId xmlns:a16="http://schemas.microsoft.com/office/drawing/2014/main" id="{A424B4A4-756E-1F3F-3ACE-64A2A6716C9C}"/>
                  </a:ext>
                </a:extLst>
              </p:cNvPr>
              <p:cNvSpPr>
                <a:spLocks noRot="1" noChangeAspect="1" noMove="1" noResize="1" noEditPoints="1" noAdjustHandles="1" noChangeArrowheads="1" noChangeShapeType="1" noTextEdit="1"/>
              </p:cNvSpPr>
              <p:nvPr/>
            </p:nvSpPr>
            <p:spPr>
              <a:xfrm>
                <a:off x="2796322" y="3411340"/>
                <a:ext cx="1320929" cy="689953"/>
              </a:xfrm>
              <a:prstGeom prst="roundRect">
                <a:avLst/>
              </a:prstGeom>
              <a:blipFill>
                <a:blip r:embed="rId24"/>
                <a:stretch>
                  <a:fillRect/>
                </a:stretch>
              </a:blipFill>
              <a:ln>
                <a:solidFill>
                  <a:srgbClr val="9A92FF"/>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0" name="Rounded Rectangle 29">
                <a:extLst>
                  <a:ext uri="{FF2B5EF4-FFF2-40B4-BE49-F238E27FC236}">
                    <a16:creationId xmlns:a16="http://schemas.microsoft.com/office/drawing/2014/main" id="{7AF42EC7-F9C8-9824-9A31-6435CE75806C}"/>
                  </a:ext>
                </a:extLst>
              </p:cNvPr>
              <p:cNvSpPr/>
              <p:nvPr/>
            </p:nvSpPr>
            <p:spPr>
              <a:xfrm>
                <a:off x="6089933" y="3411340"/>
                <a:ext cx="1320929" cy="689953"/>
              </a:xfrm>
              <a:prstGeom prst="roundRect">
                <a:avLst/>
              </a:prstGeom>
              <a:pattFill prst="sphere">
                <a:fgClr>
                  <a:schemeClr val="accent5">
                    <a:lumMod val="20000"/>
                    <a:lumOff val="8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30" name="Rounded Rectangle 29">
                <a:extLst>
                  <a:ext uri="{FF2B5EF4-FFF2-40B4-BE49-F238E27FC236}">
                    <a16:creationId xmlns:a16="http://schemas.microsoft.com/office/drawing/2014/main" id="{7AF42EC7-F9C8-9824-9A31-6435CE75806C}"/>
                  </a:ext>
                </a:extLst>
              </p:cNvPr>
              <p:cNvSpPr>
                <a:spLocks noRot="1" noChangeAspect="1" noMove="1" noResize="1" noEditPoints="1" noAdjustHandles="1" noChangeArrowheads="1" noChangeShapeType="1" noTextEdit="1"/>
              </p:cNvSpPr>
              <p:nvPr/>
            </p:nvSpPr>
            <p:spPr>
              <a:xfrm>
                <a:off x="6089933" y="3411340"/>
                <a:ext cx="1320929" cy="689953"/>
              </a:xfrm>
              <a:prstGeom prst="roundRect">
                <a:avLst/>
              </a:prstGeom>
              <a:blipFill>
                <a:blip r:embed="rId25"/>
                <a:stretch>
                  <a:fillRect/>
                </a:stretch>
              </a:blipFill>
              <a:ln>
                <a:solidFill>
                  <a:schemeClr val="accent5">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49D16EF6-FF07-F1DD-2956-4F9EB7F08231}"/>
                  </a:ext>
                </a:extLst>
              </p:cNvPr>
              <p:cNvSpPr/>
              <p:nvPr/>
            </p:nvSpPr>
            <p:spPr>
              <a:xfrm>
                <a:off x="4457222" y="3415540"/>
                <a:ext cx="1320929" cy="689953"/>
              </a:xfrm>
              <a:prstGeom prst="roundRect">
                <a:avLst/>
              </a:prstGeom>
              <a:pattFill prst="sphere">
                <a:fgClr>
                  <a:schemeClr val="accent6">
                    <a:lumMod val="20000"/>
                    <a:lumOff val="80000"/>
                  </a:schemeClr>
                </a:fgClr>
                <a:bgClr>
                  <a:schemeClr val="bg1"/>
                </a:bgClr>
              </a:patt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3</m:t>
                              </m:r>
                            </m:sub>
                          </m:sSub>
                        </m:e>
                      </m:d>
                    </m:oMath>
                  </m:oMathPara>
                </a14:m>
                <a:endParaRPr lang="en-IL" sz="2000" dirty="0"/>
              </a:p>
            </p:txBody>
          </p:sp>
        </mc:Choice>
        <mc:Fallback xmlns="">
          <p:sp>
            <p:nvSpPr>
              <p:cNvPr id="31" name="Rounded Rectangle 30">
                <a:extLst>
                  <a:ext uri="{FF2B5EF4-FFF2-40B4-BE49-F238E27FC236}">
                    <a16:creationId xmlns:a16="http://schemas.microsoft.com/office/drawing/2014/main" id="{49D16EF6-FF07-F1DD-2956-4F9EB7F08231}"/>
                  </a:ext>
                </a:extLst>
              </p:cNvPr>
              <p:cNvSpPr>
                <a:spLocks noRot="1" noChangeAspect="1" noMove="1" noResize="1" noEditPoints="1" noAdjustHandles="1" noChangeArrowheads="1" noChangeShapeType="1" noTextEdit="1"/>
              </p:cNvSpPr>
              <p:nvPr/>
            </p:nvSpPr>
            <p:spPr>
              <a:xfrm>
                <a:off x="4457222" y="3415540"/>
                <a:ext cx="1320929" cy="689953"/>
              </a:xfrm>
              <a:prstGeom prst="roundRect">
                <a:avLst/>
              </a:prstGeom>
              <a:blipFill>
                <a:blip r:embed="rId26"/>
                <a:stretch>
                  <a:fillRect/>
                </a:stretch>
              </a:blipFill>
              <a:ln>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2" name="Rounded Rectangle 31">
                <a:extLst>
                  <a:ext uri="{FF2B5EF4-FFF2-40B4-BE49-F238E27FC236}">
                    <a16:creationId xmlns:a16="http://schemas.microsoft.com/office/drawing/2014/main" id="{C1E77F16-067A-B1BA-E796-83580D7FEC8E}"/>
                  </a:ext>
                </a:extLst>
              </p:cNvPr>
              <p:cNvSpPr/>
              <p:nvPr/>
            </p:nvSpPr>
            <p:spPr>
              <a:xfrm>
                <a:off x="9403425" y="3432695"/>
                <a:ext cx="1320929" cy="689953"/>
              </a:xfrm>
              <a:prstGeom prst="roundRect">
                <a:avLst/>
              </a:prstGeom>
              <a:pattFill prst="sphere">
                <a:fgClr>
                  <a:schemeClr val="accent2">
                    <a:lumMod val="20000"/>
                    <a:lumOff val="80000"/>
                  </a:schemeClr>
                </a:fgClr>
                <a:bgClr>
                  <a:schemeClr val="bg1"/>
                </a:bgClr>
              </a:patt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4</m:t>
                              </m:r>
                            </m:sub>
                          </m:sSub>
                        </m:e>
                      </m:d>
                    </m:oMath>
                  </m:oMathPara>
                </a14:m>
                <a:endParaRPr lang="en-IL" sz="2000" dirty="0"/>
              </a:p>
            </p:txBody>
          </p:sp>
        </mc:Choice>
        <mc:Fallback xmlns="">
          <p:sp>
            <p:nvSpPr>
              <p:cNvPr id="32" name="Rounded Rectangle 31">
                <a:extLst>
                  <a:ext uri="{FF2B5EF4-FFF2-40B4-BE49-F238E27FC236}">
                    <a16:creationId xmlns:a16="http://schemas.microsoft.com/office/drawing/2014/main" id="{C1E77F16-067A-B1BA-E796-83580D7FEC8E}"/>
                  </a:ext>
                </a:extLst>
              </p:cNvPr>
              <p:cNvSpPr>
                <a:spLocks noRot="1" noChangeAspect="1" noMove="1" noResize="1" noEditPoints="1" noAdjustHandles="1" noChangeArrowheads="1" noChangeShapeType="1" noTextEdit="1"/>
              </p:cNvSpPr>
              <p:nvPr/>
            </p:nvSpPr>
            <p:spPr>
              <a:xfrm>
                <a:off x="9403425" y="3432695"/>
                <a:ext cx="1320929" cy="689953"/>
              </a:xfrm>
              <a:prstGeom prst="roundRect">
                <a:avLst/>
              </a:prstGeom>
              <a:blipFill>
                <a:blip r:embed="rId27"/>
                <a:stretch>
                  <a:fillRect/>
                </a:stretch>
              </a:blipFill>
              <a:ln>
                <a:solidFill>
                  <a:schemeClr val="accent2">
                    <a:lumMod val="40000"/>
                    <a:lumOff val="60000"/>
                  </a:schemeClr>
                </a:solidFill>
              </a:ln>
            </p:spPr>
            <p:txBody>
              <a:bodyPr/>
              <a:lstStyle/>
              <a:p>
                <a:r>
                  <a:rPr lang="en-IL">
                    <a:noFill/>
                  </a:rPr>
                  <a:t> </a:t>
                </a:r>
              </a:p>
            </p:txBody>
          </p:sp>
        </mc:Fallback>
      </mc:AlternateContent>
      <p:sp>
        <p:nvSpPr>
          <p:cNvPr id="33" name="TextBox 32">
            <a:extLst>
              <a:ext uri="{FF2B5EF4-FFF2-40B4-BE49-F238E27FC236}">
                <a16:creationId xmlns:a16="http://schemas.microsoft.com/office/drawing/2014/main" id="{F2652A33-4489-2DFF-2AF0-C2BBF4A01E16}"/>
              </a:ext>
            </a:extLst>
          </p:cNvPr>
          <p:cNvSpPr txBox="1"/>
          <p:nvPr/>
        </p:nvSpPr>
        <p:spPr>
          <a:xfrm rot="5400000">
            <a:off x="6380897" y="4272131"/>
            <a:ext cx="922047" cy="523220"/>
          </a:xfrm>
          <a:prstGeom prst="rect">
            <a:avLst/>
          </a:prstGeom>
          <a:noFill/>
        </p:spPr>
        <p:txBody>
          <a:bodyPr wrap="square" rtlCol="0">
            <a:spAutoFit/>
          </a:bodyPr>
          <a:lstStyle/>
          <a:p>
            <a:r>
              <a:rPr lang="en-IL"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 .</a:t>
            </a:r>
          </a:p>
        </p:txBody>
      </p:sp>
      <p:sp>
        <p:nvSpPr>
          <p:cNvPr id="35" name="TextBox 34">
            <a:extLst>
              <a:ext uri="{FF2B5EF4-FFF2-40B4-BE49-F238E27FC236}">
                <a16:creationId xmlns:a16="http://schemas.microsoft.com/office/drawing/2014/main" id="{D6111102-7E50-883F-F4AF-AE7B43E5400D}"/>
              </a:ext>
            </a:extLst>
          </p:cNvPr>
          <p:cNvSpPr txBox="1"/>
          <p:nvPr/>
        </p:nvSpPr>
        <p:spPr>
          <a:xfrm rot="5400000">
            <a:off x="11135173" y="4267696"/>
            <a:ext cx="922047" cy="523220"/>
          </a:xfrm>
          <a:prstGeom prst="rect">
            <a:avLst/>
          </a:prstGeom>
          <a:noFill/>
        </p:spPr>
        <p:txBody>
          <a:bodyPr wrap="square" rtlCol="0">
            <a:spAutoFit/>
          </a:bodyPr>
          <a:lstStyle/>
          <a:p>
            <a:r>
              <a:rPr lang="en-IL" sz="28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 . .</a:t>
            </a:r>
          </a:p>
        </p:txBody>
      </p:sp>
      <p:pic>
        <p:nvPicPr>
          <p:cNvPr id="36" name="Graphic 35" descr="Office worker male with solid fill">
            <a:extLst>
              <a:ext uri="{FF2B5EF4-FFF2-40B4-BE49-F238E27FC236}">
                <a16:creationId xmlns:a16="http://schemas.microsoft.com/office/drawing/2014/main" id="{74788642-E69C-DE06-D672-F331F9122A2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133708" y="4620945"/>
            <a:ext cx="795922" cy="795922"/>
          </a:xfrm>
          <a:prstGeom prst="rect">
            <a:avLst/>
          </a:prstGeom>
        </p:spPr>
      </p:pic>
      <mc:AlternateContent xmlns:mc="http://schemas.openxmlformats.org/markup-compatibility/2006" xmlns:a14="http://schemas.microsoft.com/office/drawing/2010/main">
        <mc:Choice Requires="a14">
          <p:sp>
            <p:nvSpPr>
              <p:cNvPr id="37" name="Rounded Rectangle 36">
                <a:extLst>
                  <a:ext uri="{FF2B5EF4-FFF2-40B4-BE49-F238E27FC236}">
                    <a16:creationId xmlns:a16="http://schemas.microsoft.com/office/drawing/2014/main" id="{C4F77276-E6A4-D0F8-FDDD-DFD46B606E5B}"/>
                  </a:ext>
                </a:extLst>
              </p:cNvPr>
              <p:cNvSpPr/>
              <p:nvPr/>
            </p:nvSpPr>
            <p:spPr>
              <a:xfrm>
                <a:off x="4440172" y="4673929"/>
                <a:ext cx="1320929" cy="689953"/>
              </a:xfrm>
              <a:prstGeom prst="roundRect">
                <a:avLst/>
              </a:prstGeom>
              <a:pattFill prst="horzBrick">
                <a:fgClr>
                  <a:schemeClr val="accent6">
                    <a:lumMod val="20000"/>
                    <a:lumOff val="80000"/>
                  </a:schemeClr>
                </a:fgClr>
                <a:bgClr>
                  <a:schemeClr val="bg1"/>
                </a:bgClr>
              </a:patt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3</m:t>
                              </m:r>
                            </m:sub>
                          </m:sSub>
                        </m:e>
                      </m:d>
                    </m:oMath>
                  </m:oMathPara>
                </a14:m>
                <a:endParaRPr lang="en-IL" sz="2000" dirty="0"/>
              </a:p>
            </p:txBody>
          </p:sp>
        </mc:Choice>
        <mc:Fallback xmlns="">
          <p:sp>
            <p:nvSpPr>
              <p:cNvPr id="37" name="Rounded Rectangle 36">
                <a:extLst>
                  <a:ext uri="{FF2B5EF4-FFF2-40B4-BE49-F238E27FC236}">
                    <a16:creationId xmlns:a16="http://schemas.microsoft.com/office/drawing/2014/main" id="{C4F77276-E6A4-D0F8-FDDD-DFD46B606E5B}"/>
                  </a:ext>
                </a:extLst>
              </p:cNvPr>
              <p:cNvSpPr>
                <a:spLocks noRot="1" noChangeAspect="1" noMove="1" noResize="1" noEditPoints="1" noAdjustHandles="1" noChangeArrowheads="1" noChangeShapeType="1" noTextEdit="1"/>
              </p:cNvSpPr>
              <p:nvPr/>
            </p:nvSpPr>
            <p:spPr>
              <a:xfrm>
                <a:off x="4440172" y="4673929"/>
                <a:ext cx="1320929" cy="689953"/>
              </a:xfrm>
              <a:prstGeom prst="roundRect">
                <a:avLst/>
              </a:prstGeom>
              <a:blipFill>
                <a:blip r:embed="rId28"/>
                <a:stretch>
                  <a:fillRect/>
                </a:stretch>
              </a:blipFill>
              <a:ln>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8" name="Rounded Rectangle 37">
                <a:extLst>
                  <a:ext uri="{FF2B5EF4-FFF2-40B4-BE49-F238E27FC236}">
                    <a16:creationId xmlns:a16="http://schemas.microsoft.com/office/drawing/2014/main" id="{27932C51-F174-873A-301C-4A2FBA697C95}"/>
                  </a:ext>
                </a:extLst>
              </p:cNvPr>
              <p:cNvSpPr/>
              <p:nvPr/>
            </p:nvSpPr>
            <p:spPr>
              <a:xfrm>
                <a:off x="6091715" y="4678462"/>
                <a:ext cx="1320929" cy="689953"/>
              </a:xfrm>
              <a:prstGeom prst="roundRect">
                <a:avLst/>
              </a:prstGeom>
              <a:pattFill prst="horzBrick">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38" name="Rounded Rectangle 37">
                <a:extLst>
                  <a:ext uri="{FF2B5EF4-FFF2-40B4-BE49-F238E27FC236}">
                    <a16:creationId xmlns:a16="http://schemas.microsoft.com/office/drawing/2014/main" id="{27932C51-F174-873A-301C-4A2FBA697C95}"/>
                  </a:ext>
                </a:extLst>
              </p:cNvPr>
              <p:cNvSpPr>
                <a:spLocks noRot="1" noChangeAspect="1" noMove="1" noResize="1" noEditPoints="1" noAdjustHandles="1" noChangeArrowheads="1" noChangeShapeType="1" noTextEdit="1"/>
              </p:cNvSpPr>
              <p:nvPr/>
            </p:nvSpPr>
            <p:spPr>
              <a:xfrm>
                <a:off x="6091715" y="4678462"/>
                <a:ext cx="1320929" cy="689953"/>
              </a:xfrm>
              <a:prstGeom prst="roundRect">
                <a:avLst/>
              </a:prstGeom>
              <a:blipFill>
                <a:blip r:embed="rId29"/>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9" name="Rounded Rectangle 38">
                <a:extLst>
                  <a:ext uri="{FF2B5EF4-FFF2-40B4-BE49-F238E27FC236}">
                    <a16:creationId xmlns:a16="http://schemas.microsoft.com/office/drawing/2014/main" id="{A5E5AECB-50B3-F253-5D52-B39AEFDFA71D}"/>
                  </a:ext>
                </a:extLst>
              </p:cNvPr>
              <p:cNvSpPr/>
              <p:nvPr/>
            </p:nvSpPr>
            <p:spPr>
              <a:xfrm>
                <a:off x="2766492" y="4662495"/>
                <a:ext cx="1320929" cy="689953"/>
              </a:xfrm>
              <a:prstGeom prst="roundRect">
                <a:avLst/>
              </a:prstGeom>
              <a:pattFill prst="horzBrick">
                <a:fgClr>
                  <a:schemeClr val="accent2">
                    <a:lumMod val="20000"/>
                    <a:lumOff val="80000"/>
                  </a:schemeClr>
                </a:fgClr>
                <a:bgClr>
                  <a:schemeClr val="bg1"/>
                </a:bgClr>
              </a:patt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4</m:t>
                              </m:r>
                            </m:sub>
                          </m:sSub>
                        </m:e>
                      </m:d>
                    </m:oMath>
                  </m:oMathPara>
                </a14:m>
                <a:endParaRPr lang="en-IL" sz="2000" dirty="0"/>
              </a:p>
            </p:txBody>
          </p:sp>
        </mc:Choice>
        <mc:Fallback xmlns="">
          <p:sp>
            <p:nvSpPr>
              <p:cNvPr id="39" name="Rounded Rectangle 38">
                <a:extLst>
                  <a:ext uri="{FF2B5EF4-FFF2-40B4-BE49-F238E27FC236}">
                    <a16:creationId xmlns:a16="http://schemas.microsoft.com/office/drawing/2014/main" id="{A5E5AECB-50B3-F253-5D52-B39AEFDFA71D}"/>
                  </a:ext>
                </a:extLst>
              </p:cNvPr>
              <p:cNvSpPr>
                <a:spLocks noRot="1" noChangeAspect="1" noMove="1" noResize="1" noEditPoints="1" noAdjustHandles="1" noChangeArrowheads="1" noChangeShapeType="1" noTextEdit="1"/>
              </p:cNvSpPr>
              <p:nvPr/>
            </p:nvSpPr>
            <p:spPr>
              <a:xfrm>
                <a:off x="2766492" y="4662495"/>
                <a:ext cx="1320929" cy="689953"/>
              </a:xfrm>
              <a:prstGeom prst="roundRect">
                <a:avLst/>
              </a:prstGeom>
              <a:blipFill>
                <a:blip r:embed="rId30"/>
                <a:stretch>
                  <a:fillRect/>
                </a:stretch>
              </a:blipFill>
              <a:ln>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2" name="Rounded Rectangle 41">
                <a:extLst>
                  <a:ext uri="{FF2B5EF4-FFF2-40B4-BE49-F238E27FC236}">
                    <a16:creationId xmlns:a16="http://schemas.microsoft.com/office/drawing/2014/main" id="{C2399A71-51B5-449B-D59B-478E853DD5F4}"/>
                  </a:ext>
                </a:extLst>
              </p:cNvPr>
              <p:cNvSpPr/>
              <p:nvPr/>
            </p:nvSpPr>
            <p:spPr>
              <a:xfrm>
                <a:off x="7739695" y="4679601"/>
                <a:ext cx="1320929" cy="689953"/>
              </a:xfrm>
              <a:prstGeom prst="roundRect">
                <a:avLst/>
              </a:prstGeom>
              <a:pattFill prst="horzBrick">
                <a:fgClr>
                  <a:srgbClr val="E2CDFF"/>
                </a:fgClr>
                <a:bgClr>
                  <a:schemeClr val="bg1"/>
                </a:bgClr>
              </a:pattFill>
              <a:ln>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5</m:t>
                              </m:r>
                            </m:sub>
                          </m:sSub>
                        </m:e>
                      </m:d>
                    </m:oMath>
                  </m:oMathPara>
                </a14:m>
                <a:endParaRPr lang="en-IL" sz="2000" dirty="0"/>
              </a:p>
            </p:txBody>
          </p:sp>
        </mc:Choice>
        <mc:Fallback xmlns="">
          <p:sp>
            <p:nvSpPr>
              <p:cNvPr id="42" name="Rounded Rectangle 41">
                <a:extLst>
                  <a:ext uri="{FF2B5EF4-FFF2-40B4-BE49-F238E27FC236}">
                    <a16:creationId xmlns:a16="http://schemas.microsoft.com/office/drawing/2014/main" id="{C2399A71-51B5-449B-D59B-478E853DD5F4}"/>
                  </a:ext>
                </a:extLst>
              </p:cNvPr>
              <p:cNvSpPr>
                <a:spLocks noRot="1" noChangeAspect="1" noMove="1" noResize="1" noEditPoints="1" noAdjustHandles="1" noChangeArrowheads="1" noChangeShapeType="1" noTextEdit="1"/>
              </p:cNvSpPr>
              <p:nvPr/>
            </p:nvSpPr>
            <p:spPr>
              <a:xfrm>
                <a:off x="7739695" y="4679601"/>
                <a:ext cx="1320929" cy="689953"/>
              </a:xfrm>
              <a:prstGeom prst="roundRect">
                <a:avLst/>
              </a:prstGeom>
              <a:blipFill>
                <a:blip r:embed="rId31"/>
                <a:stretch>
                  <a:fillRect/>
                </a:stretch>
              </a:blipFill>
              <a:ln>
                <a:solidFill>
                  <a:srgbClr val="9A92FF"/>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3" name="Rounded Rectangle 42">
                <a:extLst>
                  <a:ext uri="{FF2B5EF4-FFF2-40B4-BE49-F238E27FC236}">
                    <a16:creationId xmlns:a16="http://schemas.microsoft.com/office/drawing/2014/main" id="{06887F66-54E2-13B2-9F10-EFDCF17116AA}"/>
                  </a:ext>
                </a:extLst>
              </p:cNvPr>
              <p:cNvSpPr/>
              <p:nvPr/>
            </p:nvSpPr>
            <p:spPr>
              <a:xfrm>
                <a:off x="9406635" y="4683374"/>
                <a:ext cx="1320929" cy="689953"/>
              </a:xfrm>
              <a:prstGeom prst="roundRect">
                <a:avLst/>
              </a:prstGeom>
              <a:pattFill prst="horzBrick">
                <a:fgClr>
                  <a:schemeClr val="accent1">
                    <a:lumMod val="20000"/>
                    <a:lumOff val="80000"/>
                  </a:schemeClr>
                </a:fgClr>
                <a:bgClr>
                  <a:schemeClr val="bg1"/>
                </a:bgClr>
              </a:patt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43" name="Rounded Rectangle 42">
                <a:extLst>
                  <a:ext uri="{FF2B5EF4-FFF2-40B4-BE49-F238E27FC236}">
                    <a16:creationId xmlns:a16="http://schemas.microsoft.com/office/drawing/2014/main" id="{06887F66-54E2-13B2-9F10-EFDCF17116AA}"/>
                  </a:ext>
                </a:extLst>
              </p:cNvPr>
              <p:cNvSpPr>
                <a:spLocks noRot="1" noChangeAspect="1" noMove="1" noResize="1" noEditPoints="1" noAdjustHandles="1" noChangeArrowheads="1" noChangeShapeType="1" noTextEdit="1"/>
              </p:cNvSpPr>
              <p:nvPr/>
            </p:nvSpPr>
            <p:spPr>
              <a:xfrm>
                <a:off x="9406635" y="4683374"/>
                <a:ext cx="1320929" cy="689953"/>
              </a:xfrm>
              <a:prstGeom prst="roundRect">
                <a:avLst/>
              </a:prstGeom>
              <a:blipFill>
                <a:blip r:embed="rId32"/>
                <a:stretch>
                  <a:fillRect/>
                </a:stretch>
              </a:blipFill>
              <a:ln>
                <a:solidFill>
                  <a:schemeClr val="accent5">
                    <a:lumMod val="40000"/>
                    <a:lumOff val="60000"/>
                  </a:schemeClr>
                </a:solidFill>
              </a:ln>
            </p:spPr>
            <p:txBody>
              <a:bodyPr/>
              <a:lstStyle/>
              <a:p>
                <a:r>
                  <a:rPr lang="en-IL">
                    <a:noFill/>
                  </a:rPr>
                  <a:t> </a:t>
                </a:r>
              </a:p>
            </p:txBody>
          </p:sp>
        </mc:Fallback>
      </mc:AlternateContent>
      <p:sp>
        <p:nvSpPr>
          <p:cNvPr id="44" name="TextBox 43">
            <a:extLst>
              <a:ext uri="{FF2B5EF4-FFF2-40B4-BE49-F238E27FC236}">
                <a16:creationId xmlns:a16="http://schemas.microsoft.com/office/drawing/2014/main" id="{F23042AA-1986-9FA6-ABE4-0BFC167D352B}"/>
              </a:ext>
            </a:extLst>
          </p:cNvPr>
          <p:cNvSpPr txBox="1"/>
          <p:nvPr/>
        </p:nvSpPr>
        <p:spPr>
          <a:xfrm>
            <a:off x="820465" y="5663821"/>
            <a:ext cx="1313180" cy="830997"/>
          </a:xfrm>
          <a:prstGeom prst="rect">
            <a:avLst/>
          </a:prstGeom>
          <a:noFill/>
        </p:spPr>
        <p:txBody>
          <a:bodyPr wrap="none" rtlCol="0">
            <a:spAutoFit/>
          </a:bodyPr>
          <a:lstStyle/>
          <a:p>
            <a:pPr marL="0" algn="ctr" defTabSz="457200" rtl="1" eaLnBrk="1" latinLnBrk="0" hangingPunct="1"/>
            <a: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Random </a:t>
            </a:r>
            <a:b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br>
            <a: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Selection</a:t>
            </a:r>
            <a:endPar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pic>
        <p:nvPicPr>
          <p:cNvPr id="45" name="Graphic 44" descr="Lighthouse scene with solid fill">
            <a:extLst>
              <a:ext uri="{FF2B5EF4-FFF2-40B4-BE49-F238E27FC236}">
                <a16:creationId xmlns:a16="http://schemas.microsoft.com/office/drawing/2014/main" id="{1FB20943-BAE4-3436-5408-04D145CCB8AE}"/>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2652218" y="5544820"/>
            <a:ext cx="1313180" cy="1313180"/>
          </a:xfrm>
          <a:prstGeom prst="rect">
            <a:avLst/>
          </a:prstGeom>
        </p:spPr>
      </p:pic>
      <mc:AlternateContent xmlns:mc="http://schemas.openxmlformats.org/markup-compatibility/2006" xmlns:a14="http://schemas.microsoft.com/office/drawing/2010/main">
        <mc:Choice Requires="a14">
          <p:sp>
            <p:nvSpPr>
              <p:cNvPr id="46" name="Rounded Rectangle 45">
                <a:extLst>
                  <a:ext uri="{FF2B5EF4-FFF2-40B4-BE49-F238E27FC236}">
                    <a16:creationId xmlns:a16="http://schemas.microsoft.com/office/drawing/2014/main" id="{A0F8234D-638D-84E8-5554-A4A1A804DD23}"/>
                  </a:ext>
                </a:extLst>
              </p:cNvPr>
              <p:cNvSpPr/>
              <p:nvPr/>
            </p:nvSpPr>
            <p:spPr>
              <a:xfrm>
                <a:off x="4457221" y="5800264"/>
                <a:ext cx="1320929" cy="689953"/>
              </a:xfrm>
              <a:prstGeom prst="roundRect">
                <a:avLst/>
              </a:prstGeom>
              <a:pattFill prst="horzBrick">
                <a:fgClr>
                  <a:schemeClr val="accent6">
                    <a:lumMod val="20000"/>
                    <a:lumOff val="80000"/>
                  </a:schemeClr>
                </a:fgClr>
                <a:bgClr>
                  <a:schemeClr val="bg1"/>
                </a:bgClr>
              </a:patt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3</m:t>
                              </m:r>
                            </m:sub>
                          </m:sSub>
                        </m:e>
                      </m:d>
                    </m:oMath>
                  </m:oMathPara>
                </a14:m>
                <a:endParaRPr lang="en-IL" sz="2000" dirty="0"/>
              </a:p>
            </p:txBody>
          </p:sp>
        </mc:Choice>
        <mc:Fallback xmlns="">
          <p:sp>
            <p:nvSpPr>
              <p:cNvPr id="46" name="Rounded Rectangle 45">
                <a:extLst>
                  <a:ext uri="{FF2B5EF4-FFF2-40B4-BE49-F238E27FC236}">
                    <a16:creationId xmlns:a16="http://schemas.microsoft.com/office/drawing/2014/main" id="{A0F8234D-638D-84E8-5554-A4A1A804DD23}"/>
                  </a:ext>
                </a:extLst>
              </p:cNvPr>
              <p:cNvSpPr>
                <a:spLocks noRot="1" noChangeAspect="1" noMove="1" noResize="1" noEditPoints="1" noAdjustHandles="1" noChangeArrowheads="1" noChangeShapeType="1" noTextEdit="1"/>
              </p:cNvSpPr>
              <p:nvPr/>
            </p:nvSpPr>
            <p:spPr>
              <a:xfrm>
                <a:off x="4457221" y="5800264"/>
                <a:ext cx="1320929" cy="689953"/>
              </a:xfrm>
              <a:prstGeom prst="roundRect">
                <a:avLst/>
              </a:prstGeom>
              <a:blipFill>
                <a:blip r:embed="rId35"/>
                <a:stretch>
                  <a:fillRect/>
                </a:stretch>
              </a:blipFill>
              <a:ln>
                <a:solidFill>
                  <a:schemeClr val="accent6">
                    <a:lumMod val="40000"/>
                    <a:lumOff val="60000"/>
                  </a:schemeClr>
                </a:solidFill>
              </a:ln>
            </p:spPr>
            <p:txBody>
              <a:bodyPr/>
              <a:lstStyle/>
              <a:p>
                <a:r>
                  <a:rPr lang="en-IL">
                    <a:noFill/>
                  </a:rPr>
                  <a:t> </a:t>
                </a:r>
              </a:p>
            </p:txBody>
          </p:sp>
        </mc:Fallback>
      </mc:AlternateContent>
      <p:sp>
        <p:nvSpPr>
          <p:cNvPr id="47" name="Rounded Rectangular Callout 46">
            <a:extLst>
              <a:ext uri="{FF2B5EF4-FFF2-40B4-BE49-F238E27FC236}">
                <a16:creationId xmlns:a16="http://schemas.microsoft.com/office/drawing/2014/main" id="{A527FCC1-8177-6FA3-6EDF-287C1DBBC225}"/>
              </a:ext>
            </a:extLst>
          </p:cNvPr>
          <p:cNvSpPr/>
          <p:nvPr/>
        </p:nvSpPr>
        <p:spPr>
          <a:xfrm>
            <a:off x="4340890" y="5663821"/>
            <a:ext cx="1545560" cy="1008442"/>
          </a:xfrm>
          <a:prstGeom prst="wedgeRoundRectCallout">
            <a:avLst>
              <a:gd name="adj1" fmla="val -91194"/>
              <a:gd name="adj2" fmla="val -18422"/>
              <a:gd name="adj3" fmla="val 16667"/>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49" name="Straight Connector 48">
            <a:extLst>
              <a:ext uri="{FF2B5EF4-FFF2-40B4-BE49-F238E27FC236}">
                <a16:creationId xmlns:a16="http://schemas.microsoft.com/office/drawing/2014/main" id="{04B6C41C-B4A2-29C3-6368-976A950D6ACA}"/>
              </a:ext>
            </a:extLst>
          </p:cNvPr>
          <p:cNvCxnSpPr/>
          <p:nvPr/>
        </p:nvCxnSpPr>
        <p:spPr>
          <a:xfrm>
            <a:off x="-157163" y="2473794"/>
            <a:ext cx="1265872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99A54C5-E94C-CEBE-6C1C-7E77F2A64075}"/>
              </a:ext>
            </a:extLst>
          </p:cNvPr>
          <p:cNvCxnSpPr/>
          <p:nvPr/>
        </p:nvCxnSpPr>
        <p:spPr>
          <a:xfrm>
            <a:off x="-271462" y="5488307"/>
            <a:ext cx="1265872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E10CB67-CCFA-386A-1829-77BF55FD8D60}"/>
              </a:ext>
            </a:extLst>
          </p:cNvPr>
          <p:cNvSpPr txBox="1"/>
          <p:nvPr/>
        </p:nvSpPr>
        <p:spPr>
          <a:xfrm>
            <a:off x="6400662" y="5685863"/>
            <a:ext cx="1534395" cy="830997"/>
          </a:xfrm>
          <a:prstGeom prst="rect">
            <a:avLst/>
          </a:prstGeom>
          <a:noFill/>
        </p:spPr>
        <p:txBody>
          <a:bodyPr wrap="none" rtlCol="0">
            <a:spAutoFit/>
          </a:bodyPr>
          <a:lstStyle/>
          <a:p>
            <a:pPr marL="0" algn="ctr" defTabSz="457200" rtl="1" eaLnBrk="1" latinLnBrk="0" hangingPunct="1"/>
            <a: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Proving</a:t>
            </a:r>
            <a:b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br>
            <a: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Leadership</a:t>
            </a:r>
            <a:endPar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pic>
        <p:nvPicPr>
          <p:cNvPr id="52" name="Graphic 51" descr="Office worker female with solid fill">
            <a:extLst>
              <a:ext uri="{FF2B5EF4-FFF2-40B4-BE49-F238E27FC236}">
                <a16:creationId xmlns:a16="http://schemas.microsoft.com/office/drawing/2014/main" id="{14AD89C5-0FD8-BF27-3FFC-FE0D60548C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97959" y="5713907"/>
            <a:ext cx="862665" cy="862665"/>
          </a:xfrm>
          <a:prstGeom prst="rect">
            <a:avLst/>
          </a:prstGeom>
        </p:spPr>
      </p:pic>
      <p:pic>
        <p:nvPicPr>
          <p:cNvPr id="53" name="Graphic 52" descr="Crown with solid fill">
            <a:extLst>
              <a:ext uri="{FF2B5EF4-FFF2-40B4-BE49-F238E27FC236}">
                <a16:creationId xmlns:a16="http://schemas.microsoft.com/office/drawing/2014/main" id="{C84A5272-9568-38C2-B664-2C1C800C96BB}"/>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rot="20593413">
            <a:off x="8268274" y="5428158"/>
            <a:ext cx="571497" cy="571497"/>
          </a:xfrm>
          <a:prstGeom prst="rect">
            <a:avLst/>
          </a:prstGeom>
        </p:spPr>
      </p:pic>
      <p:sp>
        <p:nvSpPr>
          <p:cNvPr id="54" name="Rounded Rectangular Callout 53">
            <a:extLst>
              <a:ext uri="{FF2B5EF4-FFF2-40B4-BE49-F238E27FC236}">
                <a16:creationId xmlns:a16="http://schemas.microsoft.com/office/drawing/2014/main" id="{719F36C5-8B53-3C78-D7B2-4B6E7F8B93FD}"/>
              </a:ext>
            </a:extLst>
          </p:cNvPr>
          <p:cNvSpPr/>
          <p:nvPr/>
        </p:nvSpPr>
        <p:spPr>
          <a:xfrm>
            <a:off x="9323526" y="5685862"/>
            <a:ext cx="2048009" cy="1053117"/>
          </a:xfrm>
          <a:prstGeom prst="wedgeRoundRectCallout">
            <a:avLst>
              <a:gd name="adj1" fmla="val -68126"/>
              <a:gd name="adj2" fmla="val -22763"/>
              <a:gd name="adj3" fmla="val 16667"/>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solidFill>
                <a:schemeClr val="tx1"/>
              </a:solidFill>
            </a:endParaRP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89D5337-F2E9-FC0D-25C7-D75BE975D6E0}"/>
                  </a:ext>
                </a:extLst>
              </p:cNvPr>
              <p:cNvSpPr txBox="1"/>
              <p:nvPr/>
            </p:nvSpPr>
            <p:spPr>
              <a:xfrm>
                <a:off x="9358004" y="5700639"/>
                <a:ext cx="2048009" cy="400110"/>
              </a:xfrm>
              <a:prstGeom prst="rect">
                <a:avLst/>
              </a:prstGeom>
              <a:noFill/>
            </p:spPr>
            <p:txBody>
              <a:bodyPr wrap="square">
                <a:spAutoFit/>
              </a:bodyPr>
              <a:lstStyle/>
              <a:p>
                <a:pPr algn="ctr"/>
                <a14:m>
                  <m:oMath xmlns:m="http://schemas.openxmlformats.org/officeDocument/2006/math">
                    <m:sSub>
                      <m:sSubPr>
                        <m:ctrlPr>
                          <a:rPr lang="en-US" sz="2000" i="1" smtClean="0">
                            <a:solidFill>
                              <a:schemeClr val="tx1"/>
                            </a:solidFill>
                            <a:latin typeface="Cambria Math" panose="02040503050406030204" pitchFamily="18" charset="0"/>
                            <a:ea typeface="Helvetica Neue Light" panose="02000403000000020004" pitchFamily="2" charset="0"/>
                          </a:rPr>
                        </m:ctrlPr>
                      </m:sSubPr>
                      <m:e>
                        <m:r>
                          <a:rPr lang="en-US" sz="2000" b="0" i="1" smtClean="0">
                            <a:solidFill>
                              <a:schemeClr val="tx1"/>
                            </a:solidFill>
                            <a:latin typeface="Cambria Math" panose="02040503050406030204" pitchFamily="18" charset="0"/>
                            <a:ea typeface="Helvetica Neue Light" panose="02000403000000020004" pitchFamily="2" charset="0"/>
                          </a:rPr>
                          <m:t>𝑘</m:t>
                        </m:r>
                      </m:e>
                      <m:sub>
                        <m:r>
                          <a:rPr lang="en-US" sz="2000" b="0" i="1" smtClean="0">
                            <a:solidFill>
                              <a:schemeClr val="tx1"/>
                            </a:solidFill>
                            <a:latin typeface="Cambria Math" panose="02040503050406030204" pitchFamily="18" charset="0"/>
                            <a:ea typeface="Helvetica Neue Light" panose="02000403000000020004" pitchFamily="2" charset="0"/>
                          </a:rPr>
                          <m:t>3</m:t>
                        </m:r>
                      </m:sub>
                    </m:sSub>
                    <m:r>
                      <a:rPr lang="en-US" sz="2000" b="0" i="1" smtClean="0">
                        <a:solidFill>
                          <a:schemeClr val="tx1"/>
                        </a:solidFill>
                        <a:latin typeface="Cambria Math" panose="02040503050406030204" pitchFamily="18" charset="0"/>
                        <a:ea typeface="Helvetica Neue Light" panose="02000403000000020004" pitchFamily="2" charset="0"/>
                      </a:rPr>
                      <m:t>+</m:t>
                    </m:r>
                    <m:r>
                      <a:rPr lang="en-US" sz="2000" b="1" i="1" smtClean="0">
                        <a:solidFill>
                          <a:schemeClr val="tx1"/>
                        </a:solidFill>
                        <a:latin typeface="Cambria Math" panose="02040503050406030204" pitchFamily="18" charset="0"/>
                        <a:ea typeface="HELVETICA NEUE LIGHT" panose="02000403000000020004" pitchFamily="2" charset="0"/>
                      </a:rPr>
                      <m:t> </m:t>
                    </m:r>
                  </m:oMath>
                </a14:m>
                <a:r>
                  <a:rPr lang="en-IL" sz="2000" b="1" dirty="0">
                    <a:solidFill>
                      <a:schemeClr val="tx1"/>
                    </a:solidFill>
                    <a:latin typeface="HELVETICA NEUE LIGHT" panose="02000403000000020004" pitchFamily="2" charset="0"/>
                    <a:ea typeface="HELVETICA NEUE LIGHT" panose="02000403000000020004" pitchFamily="2" charset="0"/>
                  </a:rPr>
                  <a:t>Opening to</a:t>
                </a:r>
              </a:p>
            </p:txBody>
          </p:sp>
        </mc:Choice>
        <mc:Fallback xmlns="">
          <p:sp>
            <p:nvSpPr>
              <p:cNvPr id="56" name="TextBox 55">
                <a:extLst>
                  <a:ext uri="{FF2B5EF4-FFF2-40B4-BE49-F238E27FC236}">
                    <a16:creationId xmlns:a16="http://schemas.microsoft.com/office/drawing/2014/main" id="{889D5337-F2E9-FC0D-25C7-D75BE975D6E0}"/>
                  </a:ext>
                </a:extLst>
              </p:cNvPr>
              <p:cNvSpPr txBox="1">
                <a:spLocks noRot="1" noChangeAspect="1" noMove="1" noResize="1" noEditPoints="1" noAdjustHandles="1" noChangeArrowheads="1" noChangeShapeType="1" noTextEdit="1"/>
              </p:cNvSpPr>
              <p:nvPr/>
            </p:nvSpPr>
            <p:spPr>
              <a:xfrm>
                <a:off x="9358004" y="5700639"/>
                <a:ext cx="2048009" cy="400110"/>
              </a:xfrm>
              <a:prstGeom prst="rect">
                <a:avLst/>
              </a:prstGeom>
              <a:blipFill>
                <a:blip r:embed="rId38"/>
                <a:stretch>
                  <a:fillRect t="-6061" r="-613" b="-24242"/>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57" name="Rounded Rectangle 56">
                <a:extLst>
                  <a:ext uri="{FF2B5EF4-FFF2-40B4-BE49-F238E27FC236}">
                    <a16:creationId xmlns:a16="http://schemas.microsoft.com/office/drawing/2014/main" id="{908EA83C-5806-E7E1-9AD9-9C70974FEBA2}"/>
                  </a:ext>
                </a:extLst>
              </p:cNvPr>
              <p:cNvSpPr/>
              <p:nvPr/>
            </p:nvSpPr>
            <p:spPr>
              <a:xfrm>
                <a:off x="9997402" y="6092555"/>
                <a:ext cx="1189104" cy="532841"/>
              </a:xfrm>
              <a:prstGeom prst="roundRect">
                <a:avLst/>
              </a:prstGeom>
              <a:pattFill prst="horzBrick">
                <a:fgClr>
                  <a:schemeClr val="accent6">
                    <a:lumMod val="20000"/>
                    <a:lumOff val="80000"/>
                  </a:schemeClr>
                </a:fgClr>
                <a:bgClr>
                  <a:schemeClr val="bg1"/>
                </a:bgClr>
              </a:patt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3</m:t>
                              </m:r>
                            </m:sub>
                          </m:sSub>
                        </m:e>
                      </m:d>
                    </m:oMath>
                  </m:oMathPara>
                </a14:m>
                <a:endParaRPr lang="en-IL" sz="2000" dirty="0"/>
              </a:p>
            </p:txBody>
          </p:sp>
        </mc:Choice>
        <mc:Fallback xmlns="">
          <p:sp>
            <p:nvSpPr>
              <p:cNvPr id="57" name="Rounded Rectangle 56">
                <a:extLst>
                  <a:ext uri="{FF2B5EF4-FFF2-40B4-BE49-F238E27FC236}">
                    <a16:creationId xmlns:a16="http://schemas.microsoft.com/office/drawing/2014/main" id="{908EA83C-5806-E7E1-9AD9-9C70974FEBA2}"/>
                  </a:ext>
                </a:extLst>
              </p:cNvPr>
              <p:cNvSpPr>
                <a:spLocks noRot="1" noChangeAspect="1" noMove="1" noResize="1" noEditPoints="1" noAdjustHandles="1" noChangeArrowheads="1" noChangeShapeType="1" noTextEdit="1"/>
              </p:cNvSpPr>
              <p:nvPr/>
            </p:nvSpPr>
            <p:spPr>
              <a:xfrm>
                <a:off x="9997402" y="6092555"/>
                <a:ext cx="1189104" cy="532841"/>
              </a:xfrm>
              <a:prstGeom prst="roundRect">
                <a:avLst/>
              </a:prstGeom>
              <a:blipFill>
                <a:blip r:embed="rId39"/>
                <a:stretch>
                  <a:fillRect/>
                </a:stretch>
              </a:blipFill>
              <a:ln>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3D9628BA-B216-1901-9869-EBC4F71E26B0}"/>
                  </a:ext>
                </a:extLst>
              </p:cNvPr>
              <p:cNvSpPr txBox="1"/>
              <p:nvPr/>
            </p:nvSpPr>
            <p:spPr>
              <a:xfrm>
                <a:off x="10795698" y="5857202"/>
                <a:ext cx="1846038"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1" i="1" dirty="0" smtClean="0">
                          <a:solidFill>
                            <a:schemeClr val="tx1"/>
                          </a:solidFill>
                          <a:latin typeface="Cambria Math" panose="02040503050406030204" pitchFamily="18" charset="0"/>
                          <a:ea typeface="HELVETICA NEUE LIGHT" panose="02000403000000020004" pitchFamily="2" charset="0"/>
                        </a:rPr>
                        <m:t>𝝅</m:t>
                      </m:r>
                    </m:oMath>
                  </m:oMathPara>
                </a14:m>
                <a:endParaRPr lang="en-IL" sz="3200" b="1" dirty="0">
                  <a:solidFill>
                    <a:schemeClr val="tx1"/>
                  </a:solidFill>
                  <a:latin typeface="HELVETICA NEUE LIGHT" panose="02000403000000020004" pitchFamily="2" charset="0"/>
                  <a:ea typeface="HELVETICA NEUE LIGHT" panose="02000403000000020004" pitchFamily="2" charset="0"/>
                </a:endParaRPr>
              </a:p>
            </p:txBody>
          </p:sp>
        </mc:Choice>
        <mc:Fallback xmlns="">
          <p:sp>
            <p:nvSpPr>
              <p:cNvPr id="58" name="TextBox 57">
                <a:extLst>
                  <a:ext uri="{FF2B5EF4-FFF2-40B4-BE49-F238E27FC236}">
                    <a16:creationId xmlns:a16="http://schemas.microsoft.com/office/drawing/2014/main" id="{3D9628BA-B216-1901-9869-EBC4F71E26B0}"/>
                  </a:ext>
                </a:extLst>
              </p:cNvPr>
              <p:cNvSpPr txBox="1">
                <a:spLocks noRot="1" noChangeAspect="1" noMove="1" noResize="1" noEditPoints="1" noAdjustHandles="1" noChangeArrowheads="1" noChangeShapeType="1" noTextEdit="1"/>
              </p:cNvSpPr>
              <p:nvPr/>
            </p:nvSpPr>
            <p:spPr>
              <a:xfrm>
                <a:off x="10795698" y="5857202"/>
                <a:ext cx="1846038" cy="584775"/>
              </a:xfrm>
              <a:prstGeom prst="rect">
                <a:avLst/>
              </a:prstGeom>
              <a:blipFill>
                <a:blip r:embed="rId40"/>
                <a:stretch>
                  <a:fillRect/>
                </a:stretch>
              </a:blipFill>
            </p:spPr>
            <p:txBody>
              <a:bodyPr/>
              <a:lstStyle/>
              <a:p>
                <a:r>
                  <a:rPr lang="en-IL">
                    <a:noFill/>
                  </a:rPr>
                  <a:t> </a:t>
                </a:r>
              </a:p>
            </p:txBody>
          </p:sp>
        </mc:Fallback>
      </mc:AlternateContent>
      <p:cxnSp>
        <p:nvCxnSpPr>
          <p:cNvPr id="3" name="Straight Arrow Connector 2">
            <a:extLst>
              <a:ext uri="{FF2B5EF4-FFF2-40B4-BE49-F238E27FC236}">
                <a16:creationId xmlns:a16="http://schemas.microsoft.com/office/drawing/2014/main" id="{B47B6042-1C1D-52A7-1D28-20B7BF790A7F}"/>
              </a:ext>
            </a:extLst>
          </p:cNvPr>
          <p:cNvCxnSpPr>
            <a:cxnSpLocks/>
          </p:cNvCxnSpPr>
          <p:nvPr/>
        </p:nvCxnSpPr>
        <p:spPr>
          <a:xfrm flipV="1">
            <a:off x="3582057"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6FFF4DA-DC6E-9180-E232-34C845A7A8EA}"/>
                  </a:ext>
                </a:extLst>
              </p:cNvPr>
              <p:cNvSpPr txBox="1"/>
              <p:nvPr/>
            </p:nvSpPr>
            <p:spPr>
              <a:xfrm>
                <a:off x="3485527"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e>
                      </m:d>
                    </m:oMath>
                  </m:oMathPara>
                </a14:m>
                <a:endParaRPr lang="en-IL" sz="2000" dirty="0"/>
              </a:p>
            </p:txBody>
          </p:sp>
        </mc:Choice>
        <mc:Fallback xmlns="">
          <p:sp>
            <p:nvSpPr>
              <p:cNvPr id="41" name="TextBox 40">
                <a:extLst>
                  <a:ext uri="{FF2B5EF4-FFF2-40B4-BE49-F238E27FC236}">
                    <a16:creationId xmlns:a16="http://schemas.microsoft.com/office/drawing/2014/main" id="{C6FFF4DA-DC6E-9180-E232-34C845A7A8EA}"/>
                  </a:ext>
                </a:extLst>
              </p:cNvPr>
              <p:cNvSpPr txBox="1">
                <a:spLocks noRot="1" noChangeAspect="1" noMove="1" noResize="1" noEditPoints="1" noAdjustHandles="1" noChangeArrowheads="1" noChangeShapeType="1" noTextEdit="1"/>
              </p:cNvSpPr>
              <p:nvPr/>
            </p:nvSpPr>
            <p:spPr>
              <a:xfrm>
                <a:off x="3485527" y="410127"/>
                <a:ext cx="903452" cy="400110"/>
              </a:xfrm>
              <a:prstGeom prst="rect">
                <a:avLst/>
              </a:prstGeom>
              <a:blipFill>
                <a:blip r:embed="rId41"/>
                <a:stretch>
                  <a:fillRect/>
                </a:stretch>
              </a:blipFill>
            </p:spPr>
            <p:txBody>
              <a:bodyPr/>
              <a:lstStyle/>
              <a:p>
                <a:r>
                  <a:rPr lang="en-IL">
                    <a:noFill/>
                  </a:rPr>
                  <a:t> </a:t>
                </a:r>
              </a:p>
            </p:txBody>
          </p:sp>
        </mc:Fallback>
      </mc:AlternateContent>
      <p:cxnSp>
        <p:nvCxnSpPr>
          <p:cNvPr id="48" name="Straight Arrow Connector 47">
            <a:extLst>
              <a:ext uri="{FF2B5EF4-FFF2-40B4-BE49-F238E27FC236}">
                <a16:creationId xmlns:a16="http://schemas.microsoft.com/office/drawing/2014/main" id="{124EEDF0-59D7-F069-BB26-46C0659137EA}"/>
              </a:ext>
            </a:extLst>
          </p:cNvPr>
          <p:cNvCxnSpPr>
            <a:cxnSpLocks/>
          </p:cNvCxnSpPr>
          <p:nvPr/>
        </p:nvCxnSpPr>
        <p:spPr>
          <a:xfrm flipV="1">
            <a:off x="5162761"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0F91496-F5FE-C5AC-87E5-49C044911A3F}"/>
                  </a:ext>
                </a:extLst>
              </p:cNvPr>
              <p:cNvSpPr txBox="1"/>
              <p:nvPr/>
            </p:nvSpPr>
            <p:spPr>
              <a:xfrm>
                <a:off x="5066231"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2</m:t>
                              </m:r>
                            </m:sub>
                          </m:sSub>
                        </m:e>
                      </m:d>
                    </m:oMath>
                  </m:oMathPara>
                </a14:m>
                <a:endParaRPr lang="en-IL" sz="2000" dirty="0"/>
              </a:p>
            </p:txBody>
          </p:sp>
        </mc:Choice>
        <mc:Fallback xmlns="">
          <p:sp>
            <p:nvSpPr>
              <p:cNvPr id="55" name="TextBox 54">
                <a:extLst>
                  <a:ext uri="{FF2B5EF4-FFF2-40B4-BE49-F238E27FC236}">
                    <a16:creationId xmlns:a16="http://schemas.microsoft.com/office/drawing/2014/main" id="{10F91496-F5FE-C5AC-87E5-49C044911A3F}"/>
                  </a:ext>
                </a:extLst>
              </p:cNvPr>
              <p:cNvSpPr txBox="1">
                <a:spLocks noRot="1" noChangeAspect="1" noMove="1" noResize="1" noEditPoints="1" noAdjustHandles="1" noChangeArrowheads="1" noChangeShapeType="1" noTextEdit="1"/>
              </p:cNvSpPr>
              <p:nvPr/>
            </p:nvSpPr>
            <p:spPr>
              <a:xfrm>
                <a:off x="5066231" y="410127"/>
                <a:ext cx="903452" cy="400110"/>
              </a:xfrm>
              <a:prstGeom prst="rect">
                <a:avLst/>
              </a:prstGeom>
              <a:blipFill>
                <a:blip r:embed="rId42"/>
                <a:stretch>
                  <a:fillRect/>
                </a:stretch>
              </a:blipFill>
            </p:spPr>
            <p:txBody>
              <a:bodyPr/>
              <a:lstStyle/>
              <a:p>
                <a:r>
                  <a:rPr lang="en-IL">
                    <a:noFill/>
                  </a:rPr>
                  <a:t> </a:t>
                </a:r>
              </a:p>
            </p:txBody>
          </p:sp>
        </mc:Fallback>
      </mc:AlternateContent>
      <p:cxnSp>
        <p:nvCxnSpPr>
          <p:cNvPr id="59" name="Straight Arrow Connector 58">
            <a:extLst>
              <a:ext uri="{FF2B5EF4-FFF2-40B4-BE49-F238E27FC236}">
                <a16:creationId xmlns:a16="http://schemas.microsoft.com/office/drawing/2014/main" id="{DF190C2E-7828-F441-DDB3-53415989C234}"/>
              </a:ext>
            </a:extLst>
          </p:cNvPr>
          <p:cNvCxnSpPr>
            <a:cxnSpLocks/>
          </p:cNvCxnSpPr>
          <p:nvPr/>
        </p:nvCxnSpPr>
        <p:spPr>
          <a:xfrm flipV="1">
            <a:off x="6905303"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E5FCF4B-E757-189D-A2B9-89C381C9462F}"/>
                  </a:ext>
                </a:extLst>
              </p:cNvPr>
              <p:cNvSpPr txBox="1"/>
              <p:nvPr/>
            </p:nvSpPr>
            <p:spPr>
              <a:xfrm>
                <a:off x="6808773"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3</m:t>
                              </m:r>
                            </m:sub>
                          </m:sSub>
                        </m:e>
                      </m:d>
                    </m:oMath>
                  </m:oMathPara>
                </a14:m>
                <a:endParaRPr lang="en-IL" sz="2000" dirty="0"/>
              </a:p>
            </p:txBody>
          </p:sp>
        </mc:Choice>
        <mc:Fallback xmlns="">
          <p:sp>
            <p:nvSpPr>
              <p:cNvPr id="60" name="TextBox 59">
                <a:extLst>
                  <a:ext uri="{FF2B5EF4-FFF2-40B4-BE49-F238E27FC236}">
                    <a16:creationId xmlns:a16="http://schemas.microsoft.com/office/drawing/2014/main" id="{3E5FCF4B-E757-189D-A2B9-89C381C9462F}"/>
                  </a:ext>
                </a:extLst>
              </p:cNvPr>
              <p:cNvSpPr txBox="1">
                <a:spLocks noRot="1" noChangeAspect="1" noMove="1" noResize="1" noEditPoints="1" noAdjustHandles="1" noChangeArrowheads="1" noChangeShapeType="1" noTextEdit="1"/>
              </p:cNvSpPr>
              <p:nvPr/>
            </p:nvSpPr>
            <p:spPr>
              <a:xfrm>
                <a:off x="6808773" y="410127"/>
                <a:ext cx="903452" cy="400110"/>
              </a:xfrm>
              <a:prstGeom prst="rect">
                <a:avLst/>
              </a:prstGeom>
              <a:blipFill>
                <a:blip r:embed="rId43"/>
                <a:stretch>
                  <a:fillRect/>
                </a:stretch>
              </a:blipFill>
            </p:spPr>
            <p:txBody>
              <a:bodyPr/>
              <a:lstStyle/>
              <a:p>
                <a:r>
                  <a:rPr lang="en-IL">
                    <a:noFill/>
                  </a:rPr>
                  <a:t> </a:t>
                </a:r>
              </a:p>
            </p:txBody>
          </p:sp>
        </mc:Fallback>
      </mc:AlternateContent>
      <p:cxnSp>
        <p:nvCxnSpPr>
          <p:cNvPr id="61" name="Straight Arrow Connector 60">
            <a:extLst>
              <a:ext uri="{FF2B5EF4-FFF2-40B4-BE49-F238E27FC236}">
                <a16:creationId xmlns:a16="http://schemas.microsoft.com/office/drawing/2014/main" id="{21D645E0-3B3A-AA19-B9E1-88DE5D2D87E7}"/>
              </a:ext>
            </a:extLst>
          </p:cNvPr>
          <p:cNvCxnSpPr>
            <a:cxnSpLocks/>
          </p:cNvCxnSpPr>
          <p:nvPr/>
        </p:nvCxnSpPr>
        <p:spPr>
          <a:xfrm flipV="1">
            <a:off x="8501060"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A830A31-5751-5866-1D85-FF1AFBDE224E}"/>
                  </a:ext>
                </a:extLst>
              </p:cNvPr>
              <p:cNvSpPr txBox="1"/>
              <p:nvPr/>
            </p:nvSpPr>
            <p:spPr>
              <a:xfrm>
                <a:off x="8404530"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4</m:t>
                              </m:r>
                            </m:sub>
                          </m:sSub>
                        </m:e>
                      </m:d>
                    </m:oMath>
                  </m:oMathPara>
                </a14:m>
                <a:endParaRPr lang="en-IL" sz="2000" dirty="0"/>
              </a:p>
            </p:txBody>
          </p:sp>
        </mc:Choice>
        <mc:Fallback xmlns="">
          <p:sp>
            <p:nvSpPr>
              <p:cNvPr id="62" name="TextBox 61">
                <a:extLst>
                  <a:ext uri="{FF2B5EF4-FFF2-40B4-BE49-F238E27FC236}">
                    <a16:creationId xmlns:a16="http://schemas.microsoft.com/office/drawing/2014/main" id="{BA830A31-5751-5866-1D85-FF1AFBDE224E}"/>
                  </a:ext>
                </a:extLst>
              </p:cNvPr>
              <p:cNvSpPr txBox="1">
                <a:spLocks noRot="1" noChangeAspect="1" noMove="1" noResize="1" noEditPoints="1" noAdjustHandles="1" noChangeArrowheads="1" noChangeShapeType="1" noTextEdit="1"/>
              </p:cNvSpPr>
              <p:nvPr/>
            </p:nvSpPr>
            <p:spPr>
              <a:xfrm>
                <a:off x="8404530" y="410127"/>
                <a:ext cx="903452" cy="400110"/>
              </a:xfrm>
              <a:prstGeom prst="rect">
                <a:avLst/>
              </a:prstGeom>
              <a:blipFill>
                <a:blip r:embed="rId44"/>
                <a:stretch>
                  <a:fillRect/>
                </a:stretch>
              </a:blipFill>
            </p:spPr>
            <p:txBody>
              <a:bodyPr/>
              <a:lstStyle/>
              <a:p>
                <a:r>
                  <a:rPr lang="en-IL">
                    <a:noFill/>
                  </a:rPr>
                  <a:t> </a:t>
                </a:r>
              </a:p>
            </p:txBody>
          </p:sp>
        </mc:Fallback>
      </mc:AlternateContent>
      <p:cxnSp>
        <p:nvCxnSpPr>
          <p:cNvPr id="63" name="Straight Arrow Connector 62">
            <a:extLst>
              <a:ext uri="{FF2B5EF4-FFF2-40B4-BE49-F238E27FC236}">
                <a16:creationId xmlns:a16="http://schemas.microsoft.com/office/drawing/2014/main" id="{641E6478-5B61-6180-6C6E-76192D36FF27}"/>
              </a:ext>
            </a:extLst>
          </p:cNvPr>
          <p:cNvCxnSpPr>
            <a:cxnSpLocks/>
          </p:cNvCxnSpPr>
          <p:nvPr/>
        </p:nvCxnSpPr>
        <p:spPr>
          <a:xfrm flipV="1">
            <a:off x="10107530" y="746897"/>
            <a:ext cx="217250" cy="21964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259AB79-FDD3-F02D-6DFE-EA2CA102FC73}"/>
                  </a:ext>
                </a:extLst>
              </p:cNvPr>
              <p:cNvSpPr txBox="1"/>
              <p:nvPr/>
            </p:nvSpPr>
            <p:spPr>
              <a:xfrm>
                <a:off x="10011000" y="410127"/>
                <a:ext cx="90345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5</m:t>
                              </m:r>
                            </m:sub>
                          </m:sSub>
                        </m:e>
                      </m:d>
                    </m:oMath>
                  </m:oMathPara>
                </a14:m>
                <a:endParaRPr lang="en-IL" sz="2000" dirty="0"/>
              </a:p>
            </p:txBody>
          </p:sp>
        </mc:Choice>
        <mc:Fallback xmlns="">
          <p:sp>
            <p:nvSpPr>
              <p:cNvPr id="64" name="TextBox 63">
                <a:extLst>
                  <a:ext uri="{FF2B5EF4-FFF2-40B4-BE49-F238E27FC236}">
                    <a16:creationId xmlns:a16="http://schemas.microsoft.com/office/drawing/2014/main" id="{9259AB79-FDD3-F02D-6DFE-EA2CA102FC73}"/>
                  </a:ext>
                </a:extLst>
              </p:cNvPr>
              <p:cNvSpPr txBox="1">
                <a:spLocks noRot="1" noChangeAspect="1" noMove="1" noResize="1" noEditPoints="1" noAdjustHandles="1" noChangeArrowheads="1" noChangeShapeType="1" noTextEdit="1"/>
              </p:cNvSpPr>
              <p:nvPr/>
            </p:nvSpPr>
            <p:spPr>
              <a:xfrm>
                <a:off x="10011000" y="410127"/>
                <a:ext cx="903452" cy="400110"/>
              </a:xfrm>
              <a:prstGeom prst="rect">
                <a:avLst/>
              </a:prstGeom>
              <a:blipFill>
                <a:blip r:embed="rId45"/>
                <a:stretch>
                  <a:fillRect b="-3125"/>
                </a:stretch>
              </a:blipFill>
            </p:spPr>
            <p:txBody>
              <a:bodyPr/>
              <a:lstStyle/>
              <a:p>
                <a:r>
                  <a:rPr lang="en-IL">
                    <a:noFill/>
                  </a:rPr>
                  <a:t> </a:t>
                </a:r>
              </a:p>
            </p:txBody>
          </p:sp>
        </mc:Fallback>
      </mc:AlternateContent>
    </p:spTree>
    <p:extLst>
      <p:ext uri="{BB962C8B-B14F-4D97-AF65-F5344CB8AC3E}">
        <p14:creationId xmlns:p14="http://schemas.microsoft.com/office/powerpoint/2010/main" val="241408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7" grpId="0" animBg="1"/>
      <p:bldP spid="38" grpId="0" animBg="1"/>
      <p:bldP spid="39" grpId="0" animBg="1"/>
      <p:bldP spid="42" grpId="0" animBg="1"/>
      <p:bldP spid="43" grpId="0" animBg="1"/>
      <p:bldP spid="44" grpId="0"/>
      <p:bldP spid="46" grpId="0" animBg="1"/>
      <p:bldP spid="47" grpId="0" animBg="1"/>
      <p:bldP spid="51" grpId="0"/>
      <p:bldP spid="54" grpId="0" animBg="1"/>
      <p:bldP spid="56" grpId="0"/>
      <p:bldP spid="57" grpId="0" animBg="1"/>
      <p:bldP spid="5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sp>
        <p:nvSpPr>
          <p:cNvPr id="21" name="Rounded Rectangle 20">
            <a:extLst>
              <a:ext uri="{FF2B5EF4-FFF2-40B4-BE49-F238E27FC236}">
                <a16:creationId xmlns:a16="http://schemas.microsoft.com/office/drawing/2014/main" id="{CD416146-882A-0754-5CCA-0E6E1B273B71}"/>
              </a:ext>
            </a:extLst>
          </p:cNvPr>
          <p:cNvSpPr/>
          <p:nvPr/>
        </p:nvSpPr>
        <p:spPr>
          <a:xfrm>
            <a:off x="598228" y="1893218"/>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All parties have the same probability of being elected</a:t>
            </a:r>
          </a:p>
        </p:txBody>
      </p:sp>
      <p:sp>
        <p:nvSpPr>
          <p:cNvPr id="24" name="Rounded Rectangle 23">
            <a:extLst>
              <a:ext uri="{FF2B5EF4-FFF2-40B4-BE49-F238E27FC236}">
                <a16:creationId xmlns:a16="http://schemas.microsoft.com/office/drawing/2014/main" id="{43BC499D-60C2-988C-49AC-FFE74ACD67B5}"/>
              </a:ext>
            </a:extLst>
          </p:cNvPr>
          <p:cNvSpPr/>
          <p:nvPr/>
        </p:nvSpPr>
        <p:spPr>
          <a:xfrm>
            <a:off x="598227" y="3656336"/>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Only one party is elected</a:t>
            </a:r>
          </a:p>
        </p:txBody>
      </p:sp>
      <p:sp>
        <p:nvSpPr>
          <p:cNvPr id="25" name="Title 1">
            <a:extLst>
              <a:ext uri="{FF2B5EF4-FFF2-40B4-BE49-F238E27FC236}">
                <a16:creationId xmlns:a16="http://schemas.microsoft.com/office/drawing/2014/main" id="{7C0873EB-1524-C5B7-5596-FFEFB06EAAB6}"/>
              </a:ext>
            </a:extLst>
          </p:cNvPr>
          <p:cNvSpPr txBox="1">
            <a:spLocks/>
          </p:cNvSpPr>
          <p:nvPr/>
        </p:nvSpPr>
        <p:spPr>
          <a:xfrm>
            <a:off x="592324" y="1402802"/>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Fairness</a:t>
            </a:r>
          </a:p>
        </p:txBody>
      </p:sp>
      <p:sp>
        <p:nvSpPr>
          <p:cNvPr id="26" name="Title 1">
            <a:extLst>
              <a:ext uri="{FF2B5EF4-FFF2-40B4-BE49-F238E27FC236}">
                <a16:creationId xmlns:a16="http://schemas.microsoft.com/office/drawing/2014/main" id="{1B682C32-FBA8-832D-182A-2F668946A757}"/>
              </a:ext>
            </a:extLst>
          </p:cNvPr>
          <p:cNvSpPr txBox="1">
            <a:spLocks/>
          </p:cNvSpPr>
          <p:nvPr/>
        </p:nvSpPr>
        <p:spPr>
          <a:xfrm>
            <a:off x="592324" y="3165922"/>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Uniqueness</a:t>
            </a:r>
          </a:p>
        </p:txBody>
      </p:sp>
      <p:sp>
        <p:nvSpPr>
          <p:cNvPr id="2" name="Rounded Rectangle 1">
            <a:extLst>
              <a:ext uri="{FF2B5EF4-FFF2-40B4-BE49-F238E27FC236}">
                <a16:creationId xmlns:a16="http://schemas.microsoft.com/office/drawing/2014/main" id="{9E741197-2C0A-DA6D-6669-CD9DA2CC793D}"/>
              </a:ext>
            </a:extLst>
          </p:cNvPr>
          <p:cNvSpPr/>
          <p:nvPr/>
        </p:nvSpPr>
        <p:spPr>
          <a:xfrm>
            <a:off x="592324" y="5419454"/>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The leader is secret until they reveal themselves</a:t>
            </a:r>
          </a:p>
        </p:txBody>
      </p:sp>
      <p:sp>
        <p:nvSpPr>
          <p:cNvPr id="3" name="Title 1">
            <a:extLst>
              <a:ext uri="{FF2B5EF4-FFF2-40B4-BE49-F238E27FC236}">
                <a16:creationId xmlns:a16="http://schemas.microsoft.com/office/drawing/2014/main" id="{77A40EDE-111F-2572-1943-A1D1F04CF2DC}"/>
              </a:ext>
            </a:extLst>
          </p:cNvPr>
          <p:cNvSpPr txBox="1">
            <a:spLocks/>
          </p:cNvSpPr>
          <p:nvPr/>
        </p:nvSpPr>
        <p:spPr>
          <a:xfrm>
            <a:off x="586421" y="4797960"/>
            <a:ext cx="3671254" cy="6650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Unpredictability</a:t>
            </a:r>
          </a:p>
        </p:txBody>
      </p:sp>
      <p:sp>
        <p:nvSpPr>
          <p:cNvPr id="4" name="Rectangle 3">
            <a:extLst>
              <a:ext uri="{FF2B5EF4-FFF2-40B4-BE49-F238E27FC236}">
                <a16:creationId xmlns:a16="http://schemas.microsoft.com/office/drawing/2014/main" id="{A4E0DFFB-4B91-3008-070D-6D6F204D0832}"/>
              </a:ext>
            </a:extLst>
          </p:cNvPr>
          <p:cNvSpPr/>
          <p:nvPr/>
        </p:nvSpPr>
        <p:spPr>
          <a:xfrm>
            <a:off x="5329238" y="0"/>
            <a:ext cx="6986587" cy="702945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S</a:t>
            </a:r>
          </a:p>
        </p:txBody>
      </p:sp>
      <p:sp>
        <p:nvSpPr>
          <p:cNvPr id="12" name="Title 1">
            <a:extLst>
              <a:ext uri="{FF2B5EF4-FFF2-40B4-BE49-F238E27FC236}">
                <a16:creationId xmlns:a16="http://schemas.microsoft.com/office/drawing/2014/main" id="{E0B49588-AC20-D601-C6B4-45D5D73A7BD6}"/>
              </a:ext>
            </a:extLst>
          </p:cNvPr>
          <p:cNvSpPr txBox="1">
            <a:spLocks/>
          </p:cNvSpPr>
          <p:nvPr/>
        </p:nvSpPr>
        <p:spPr>
          <a:xfrm>
            <a:off x="798255" y="451783"/>
            <a:ext cx="7692601"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Reminder: Desired Properties</a:t>
            </a:r>
          </a:p>
        </p:txBody>
      </p:sp>
      <p:cxnSp>
        <p:nvCxnSpPr>
          <p:cNvPr id="11" name="Straight Arrow Connector 10">
            <a:extLst>
              <a:ext uri="{FF2B5EF4-FFF2-40B4-BE49-F238E27FC236}">
                <a16:creationId xmlns:a16="http://schemas.microsoft.com/office/drawing/2014/main" id="{2B3F232F-A86C-8CCD-39A1-4256FC7B39A0}"/>
              </a:ext>
            </a:extLst>
          </p:cNvPr>
          <p:cNvCxnSpPr/>
          <p:nvPr/>
        </p:nvCxnSpPr>
        <p:spPr>
          <a:xfrm>
            <a:off x="5008099" y="2432957"/>
            <a:ext cx="373296"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E69471A-8030-F796-F11D-7E35519F43A4}"/>
              </a:ext>
            </a:extLst>
          </p:cNvPr>
          <p:cNvSpPr txBox="1"/>
          <p:nvPr/>
        </p:nvSpPr>
        <p:spPr>
          <a:xfrm>
            <a:off x="5497327" y="1955903"/>
            <a:ext cx="4418197" cy="954107"/>
          </a:xfrm>
          <a:prstGeom prst="rect">
            <a:avLst/>
          </a:prstGeom>
          <a:noFill/>
        </p:spPr>
        <p:txBody>
          <a:bodyPr wrap="none" rtlCol="0">
            <a:spAutoFit/>
          </a:bodyPr>
          <a:lstStyle/>
          <a:p>
            <a:r>
              <a:rPr lang="en-IL" sz="2800" dirty="0">
                <a:latin typeface="Helvetica Neue Light" panose="02000403000000020004" pitchFamily="2" charset="0"/>
                <a:ea typeface="Helvetica Neue Light" panose="02000403000000020004" pitchFamily="2" charset="0"/>
              </a:rPr>
              <a:t>Guaranteed by the beacon </a:t>
            </a:r>
            <a:br>
              <a:rPr lang="en-IL" sz="2800" dirty="0">
                <a:latin typeface="Helvetica Neue Light" panose="02000403000000020004" pitchFamily="2" charset="0"/>
                <a:ea typeface="Helvetica Neue Light" panose="02000403000000020004" pitchFamily="2" charset="0"/>
              </a:rPr>
            </a:br>
            <a:r>
              <a:rPr lang="en-IL" sz="2800" dirty="0">
                <a:latin typeface="Helvetica Neue Light" panose="02000403000000020004" pitchFamily="2" charset="0"/>
                <a:ea typeface="Helvetica Neue Light" panose="02000403000000020004" pitchFamily="2" charset="0"/>
              </a:rPr>
              <a:t>and proof of correct shuffle</a:t>
            </a:r>
          </a:p>
        </p:txBody>
      </p:sp>
    </p:spTree>
    <p:extLst>
      <p:ext uri="{BB962C8B-B14F-4D97-AF65-F5344CB8AC3E}">
        <p14:creationId xmlns:p14="http://schemas.microsoft.com/office/powerpoint/2010/main" val="139714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Re-randomizable Commitments (RRCs)</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6" name="TextBox 5">
            <a:extLst>
              <a:ext uri="{FF2B5EF4-FFF2-40B4-BE49-F238E27FC236}">
                <a16:creationId xmlns:a16="http://schemas.microsoft.com/office/drawing/2014/main" id="{446D2FB1-08BF-9AB2-0470-B766175491BC}"/>
              </a:ext>
            </a:extLst>
          </p:cNvPr>
          <p:cNvSpPr txBox="1"/>
          <p:nvPr/>
        </p:nvSpPr>
        <p:spPr>
          <a:xfrm>
            <a:off x="838200" y="1307902"/>
            <a:ext cx="8548688" cy="461665"/>
          </a:xfrm>
          <a:prstGeom prst="rect">
            <a:avLst/>
          </a:prstGeom>
          <a:noFill/>
        </p:spPr>
        <p:txBody>
          <a:bodyPr wrap="square">
            <a:spAutoFit/>
          </a:bodyPr>
          <a:lstStyle/>
          <a:p>
            <a:r>
              <a:rPr lang="en-IL" sz="2400" dirty="0">
                <a:latin typeface="Helvetica Neue Light" panose="02000403000000020004" pitchFamily="2" charset="0"/>
                <a:ea typeface="Helvetica Neue Light" panose="02000403000000020004" pitchFamily="2" charset="0"/>
              </a:rPr>
              <a:t>What properties does the commitment need to satisfy?</a:t>
            </a:r>
          </a:p>
        </p:txBody>
      </p:sp>
      <p:sp>
        <p:nvSpPr>
          <p:cNvPr id="7" name="TextBox 6">
            <a:extLst>
              <a:ext uri="{FF2B5EF4-FFF2-40B4-BE49-F238E27FC236}">
                <a16:creationId xmlns:a16="http://schemas.microsoft.com/office/drawing/2014/main" id="{3BE8AE51-51B1-2EC2-0F60-D9EE75B70547}"/>
              </a:ext>
            </a:extLst>
          </p:cNvPr>
          <p:cNvSpPr txBox="1"/>
          <p:nvPr/>
        </p:nvSpPr>
        <p:spPr>
          <a:xfrm>
            <a:off x="1379561" y="5741650"/>
            <a:ext cx="2274982"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Re-randomizable</a:t>
            </a:r>
          </a:p>
        </p:txBody>
      </p:sp>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F0DB4F9F-510C-3E83-B9E5-F436B9B8DC93}"/>
                  </a:ext>
                </a:extLst>
              </p:cNvPr>
              <p:cNvSpPr/>
              <p:nvPr/>
            </p:nvSpPr>
            <p:spPr>
              <a:xfrm>
                <a:off x="1196123" y="2683806"/>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8" name="Rounded Rectangle 7">
                <a:extLst>
                  <a:ext uri="{FF2B5EF4-FFF2-40B4-BE49-F238E27FC236}">
                    <a16:creationId xmlns:a16="http://schemas.microsoft.com/office/drawing/2014/main" id="{F0DB4F9F-510C-3E83-B9E5-F436B9B8DC93}"/>
                  </a:ext>
                </a:extLst>
              </p:cNvPr>
              <p:cNvSpPr>
                <a:spLocks noRot="1" noChangeAspect="1" noMove="1" noResize="1" noEditPoints="1" noAdjustHandles="1" noChangeArrowheads="1" noChangeShapeType="1" noTextEdit="1"/>
              </p:cNvSpPr>
              <p:nvPr/>
            </p:nvSpPr>
            <p:spPr>
              <a:xfrm>
                <a:off x="1196123" y="2683806"/>
                <a:ext cx="1320929" cy="689953"/>
              </a:xfrm>
              <a:prstGeom prst="roundRect">
                <a:avLst/>
              </a:prstGeom>
              <a:blipFill>
                <a:blip r:embed="rId3"/>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C5E2EE26-CD82-1B3F-CBA5-A4F4BBFFC2FD}"/>
                  </a:ext>
                </a:extLst>
              </p:cNvPr>
              <p:cNvSpPr/>
              <p:nvPr/>
            </p:nvSpPr>
            <p:spPr>
              <a:xfrm>
                <a:off x="1196123" y="3599231"/>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9" name="Rounded Rectangle 8">
                <a:extLst>
                  <a:ext uri="{FF2B5EF4-FFF2-40B4-BE49-F238E27FC236}">
                    <a16:creationId xmlns:a16="http://schemas.microsoft.com/office/drawing/2014/main" id="{C5E2EE26-CD82-1B3F-CBA5-A4F4BBFFC2FD}"/>
                  </a:ext>
                </a:extLst>
              </p:cNvPr>
              <p:cNvSpPr>
                <a:spLocks noRot="1" noChangeAspect="1" noMove="1" noResize="1" noEditPoints="1" noAdjustHandles="1" noChangeArrowheads="1" noChangeShapeType="1" noTextEdit="1"/>
              </p:cNvSpPr>
              <p:nvPr/>
            </p:nvSpPr>
            <p:spPr>
              <a:xfrm>
                <a:off x="1196123" y="3599231"/>
                <a:ext cx="1320929" cy="689953"/>
              </a:xfrm>
              <a:prstGeom prst="roundRect">
                <a:avLst/>
              </a:prstGeom>
              <a:blipFill>
                <a:blip r:embed="rId4"/>
                <a:stretch>
                  <a:fillRect/>
                </a:stretch>
              </a:blipFill>
              <a:ln>
                <a:solidFill>
                  <a:schemeClr val="accent4">
                    <a:lumMod val="40000"/>
                    <a:lumOff val="60000"/>
                  </a:schemeClr>
                </a:solidFill>
              </a:ln>
            </p:spPr>
            <p:txBody>
              <a:bodyPr/>
              <a:lstStyle/>
              <a:p>
                <a:r>
                  <a:rPr lang="en-IL">
                    <a:noFill/>
                  </a:rPr>
                  <a:t> </a:t>
                </a:r>
              </a:p>
            </p:txBody>
          </p:sp>
        </mc:Fallback>
      </mc:AlternateContent>
      <p:pic>
        <p:nvPicPr>
          <p:cNvPr id="10" name="Graphic 9" descr="Female Profile with solid fill">
            <a:extLst>
              <a:ext uri="{FF2B5EF4-FFF2-40B4-BE49-F238E27FC236}">
                <a16:creationId xmlns:a16="http://schemas.microsoft.com/office/drawing/2014/main" id="{B27E5109-5A09-690E-66A3-73165AFD0F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5254" y="1860919"/>
            <a:ext cx="862665" cy="862665"/>
          </a:xfrm>
          <a:prstGeom prst="rect">
            <a:avLst/>
          </a:prstGeom>
        </p:spPr>
      </p:pic>
      <p:pic>
        <p:nvPicPr>
          <p:cNvPr id="11" name="Graphic 10" descr="School boy with solid fill">
            <a:extLst>
              <a:ext uri="{FF2B5EF4-FFF2-40B4-BE49-F238E27FC236}">
                <a16:creationId xmlns:a16="http://schemas.microsoft.com/office/drawing/2014/main" id="{621082AB-F02E-B4EB-951B-033569B0BF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231945" y="3015750"/>
            <a:ext cx="964178" cy="964178"/>
          </a:xfrm>
          <a:prstGeom prst="rect">
            <a:avLst/>
          </a:prstGeom>
        </p:spPr>
      </p:pic>
      <p:cxnSp>
        <p:nvCxnSpPr>
          <p:cNvPr id="12" name="Straight Arrow Connector 11">
            <a:extLst>
              <a:ext uri="{FF2B5EF4-FFF2-40B4-BE49-F238E27FC236}">
                <a16:creationId xmlns:a16="http://schemas.microsoft.com/office/drawing/2014/main" id="{54F6046B-6557-8ED2-E4FE-F7E1F5A914E6}"/>
              </a:ext>
            </a:extLst>
          </p:cNvPr>
          <p:cNvCxnSpPr>
            <a:cxnSpLocks/>
          </p:cNvCxnSpPr>
          <p:nvPr/>
        </p:nvCxnSpPr>
        <p:spPr>
          <a:xfrm>
            <a:off x="1856582" y="2600836"/>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793A1F8-29C3-72DB-2F0A-1FAC5FDA978D}"/>
              </a:ext>
            </a:extLst>
          </p:cNvPr>
          <p:cNvCxnSpPr>
            <a:cxnSpLocks/>
          </p:cNvCxnSpPr>
          <p:nvPr/>
        </p:nvCxnSpPr>
        <p:spPr>
          <a:xfrm>
            <a:off x="1851030" y="3373759"/>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012B760-2F45-514B-BC36-D9B8411CE1EA}"/>
                  </a:ext>
                </a:extLst>
              </p:cNvPr>
              <p:cNvSpPr txBox="1"/>
              <p:nvPr/>
            </p:nvSpPr>
            <p:spPr>
              <a:xfrm>
                <a:off x="2517052" y="2964265"/>
                <a:ext cx="1543046" cy="1015663"/>
              </a:xfrm>
              <a:prstGeom prst="rect">
                <a:avLst/>
              </a:prstGeom>
              <a:noFill/>
            </p:spPr>
            <p:txBody>
              <a:bodyPr wrap="square" rtlCol="0">
                <a:spAutoFit/>
              </a:bodyPr>
              <a:lstStyle/>
              <a:p>
                <a:pPr algn="ctr"/>
                <a:r>
                  <a:rPr lang="en-IL" sz="2000" dirty="0">
                    <a:latin typeface="Helvetica Neue Light" panose="02000403000000020004" pitchFamily="2" charset="0"/>
                    <a:ea typeface="Helvetica Neue Light" panose="02000403000000020004" pitchFamily="2" charset="0"/>
                  </a:rPr>
                  <a:t>Does not require knowing </a:t>
                </a:r>
                <a14:m>
                  <m:oMath xmlns:m="http://schemas.openxmlformats.org/officeDocument/2006/math">
                    <m:r>
                      <a:rPr lang="en-US" sz="2000" b="0" i="1" smtClean="0">
                        <a:latin typeface="Cambria Math" panose="02040503050406030204" pitchFamily="18" charset="0"/>
                        <a:ea typeface="Helvetica Neue Light" panose="02000403000000020004" pitchFamily="2" charset="0"/>
                      </a:rPr>
                      <m:t>𝑘</m:t>
                    </m:r>
                  </m:oMath>
                </a14:m>
                <a:endParaRPr lang="en-IL" sz="2000" dirty="0">
                  <a:latin typeface="Helvetica Neue Light" panose="02000403000000020004" pitchFamily="2" charset="0"/>
                  <a:ea typeface="Helvetica Neue Light" panose="02000403000000020004" pitchFamily="2" charset="0"/>
                </a:endParaRPr>
              </a:p>
            </p:txBody>
          </p:sp>
        </mc:Choice>
        <mc:Fallback xmlns="">
          <p:sp>
            <p:nvSpPr>
              <p:cNvPr id="29" name="TextBox 28">
                <a:extLst>
                  <a:ext uri="{FF2B5EF4-FFF2-40B4-BE49-F238E27FC236}">
                    <a16:creationId xmlns:a16="http://schemas.microsoft.com/office/drawing/2014/main" id="{E012B760-2F45-514B-BC36-D9B8411CE1EA}"/>
                  </a:ext>
                </a:extLst>
              </p:cNvPr>
              <p:cNvSpPr txBox="1">
                <a:spLocks noRot="1" noChangeAspect="1" noMove="1" noResize="1" noEditPoints="1" noAdjustHandles="1" noChangeArrowheads="1" noChangeShapeType="1" noTextEdit="1"/>
              </p:cNvSpPr>
              <p:nvPr/>
            </p:nvSpPr>
            <p:spPr>
              <a:xfrm>
                <a:off x="2517052" y="2964265"/>
                <a:ext cx="1543046" cy="1015663"/>
              </a:xfrm>
              <a:prstGeom prst="rect">
                <a:avLst/>
              </a:prstGeom>
              <a:blipFill>
                <a:blip r:embed="rId9"/>
                <a:stretch>
                  <a:fillRect t="-3704" b="-9877"/>
                </a:stretch>
              </a:blipFill>
            </p:spPr>
            <p:txBody>
              <a:bodyPr/>
              <a:lstStyle/>
              <a:p>
                <a:r>
                  <a:rPr lang="en-IL">
                    <a:noFill/>
                  </a:rPr>
                  <a:t> </a:t>
                </a:r>
              </a:p>
            </p:txBody>
          </p:sp>
        </mc:Fallback>
      </mc:AlternateContent>
      <p:pic>
        <p:nvPicPr>
          <p:cNvPr id="31" name="Graphic 30" descr="Female Profile with solid fill">
            <a:extLst>
              <a:ext uri="{FF2B5EF4-FFF2-40B4-BE49-F238E27FC236}">
                <a16:creationId xmlns:a16="http://schemas.microsoft.com/office/drawing/2014/main" id="{AFC8AF57-2F37-0567-ED4D-7C9A0BA430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2701" y="4677473"/>
            <a:ext cx="862665" cy="862665"/>
          </a:xfrm>
          <a:prstGeom prst="rect">
            <a:avLst/>
          </a:prstGeom>
        </p:spPr>
      </p:pic>
      <p:sp>
        <p:nvSpPr>
          <p:cNvPr id="32" name="Rounded Rectangular Callout 31">
            <a:extLst>
              <a:ext uri="{FF2B5EF4-FFF2-40B4-BE49-F238E27FC236}">
                <a16:creationId xmlns:a16="http://schemas.microsoft.com/office/drawing/2014/main" id="{A26F527E-8FE8-DB5A-E385-518AAEDE6AEF}"/>
              </a:ext>
            </a:extLst>
          </p:cNvPr>
          <p:cNvSpPr/>
          <p:nvPr/>
        </p:nvSpPr>
        <p:spPr>
          <a:xfrm>
            <a:off x="1196123" y="4582246"/>
            <a:ext cx="1695501" cy="1053117"/>
          </a:xfrm>
          <a:prstGeom prst="wedgeRoundRectCallout">
            <a:avLst>
              <a:gd name="adj1" fmla="val -64229"/>
              <a:gd name="adj2" fmla="val -14352"/>
              <a:gd name="adj3" fmla="val 16667"/>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dirty="0">
              <a:solidFill>
                <a:schemeClr val="tx1"/>
              </a:solidFill>
            </a:endParaRPr>
          </a:p>
        </p:txBody>
      </p:sp>
      <p:sp>
        <p:nvSpPr>
          <p:cNvPr id="33" name="TextBox 32">
            <a:extLst>
              <a:ext uri="{FF2B5EF4-FFF2-40B4-BE49-F238E27FC236}">
                <a16:creationId xmlns:a16="http://schemas.microsoft.com/office/drawing/2014/main" id="{6A1B2F56-67A7-F022-FF82-9D45E6DEBD1D}"/>
              </a:ext>
            </a:extLst>
          </p:cNvPr>
          <p:cNvSpPr txBox="1"/>
          <p:nvPr/>
        </p:nvSpPr>
        <p:spPr>
          <a:xfrm>
            <a:off x="928011" y="4622299"/>
            <a:ext cx="1846038" cy="369332"/>
          </a:xfrm>
          <a:prstGeom prst="rect">
            <a:avLst/>
          </a:prstGeom>
          <a:noFill/>
        </p:spPr>
        <p:txBody>
          <a:bodyPr wrap="square">
            <a:spAutoFit/>
          </a:bodyPr>
          <a:lstStyle/>
          <a:p>
            <a:pPr algn="ctr"/>
            <a:r>
              <a:rPr lang="en-IL" b="1" dirty="0">
                <a:solidFill>
                  <a:schemeClr val="tx1"/>
                </a:solidFill>
                <a:latin typeface="HELVETICA NEUE LIGHT" panose="02000403000000020004" pitchFamily="2" charset="0"/>
                <a:ea typeface="HELVETICA NEUE LIGHT" panose="02000403000000020004" pitchFamily="2" charset="0"/>
              </a:rPr>
              <a:t>Opening to</a:t>
            </a:r>
          </a:p>
        </p:txBody>
      </p:sp>
      <mc:AlternateContent xmlns:mc="http://schemas.openxmlformats.org/markup-compatibility/2006" xmlns:a14="http://schemas.microsoft.com/office/drawing/2010/main">
        <mc:Choice Requires="a14">
          <p:sp>
            <p:nvSpPr>
              <p:cNvPr id="35" name="Rounded Rectangle 34">
                <a:extLst>
                  <a:ext uri="{FF2B5EF4-FFF2-40B4-BE49-F238E27FC236}">
                    <a16:creationId xmlns:a16="http://schemas.microsoft.com/office/drawing/2014/main" id="{0D6FCB7E-8545-1BFC-9D0D-652BC780ABF4}"/>
                  </a:ext>
                </a:extLst>
              </p:cNvPr>
              <p:cNvSpPr/>
              <p:nvPr/>
            </p:nvSpPr>
            <p:spPr>
              <a:xfrm>
                <a:off x="1425254" y="4991631"/>
                <a:ext cx="1263208" cy="525640"/>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35" name="Rounded Rectangle 34">
                <a:extLst>
                  <a:ext uri="{FF2B5EF4-FFF2-40B4-BE49-F238E27FC236}">
                    <a16:creationId xmlns:a16="http://schemas.microsoft.com/office/drawing/2014/main" id="{0D6FCB7E-8545-1BFC-9D0D-652BC780ABF4}"/>
                  </a:ext>
                </a:extLst>
              </p:cNvPr>
              <p:cNvSpPr>
                <a:spLocks noRot="1" noChangeAspect="1" noMove="1" noResize="1" noEditPoints="1" noAdjustHandles="1" noChangeArrowheads="1" noChangeShapeType="1" noTextEdit="1"/>
              </p:cNvSpPr>
              <p:nvPr/>
            </p:nvSpPr>
            <p:spPr>
              <a:xfrm>
                <a:off x="1425254" y="4991631"/>
                <a:ext cx="1263208" cy="525640"/>
              </a:xfrm>
              <a:prstGeom prst="roundRect">
                <a:avLst/>
              </a:prstGeom>
              <a:blipFill>
                <a:blip r:embed="rId10"/>
                <a:stretch>
                  <a:fillRect/>
                </a:stretch>
              </a:blipFill>
              <a:ln>
                <a:solidFill>
                  <a:schemeClr val="accent4">
                    <a:lumMod val="40000"/>
                    <a:lumOff val="60000"/>
                  </a:schemeClr>
                </a:solidFill>
              </a:ln>
            </p:spPr>
            <p:txBody>
              <a:bodyPr/>
              <a:lstStyle/>
              <a:p>
                <a:r>
                  <a:rPr lang="en-IL">
                    <a:noFill/>
                  </a:rPr>
                  <a:t> </a:t>
                </a:r>
              </a:p>
            </p:txBody>
          </p:sp>
        </mc:Fallback>
      </mc:AlternateContent>
      <p:sp>
        <p:nvSpPr>
          <p:cNvPr id="36" name="TextBox 35">
            <a:extLst>
              <a:ext uri="{FF2B5EF4-FFF2-40B4-BE49-F238E27FC236}">
                <a16:creationId xmlns:a16="http://schemas.microsoft.com/office/drawing/2014/main" id="{709865F0-CA7F-D9AB-40CC-8C1232654C44}"/>
              </a:ext>
            </a:extLst>
          </p:cNvPr>
          <p:cNvSpPr txBox="1"/>
          <p:nvPr/>
        </p:nvSpPr>
        <p:spPr>
          <a:xfrm>
            <a:off x="2773732" y="4618339"/>
            <a:ext cx="2022745" cy="1015663"/>
          </a:xfrm>
          <a:prstGeom prst="rect">
            <a:avLst/>
          </a:prstGeom>
          <a:noFill/>
        </p:spPr>
        <p:txBody>
          <a:bodyPr wrap="square" rtlCol="0">
            <a:spAutoFit/>
          </a:bodyPr>
          <a:lstStyle/>
          <a:p>
            <a:pPr marL="0" algn="ctr" defTabSz="457200" rtl="1" eaLnBrk="1" latinLnBrk="0" hangingPunct="1"/>
            <a:r>
              <a:rPr lang="en-US" sz="2000" dirty="0">
                <a:latin typeface="Helvetica Neue Light" panose="02000403000000020004" pitchFamily="2" charset="0"/>
                <a:ea typeface="Helvetica Neue Light" panose="02000403000000020004" pitchFamily="2" charset="0"/>
              </a:rPr>
              <a:t>can open randomized commitments</a:t>
            </a:r>
            <a:endParaRPr lang="en-IL" sz="2000" dirty="0">
              <a:latin typeface="Helvetica Neue Light" panose="02000403000000020004" pitchFamily="2" charset="0"/>
              <a:ea typeface="Helvetica Neue Light" panose="02000403000000020004" pitchFamily="2" charset="0"/>
            </a:endParaRPr>
          </a:p>
        </p:txBody>
      </p:sp>
      <p:sp>
        <p:nvSpPr>
          <p:cNvPr id="37" name="TextBox 36">
            <a:extLst>
              <a:ext uri="{FF2B5EF4-FFF2-40B4-BE49-F238E27FC236}">
                <a16:creationId xmlns:a16="http://schemas.microsoft.com/office/drawing/2014/main" id="{EEF78CA4-F51C-4C18-EC78-0B71B01281C2}"/>
              </a:ext>
            </a:extLst>
          </p:cNvPr>
          <p:cNvSpPr txBox="1"/>
          <p:nvPr/>
        </p:nvSpPr>
        <p:spPr>
          <a:xfrm>
            <a:off x="5759181" y="5741649"/>
            <a:ext cx="1119217"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Binding</a:t>
            </a:r>
          </a:p>
        </p:txBody>
      </p:sp>
      <mc:AlternateContent xmlns:mc="http://schemas.openxmlformats.org/markup-compatibility/2006" xmlns:a14="http://schemas.microsoft.com/office/drawing/2010/main">
        <mc:Choice Requires="a14">
          <p:sp>
            <p:nvSpPr>
              <p:cNvPr id="38" name="Rounded Rectangle 37">
                <a:extLst>
                  <a:ext uri="{FF2B5EF4-FFF2-40B4-BE49-F238E27FC236}">
                    <a16:creationId xmlns:a16="http://schemas.microsoft.com/office/drawing/2014/main" id="{BD80DAA3-4D71-37FE-51F0-6E47164E28C8}"/>
                  </a:ext>
                </a:extLst>
              </p:cNvPr>
              <p:cNvSpPr/>
              <p:nvPr/>
            </p:nvSpPr>
            <p:spPr>
              <a:xfrm>
                <a:off x="5674491" y="3367136"/>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oMath>
                  </m:oMathPara>
                </a14:m>
                <a:endParaRPr lang="en-IL" sz="2000" dirty="0"/>
              </a:p>
            </p:txBody>
          </p:sp>
        </mc:Choice>
        <mc:Fallback xmlns="">
          <p:sp>
            <p:nvSpPr>
              <p:cNvPr id="38" name="Rounded Rectangle 37">
                <a:extLst>
                  <a:ext uri="{FF2B5EF4-FFF2-40B4-BE49-F238E27FC236}">
                    <a16:creationId xmlns:a16="http://schemas.microsoft.com/office/drawing/2014/main" id="{BD80DAA3-4D71-37FE-51F0-6E47164E28C8}"/>
                  </a:ext>
                </a:extLst>
              </p:cNvPr>
              <p:cNvSpPr>
                <a:spLocks noRot="1" noChangeAspect="1" noMove="1" noResize="1" noEditPoints="1" noAdjustHandles="1" noChangeArrowheads="1" noChangeShapeType="1" noTextEdit="1"/>
              </p:cNvSpPr>
              <p:nvPr/>
            </p:nvSpPr>
            <p:spPr>
              <a:xfrm>
                <a:off x="5674491" y="3367136"/>
                <a:ext cx="1320929" cy="689953"/>
              </a:xfrm>
              <a:prstGeom prst="roundRect">
                <a:avLst/>
              </a:prstGeom>
              <a:blipFill>
                <a:blip r:embed="rId11"/>
                <a:stretch>
                  <a:fillRect/>
                </a:stretch>
              </a:blipFill>
              <a:ln>
                <a:solidFill>
                  <a:schemeClr val="accent4">
                    <a:lumMod val="40000"/>
                    <a:lumOff val="60000"/>
                  </a:schemeClr>
                </a:solidFill>
              </a:ln>
            </p:spPr>
            <p:txBody>
              <a:bodyPr/>
              <a:lstStyle/>
              <a:p>
                <a:r>
                  <a:rPr lang="en-IL">
                    <a:noFill/>
                  </a:rPr>
                  <a:t> </a:t>
                </a:r>
              </a:p>
            </p:txBody>
          </p:sp>
        </mc:Fallback>
      </mc:AlternateContent>
      <p:pic>
        <p:nvPicPr>
          <p:cNvPr id="42" name="Graphic 41" descr="Devil face with solid fill with solid fill">
            <a:extLst>
              <a:ext uri="{FF2B5EF4-FFF2-40B4-BE49-F238E27FC236}">
                <a16:creationId xmlns:a16="http://schemas.microsoft.com/office/drawing/2014/main" id="{EA7925C6-EBCF-C051-7D8F-FC141CF499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20802" y="2496664"/>
            <a:ext cx="828308" cy="828308"/>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37A59E8-4130-67F5-BA45-021E338A5036}"/>
                  </a:ext>
                </a:extLst>
              </p:cNvPr>
              <p:cNvSpPr txBox="1"/>
              <p:nvPr/>
            </p:nvSpPr>
            <p:spPr>
              <a:xfrm>
                <a:off x="5261407" y="4543191"/>
                <a:ext cx="2193132" cy="707886"/>
              </a:xfrm>
              <a:prstGeom prst="rect">
                <a:avLst/>
              </a:prstGeom>
              <a:noFill/>
            </p:spPr>
            <p:txBody>
              <a:bodyPr wrap="square">
                <a:spAutoFit/>
              </a:bodyPr>
              <a:lstStyle/>
              <a:p>
                <a:pPr algn="ctr"/>
                <a:r>
                  <a:rPr lang="en-IL" sz="2000" dirty="0">
                    <a:solidFill>
                      <a:schemeClr val="tx1"/>
                    </a:solidFill>
                    <a:latin typeface="Helvetica Neue Light" panose="02000403000000020004" pitchFamily="2" charset="0"/>
                    <a:ea typeface="Helvetica Neue Light" panose="02000403000000020004" pitchFamily="2" charset="0"/>
                  </a:rPr>
                  <a:t>Two distrinct opening</a:t>
                </a:r>
                <a:r>
                  <a:rPr lang="en-US" sz="2000" dirty="0">
                    <a:latin typeface="Helvetica Neue Light" panose="02000403000000020004" pitchFamily="2" charset="0"/>
                    <a:ea typeface="Helvetica Neue Light" panose="02000403000000020004" pitchFamily="2" charset="0"/>
                  </a:rPr>
                  <a:t>s </a:t>
                </a:r>
                <a14:m>
                  <m:oMath xmlns:m="http://schemas.openxmlformats.org/officeDocument/2006/math">
                    <m:r>
                      <a:rPr lang="en-US" sz="2000" b="0" i="1" smtClean="0">
                        <a:latin typeface="Cambria Math" panose="02040503050406030204" pitchFamily="18" charset="0"/>
                        <a:ea typeface="Helvetica Neue Light" panose="02000403000000020004" pitchFamily="2" charset="0"/>
                      </a:rPr>
                      <m:t>𝑘</m:t>
                    </m:r>
                    <m:r>
                      <a:rPr lang="en-US" sz="2000" b="0" i="1" smtClean="0">
                        <a:latin typeface="Cambria Math" panose="02040503050406030204" pitchFamily="18" charset="0"/>
                        <a:ea typeface="Helvetica Neue Light" panose="02000403000000020004" pitchFamily="2" charset="0"/>
                      </a:rPr>
                      <m:t>≠</m:t>
                    </m:r>
                    <m:r>
                      <a:rPr lang="en-US" sz="2000" b="0" i="1" smtClean="0">
                        <a:latin typeface="Cambria Math" panose="02040503050406030204" pitchFamily="18" charset="0"/>
                        <a:ea typeface="Helvetica Neue Light" panose="02000403000000020004" pitchFamily="2" charset="0"/>
                      </a:rPr>
                      <m:t>𝑘</m:t>
                    </m:r>
                    <m:r>
                      <a:rPr lang="en-US" sz="2000" b="0" i="1" smtClean="0">
                        <a:latin typeface="Cambria Math" panose="02040503050406030204" pitchFamily="18" charset="0"/>
                        <a:ea typeface="Helvetica Neue Light" panose="02000403000000020004" pitchFamily="2" charset="0"/>
                      </a:rPr>
                      <m:t>′</m:t>
                    </m:r>
                  </m:oMath>
                </a14:m>
                <a:endParaRPr lang="en-IL" sz="2000" dirty="0">
                  <a:solidFill>
                    <a:schemeClr val="tx1"/>
                  </a:solidFill>
                  <a:latin typeface="Helvetica Neue Light" panose="02000403000000020004" pitchFamily="2" charset="0"/>
                  <a:ea typeface="Helvetica Neue Light" panose="02000403000000020004" pitchFamily="2" charset="0"/>
                </a:endParaRPr>
              </a:p>
            </p:txBody>
          </p:sp>
        </mc:Choice>
        <mc:Fallback xmlns="">
          <p:sp>
            <p:nvSpPr>
              <p:cNvPr id="45" name="TextBox 44">
                <a:extLst>
                  <a:ext uri="{FF2B5EF4-FFF2-40B4-BE49-F238E27FC236}">
                    <a16:creationId xmlns:a16="http://schemas.microsoft.com/office/drawing/2014/main" id="{C37A59E8-4130-67F5-BA45-021E338A5036}"/>
                  </a:ext>
                </a:extLst>
              </p:cNvPr>
              <p:cNvSpPr txBox="1">
                <a:spLocks noRot="1" noChangeAspect="1" noMove="1" noResize="1" noEditPoints="1" noAdjustHandles="1" noChangeArrowheads="1" noChangeShapeType="1" noTextEdit="1"/>
              </p:cNvSpPr>
              <p:nvPr/>
            </p:nvSpPr>
            <p:spPr>
              <a:xfrm>
                <a:off x="5261407" y="4543191"/>
                <a:ext cx="2193132" cy="707886"/>
              </a:xfrm>
              <a:prstGeom prst="rect">
                <a:avLst/>
              </a:prstGeom>
              <a:blipFill>
                <a:blip r:embed="rId14"/>
                <a:stretch>
                  <a:fillRect t="-3509" b="-14035"/>
                </a:stretch>
              </a:blipFill>
            </p:spPr>
            <p:txBody>
              <a:bodyPr/>
              <a:lstStyle/>
              <a:p>
                <a:r>
                  <a:rPr lang="en-IL">
                    <a:noFill/>
                  </a:rPr>
                  <a:t> </a:t>
                </a:r>
              </a:p>
            </p:txBody>
          </p:sp>
        </mc:Fallback>
      </mc:AlternateContent>
      <p:cxnSp>
        <p:nvCxnSpPr>
          <p:cNvPr id="46" name="Straight Arrow Connector 45">
            <a:extLst>
              <a:ext uri="{FF2B5EF4-FFF2-40B4-BE49-F238E27FC236}">
                <a16:creationId xmlns:a16="http://schemas.microsoft.com/office/drawing/2014/main" id="{D7ABF67A-5761-1413-98F4-0F648C9C012E}"/>
              </a:ext>
            </a:extLst>
          </p:cNvPr>
          <p:cNvCxnSpPr>
            <a:cxnSpLocks/>
          </p:cNvCxnSpPr>
          <p:nvPr/>
        </p:nvCxnSpPr>
        <p:spPr>
          <a:xfrm>
            <a:off x="6357974" y="3234265"/>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 name="Graphic 3" descr="Add with solid fill">
            <a:extLst>
              <a:ext uri="{FF2B5EF4-FFF2-40B4-BE49-F238E27FC236}">
                <a16:creationId xmlns:a16="http://schemas.microsoft.com/office/drawing/2014/main" id="{1161617B-379C-E70B-CF2E-F159B13114C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34808" y="3896860"/>
            <a:ext cx="646331" cy="646331"/>
          </a:xfrm>
          <a:prstGeom prst="rect">
            <a:avLst/>
          </a:prstGeom>
        </p:spPr>
      </p:pic>
      <p:sp>
        <p:nvSpPr>
          <p:cNvPr id="5" name="TextBox 4">
            <a:extLst>
              <a:ext uri="{FF2B5EF4-FFF2-40B4-BE49-F238E27FC236}">
                <a16:creationId xmlns:a16="http://schemas.microsoft.com/office/drawing/2014/main" id="{8D6C7649-16F7-C952-3521-66607A214A62}"/>
              </a:ext>
            </a:extLst>
          </p:cNvPr>
          <p:cNvSpPr txBox="1"/>
          <p:nvPr/>
        </p:nvSpPr>
        <p:spPr>
          <a:xfrm>
            <a:off x="5238389" y="2091890"/>
            <a:ext cx="2193132" cy="400110"/>
          </a:xfrm>
          <a:prstGeom prst="rect">
            <a:avLst/>
          </a:prstGeom>
          <a:noFill/>
        </p:spPr>
        <p:txBody>
          <a:bodyPr wrap="square">
            <a:spAutoFit/>
          </a:bodyPr>
          <a:lstStyle/>
          <a:p>
            <a:pPr algn="ctr"/>
            <a:r>
              <a:rPr lang="en-US" sz="2000" b="1" dirty="0">
                <a:solidFill>
                  <a:srgbClr val="C00000"/>
                </a:solidFill>
                <a:latin typeface="Helvetica Neue Light" panose="02000403000000020004" pitchFamily="2" charset="0"/>
                <a:ea typeface="Helvetica Neue Light" panose="02000403000000020004" pitchFamily="2" charset="0"/>
              </a:rPr>
              <a:t>NOT</a:t>
            </a:r>
            <a:r>
              <a:rPr lang="en-US" sz="2000" dirty="0">
                <a:solidFill>
                  <a:schemeClr val="tx1"/>
                </a:solidFill>
                <a:latin typeface="Helvetica Neue Light" panose="02000403000000020004" pitchFamily="2" charset="0"/>
                <a:ea typeface="Helvetica Neue Light" panose="02000403000000020004" pitchFamily="2" charset="0"/>
              </a:rPr>
              <a:t> possible:</a:t>
            </a:r>
            <a:endParaRPr lang="en-IL" sz="2000" dirty="0">
              <a:solidFill>
                <a:schemeClr val="tx1"/>
              </a:solidFill>
              <a:latin typeface="Helvetica Neue Light" panose="02000403000000020004" pitchFamily="2" charset="0"/>
              <a:ea typeface="Helvetica Neue Light" panose="02000403000000020004" pitchFamily="2" charset="0"/>
            </a:endParaRPr>
          </a:p>
        </p:txBody>
      </p:sp>
      <p:sp>
        <p:nvSpPr>
          <p:cNvPr id="13" name="TextBox 12">
            <a:extLst>
              <a:ext uri="{FF2B5EF4-FFF2-40B4-BE49-F238E27FC236}">
                <a16:creationId xmlns:a16="http://schemas.microsoft.com/office/drawing/2014/main" id="{796502B7-84C5-178A-BA76-B1ED0E51506D}"/>
              </a:ext>
            </a:extLst>
          </p:cNvPr>
          <p:cNvSpPr txBox="1"/>
          <p:nvPr/>
        </p:nvSpPr>
        <p:spPr>
          <a:xfrm>
            <a:off x="8993087" y="5741649"/>
            <a:ext cx="1709122"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Unlinkability</a:t>
            </a:r>
          </a:p>
        </p:txBody>
      </p:sp>
      <mc:AlternateContent xmlns:mc="http://schemas.openxmlformats.org/markup-compatibility/2006" xmlns:a14="http://schemas.microsoft.com/office/drawing/2010/main">
        <mc:Choice Requires="a14">
          <p:sp>
            <p:nvSpPr>
              <p:cNvPr id="14" name="Rounded Rectangle 13">
                <a:extLst>
                  <a:ext uri="{FF2B5EF4-FFF2-40B4-BE49-F238E27FC236}">
                    <a16:creationId xmlns:a16="http://schemas.microsoft.com/office/drawing/2014/main" id="{BA31C91F-BF71-1E46-4214-FC3F791CAE24}"/>
                  </a:ext>
                </a:extLst>
              </p:cNvPr>
              <p:cNvSpPr/>
              <p:nvPr/>
            </p:nvSpPr>
            <p:spPr>
              <a:xfrm>
                <a:off x="8290322" y="2670237"/>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14" name="Rounded Rectangle 13">
                <a:extLst>
                  <a:ext uri="{FF2B5EF4-FFF2-40B4-BE49-F238E27FC236}">
                    <a16:creationId xmlns:a16="http://schemas.microsoft.com/office/drawing/2014/main" id="{BA31C91F-BF71-1E46-4214-FC3F791CAE24}"/>
                  </a:ext>
                </a:extLst>
              </p:cNvPr>
              <p:cNvSpPr>
                <a:spLocks noRot="1" noChangeAspect="1" noMove="1" noResize="1" noEditPoints="1" noAdjustHandles="1" noChangeArrowheads="1" noChangeShapeType="1" noTextEdit="1"/>
              </p:cNvSpPr>
              <p:nvPr/>
            </p:nvSpPr>
            <p:spPr>
              <a:xfrm>
                <a:off x="8290322" y="2670237"/>
                <a:ext cx="1320929" cy="689953"/>
              </a:xfrm>
              <a:prstGeom prst="roundRect">
                <a:avLst/>
              </a:prstGeom>
              <a:blipFill>
                <a:blip r:embed="rId17"/>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5" name="Rounded Rectangle 14">
                <a:extLst>
                  <a:ext uri="{FF2B5EF4-FFF2-40B4-BE49-F238E27FC236}">
                    <a16:creationId xmlns:a16="http://schemas.microsoft.com/office/drawing/2014/main" id="{28A76853-3A0A-8300-6028-D9D3A0980236}"/>
                  </a:ext>
                </a:extLst>
              </p:cNvPr>
              <p:cNvSpPr/>
              <p:nvPr/>
            </p:nvSpPr>
            <p:spPr>
              <a:xfrm>
                <a:off x="10015348" y="2670237"/>
                <a:ext cx="1320929" cy="689953"/>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15" name="Rounded Rectangle 14">
                <a:extLst>
                  <a:ext uri="{FF2B5EF4-FFF2-40B4-BE49-F238E27FC236}">
                    <a16:creationId xmlns:a16="http://schemas.microsoft.com/office/drawing/2014/main" id="{28A76853-3A0A-8300-6028-D9D3A0980236}"/>
                  </a:ext>
                </a:extLst>
              </p:cNvPr>
              <p:cNvSpPr>
                <a:spLocks noRot="1" noChangeAspect="1" noMove="1" noResize="1" noEditPoints="1" noAdjustHandles="1" noChangeArrowheads="1" noChangeShapeType="1" noTextEdit="1"/>
              </p:cNvSpPr>
              <p:nvPr/>
            </p:nvSpPr>
            <p:spPr>
              <a:xfrm>
                <a:off x="10015348" y="2670237"/>
                <a:ext cx="1320929" cy="689953"/>
              </a:xfrm>
              <a:prstGeom prst="roundRect">
                <a:avLst/>
              </a:prstGeom>
              <a:blipFill>
                <a:blip r:embed="rId18"/>
                <a:stretch>
                  <a:fillRect/>
                </a:stretch>
              </a:blipFill>
              <a:ln>
                <a:solidFill>
                  <a:schemeClr val="accent5">
                    <a:lumMod val="40000"/>
                    <a:lumOff val="60000"/>
                  </a:schemeClr>
                </a:solidFill>
              </a:ln>
            </p:spPr>
            <p:txBody>
              <a:bodyPr/>
              <a:lstStyle/>
              <a:p>
                <a:r>
                  <a:rPr lang="en-IL">
                    <a:noFill/>
                  </a:rPr>
                  <a:t> </a:t>
                </a:r>
              </a:p>
            </p:txBody>
          </p:sp>
        </mc:Fallback>
      </mc:AlternateContent>
      <p:sp>
        <p:nvSpPr>
          <p:cNvPr id="19" name="TextBox 18">
            <a:extLst>
              <a:ext uri="{FF2B5EF4-FFF2-40B4-BE49-F238E27FC236}">
                <a16:creationId xmlns:a16="http://schemas.microsoft.com/office/drawing/2014/main" id="{E39F3132-A9AB-7137-C987-914BCCEED4B1}"/>
              </a:ext>
            </a:extLst>
          </p:cNvPr>
          <p:cNvSpPr txBox="1"/>
          <p:nvPr/>
        </p:nvSpPr>
        <p:spPr>
          <a:xfrm>
            <a:off x="8223303" y="2091890"/>
            <a:ext cx="3112022" cy="400110"/>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Given two commitments</a:t>
            </a:r>
            <a:endParaRPr lang="en-IL" sz="2000" dirty="0">
              <a:latin typeface="Helvetica Neue Light" panose="02000403000000020004" pitchFamily="2" charset="0"/>
              <a:ea typeface="Helvetica Neue Light" panose="02000403000000020004" pitchFamily="2" charset="0"/>
            </a:endParaRPr>
          </a:p>
        </p:txBody>
      </p:sp>
      <p:sp>
        <p:nvSpPr>
          <p:cNvPr id="20" name="TextBox 19">
            <a:extLst>
              <a:ext uri="{FF2B5EF4-FFF2-40B4-BE49-F238E27FC236}">
                <a16:creationId xmlns:a16="http://schemas.microsoft.com/office/drawing/2014/main" id="{59094779-C7AA-71E8-532B-FFA54FBB9E8D}"/>
              </a:ext>
            </a:extLst>
          </p:cNvPr>
          <p:cNvSpPr txBox="1"/>
          <p:nvPr/>
        </p:nvSpPr>
        <p:spPr>
          <a:xfrm>
            <a:off x="8105762" y="3513005"/>
            <a:ext cx="3347104" cy="400110"/>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A re-randomization</a:t>
            </a:r>
            <a:endParaRPr lang="en-IL"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9C20B665-9596-FAAA-99CB-952C08FEE22D}"/>
                  </a:ext>
                </a:extLst>
              </p:cNvPr>
              <p:cNvSpPr/>
              <p:nvPr/>
            </p:nvSpPr>
            <p:spPr>
              <a:xfrm>
                <a:off x="9118849" y="3990589"/>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21" name="Rounded Rectangle 20">
                <a:extLst>
                  <a:ext uri="{FF2B5EF4-FFF2-40B4-BE49-F238E27FC236}">
                    <a16:creationId xmlns:a16="http://schemas.microsoft.com/office/drawing/2014/main" id="{9C20B665-9596-FAAA-99CB-952C08FEE22D}"/>
                  </a:ext>
                </a:extLst>
              </p:cNvPr>
              <p:cNvSpPr>
                <a:spLocks noRot="1" noChangeAspect="1" noMove="1" noResize="1" noEditPoints="1" noAdjustHandles="1" noChangeArrowheads="1" noChangeShapeType="1" noTextEdit="1"/>
              </p:cNvSpPr>
              <p:nvPr/>
            </p:nvSpPr>
            <p:spPr>
              <a:xfrm>
                <a:off x="9118849" y="3990589"/>
                <a:ext cx="1320929" cy="689953"/>
              </a:xfrm>
              <a:prstGeom prst="roundRect">
                <a:avLst/>
              </a:prstGeom>
              <a:blipFill>
                <a:blip r:embed="rId19"/>
                <a:stretch>
                  <a:fillRect/>
                </a:stretch>
              </a:blipFill>
              <a:ln>
                <a:solidFill>
                  <a:schemeClr val="accent4">
                    <a:lumMod val="40000"/>
                    <a:lumOff val="60000"/>
                  </a:schemeClr>
                </a:solidFill>
              </a:ln>
            </p:spPr>
            <p:txBody>
              <a:bodyPr/>
              <a:lstStyle/>
              <a:p>
                <a:r>
                  <a:rPr lang="en-IL">
                    <a:noFill/>
                  </a:rPr>
                  <a:t> </a:t>
                </a:r>
              </a:p>
            </p:txBody>
          </p:sp>
        </mc:Fallback>
      </mc:AlternateContent>
      <p:sp>
        <p:nvSpPr>
          <p:cNvPr id="22" name="TextBox 21">
            <a:extLst>
              <a:ext uri="{FF2B5EF4-FFF2-40B4-BE49-F238E27FC236}">
                <a16:creationId xmlns:a16="http://schemas.microsoft.com/office/drawing/2014/main" id="{9153F9C3-B8FA-1A6B-BB80-BFB5F3B231FB}"/>
              </a:ext>
            </a:extLst>
          </p:cNvPr>
          <p:cNvSpPr txBox="1"/>
          <p:nvPr/>
        </p:nvSpPr>
        <p:spPr>
          <a:xfrm>
            <a:off x="8164046" y="4806965"/>
            <a:ext cx="3347104" cy="707886"/>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should be </a:t>
            </a:r>
            <a:r>
              <a:rPr lang="en-US" sz="2000" b="1" dirty="0" err="1">
                <a:solidFill>
                  <a:srgbClr val="C00000"/>
                </a:solidFill>
                <a:latin typeface="Helvetica Neue Light" panose="02000403000000020004" pitchFamily="2" charset="0"/>
                <a:ea typeface="Helvetica Neue Light" panose="02000403000000020004" pitchFamily="2" charset="0"/>
              </a:rPr>
              <a:t>unlinkable</a:t>
            </a:r>
            <a:r>
              <a:rPr lang="en-US" sz="2000" dirty="0">
                <a:latin typeface="Helvetica Neue Light" panose="02000403000000020004" pitchFamily="2" charset="0"/>
                <a:ea typeface="Helvetica Neue Light" panose="02000403000000020004" pitchFamily="2" charset="0"/>
              </a:rPr>
              <a:t> to the commitment it came from </a:t>
            </a:r>
            <a:endParaRPr lang="en-IL"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BEF9BAB-2AEF-206F-5265-1B8574D718C4}"/>
                  </a:ext>
                </a:extLst>
              </p:cNvPr>
              <p:cNvSpPr txBox="1"/>
              <p:nvPr/>
            </p:nvSpPr>
            <p:spPr>
              <a:xfrm>
                <a:off x="1396918" y="6195577"/>
                <a:ext cx="1988045"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Correctness</a:t>
                </a:r>
              </a:p>
            </p:txBody>
          </p:sp>
        </mc:Choice>
        <mc:Fallback xmlns="">
          <p:sp>
            <p:nvSpPr>
              <p:cNvPr id="23" name="TextBox 22">
                <a:extLst>
                  <a:ext uri="{FF2B5EF4-FFF2-40B4-BE49-F238E27FC236}">
                    <a16:creationId xmlns:a16="http://schemas.microsoft.com/office/drawing/2014/main" id="{BBEF9BAB-2AEF-206F-5265-1B8574D718C4}"/>
                  </a:ext>
                </a:extLst>
              </p:cNvPr>
              <p:cNvSpPr txBox="1">
                <a:spLocks noRot="1" noChangeAspect="1" noMove="1" noResize="1" noEditPoints="1" noAdjustHandles="1" noChangeArrowheads="1" noChangeShapeType="1" noTextEdit="1"/>
              </p:cNvSpPr>
              <p:nvPr/>
            </p:nvSpPr>
            <p:spPr>
              <a:xfrm>
                <a:off x="1396918" y="6195577"/>
                <a:ext cx="1988045" cy="461665"/>
              </a:xfrm>
              <a:prstGeom prst="rect">
                <a:avLst/>
              </a:prstGeom>
              <a:blipFill>
                <a:blip r:embed="rId20"/>
                <a:stretch>
                  <a:fillRect t="-10526" r="-3797" b="-26316"/>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D32E953-2474-0DD2-D1AE-601EF1BAD05E}"/>
                  </a:ext>
                </a:extLst>
              </p:cNvPr>
              <p:cNvSpPr txBox="1"/>
              <p:nvPr/>
            </p:nvSpPr>
            <p:spPr>
              <a:xfrm>
                <a:off x="5271436" y="6199279"/>
                <a:ext cx="1936749"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Uniqueness</a:t>
                </a:r>
              </a:p>
            </p:txBody>
          </p:sp>
        </mc:Choice>
        <mc:Fallback xmlns="">
          <p:sp>
            <p:nvSpPr>
              <p:cNvPr id="24" name="TextBox 23">
                <a:extLst>
                  <a:ext uri="{FF2B5EF4-FFF2-40B4-BE49-F238E27FC236}">
                    <a16:creationId xmlns:a16="http://schemas.microsoft.com/office/drawing/2014/main" id="{AD32E953-2474-0DD2-D1AE-601EF1BAD05E}"/>
                  </a:ext>
                </a:extLst>
              </p:cNvPr>
              <p:cNvSpPr txBox="1">
                <a:spLocks noRot="1" noChangeAspect="1" noMove="1" noResize="1" noEditPoints="1" noAdjustHandles="1" noChangeArrowheads="1" noChangeShapeType="1" noTextEdit="1"/>
              </p:cNvSpPr>
              <p:nvPr/>
            </p:nvSpPr>
            <p:spPr>
              <a:xfrm>
                <a:off x="5271436" y="6199279"/>
                <a:ext cx="1936749" cy="461665"/>
              </a:xfrm>
              <a:prstGeom prst="rect">
                <a:avLst/>
              </a:prstGeom>
              <a:blipFill>
                <a:blip r:embed="rId21"/>
                <a:stretch>
                  <a:fillRect t="-10811" r="-3922" b="-27027"/>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3316C79-D757-4458-767F-B51B327A1700}"/>
                  </a:ext>
                </a:extLst>
              </p:cNvPr>
              <p:cNvSpPr txBox="1"/>
              <p:nvPr/>
            </p:nvSpPr>
            <p:spPr>
              <a:xfrm>
                <a:off x="8610339" y="6199279"/>
                <a:ext cx="2454518"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Unpredictability</a:t>
                </a:r>
              </a:p>
            </p:txBody>
          </p:sp>
        </mc:Choice>
        <mc:Fallback xmlns="">
          <p:sp>
            <p:nvSpPr>
              <p:cNvPr id="25" name="TextBox 24">
                <a:extLst>
                  <a:ext uri="{FF2B5EF4-FFF2-40B4-BE49-F238E27FC236}">
                    <a16:creationId xmlns:a16="http://schemas.microsoft.com/office/drawing/2014/main" id="{23316C79-D757-4458-767F-B51B327A1700}"/>
                  </a:ext>
                </a:extLst>
              </p:cNvPr>
              <p:cNvSpPr txBox="1">
                <a:spLocks noRot="1" noChangeAspect="1" noMove="1" noResize="1" noEditPoints="1" noAdjustHandles="1" noChangeArrowheads="1" noChangeShapeType="1" noTextEdit="1"/>
              </p:cNvSpPr>
              <p:nvPr/>
            </p:nvSpPr>
            <p:spPr>
              <a:xfrm>
                <a:off x="8610339" y="6199279"/>
                <a:ext cx="2454518" cy="461665"/>
              </a:xfrm>
              <a:prstGeom prst="rect">
                <a:avLst/>
              </a:prstGeom>
              <a:blipFill>
                <a:blip r:embed="rId22"/>
                <a:stretch>
                  <a:fillRect t="-10811" r="-2564" b="-27027"/>
                </a:stretch>
              </a:blipFill>
            </p:spPr>
            <p:txBody>
              <a:bodyPr/>
              <a:lstStyle/>
              <a:p>
                <a:r>
                  <a:rPr lang="en-IL">
                    <a:noFill/>
                  </a:rPr>
                  <a:t> </a:t>
                </a:r>
              </a:p>
            </p:txBody>
          </p:sp>
        </mc:Fallback>
      </mc:AlternateContent>
      <p:sp>
        <p:nvSpPr>
          <p:cNvPr id="3" name="Rectangle 2">
            <a:extLst>
              <a:ext uri="{FF2B5EF4-FFF2-40B4-BE49-F238E27FC236}">
                <a16:creationId xmlns:a16="http://schemas.microsoft.com/office/drawing/2014/main" id="{BC0893F5-B68C-4BF4-CBCE-889B884A7DB7}"/>
              </a:ext>
            </a:extLst>
          </p:cNvPr>
          <p:cNvSpPr/>
          <p:nvPr/>
        </p:nvSpPr>
        <p:spPr>
          <a:xfrm>
            <a:off x="0" y="1769567"/>
            <a:ext cx="12338957" cy="702945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S</a:t>
            </a:r>
          </a:p>
        </p:txBody>
      </p:sp>
    </p:spTree>
    <p:extLst>
      <p:ext uri="{BB962C8B-B14F-4D97-AF65-F5344CB8AC3E}">
        <p14:creationId xmlns:p14="http://schemas.microsoft.com/office/powerpoint/2010/main" val="1342621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Re-randomizable Commitments (RRCs)</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6" name="TextBox 5">
            <a:extLst>
              <a:ext uri="{FF2B5EF4-FFF2-40B4-BE49-F238E27FC236}">
                <a16:creationId xmlns:a16="http://schemas.microsoft.com/office/drawing/2014/main" id="{446D2FB1-08BF-9AB2-0470-B766175491BC}"/>
              </a:ext>
            </a:extLst>
          </p:cNvPr>
          <p:cNvSpPr txBox="1"/>
          <p:nvPr/>
        </p:nvSpPr>
        <p:spPr>
          <a:xfrm>
            <a:off x="838200" y="1307902"/>
            <a:ext cx="8548688" cy="461665"/>
          </a:xfrm>
          <a:prstGeom prst="rect">
            <a:avLst/>
          </a:prstGeom>
          <a:noFill/>
        </p:spPr>
        <p:txBody>
          <a:bodyPr wrap="square">
            <a:spAutoFit/>
          </a:bodyPr>
          <a:lstStyle/>
          <a:p>
            <a:r>
              <a:rPr lang="en-IL" sz="2400" dirty="0">
                <a:latin typeface="Helvetica Neue Light" panose="02000403000000020004" pitchFamily="2" charset="0"/>
                <a:ea typeface="Helvetica Neue Light" panose="02000403000000020004" pitchFamily="2" charset="0"/>
              </a:rPr>
              <a:t>What properties does the commitment need to satisfy?</a:t>
            </a:r>
          </a:p>
        </p:txBody>
      </p:sp>
      <p:sp>
        <p:nvSpPr>
          <p:cNvPr id="7" name="TextBox 6">
            <a:extLst>
              <a:ext uri="{FF2B5EF4-FFF2-40B4-BE49-F238E27FC236}">
                <a16:creationId xmlns:a16="http://schemas.microsoft.com/office/drawing/2014/main" id="{3BE8AE51-51B1-2EC2-0F60-D9EE75B70547}"/>
              </a:ext>
            </a:extLst>
          </p:cNvPr>
          <p:cNvSpPr txBox="1"/>
          <p:nvPr/>
        </p:nvSpPr>
        <p:spPr>
          <a:xfrm>
            <a:off x="1379561" y="5741650"/>
            <a:ext cx="2274982"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Re-randomizable</a:t>
            </a:r>
          </a:p>
        </p:txBody>
      </p:sp>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F0DB4F9F-510C-3E83-B9E5-F436B9B8DC93}"/>
                  </a:ext>
                </a:extLst>
              </p:cNvPr>
              <p:cNvSpPr/>
              <p:nvPr/>
            </p:nvSpPr>
            <p:spPr>
              <a:xfrm>
                <a:off x="1196123" y="2683806"/>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8" name="Rounded Rectangle 7">
                <a:extLst>
                  <a:ext uri="{FF2B5EF4-FFF2-40B4-BE49-F238E27FC236}">
                    <a16:creationId xmlns:a16="http://schemas.microsoft.com/office/drawing/2014/main" id="{F0DB4F9F-510C-3E83-B9E5-F436B9B8DC93}"/>
                  </a:ext>
                </a:extLst>
              </p:cNvPr>
              <p:cNvSpPr>
                <a:spLocks noRot="1" noChangeAspect="1" noMove="1" noResize="1" noEditPoints="1" noAdjustHandles="1" noChangeArrowheads="1" noChangeShapeType="1" noTextEdit="1"/>
              </p:cNvSpPr>
              <p:nvPr/>
            </p:nvSpPr>
            <p:spPr>
              <a:xfrm>
                <a:off x="1196123" y="2683806"/>
                <a:ext cx="1320929" cy="689953"/>
              </a:xfrm>
              <a:prstGeom prst="roundRect">
                <a:avLst/>
              </a:prstGeom>
              <a:blipFill>
                <a:blip r:embed="rId3"/>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C5E2EE26-CD82-1B3F-CBA5-A4F4BBFFC2FD}"/>
                  </a:ext>
                </a:extLst>
              </p:cNvPr>
              <p:cNvSpPr/>
              <p:nvPr/>
            </p:nvSpPr>
            <p:spPr>
              <a:xfrm>
                <a:off x="1196123" y="3599231"/>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9" name="Rounded Rectangle 8">
                <a:extLst>
                  <a:ext uri="{FF2B5EF4-FFF2-40B4-BE49-F238E27FC236}">
                    <a16:creationId xmlns:a16="http://schemas.microsoft.com/office/drawing/2014/main" id="{C5E2EE26-CD82-1B3F-CBA5-A4F4BBFFC2FD}"/>
                  </a:ext>
                </a:extLst>
              </p:cNvPr>
              <p:cNvSpPr>
                <a:spLocks noRot="1" noChangeAspect="1" noMove="1" noResize="1" noEditPoints="1" noAdjustHandles="1" noChangeArrowheads="1" noChangeShapeType="1" noTextEdit="1"/>
              </p:cNvSpPr>
              <p:nvPr/>
            </p:nvSpPr>
            <p:spPr>
              <a:xfrm>
                <a:off x="1196123" y="3599231"/>
                <a:ext cx="1320929" cy="689953"/>
              </a:xfrm>
              <a:prstGeom prst="roundRect">
                <a:avLst/>
              </a:prstGeom>
              <a:blipFill>
                <a:blip r:embed="rId4"/>
                <a:stretch>
                  <a:fillRect/>
                </a:stretch>
              </a:blipFill>
              <a:ln>
                <a:solidFill>
                  <a:schemeClr val="accent4">
                    <a:lumMod val="40000"/>
                    <a:lumOff val="60000"/>
                  </a:schemeClr>
                </a:solidFill>
              </a:ln>
            </p:spPr>
            <p:txBody>
              <a:bodyPr/>
              <a:lstStyle/>
              <a:p>
                <a:r>
                  <a:rPr lang="en-IL">
                    <a:noFill/>
                  </a:rPr>
                  <a:t> </a:t>
                </a:r>
              </a:p>
            </p:txBody>
          </p:sp>
        </mc:Fallback>
      </mc:AlternateContent>
      <p:pic>
        <p:nvPicPr>
          <p:cNvPr id="10" name="Graphic 9" descr="Female Profile with solid fill">
            <a:extLst>
              <a:ext uri="{FF2B5EF4-FFF2-40B4-BE49-F238E27FC236}">
                <a16:creationId xmlns:a16="http://schemas.microsoft.com/office/drawing/2014/main" id="{B27E5109-5A09-690E-66A3-73165AFD0F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5254" y="1860919"/>
            <a:ext cx="862665" cy="862665"/>
          </a:xfrm>
          <a:prstGeom prst="rect">
            <a:avLst/>
          </a:prstGeom>
        </p:spPr>
      </p:pic>
      <p:pic>
        <p:nvPicPr>
          <p:cNvPr id="11" name="Graphic 10" descr="School boy with solid fill">
            <a:extLst>
              <a:ext uri="{FF2B5EF4-FFF2-40B4-BE49-F238E27FC236}">
                <a16:creationId xmlns:a16="http://schemas.microsoft.com/office/drawing/2014/main" id="{621082AB-F02E-B4EB-951B-033569B0BF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231945" y="3015750"/>
            <a:ext cx="964178" cy="964178"/>
          </a:xfrm>
          <a:prstGeom prst="rect">
            <a:avLst/>
          </a:prstGeom>
        </p:spPr>
      </p:pic>
      <p:cxnSp>
        <p:nvCxnSpPr>
          <p:cNvPr id="12" name="Straight Arrow Connector 11">
            <a:extLst>
              <a:ext uri="{FF2B5EF4-FFF2-40B4-BE49-F238E27FC236}">
                <a16:creationId xmlns:a16="http://schemas.microsoft.com/office/drawing/2014/main" id="{54F6046B-6557-8ED2-E4FE-F7E1F5A914E6}"/>
              </a:ext>
            </a:extLst>
          </p:cNvPr>
          <p:cNvCxnSpPr>
            <a:cxnSpLocks/>
          </p:cNvCxnSpPr>
          <p:nvPr/>
        </p:nvCxnSpPr>
        <p:spPr>
          <a:xfrm>
            <a:off x="1856582" y="2600836"/>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793A1F8-29C3-72DB-2F0A-1FAC5FDA978D}"/>
              </a:ext>
            </a:extLst>
          </p:cNvPr>
          <p:cNvCxnSpPr>
            <a:cxnSpLocks/>
          </p:cNvCxnSpPr>
          <p:nvPr/>
        </p:nvCxnSpPr>
        <p:spPr>
          <a:xfrm>
            <a:off x="1851030" y="3373759"/>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012B760-2F45-514B-BC36-D9B8411CE1EA}"/>
                  </a:ext>
                </a:extLst>
              </p:cNvPr>
              <p:cNvSpPr txBox="1"/>
              <p:nvPr/>
            </p:nvSpPr>
            <p:spPr>
              <a:xfrm>
                <a:off x="2517052" y="2964265"/>
                <a:ext cx="1543046" cy="1015663"/>
              </a:xfrm>
              <a:prstGeom prst="rect">
                <a:avLst/>
              </a:prstGeom>
              <a:noFill/>
            </p:spPr>
            <p:txBody>
              <a:bodyPr wrap="square" rtlCol="0">
                <a:spAutoFit/>
              </a:bodyPr>
              <a:lstStyle/>
              <a:p>
                <a:pPr algn="ctr"/>
                <a:r>
                  <a:rPr lang="en-IL" sz="2000" dirty="0">
                    <a:latin typeface="Helvetica Neue Light" panose="02000403000000020004" pitchFamily="2" charset="0"/>
                    <a:ea typeface="Helvetica Neue Light" panose="02000403000000020004" pitchFamily="2" charset="0"/>
                  </a:rPr>
                  <a:t>Does not require knowing </a:t>
                </a:r>
                <a14:m>
                  <m:oMath xmlns:m="http://schemas.openxmlformats.org/officeDocument/2006/math">
                    <m:r>
                      <a:rPr lang="en-US" sz="2000" b="0" i="1" smtClean="0">
                        <a:latin typeface="Cambria Math" panose="02040503050406030204" pitchFamily="18" charset="0"/>
                        <a:ea typeface="Helvetica Neue Light" panose="02000403000000020004" pitchFamily="2" charset="0"/>
                      </a:rPr>
                      <m:t>𝑘</m:t>
                    </m:r>
                  </m:oMath>
                </a14:m>
                <a:endParaRPr lang="en-IL" sz="2000" dirty="0">
                  <a:latin typeface="Helvetica Neue Light" panose="02000403000000020004" pitchFamily="2" charset="0"/>
                  <a:ea typeface="Helvetica Neue Light" panose="02000403000000020004" pitchFamily="2" charset="0"/>
                </a:endParaRPr>
              </a:p>
            </p:txBody>
          </p:sp>
        </mc:Choice>
        <mc:Fallback xmlns="">
          <p:sp>
            <p:nvSpPr>
              <p:cNvPr id="29" name="TextBox 28">
                <a:extLst>
                  <a:ext uri="{FF2B5EF4-FFF2-40B4-BE49-F238E27FC236}">
                    <a16:creationId xmlns:a16="http://schemas.microsoft.com/office/drawing/2014/main" id="{E012B760-2F45-514B-BC36-D9B8411CE1EA}"/>
                  </a:ext>
                </a:extLst>
              </p:cNvPr>
              <p:cNvSpPr txBox="1">
                <a:spLocks noRot="1" noChangeAspect="1" noMove="1" noResize="1" noEditPoints="1" noAdjustHandles="1" noChangeArrowheads="1" noChangeShapeType="1" noTextEdit="1"/>
              </p:cNvSpPr>
              <p:nvPr/>
            </p:nvSpPr>
            <p:spPr>
              <a:xfrm>
                <a:off x="2517052" y="2964265"/>
                <a:ext cx="1543046" cy="1015663"/>
              </a:xfrm>
              <a:prstGeom prst="rect">
                <a:avLst/>
              </a:prstGeom>
              <a:blipFill>
                <a:blip r:embed="rId9"/>
                <a:stretch>
                  <a:fillRect t="-3704" b="-9877"/>
                </a:stretch>
              </a:blipFill>
            </p:spPr>
            <p:txBody>
              <a:bodyPr/>
              <a:lstStyle/>
              <a:p>
                <a:r>
                  <a:rPr lang="en-IL">
                    <a:noFill/>
                  </a:rPr>
                  <a:t> </a:t>
                </a:r>
              </a:p>
            </p:txBody>
          </p:sp>
        </mc:Fallback>
      </mc:AlternateContent>
      <p:pic>
        <p:nvPicPr>
          <p:cNvPr id="31" name="Graphic 30" descr="Female Profile with solid fill">
            <a:extLst>
              <a:ext uri="{FF2B5EF4-FFF2-40B4-BE49-F238E27FC236}">
                <a16:creationId xmlns:a16="http://schemas.microsoft.com/office/drawing/2014/main" id="{AFC8AF57-2F37-0567-ED4D-7C9A0BA430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2701" y="4677473"/>
            <a:ext cx="862665" cy="862665"/>
          </a:xfrm>
          <a:prstGeom prst="rect">
            <a:avLst/>
          </a:prstGeom>
        </p:spPr>
      </p:pic>
      <p:sp>
        <p:nvSpPr>
          <p:cNvPr id="32" name="Rounded Rectangular Callout 31">
            <a:extLst>
              <a:ext uri="{FF2B5EF4-FFF2-40B4-BE49-F238E27FC236}">
                <a16:creationId xmlns:a16="http://schemas.microsoft.com/office/drawing/2014/main" id="{A26F527E-8FE8-DB5A-E385-518AAEDE6AEF}"/>
              </a:ext>
            </a:extLst>
          </p:cNvPr>
          <p:cNvSpPr/>
          <p:nvPr/>
        </p:nvSpPr>
        <p:spPr>
          <a:xfrm>
            <a:off x="1196123" y="4582246"/>
            <a:ext cx="1695501" cy="1053117"/>
          </a:xfrm>
          <a:prstGeom prst="wedgeRoundRectCallout">
            <a:avLst>
              <a:gd name="adj1" fmla="val -64229"/>
              <a:gd name="adj2" fmla="val -14352"/>
              <a:gd name="adj3" fmla="val 16667"/>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dirty="0">
              <a:solidFill>
                <a:schemeClr val="tx1"/>
              </a:solidFill>
            </a:endParaRPr>
          </a:p>
        </p:txBody>
      </p:sp>
      <p:sp>
        <p:nvSpPr>
          <p:cNvPr id="33" name="TextBox 32">
            <a:extLst>
              <a:ext uri="{FF2B5EF4-FFF2-40B4-BE49-F238E27FC236}">
                <a16:creationId xmlns:a16="http://schemas.microsoft.com/office/drawing/2014/main" id="{6A1B2F56-67A7-F022-FF82-9D45E6DEBD1D}"/>
              </a:ext>
            </a:extLst>
          </p:cNvPr>
          <p:cNvSpPr txBox="1"/>
          <p:nvPr/>
        </p:nvSpPr>
        <p:spPr>
          <a:xfrm>
            <a:off x="928011" y="4622299"/>
            <a:ext cx="1846038" cy="369332"/>
          </a:xfrm>
          <a:prstGeom prst="rect">
            <a:avLst/>
          </a:prstGeom>
          <a:noFill/>
        </p:spPr>
        <p:txBody>
          <a:bodyPr wrap="square">
            <a:spAutoFit/>
          </a:bodyPr>
          <a:lstStyle/>
          <a:p>
            <a:pPr algn="ctr"/>
            <a:r>
              <a:rPr lang="en-IL" b="1" dirty="0">
                <a:solidFill>
                  <a:schemeClr val="tx1"/>
                </a:solidFill>
                <a:latin typeface="HELVETICA NEUE LIGHT" panose="02000403000000020004" pitchFamily="2" charset="0"/>
                <a:ea typeface="HELVETICA NEUE LIGHT" panose="02000403000000020004" pitchFamily="2" charset="0"/>
              </a:rPr>
              <a:t>Opening to</a:t>
            </a:r>
          </a:p>
        </p:txBody>
      </p:sp>
      <mc:AlternateContent xmlns:mc="http://schemas.openxmlformats.org/markup-compatibility/2006" xmlns:a14="http://schemas.microsoft.com/office/drawing/2010/main">
        <mc:Choice Requires="a14">
          <p:sp>
            <p:nvSpPr>
              <p:cNvPr id="35" name="Rounded Rectangle 34">
                <a:extLst>
                  <a:ext uri="{FF2B5EF4-FFF2-40B4-BE49-F238E27FC236}">
                    <a16:creationId xmlns:a16="http://schemas.microsoft.com/office/drawing/2014/main" id="{0D6FCB7E-8545-1BFC-9D0D-652BC780ABF4}"/>
                  </a:ext>
                </a:extLst>
              </p:cNvPr>
              <p:cNvSpPr/>
              <p:nvPr/>
            </p:nvSpPr>
            <p:spPr>
              <a:xfrm>
                <a:off x="1425254" y="4991631"/>
                <a:ext cx="1263208" cy="525640"/>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35" name="Rounded Rectangle 34">
                <a:extLst>
                  <a:ext uri="{FF2B5EF4-FFF2-40B4-BE49-F238E27FC236}">
                    <a16:creationId xmlns:a16="http://schemas.microsoft.com/office/drawing/2014/main" id="{0D6FCB7E-8545-1BFC-9D0D-652BC780ABF4}"/>
                  </a:ext>
                </a:extLst>
              </p:cNvPr>
              <p:cNvSpPr>
                <a:spLocks noRot="1" noChangeAspect="1" noMove="1" noResize="1" noEditPoints="1" noAdjustHandles="1" noChangeArrowheads="1" noChangeShapeType="1" noTextEdit="1"/>
              </p:cNvSpPr>
              <p:nvPr/>
            </p:nvSpPr>
            <p:spPr>
              <a:xfrm>
                <a:off x="1425254" y="4991631"/>
                <a:ext cx="1263208" cy="525640"/>
              </a:xfrm>
              <a:prstGeom prst="roundRect">
                <a:avLst/>
              </a:prstGeom>
              <a:blipFill>
                <a:blip r:embed="rId10"/>
                <a:stretch>
                  <a:fillRect/>
                </a:stretch>
              </a:blipFill>
              <a:ln>
                <a:solidFill>
                  <a:schemeClr val="accent4">
                    <a:lumMod val="40000"/>
                    <a:lumOff val="60000"/>
                  </a:schemeClr>
                </a:solidFill>
              </a:ln>
            </p:spPr>
            <p:txBody>
              <a:bodyPr/>
              <a:lstStyle/>
              <a:p>
                <a:r>
                  <a:rPr lang="en-IL">
                    <a:noFill/>
                  </a:rPr>
                  <a:t> </a:t>
                </a:r>
              </a:p>
            </p:txBody>
          </p:sp>
        </mc:Fallback>
      </mc:AlternateContent>
      <p:sp>
        <p:nvSpPr>
          <p:cNvPr id="36" name="TextBox 35">
            <a:extLst>
              <a:ext uri="{FF2B5EF4-FFF2-40B4-BE49-F238E27FC236}">
                <a16:creationId xmlns:a16="http://schemas.microsoft.com/office/drawing/2014/main" id="{709865F0-CA7F-D9AB-40CC-8C1232654C44}"/>
              </a:ext>
            </a:extLst>
          </p:cNvPr>
          <p:cNvSpPr txBox="1"/>
          <p:nvPr/>
        </p:nvSpPr>
        <p:spPr>
          <a:xfrm>
            <a:off x="2773732" y="4618339"/>
            <a:ext cx="2022745" cy="1015663"/>
          </a:xfrm>
          <a:prstGeom prst="rect">
            <a:avLst/>
          </a:prstGeom>
          <a:noFill/>
        </p:spPr>
        <p:txBody>
          <a:bodyPr wrap="square" rtlCol="0">
            <a:spAutoFit/>
          </a:bodyPr>
          <a:lstStyle/>
          <a:p>
            <a:pPr marL="0" algn="ctr" defTabSz="457200" rtl="1" eaLnBrk="1" latinLnBrk="0" hangingPunct="1"/>
            <a:r>
              <a:rPr lang="en-US" sz="2000" dirty="0">
                <a:latin typeface="Helvetica Neue Light" panose="02000403000000020004" pitchFamily="2" charset="0"/>
                <a:ea typeface="Helvetica Neue Light" panose="02000403000000020004" pitchFamily="2" charset="0"/>
              </a:rPr>
              <a:t>can open randomized commitments</a:t>
            </a:r>
            <a:endParaRPr lang="en-IL" sz="2000" dirty="0">
              <a:latin typeface="Helvetica Neue Light" panose="02000403000000020004" pitchFamily="2" charset="0"/>
              <a:ea typeface="Helvetica Neue Light" panose="02000403000000020004" pitchFamily="2" charset="0"/>
            </a:endParaRPr>
          </a:p>
        </p:txBody>
      </p:sp>
      <p:sp>
        <p:nvSpPr>
          <p:cNvPr id="37" name="TextBox 36">
            <a:extLst>
              <a:ext uri="{FF2B5EF4-FFF2-40B4-BE49-F238E27FC236}">
                <a16:creationId xmlns:a16="http://schemas.microsoft.com/office/drawing/2014/main" id="{EEF78CA4-F51C-4C18-EC78-0B71B01281C2}"/>
              </a:ext>
            </a:extLst>
          </p:cNvPr>
          <p:cNvSpPr txBox="1"/>
          <p:nvPr/>
        </p:nvSpPr>
        <p:spPr>
          <a:xfrm>
            <a:off x="5759181" y="5741649"/>
            <a:ext cx="1119217"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Binding</a:t>
            </a:r>
          </a:p>
        </p:txBody>
      </p:sp>
      <mc:AlternateContent xmlns:mc="http://schemas.openxmlformats.org/markup-compatibility/2006" xmlns:a14="http://schemas.microsoft.com/office/drawing/2010/main">
        <mc:Choice Requires="a14">
          <p:sp>
            <p:nvSpPr>
              <p:cNvPr id="38" name="Rounded Rectangle 37">
                <a:extLst>
                  <a:ext uri="{FF2B5EF4-FFF2-40B4-BE49-F238E27FC236}">
                    <a16:creationId xmlns:a16="http://schemas.microsoft.com/office/drawing/2014/main" id="{BD80DAA3-4D71-37FE-51F0-6E47164E28C8}"/>
                  </a:ext>
                </a:extLst>
              </p:cNvPr>
              <p:cNvSpPr/>
              <p:nvPr/>
            </p:nvSpPr>
            <p:spPr>
              <a:xfrm>
                <a:off x="5674491" y="3367136"/>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oMath>
                  </m:oMathPara>
                </a14:m>
                <a:endParaRPr lang="en-IL" sz="2000" dirty="0"/>
              </a:p>
            </p:txBody>
          </p:sp>
        </mc:Choice>
        <mc:Fallback xmlns="">
          <p:sp>
            <p:nvSpPr>
              <p:cNvPr id="38" name="Rounded Rectangle 37">
                <a:extLst>
                  <a:ext uri="{FF2B5EF4-FFF2-40B4-BE49-F238E27FC236}">
                    <a16:creationId xmlns:a16="http://schemas.microsoft.com/office/drawing/2014/main" id="{BD80DAA3-4D71-37FE-51F0-6E47164E28C8}"/>
                  </a:ext>
                </a:extLst>
              </p:cNvPr>
              <p:cNvSpPr>
                <a:spLocks noRot="1" noChangeAspect="1" noMove="1" noResize="1" noEditPoints="1" noAdjustHandles="1" noChangeArrowheads="1" noChangeShapeType="1" noTextEdit="1"/>
              </p:cNvSpPr>
              <p:nvPr/>
            </p:nvSpPr>
            <p:spPr>
              <a:xfrm>
                <a:off x="5674491" y="3367136"/>
                <a:ext cx="1320929" cy="689953"/>
              </a:xfrm>
              <a:prstGeom prst="roundRect">
                <a:avLst/>
              </a:prstGeom>
              <a:blipFill>
                <a:blip r:embed="rId11"/>
                <a:stretch>
                  <a:fillRect/>
                </a:stretch>
              </a:blipFill>
              <a:ln>
                <a:solidFill>
                  <a:schemeClr val="accent4">
                    <a:lumMod val="40000"/>
                    <a:lumOff val="60000"/>
                  </a:schemeClr>
                </a:solidFill>
              </a:ln>
            </p:spPr>
            <p:txBody>
              <a:bodyPr/>
              <a:lstStyle/>
              <a:p>
                <a:r>
                  <a:rPr lang="en-IL">
                    <a:noFill/>
                  </a:rPr>
                  <a:t> </a:t>
                </a:r>
              </a:p>
            </p:txBody>
          </p:sp>
        </mc:Fallback>
      </mc:AlternateContent>
      <p:pic>
        <p:nvPicPr>
          <p:cNvPr id="42" name="Graphic 41" descr="Devil face with solid fill with solid fill">
            <a:extLst>
              <a:ext uri="{FF2B5EF4-FFF2-40B4-BE49-F238E27FC236}">
                <a16:creationId xmlns:a16="http://schemas.microsoft.com/office/drawing/2014/main" id="{EA7925C6-EBCF-C051-7D8F-FC141CF499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20802" y="2496664"/>
            <a:ext cx="828308" cy="828308"/>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37A59E8-4130-67F5-BA45-021E338A5036}"/>
                  </a:ext>
                </a:extLst>
              </p:cNvPr>
              <p:cNvSpPr txBox="1"/>
              <p:nvPr/>
            </p:nvSpPr>
            <p:spPr>
              <a:xfrm>
                <a:off x="5261407" y="4543191"/>
                <a:ext cx="2193132" cy="707886"/>
              </a:xfrm>
              <a:prstGeom prst="rect">
                <a:avLst/>
              </a:prstGeom>
              <a:noFill/>
            </p:spPr>
            <p:txBody>
              <a:bodyPr wrap="square">
                <a:spAutoFit/>
              </a:bodyPr>
              <a:lstStyle/>
              <a:p>
                <a:pPr algn="ctr"/>
                <a:r>
                  <a:rPr lang="en-IL" sz="2000" dirty="0">
                    <a:solidFill>
                      <a:schemeClr val="tx1"/>
                    </a:solidFill>
                    <a:latin typeface="Helvetica Neue Light" panose="02000403000000020004" pitchFamily="2" charset="0"/>
                    <a:ea typeface="Helvetica Neue Light" panose="02000403000000020004" pitchFamily="2" charset="0"/>
                  </a:rPr>
                  <a:t>Two distinct opening</a:t>
                </a:r>
                <a:r>
                  <a:rPr lang="en-US" sz="2000" dirty="0">
                    <a:latin typeface="Helvetica Neue Light" panose="02000403000000020004" pitchFamily="2" charset="0"/>
                    <a:ea typeface="Helvetica Neue Light" panose="02000403000000020004" pitchFamily="2" charset="0"/>
                  </a:rPr>
                  <a:t>s </a:t>
                </a:r>
                <a14:m>
                  <m:oMath xmlns:m="http://schemas.openxmlformats.org/officeDocument/2006/math">
                    <m:r>
                      <a:rPr lang="en-US" sz="2000" b="0" i="1" smtClean="0">
                        <a:latin typeface="Cambria Math" panose="02040503050406030204" pitchFamily="18" charset="0"/>
                        <a:ea typeface="Helvetica Neue Light" panose="02000403000000020004" pitchFamily="2" charset="0"/>
                      </a:rPr>
                      <m:t>𝑘</m:t>
                    </m:r>
                    <m:r>
                      <a:rPr lang="en-US" sz="2000" b="0" i="1" smtClean="0">
                        <a:latin typeface="Cambria Math" panose="02040503050406030204" pitchFamily="18" charset="0"/>
                        <a:ea typeface="Helvetica Neue Light" panose="02000403000000020004" pitchFamily="2" charset="0"/>
                      </a:rPr>
                      <m:t>≠</m:t>
                    </m:r>
                    <m:r>
                      <a:rPr lang="en-US" sz="2000" b="0" i="1" smtClean="0">
                        <a:latin typeface="Cambria Math" panose="02040503050406030204" pitchFamily="18" charset="0"/>
                        <a:ea typeface="Helvetica Neue Light" panose="02000403000000020004" pitchFamily="2" charset="0"/>
                      </a:rPr>
                      <m:t>𝑘</m:t>
                    </m:r>
                    <m:r>
                      <a:rPr lang="en-US" sz="2000" b="0" i="1" smtClean="0">
                        <a:latin typeface="Cambria Math" panose="02040503050406030204" pitchFamily="18" charset="0"/>
                        <a:ea typeface="Helvetica Neue Light" panose="02000403000000020004" pitchFamily="2" charset="0"/>
                      </a:rPr>
                      <m:t>′</m:t>
                    </m:r>
                  </m:oMath>
                </a14:m>
                <a:endParaRPr lang="en-IL" sz="2000" dirty="0">
                  <a:solidFill>
                    <a:schemeClr val="tx1"/>
                  </a:solidFill>
                  <a:latin typeface="Helvetica Neue Light" panose="02000403000000020004" pitchFamily="2" charset="0"/>
                  <a:ea typeface="Helvetica Neue Light" panose="02000403000000020004" pitchFamily="2" charset="0"/>
                </a:endParaRPr>
              </a:p>
            </p:txBody>
          </p:sp>
        </mc:Choice>
        <mc:Fallback xmlns="">
          <p:sp>
            <p:nvSpPr>
              <p:cNvPr id="45" name="TextBox 44">
                <a:extLst>
                  <a:ext uri="{FF2B5EF4-FFF2-40B4-BE49-F238E27FC236}">
                    <a16:creationId xmlns:a16="http://schemas.microsoft.com/office/drawing/2014/main" id="{C37A59E8-4130-67F5-BA45-021E338A5036}"/>
                  </a:ext>
                </a:extLst>
              </p:cNvPr>
              <p:cNvSpPr txBox="1">
                <a:spLocks noRot="1" noChangeAspect="1" noMove="1" noResize="1" noEditPoints="1" noAdjustHandles="1" noChangeArrowheads="1" noChangeShapeType="1" noTextEdit="1"/>
              </p:cNvSpPr>
              <p:nvPr/>
            </p:nvSpPr>
            <p:spPr>
              <a:xfrm>
                <a:off x="5261407" y="4543191"/>
                <a:ext cx="2193132" cy="707886"/>
              </a:xfrm>
              <a:prstGeom prst="rect">
                <a:avLst/>
              </a:prstGeom>
              <a:blipFill>
                <a:blip r:embed="rId14"/>
                <a:stretch>
                  <a:fillRect t="-3509" b="-14035"/>
                </a:stretch>
              </a:blipFill>
            </p:spPr>
            <p:txBody>
              <a:bodyPr/>
              <a:lstStyle/>
              <a:p>
                <a:r>
                  <a:rPr lang="en-IL">
                    <a:noFill/>
                  </a:rPr>
                  <a:t> </a:t>
                </a:r>
              </a:p>
            </p:txBody>
          </p:sp>
        </mc:Fallback>
      </mc:AlternateContent>
      <p:cxnSp>
        <p:nvCxnSpPr>
          <p:cNvPr id="46" name="Straight Arrow Connector 45">
            <a:extLst>
              <a:ext uri="{FF2B5EF4-FFF2-40B4-BE49-F238E27FC236}">
                <a16:creationId xmlns:a16="http://schemas.microsoft.com/office/drawing/2014/main" id="{D7ABF67A-5761-1413-98F4-0F648C9C012E}"/>
              </a:ext>
            </a:extLst>
          </p:cNvPr>
          <p:cNvCxnSpPr>
            <a:cxnSpLocks/>
          </p:cNvCxnSpPr>
          <p:nvPr/>
        </p:nvCxnSpPr>
        <p:spPr>
          <a:xfrm>
            <a:off x="6357974" y="3234265"/>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 name="Graphic 3" descr="Add with solid fill">
            <a:extLst>
              <a:ext uri="{FF2B5EF4-FFF2-40B4-BE49-F238E27FC236}">
                <a16:creationId xmlns:a16="http://schemas.microsoft.com/office/drawing/2014/main" id="{1161617B-379C-E70B-CF2E-F159B13114C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34808" y="3896860"/>
            <a:ext cx="646331" cy="646331"/>
          </a:xfrm>
          <a:prstGeom prst="rect">
            <a:avLst/>
          </a:prstGeom>
        </p:spPr>
      </p:pic>
      <p:sp>
        <p:nvSpPr>
          <p:cNvPr id="5" name="TextBox 4">
            <a:extLst>
              <a:ext uri="{FF2B5EF4-FFF2-40B4-BE49-F238E27FC236}">
                <a16:creationId xmlns:a16="http://schemas.microsoft.com/office/drawing/2014/main" id="{8D6C7649-16F7-C952-3521-66607A214A62}"/>
              </a:ext>
            </a:extLst>
          </p:cNvPr>
          <p:cNvSpPr txBox="1"/>
          <p:nvPr/>
        </p:nvSpPr>
        <p:spPr>
          <a:xfrm>
            <a:off x="5238389" y="2091890"/>
            <a:ext cx="2193132" cy="400110"/>
          </a:xfrm>
          <a:prstGeom prst="rect">
            <a:avLst/>
          </a:prstGeom>
          <a:noFill/>
        </p:spPr>
        <p:txBody>
          <a:bodyPr wrap="square">
            <a:spAutoFit/>
          </a:bodyPr>
          <a:lstStyle/>
          <a:p>
            <a:pPr algn="ctr"/>
            <a:r>
              <a:rPr lang="en-US" sz="2000" b="1" dirty="0">
                <a:solidFill>
                  <a:srgbClr val="C00000"/>
                </a:solidFill>
                <a:latin typeface="Helvetica Neue Light" panose="02000403000000020004" pitchFamily="2" charset="0"/>
                <a:ea typeface="Helvetica Neue Light" panose="02000403000000020004" pitchFamily="2" charset="0"/>
              </a:rPr>
              <a:t>NOT</a:t>
            </a:r>
            <a:r>
              <a:rPr lang="en-US" sz="2000" dirty="0">
                <a:solidFill>
                  <a:schemeClr val="tx1"/>
                </a:solidFill>
                <a:latin typeface="Helvetica Neue Light" panose="02000403000000020004" pitchFamily="2" charset="0"/>
                <a:ea typeface="Helvetica Neue Light" panose="02000403000000020004" pitchFamily="2" charset="0"/>
              </a:rPr>
              <a:t> possible:</a:t>
            </a:r>
            <a:endParaRPr lang="en-IL" sz="2000" dirty="0">
              <a:solidFill>
                <a:schemeClr val="tx1"/>
              </a:solidFill>
              <a:latin typeface="Helvetica Neue Light" panose="02000403000000020004" pitchFamily="2" charset="0"/>
              <a:ea typeface="Helvetica Neue Light" panose="02000403000000020004" pitchFamily="2" charset="0"/>
            </a:endParaRPr>
          </a:p>
        </p:txBody>
      </p:sp>
      <p:sp>
        <p:nvSpPr>
          <p:cNvPr id="13" name="TextBox 12">
            <a:extLst>
              <a:ext uri="{FF2B5EF4-FFF2-40B4-BE49-F238E27FC236}">
                <a16:creationId xmlns:a16="http://schemas.microsoft.com/office/drawing/2014/main" id="{796502B7-84C5-178A-BA76-B1ED0E51506D}"/>
              </a:ext>
            </a:extLst>
          </p:cNvPr>
          <p:cNvSpPr txBox="1"/>
          <p:nvPr/>
        </p:nvSpPr>
        <p:spPr>
          <a:xfrm>
            <a:off x="8993087" y="5741649"/>
            <a:ext cx="1709122"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Unlinkability</a:t>
            </a:r>
          </a:p>
        </p:txBody>
      </p:sp>
      <mc:AlternateContent xmlns:mc="http://schemas.openxmlformats.org/markup-compatibility/2006" xmlns:a14="http://schemas.microsoft.com/office/drawing/2010/main">
        <mc:Choice Requires="a14">
          <p:sp>
            <p:nvSpPr>
              <p:cNvPr id="14" name="Rounded Rectangle 13">
                <a:extLst>
                  <a:ext uri="{FF2B5EF4-FFF2-40B4-BE49-F238E27FC236}">
                    <a16:creationId xmlns:a16="http://schemas.microsoft.com/office/drawing/2014/main" id="{BA31C91F-BF71-1E46-4214-FC3F791CAE24}"/>
                  </a:ext>
                </a:extLst>
              </p:cNvPr>
              <p:cNvSpPr/>
              <p:nvPr/>
            </p:nvSpPr>
            <p:spPr>
              <a:xfrm>
                <a:off x="8290322" y="2670237"/>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14" name="Rounded Rectangle 13">
                <a:extLst>
                  <a:ext uri="{FF2B5EF4-FFF2-40B4-BE49-F238E27FC236}">
                    <a16:creationId xmlns:a16="http://schemas.microsoft.com/office/drawing/2014/main" id="{BA31C91F-BF71-1E46-4214-FC3F791CAE24}"/>
                  </a:ext>
                </a:extLst>
              </p:cNvPr>
              <p:cNvSpPr>
                <a:spLocks noRot="1" noChangeAspect="1" noMove="1" noResize="1" noEditPoints="1" noAdjustHandles="1" noChangeArrowheads="1" noChangeShapeType="1" noTextEdit="1"/>
              </p:cNvSpPr>
              <p:nvPr/>
            </p:nvSpPr>
            <p:spPr>
              <a:xfrm>
                <a:off x="8290322" y="2670237"/>
                <a:ext cx="1320929" cy="689953"/>
              </a:xfrm>
              <a:prstGeom prst="roundRect">
                <a:avLst/>
              </a:prstGeom>
              <a:blipFill>
                <a:blip r:embed="rId17"/>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5" name="Rounded Rectangle 14">
                <a:extLst>
                  <a:ext uri="{FF2B5EF4-FFF2-40B4-BE49-F238E27FC236}">
                    <a16:creationId xmlns:a16="http://schemas.microsoft.com/office/drawing/2014/main" id="{28A76853-3A0A-8300-6028-D9D3A0980236}"/>
                  </a:ext>
                </a:extLst>
              </p:cNvPr>
              <p:cNvSpPr/>
              <p:nvPr/>
            </p:nvSpPr>
            <p:spPr>
              <a:xfrm>
                <a:off x="10015348" y="2670237"/>
                <a:ext cx="1320929" cy="689953"/>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15" name="Rounded Rectangle 14">
                <a:extLst>
                  <a:ext uri="{FF2B5EF4-FFF2-40B4-BE49-F238E27FC236}">
                    <a16:creationId xmlns:a16="http://schemas.microsoft.com/office/drawing/2014/main" id="{28A76853-3A0A-8300-6028-D9D3A0980236}"/>
                  </a:ext>
                </a:extLst>
              </p:cNvPr>
              <p:cNvSpPr>
                <a:spLocks noRot="1" noChangeAspect="1" noMove="1" noResize="1" noEditPoints="1" noAdjustHandles="1" noChangeArrowheads="1" noChangeShapeType="1" noTextEdit="1"/>
              </p:cNvSpPr>
              <p:nvPr/>
            </p:nvSpPr>
            <p:spPr>
              <a:xfrm>
                <a:off x="10015348" y="2670237"/>
                <a:ext cx="1320929" cy="689953"/>
              </a:xfrm>
              <a:prstGeom prst="roundRect">
                <a:avLst/>
              </a:prstGeom>
              <a:blipFill>
                <a:blip r:embed="rId18"/>
                <a:stretch>
                  <a:fillRect/>
                </a:stretch>
              </a:blipFill>
              <a:ln>
                <a:solidFill>
                  <a:schemeClr val="accent5">
                    <a:lumMod val="40000"/>
                    <a:lumOff val="60000"/>
                  </a:schemeClr>
                </a:solidFill>
              </a:ln>
            </p:spPr>
            <p:txBody>
              <a:bodyPr/>
              <a:lstStyle/>
              <a:p>
                <a:r>
                  <a:rPr lang="en-IL">
                    <a:noFill/>
                  </a:rPr>
                  <a:t> </a:t>
                </a:r>
              </a:p>
            </p:txBody>
          </p:sp>
        </mc:Fallback>
      </mc:AlternateContent>
      <p:sp>
        <p:nvSpPr>
          <p:cNvPr id="19" name="TextBox 18">
            <a:extLst>
              <a:ext uri="{FF2B5EF4-FFF2-40B4-BE49-F238E27FC236}">
                <a16:creationId xmlns:a16="http://schemas.microsoft.com/office/drawing/2014/main" id="{E39F3132-A9AB-7137-C987-914BCCEED4B1}"/>
              </a:ext>
            </a:extLst>
          </p:cNvPr>
          <p:cNvSpPr txBox="1"/>
          <p:nvPr/>
        </p:nvSpPr>
        <p:spPr>
          <a:xfrm>
            <a:off x="8223303" y="2091890"/>
            <a:ext cx="3112022" cy="400110"/>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Given two commitments</a:t>
            </a:r>
            <a:endParaRPr lang="en-IL" sz="2000" dirty="0">
              <a:latin typeface="Helvetica Neue Light" panose="02000403000000020004" pitchFamily="2" charset="0"/>
              <a:ea typeface="Helvetica Neue Light" panose="02000403000000020004" pitchFamily="2" charset="0"/>
            </a:endParaRPr>
          </a:p>
        </p:txBody>
      </p:sp>
      <p:sp>
        <p:nvSpPr>
          <p:cNvPr id="20" name="TextBox 19">
            <a:extLst>
              <a:ext uri="{FF2B5EF4-FFF2-40B4-BE49-F238E27FC236}">
                <a16:creationId xmlns:a16="http://schemas.microsoft.com/office/drawing/2014/main" id="{59094779-C7AA-71E8-532B-FFA54FBB9E8D}"/>
              </a:ext>
            </a:extLst>
          </p:cNvPr>
          <p:cNvSpPr txBox="1"/>
          <p:nvPr/>
        </p:nvSpPr>
        <p:spPr>
          <a:xfrm>
            <a:off x="8105762" y="3513005"/>
            <a:ext cx="3347104" cy="400110"/>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A re-randomization</a:t>
            </a:r>
            <a:endParaRPr lang="en-IL"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9C20B665-9596-FAAA-99CB-952C08FEE22D}"/>
                  </a:ext>
                </a:extLst>
              </p:cNvPr>
              <p:cNvSpPr/>
              <p:nvPr/>
            </p:nvSpPr>
            <p:spPr>
              <a:xfrm>
                <a:off x="9118849" y="3990589"/>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21" name="Rounded Rectangle 20">
                <a:extLst>
                  <a:ext uri="{FF2B5EF4-FFF2-40B4-BE49-F238E27FC236}">
                    <a16:creationId xmlns:a16="http://schemas.microsoft.com/office/drawing/2014/main" id="{9C20B665-9596-FAAA-99CB-952C08FEE22D}"/>
                  </a:ext>
                </a:extLst>
              </p:cNvPr>
              <p:cNvSpPr>
                <a:spLocks noRot="1" noChangeAspect="1" noMove="1" noResize="1" noEditPoints="1" noAdjustHandles="1" noChangeArrowheads="1" noChangeShapeType="1" noTextEdit="1"/>
              </p:cNvSpPr>
              <p:nvPr/>
            </p:nvSpPr>
            <p:spPr>
              <a:xfrm>
                <a:off x="9118849" y="3990589"/>
                <a:ext cx="1320929" cy="689953"/>
              </a:xfrm>
              <a:prstGeom prst="roundRect">
                <a:avLst/>
              </a:prstGeom>
              <a:blipFill>
                <a:blip r:embed="rId19"/>
                <a:stretch>
                  <a:fillRect/>
                </a:stretch>
              </a:blipFill>
              <a:ln>
                <a:solidFill>
                  <a:schemeClr val="accent4">
                    <a:lumMod val="40000"/>
                    <a:lumOff val="60000"/>
                  </a:schemeClr>
                </a:solidFill>
              </a:ln>
            </p:spPr>
            <p:txBody>
              <a:bodyPr/>
              <a:lstStyle/>
              <a:p>
                <a:r>
                  <a:rPr lang="en-IL">
                    <a:noFill/>
                  </a:rPr>
                  <a:t> </a:t>
                </a:r>
              </a:p>
            </p:txBody>
          </p:sp>
        </mc:Fallback>
      </mc:AlternateContent>
      <p:sp>
        <p:nvSpPr>
          <p:cNvPr id="22" name="TextBox 21">
            <a:extLst>
              <a:ext uri="{FF2B5EF4-FFF2-40B4-BE49-F238E27FC236}">
                <a16:creationId xmlns:a16="http://schemas.microsoft.com/office/drawing/2014/main" id="{9153F9C3-B8FA-1A6B-BB80-BFB5F3B231FB}"/>
              </a:ext>
            </a:extLst>
          </p:cNvPr>
          <p:cNvSpPr txBox="1"/>
          <p:nvPr/>
        </p:nvSpPr>
        <p:spPr>
          <a:xfrm>
            <a:off x="8164046" y="4806965"/>
            <a:ext cx="3347104" cy="707886"/>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should be </a:t>
            </a:r>
            <a:r>
              <a:rPr lang="en-US" sz="2000" b="1" dirty="0" err="1">
                <a:solidFill>
                  <a:srgbClr val="C00000"/>
                </a:solidFill>
                <a:latin typeface="Helvetica Neue Light" panose="02000403000000020004" pitchFamily="2" charset="0"/>
                <a:ea typeface="Helvetica Neue Light" panose="02000403000000020004" pitchFamily="2" charset="0"/>
              </a:rPr>
              <a:t>unlinkable</a:t>
            </a:r>
            <a:r>
              <a:rPr lang="en-US" sz="2000" dirty="0">
                <a:latin typeface="Helvetica Neue Light" panose="02000403000000020004" pitchFamily="2" charset="0"/>
                <a:ea typeface="Helvetica Neue Light" panose="02000403000000020004" pitchFamily="2" charset="0"/>
              </a:rPr>
              <a:t> to the commitment it came from </a:t>
            </a:r>
            <a:endParaRPr lang="en-IL"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BEF9BAB-2AEF-206F-5265-1B8574D718C4}"/>
                  </a:ext>
                </a:extLst>
              </p:cNvPr>
              <p:cNvSpPr txBox="1"/>
              <p:nvPr/>
            </p:nvSpPr>
            <p:spPr>
              <a:xfrm>
                <a:off x="1396918" y="6195577"/>
                <a:ext cx="1988045"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Correctness</a:t>
                </a:r>
              </a:p>
            </p:txBody>
          </p:sp>
        </mc:Choice>
        <mc:Fallback xmlns="">
          <p:sp>
            <p:nvSpPr>
              <p:cNvPr id="23" name="TextBox 22">
                <a:extLst>
                  <a:ext uri="{FF2B5EF4-FFF2-40B4-BE49-F238E27FC236}">
                    <a16:creationId xmlns:a16="http://schemas.microsoft.com/office/drawing/2014/main" id="{BBEF9BAB-2AEF-206F-5265-1B8574D718C4}"/>
                  </a:ext>
                </a:extLst>
              </p:cNvPr>
              <p:cNvSpPr txBox="1">
                <a:spLocks noRot="1" noChangeAspect="1" noMove="1" noResize="1" noEditPoints="1" noAdjustHandles="1" noChangeArrowheads="1" noChangeShapeType="1" noTextEdit="1"/>
              </p:cNvSpPr>
              <p:nvPr/>
            </p:nvSpPr>
            <p:spPr>
              <a:xfrm>
                <a:off x="1396918" y="6195577"/>
                <a:ext cx="1988045" cy="461665"/>
              </a:xfrm>
              <a:prstGeom prst="rect">
                <a:avLst/>
              </a:prstGeom>
              <a:blipFill>
                <a:blip r:embed="rId20"/>
                <a:stretch>
                  <a:fillRect t="-10526" r="-3797" b="-26316"/>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D32E953-2474-0DD2-D1AE-601EF1BAD05E}"/>
                  </a:ext>
                </a:extLst>
              </p:cNvPr>
              <p:cNvSpPr txBox="1"/>
              <p:nvPr/>
            </p:nvSpPr>
            <p:spPr>
              <a:xfrm>
                <a:off x="5271436" y="6199279"/>
                <a:ext cx="1936749"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Uniqueness</a:t>
                </a:r>
              </a:p>
            </p:txBody>
          </p:sp>
        </mc:Choice>
        <mc:Fallback xmlns="">
          <p:sp>
            <p:nvSpPr>
              <p:cNvPr id="24" name="TextBox 23">
                <a:extLst>
                  <a:ext uri="{FF2B5EF4-FFF2-40B4-BE49-F238E27FC236}">
                    <a16:creationId xmlns:a16="http://schemas.microsoft.com/office/drawing/2014/main" id="{AD32E953-2474-0DD2-D1AE-601EF1BAD05E}"/>
                  </a:ext>
                </a:extLst>
              </p:cNvPr>
              <p:cNvSpPr txBox="1">
                <a:spLocks noRot="1" noChangeAspect="1" noMove="1" noResize="1" noEditPoints="1" noAdjustHandles="1" noChangeArrowheads="1" noChangeShapeType="1" noTextEdit="1"/>
              </p:cNvSpPr>
              <p:nvPr/>
            </p:nvSpPr>
            <p:spPr>
              <a:xfrm>
                <a:off x="5271436" y="6199279"/>
                <a:ext cx="1936749" cy="461665"/>
              </a:xfrm>
              <a:prstGeom prst="rect">
                <a:avLst/>
              </a:prstGeom>
              <a:blipFill>
                <a:blip r:embed="rId21"/>
                <a:stretch>
                  <a:fillRect t="-10811" r="-3922" b="-27027"/>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3316C79-D757-4458-767F-B51B327A1700}"/>
                  </a:ext>
                </a:extLst>
              </p:cNvPr>
              <p:cNvSpPr txBox="1"/>
              <p:nvPr/>
            </p:nvSpPr>
            <p:spPr>
              <a:xfrm>
                <a:off x="8610339" y="6199279"/>
                <a:ext cx="2454518"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Unpredictability</a:t>
                </a:r>
              </a:p>
            </p:txBody>
          </p:sp>
        </mc:Choice>
        <mc:Fallback xmlns="">
          <p:sp>
            <p:nvSpPr>
              <p:cNvPr id="25" name="TextBox 24">
                <a:extLst>
                  <a:ext uri="{FF2B5EF4-FFF2-40B4-BE49-F238E27FC236}">
                    <a16:creationId xmlns:a16="http://schemas.microsoft.com/office/drawing/2014/main" id="{23316C79-D757-4458-767F-B51B327A1700}"/>
                  </a:ext>
                </a:extLst>
              </p:cNvPr>
              <p:cNvSpPr txBox="1">
                <a:spLocks noRot="1" noChangeAspect="1" noMove="1" noResize="1" noEditPoints="1" noAdjustHandles="1" noChangeArrowheads="1" noChangeShapeType="1" noTextEdit="1"/>
              </p:cNvSpPr>
              <p:nvPr/>
            </p:nvSpPr>
            <p:spPr>
              <a:xfrm>
                <a:off x="8610339" y="6199279"/>
                <a:ext cx="2454518" cy="461665"/>
              </a:xfrm>
              <a:prstGeom prst="rect">
                <a:avLst/>
              </a:prstGeom>
              <a:blipFill>
                <a:blip r:embed="rId22"/>
                <a:stretch>
                  <a:fillRect t="-10811" r="-2564" b="-27027"/>
                </a:stretch>
              </a:blipFill>
            </p:spPr>
            <p:txBody>
              <a:bodyPr/>
              <a:lstStyle/>
              <a:p>
                <a:r>
                  <a:rPr lang="en-IL">
                    <a:noFill/>
                  </a:rPr>
                  <a:t> </a:t>
                </a:r>
              </a:p>
            </p:txBody>
          </p:sp>
        </mc:Fallback>
      </mc:AlternateContent>
      <p:sp>
        <p:nvSpPr>
          <p:cNvPr id="3" name="Rectangle 2">
            <a:extLst>
              <a:ext uri="{FF2B5EF4-FFF2-40B4-BE49-F238E27FC236}">
                <a16:creationId xmlns:a16="http://schemas.microsoft.com/office/drawing/2014/main" id="{BC0893F5-B68C-4BF4-CBCE-889B884A7DB7}"/>
              </a:ext>
            </a:extLst>
          </p:cNvPr>
          <p:cNvSpPr/>
          <p:nvPr/>
        </p:nvSpPr>
        <p:spPr>
          <a:xfrm>
            <a:off x="4902268" y="2000126"/>
            <a:ext cx="7542480" cy="702945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S</a:t>
            </a:r>
          </a:p>
        </p:txBody>
      </p:sp>
    </p:spTree>
    <p:extLst>
      <p:ext uri="{BB962C8B-B14F-4D97-AF65-F5344CB8AC3E}">
        <p14:creationId xmlns:p14="http://schemas.microsoft.com/office/powerpoint/2010/main" val="1207356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Re-randomizable Commitments (RRCs)</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6" name="TextBox 5">
            <a:extLst>
              <a:ext uri="{FF2B5EF4-FFF2-40B4-BE49-F238E27FC236}">
                <a16:creationId xmlns:a16="http://schemas.microsoft.com/office/drawing/2014/main" id="{446D2FB1-08BF-9AB2-0470-B766175491BC}"/>
              </a:ext>
            </a:extLst>
          </p:cNvPr>
          <p:cNvSpPr txBox="1"/>
          <p:nvPr/>
        </p:nvSpPr>
        <p:spPr>
          <a:xfrm>
            <a:off x="838200" y="1307902"/>
            <a:ext cx="8548688" cy="461665"/>
          </a:xfrm>
          <a:prstGeom prst="rect">
            <a:avLst/>
          </a:prstGeom>
          <a:noFill/>
        </p:spPr>
        <p:txBody>
          <a:bodyPr wrap="square">
            <a:spAutoFit/>
          </a:bodyPr>
          <a:lstStyle/>
          <a:p>
            <a:r>
              <a:rPr lang="en-IL" sz="2400" dirty="0">
                <a:latin typeface="Helvetica Neue Light" panose="02000403000000020004" pitchFamily="2" charset="0"/>
                <a:ea typeface="Helvetica Neue Light" panose="02000403000000020004" pitchFamily="2" charset="0"/>
              </a:rPr>
              <a:t>What properties does the commitment need to satisfy?</a:t>
            </a:r>
          </a:p>
        </p:txBody>
      </p:sp>
      <p:sp>
        <p:nvSpPr>
          <p:cNvPr id="7" name="TextBox 6">
            <a:extLst>
              <a:ext uri="{FF2B5EF4-FFF2-40B4-BE49-F238E27FC236}">
                <a16:creationId xmlns:a16="http://schemas.microsoft.com/office/drawing/2014/main" id="{3BE8AE51-51B1-2EC2-0F60-D9EE75B70547}"/>
              </a:ext>
            </a:extLst>
          </p:cNvPr>
          <p:cNvSpPr txBox="1"/>
          <p:nvPr/>
        </p:nvSpPr>
        <p:spPr>
          <a:xfrm>
            <a:off x="1379561" y="5741650"/>
            <a:ext cx="2274982"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Re-randomizable</a:t>
            </a:r>
          </a:p>
        </p:txBody>
      </p:sp>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F0DB4F9F-510C-3E83-B9E5-F436B9B8DC93}"/>
                  </a:ext>
                </a:extLst>
              </p:cNvPr>
              <p:cNvSpPr/>
              <p:nvPr/>
            </p:nvSpPr>
            <p:spPr>
              <a:xfrm>
                <a:off x="1196123" y="2683806"/>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8" name="Rounded Rectangle 7">
                <a:extLst>
                  <a:ext uri="{FF2B5EF4-FFF2-40B4-BE49-F238E27FC236}">
                    <a16:creationId xmlns:a16="http://schemas.microsoft.com/office/drawing/2014/main" id="{F0DB4F9F-510C-3E83-B9E5-F436B9B8DC93}"/>
                  </a:ext>
                </a:extLst>
              </p:cNvPr>
              <p:cNvSpPr>
                <a:spLocks noRot="1" noChangeAspect="1" noMove="1" noResize="1" noEditPoints="1" noAdjustHandles="1" noChangeArrowheads="1" noChangeShapeType="1" noTextEdit="1"/>
              </p:cNvSpPr>
              <p:nvPr/>
            </p:nvSpPr>
            <p:spPr>
              <a:xfrm>
                <a:off x="1196123" y="2683806"/>
                <a:ext cx="1320929" cy="689953"/>
              </a:xfrm>
              <a:prstGeom prst="roundRect">
                <a:avLst/>
              </a:prstGeom>
              <a:blipFill>
                <a:blip r:embed="rId3"/>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C5E2EE26-CD82-1B3F-CBA5-A4F4BBFFC2FD}"/>
                  </a:ext>
                </a:extLst>
              </p:cNvPr>
              <p:cNvSpPr/>
              <p:nvPr/>
            </p:nvSpPr>
            <p:spPr>
              <a:xfrm>
                <a:off x="1196123" y="3599231"/>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9" name="Rounded Rectangle 8">
                <a:extLst>
                  <a:ext uri="{FF2B5EF4-FFF2-40B4-BE49-F238E27FC236}">
                    <a16:creationId xmlns:a16="http://schemas.microsoft.com/office/drawing/2014/main" id="{C5E2EE26-CD82-1B3F-CBA5-A4F4BBFFC2FD}"/>
                  </a:ext>
                </a:extLst>
              </p:cNvPr>
              <p:cNvSpPr>
                <a:spLocks noRot="1" noChangeAspect="1" noMove="1" noResize="1" noEditPoints="1" noAdjustHandles="1" noChangeArrowheads="1" noChangeShapeType="1" noTextEdit="1"/>
              </p:cNvSpPr>
              <p:nvPr/>
            </p:nvSpPr>
            <p:spPr>
              <a:xfrm>
                <a:off x="1196123" y="3599231"/>
                <a:ext cx="1320929" cy="689953"/>
              </a:xfrm>
              <a:prstGeom prst="roundRect">
                <a:avLst/>
              </a:prstGeom>
              <a:blipFill>
                <a:blip r:embed="rId4"/>
                <a:stretch>
                  <a:fillRect/>
                </a:stretch>
              </a:blipFill>
              <a:ln>
                <a:solidFill>
                  <a:schemeClr val="accent4">
                    <a:lumMod val="40000"/>
                    <a:lumOff val="60000"/>
                  </a:schemeClr>
                </a:solidFill>
              </a:ln>
            </p:spPr>
            <p:txBody>
              <a:bodyPr/>
              <a:lstStyle/>
              <a:p>
                <a:r>
                  <a:rPr lang="en-IL">
                    <a:noFill/>
                  </a:rPr>
                  <a:t> </a:t>
                </a:r>
              </a:p>
            </p:txBody>
          </p:sp>
        </mc:Fallback>
      </mc:AlternateContent>
      <p:pic>
        <p:nvPicPr>
          <p:cNvPr id="10" name="Graphic 9" descr="Female Profile with solid fill">
            <a:extLst>
              <a:ext uri="{FF2B5EF4-FFF2-40B4-BE49-F238E27FC236}">
                <a16:creationId xmlns:a16="http://schemas.microsoft.com/office/drawing/2014/main" id="{B27E5109-5A09-690E-66A3-73165AFD0F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5254" y="1860919"/>
            <a:ext cx="862665" cy="862665"/>
          </a:xfrm>
          <a:prstGeom prst="rect">
            <a:avLst/>
          </a:prstGeom>
        </p:spPr>
      </p:pic>
      <p:pic>
        <p:nvPicPr>
          <p:cNvPr id="11" name="Graphic 10" descr="School boy with solid fill">
            <a:extLst>
              <a:ext uri="{FF2B5EF4-FFF2-40B4-BE49-F238E27FC236}">
                <a16:creationId xmlns:a16="http://schemas.microsoft.com/office/drawing/2014/main" id="{621082AB-F02E-B4EB-951B-033569B0BF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231945" y="3015750"/>
            <a:ext cx="964178" cy="964178"/>
          </a:xfrm>
          <a:prstGeom prst="rect">
            <a:avLst/>
          </a:prstGeom>
        </p:spPr>
      </p:pic>
      <p:cxnSp>
        <p:nvCxnSpPr>
          <p:cNvPr id="12" name="Straight Arrow Connector 11">
            <a:extLst>
              <a:ext uri="{FF2B5EF4-FFF2-40B4-BE49-F238E27FC236}">
                <a16:creationId xmlns:a16="http://schemas.microsoft.com/office/drawing/2014/main" id="{54F6046B-6557-8ED2-E4FE-F7E1F5A914E6}"/>
              </a:ext>
            </a:extLst>
          </p:cNvPr>
          <p:cNvCxnSpPr>
            <a:cxnSpLocks/>
          </p:cNvCxnSpPr>
          <p:nvPr/>
        </p:nvCxnSpPr>
        <p:spPr>
          <a:xfrm>
            <a:off x="1856582" y="2600836"/>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793A1F8-29C3-72DB-2F0A-1FAC5FDA978D}"/>
              </a:ext>
            </a:extLst>
          </p:cNvPr>
          <p:cNvCxnSpPr>
            <a:cxnSpLocks/>
          </p:cNvCxnSpPr>
          <p:nvPr/>
        </p:nvCxnSpPr>
        <p:spPr>
          <a:xfrm>
            <a:off x="1851030" y="3373759"/>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012B760-2F45-514B-BC36-D9B8411CE1EA}"/>
                  </a:ext>
                </a:extLst>
              </p:cNvPr>
              <p:cNvSpPr txBox="1"/>
              <p:nvPr/>
            </p:nvSpPr>
            <p:spPr>
              <a:xfrm>
                <a:off x="2517052" y="2964265"/>
                <a:ext cx="1543046" cy="1015663"/>
              </a:xfrm>
              <a:prstGeom prst="rect">
                <a:avLst/>
              </a:prstGeom>
              <a:noFill/>
            </p:spPr>
            <p:txBody>
              <a:bodyPr wrap="square" rtlCol="0">
                <a:spAutoFit/>
              </a:bodyPr>
              <a:lstStyle/>
              <a:p>
                <a:pPr algn="ctr"/>
                <a:r>
                  <a:rPr lang="en-IL" sz="2000" dirty="0">
                    <a:latin typeface="Helvetica Neue Light" panose="02000403000000020004" pitchFamily="2" charset="0"/>
                    <a:ea typeface="Helvetica Neue Light" panose="02000403000000020004" pitchFamily="2" charset="0"/>
                  </a:rPr>
                  <a:t>Does not require knowing </a:t>
                </a:r>
                <a14:m>
                  <m:oMath xmlns:m="http://schemas.openxmlformats.org/officeDocument/2006/math">
                    <m:r>
                      <a:rPr lang="en-US" sz="2000" b="0" i="1" smtClean="0">
                        <a:latin typeface="Cambria Math" panose="02040503050406030204" pitchFamily="18" charset="0"/>
                        <a:ea typeface="Helvetica Neue Light" panose="02000403000000020004" pitchFamily="2" charset="0"/>
                      </a:rPr>
                      <m:t>𝑘</m:t>
                    </m:r>
                  </m:oMath>
                </a14:m>
                <a:endParaRPr lang="en-IL" sz="2000" dirty="0">
                  <a:latin typeface="Helvetica Neue Light" panose="02000403000000020004" pitchFamily="2" charset="0"/>
                  <a:ea typeface="Helvetica Neue Light" panose="02000403000000020004" pitchFamily="2" charset="0"/>
                </a:endParaRPr>
              </a:p>
            </p:txBody>
          </p:sp>
        </mc:Choice>
        <mc:Fallback xmlns="">
          <p:sp>
            <p:nvSpPr>
              <p:cNvPr id="29" name="TextBox 28">
                <a:extLst>
                  <a:ext uri="{FF2B5EF4-FFF2-40B4-BE49-F238E27FC236}">
                    <a16:creationId xmlns:a16="http://schemas.microsoft.com/office/drawing/2014/main" id="{E012B760-2F45-514B-BC36-D9B8411CE1EA}"/>
                  </a:ext>
                </a:extLst>
              </p:cNvPr>
              <p:cNvSpPr txBox="1">
                <a:spLocks noRot="1" noChangeAspect="1" noMove="1" noResize="1" noEditPoints="1" noAdjustHandles="1" noChangeArrowheads="1" noChangeShapeType="1" noTextEdit="1"/>
              </p:cNvSpPr>
              <p:nvPr/>
            </p:nvSpPr>
            <p:spPr>
              <a:xfrm>
                <a:off x="2517052" y="2964265"/>
                <a:ext cx="1543046" cy="1015663"/>
              </a:xfrm>
              <a:prstGeom prst="rect">
                <a:avLst/>
              </a:prstGeom>
              <a:blipFill>
                <a:blip r:embed="rId9"/>
                <a:stretch>
                  <a:fillRect t="-3704" b="-9877"/>
                </a:stretch>
              </a:blipFill>
            </p:spPr>
            <p:txBody>
              <a:bodyPr/>
              <a:lstStyle/>
              <a:p>
                <a:r>
                  <a:rPr lang="en-IL">
                    <a:noFill/>
                  </a:rPr>
                  <a:t> </a:t>
                </a:r>
              </a:p>
            </p:txBody>
          </p:sp>
        </mc:Fallback>
      </mc:AlternateContent>
      <p:pic>
        <p:nvPicPr>
          <p:cNvPr id="31" name="Graphic 30" descr="Female Profile with solid fill">
            <a:extLst>
              <a:ext uri="{FF2B5EF4-FFF2-40B4-BE49-F238E27FC236}">
                <a16:creationId xmlns:a16="http://schemas.microsoft.com/office/drawing/2014/main" id="{AFC8AF57-2F37-0567-ED4D-7C9A0BA430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2701" y="4677473"/>
            <a:ext cx="862665" cy="862665"/>
          </a:xfrm>
          <a:prstGeom prst="rect">
            <a:avLst/>
          </a:prstGeom>
        </p:spPr>
      </p:pic>
      <p:sp>
        <p:nvSpPr>
          <p:cNvPr id="32" name="Rounded Rectangular Callout 31">
            <a:extLst>
              <a:ext uri="{FF2B5EF4-FFF2-40B4-BE49-F238E27FC236}">
                <a16:creationId xmlns:a16="http://schemas.microsoft.com/office/drawing/2014/main" id="{A26F527E-8FE8-DB5A-E385-518AAEDE6AEF}"/>
              </a:ext>
            </a:extLst>
          </p:cNvPr>
          <p:cNvSpPr/>
          <p:nvPr/>
        </p:nvSpPr>
        <p:spPr>
          <a:xfrm>
            <a:off x="1196123" y="4582246"/>
            <a:ext cx="1695501" cy="1053117"/>
          </a:xfrm>
          <a:prstGeom prst="wedgeRoundRectCallout">
            <a:avLst>
              <a:gd name="adj1" fmla="val -64229"/>
              <a:gd name="adj2" fmla="val -14352"/>
              <a:gd name="adj3" fmla="val 16667"/>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dirty="0">
              <a:solidFill>
                <a:schemeClr val="tx1"/>
              </a:solidFill>
            </a:endParaRPr>
          </a:p>
        </p:txBody>
      </p:sp>
      <p:sp>
        <p:nvSpPr>
          <p:cNvPr id="33" name="TextBox 32">
            <a:extLst>
              <a:ext uri="{FF2B5EF4-FFF2-40B4-BE49-F238E27FC236}">
                <a16:creationId xmlns:a16="http://schemas.microsoft.com/office/drawing/2014/main" id="{6A1B2F56-67A7-F022-FF82-9D45E6DEBD1D}"/>
              </a:ext>
            </a:extLst>
          </p:cNvPr>
          <p:cNvSpPr txBox="1"/>
          <p:nvPr/>
        </p:nvSpPr>
        <p:spPr>
          <a:xfrm>
            <a:off x="928011" y="4622299"/>
            <a:ext cx="1846038" cy="369332"/>
          </a:xfrm>
          <a:prstGeom prst="rect">
            <a:avLst/>
          </a:prstGeom>
          <a:noFill/>
        </p:spPr>
        <p:txBody>
          <a:bodyPr wrap="square">
            <a:spAutoFit/>
          </a:bodyPr>
          <a:lstStyle/>
          <a:p>
            <a:pPr algn="ctr"/>
            <a:r>
              <a:rPr lang="en-IL" b="1" dirty="0">
                <a:solidFill>
                  <a:schemeClr val="tx1"/>
                </a:solidFill>
                <a:latin typeface="HELVETICA NEUE LIGHT" panose="02000403000000020004" pitchFamily="2" charset="0"/>
                <a:ea typeface="HELVETICA NEUE LIGHT" panose="02000403000000020004" pitchFamily="2" charset="0"/>
              </a:rPr>
              <a:t>Opening to</a:t>
            </a:r>
          </a:p>
        </p:txBody>
      </p:sp>
      <mc:AlternateContent xmlns:mc="http://schemas.openxmlformats.org/markup-compatibility/2006" xmlns:a14="http://schemas.microsoft.com/office/drawing/2010/main">
        <mc:Choice Requires="a14">
          <p:sp>
            <p:nvSpPr>
              <p:cNvPr id="35" name="Rounded Rectangle 34">
                <a:extLst>
                  <a:ext uri="{FF2B5EF4-FFF2-40B4-BE49-F238E27FC236}">
                    <a16:creationId xmlns:a16="http://schemas.microsoft.com/office/drawing/2014/main" id="{0D6FCB7E-8545-1BFC-9D0D-652BC780ABF4}"/>
                  </a:ext>
                </a:extLst>
              </p:cNvPr>
              <p:cNvSpPr/>
              <p:nvPr/>
            </p:nvSpPr>
            <p:spPr>
              <a:xfrm>
                <a:off x="1425254" y="4991631"/>
                <a:ext cx="1263208" cy="525640"/>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35" name="Rounded Rectangle 34">
                <a:extLst>
                  <a:ext uri="{FF2B5EF4-FFF2-40B4-BE49-F238E27FC236}">
                    <a16:creationId xmlns:a16="http://schemas.microsoft.com/office/drawing/2014/main" id="{0D6FCB7E-8545-1BFC-9D0D-652BC780ABF4}"/>
                  </a:ext>
                </a:extLst>
              </p:cNvPr>
              <p:cNvSpPr>
                <a:spLocks noRot="1" noChangeAspect="1" noMove="1" noResize="1" noEditPoints="1" noAdjustHandles="1" noChangeArrowheads="1" noChangeShapeType="1" noTextEdit="1"/>
              </p:cNvSpPr>
              <p:nvPr/>
            </p:nvSpPr>
            <p:spPr>
              <a:xfrm>
                <a:off x="1425254" y="4991631"/>
                <a:ext cx="1263208" cy="525640"/>
              </a:xfrm>
              <a:prstGeom prst="roundRect">
                <a:avLst/>
              </a:prstGeom>
              <a:blipFill>
                <a:blip r:embed="rId10"/>
                <a:stretch>
                  <a:fillRect/>
                </a:stretch>
              </a:blipFill>
              <a:ln>
                <a:solidFill>
                  <a:schemeClr val="accent4">
                    <a:lumMod val="40000"/>
                    <a:lumOff val="60000"/>
                  </a:schemeClr>
                </a:solidFill>
              </a:ln>
            </p:spPr>
            <p:txBody>
              <a:bodyPr/>
              <a:lstStyle/>
              <a:p>
                <a:r>
                  <a:rPr lang="en-IL">
                    <a:noFill/>
                  </a:rPr>
                  <a:t> </a:t>
                </a:r>
              </a:p>
            </p:txBody>
          </p:sp>
        </mc:Fallback>
      </mc:AlternateContent>
      <p:sp>
        <p:nvSpPr>
          <p:cNvPr id="36" name="TextBox 35">
            <a:extLst>
              <a:ext uri="{FF2B5EF4-FFF2-40B4-BE49-F238E27FC236}">
                <a16:creationId xmlns:a16="http://schemas.microsoft.com/office/drawing/2014/main" id="{709865F0-CA7F-D9AB-40CC-8C1232654C44}"/>
              </a:ext>
            </a:extLst>
          </p:cNvPr>
          <p:cNvSpPr txBox="1"/>
          <p:nvPr/>
        </p:nvSpPr>
        <p:spPr>
          <a:xfrm>
            <a:off x="2773732" y="4618339"/>
            <a:ext cx="2022745" cy="1015663"/>
          </a:xfrm>
          <a:prstGeom prst="rect">
            <a:avLst/>
          </a:prstGeom>
          <a:noFill/>
        </p:spPr>
        <p:txBody>
          <a:bodyPr wrap="square" rtlCol="0">
            <a:spAutoFit/>
          </a:bodyPr>
          <a:lstStyle/>
          <a:p>
            <a:pPr marL="0" algn="ctr" defTabSz="457200" rtl="1" eaLnBrk="1" latinLnBrk="0" hangingPunct="1"/>
            <a:r>
              <a:rPr lang="en-US" sz="2000" dirty="0">
                <a:latin typeface="Helvetica Neue Light" panose="02000403000000020004" pitchFamily="2" charset="0"/>
                <a:ea typeface="Helvetica Neue Light" panose="02000403000000020004" pitchFamily="2" charset="0"/>
              </a:rPr>
              <a:t>can open randomized commitments</a:t>
            </a:r>
            <a:endParaRPr lang="en-IL" sz="2000" dirty="0">
              <a:latin typeface="Helvetica Neue Light" panose="02000403000000020004" pitchFamily="2" charset="0"/>
              <a:ea typeface="Helvetica Neue Light" panose="02000403000000020004" pitchFamily="2" charset="0"/>
            </a:endParaRPr>
          </a:p>
        </p:txBody>
      </p:sp>
      <p:sp>
        <p:nvSpPr>
          <p:cNvPr id="37" name="TextBox 36">
            <a:extLst>
              <a:ext uri="{FF2B5EF4-FFF2-40B4-BE49-F238E27FC236}">
                <a16:creationId xmlns:a16="http://schemas.microsoft.com/office/drawing/2014/main" id="{EEF78CA4-F51C-4C18-EC78-0B71B01281C2}"/>
              </a:ext>
            </a:extLst>
          </p:cNvPr>
          <p:cNvSpPr txBox="1"/>
          <p:nvPr/>
        </p:nvSpPr>
        <p:spPr>
          <a:xfrm>
            <a:off x="5759181" y="5741649"/>
            <a:ext cx="1119217"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Binding</a:t>
            </a:r>
          </a:p>
        </p:txBody>
      </p:sp>
      <mc:AlternateContent xmlns:mc="http://schemas.openxmlformats.org/markup-compatibility/2006" xmlns:a14="http://schemas.microsoft.com/office/drawing/2010/main">
        <mc:Choice Requires="a14">
          <p:sp>
            <p:nvSpPr>
              <p:cNvPr id="38" name="Rounded Rectangle 37">
                <a:extLst>
                  <a:ext uri="{FF2B5EF4-FFF2-40B4-BE49-F238E27FC236}">
                    <a16:creationId xmlns:a16="http://schemas.microsoft.com/office/drawing/2014/main" id="{BD80DAA3-4D71-37FE-51F0-6E47164E28C8}"/>
                  </a:ext>
                </a:extLst>
              </p:cNvPr>
              <p:cNvSpPr/>
              <p:nvPr/>
            </p:nvSpPr>
            <p:spPr>
              <a:xfrm>
                <a:off x="5674491" y="3367136"/>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oMath>
                  </m:oMathPara>
                </a14:m>
                <a:endParaRPr lang="en-IL" sz="2000" dirty="0"/>
              </a:p>
            </p:txBody>
          </p:sp>
        </mc:Choice>
        <mc:Fallback xmlns="">
          <p:sp>
            <p:nvSpPr>
              <p:cNvPr id="38" name="Rounded Rectangle 37">
                <a:extLst>
                  <a:ext uri="{FF2B5EF4-FFF2-40B4-BE49-F238E27FC236}">
                    <a16:creationId xmlns:a16="http://schemas.microsoft.com/office/drawing/2014/main" id="{BD80DAA3-4D71-37FE-51F0-6E47164E28C8}"/>
                  </a:ext>
                </a:extLst>
              </p:cNvPr>
              <p:cNvSpPr>
                <a:spLocks noRot="1" noChangeAspect="1" noMove="1" noResize="1" noEditPoints="1" noAdjustHandles="1" noChangeArrowheads="1" noChangeShapeType="1" noTextEdit="1"/>
              </p:cNvSpPr>
              <p:nvPr/>
            </p:nvSpPr>
            <p:spPr>
              <a:xfrm>
                <a:off x="5674491" y="3367136"/>
                <a:ext cx="1320929" cy="689953"/>
              </a:xfrm>
              <a:prstGeom prst="roundRect">
                <a:avLst/>
              </a:prstGeom>
              <a:blipFill>
                <a:blip r:embed="rId11"/>
                <a:stretch>
                  <a:fillRect/>
                </a:stretch>
              </a:blipFill>
              <a:ln>
                <a:solidFill>
                  <a:schemeClr val="accent4">
                    <a:lumMod val="40000"/>
                    <a:lumOff val="60000"/>
                  </a:schemeClr>
                </a:solidFill>
              </a:ln>
            </p:spPr>
            <p:txBody>
              <a:bodyPr/>
              <a:lstStyle/>
              <a:p>
                <a:r>
                  <a:rPr lang="en-IL">
                    <a:noFill/>
                  </a:rPr>
                  <a:t> </a:t>
                </a:r>
              </a:p>
            </p:txBody>
          </p:sp>
        </mc:Fallback>
      </mc:AlternateContent>
      <p:pic>
        <p:nvPicPr>
          <p:cNvPr id="42" name="Graphic 41" descr="Devil face with solid fill with solid fill">
            <a:extLst>
              <a:ext uri="{FF2B5EF4-FFF2-40B4-BE49-F238E27FC236}">
                <a16:creationId xmlns:a16="http://schemas.microsoft.com/office/drawing/2014/main" id="{EA7925C6-EBCF-C051-7D8F-FC141CF499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20802" y="2496664"/>
            <a:ext cx="828308" cy="828308"/>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37A59E8-4130-67F5-BA45-021E338A5036}"/>
                  </a:ext>
                </a:extLst>
              </p:cNvPr>
              <p:cNvSpPr txBox="1"/>
              <p:nvPr/>
            </p:nvSpPr>
            <p:spPr>
              <a:xfrm>
                <a:off x="5261407" y="4543191"/>
                <a:ext cx="2193132" cy="707886"/>
              </a:xfrm>
              <a:prstGeom prst="rect">
                <a:avLst/>
              </a:prstGeom>
              <a:noFill/>
            </p:spPr>
            <p:txBody>
              <a:bodyPr wrap="square">
                <a:spAutoFit/>
              </a:bodyPr>
              <a:lstStyle/>
              <a:p>
                <a:pPr algn="ctr"/>
                <a:r>
                  <a:rPr lang="en-IL" sz="2000" dirty="0">
                    <a:solidFill>
                      <a:schemeClr val="tx1"/>
                    </a:solidFill>
                    <a:latin typeface="Helvetica Neue Light" panose="02000403000000020004" pitchFamily="2" charset="0"/>
                    <a:ea typeface="Helvetica Neue Light" panose="02000403000000020004" pitchFamily="2" charset="0"/>
                  </a:rPr>
                  <a:t>Two distinct opening</a:t>
                </a:r>
                <a:r>
                  <a:rPr lang="en-US" sz="2000" dirty="0">
                    <a:latin typeface="Helvetica Neue Light" panose="02000403000000020004" pitchFamily="2" charset="0"/>
                    <a:ea typeface="Helvetica Neue Light" panose="02000403000000020004" pitchFamily="2" charset="0"/>
                  </a:rPr>
                  <a:t>s </a:t>
                </a:r>
                <a14:m>
                  <m:oMath xmlns:m="http://schemas.openxmlformats.org/officeDocument/2006/math">
                    <m:r>
                      <a:rPr lang="en-US" sz="2000" b="0" i="1" smtClean="0">
                        <a:latin typeface="Cambria Math" panose="02040503050406030204" pitchFamily="18" charset="0"/>
                        <a:ea typeface="Helvetica Neue Light" panose="02000403000000020004" pitchFamily="2" charset="0"/>
                      </a:rPr>
                      <m:t>𝑘</m:t>
                    </m:r>
                    <m:r>
                      <a:rPr lang="en-US" sz="2000" b="0" i="1" smtClean="0">
                        <a:latin typeface="Cambria Math" panose="02040503050406030204" pitchFamily="18" charset="0"/>
                        <a:ea typeface="Helvetica Neue Light" panose="02000403000000020004" pitchFamily="2" charset="0"/>
                      </a:rPr>
                      <m:t>≠</m:t>
                    </m:r>
                    <m:r>
                      <a:rPr lang="en-US" sz="2000" b="0" i="1" smtClean="0">
                        <a:latin typeface="Cambria Math" panose="02040503050406030204" pitchFamily="18" charset="0"/>
                        <a:ea typeface="Helvetica Neue Light" panose="02000403000000020004" pitchFamily="2" charset="0"/>
                      </a:rPr>
                      <m:t>𝑘</m:t>
                    </m:r>
                    <m:r>
                      <a:rPr lang="en-US" sz="2000" b="0" i="1" smtClean="0">
                        <a:latin typeface="Cambria Math" panose="02040503050406030204" pitchFamily="18" charset="0"/>
                        <a:ea typeface="Helvetica Neue Light" panose="02000403000000020004" pitchFamily="2" charset="0"/>
                      </a:rPr>
                      <m:t>′</m:t>
                    </m:r>
                  </m:oMath>
                </a14:m>
                <a:endParaRPr lang="en-IL" sz="2000" dirty="0">
                  <a:solidFill>
                    <a:schemeClr val="tx1"/>
                  </a:solidFill>
                  <a:latin typeface="Helvetica Neue Light" panose="02000403000000020004" pitchFamily="2" charset="0"/>
                  <a:ea typeface="Helvetica Neue Light" panose="02000403000000020004" pitchFamily="2" charset="0"/>
                </a:endParaRPr>
              </a:p>
            </p:txBody>
          </p:sp>
        </mc:Choice>
        <mc:Fallback xmlns="">
          <p:sp>
            <p:nvSpPr>
              <p:cNvPr id="45" name="TextBox 44">
                <a:extLst>
                  <a:ext uri="{FF2B5EF4-FFF2-40B4-BE49-F238E27FC236}">
                    <a16:creationId xmlns:a16="http://schemas.microsoft.com/office/drawing/2014/main" id="{C37A59E8-4130-67F5-BA45-021E338A5036}"/>
                  </a:ext>
                </a:extLst>
              </p:cNvPr>
              <p:cNvSpPr txBox="1">
                <a:spLocks noRot="1" noChangeAspect="1" noMove="1" noResize="1" noEditPoints="1" noAdjustHandles="1" noChangeArrowheads="1" noChangeShapeType="1" noTextEdit="1"/>
              </p:cNvSpPr>
              <p:nvPr/>
            </p:nvSpPr>
            <p:spPr>
              <a:xfrm>
                <a:off x="5261407" y="4543191"/>
                <a:ext cx="2193132" cy="707886"/>
              </a:xfrm>
              <a:prstGeom prst="rect">
                <a:avLst/>
              </a:prstGeom>
              <a:blipFill>
                <a:blip r:embed="rId14"/>
                <a:stretch>
                  <a:fillRect t="-3509" b="-14035"/>
                </a:stretch>
              </a:blipFill>
            </p:spPr>
            <p:txBody>
              <a:bodyPr/>
              <a:lstStyle/>
              <a:p>
                <a:r>
                  <a:rPr lang="en-IL">
                    <a:noFill/>
                  </a:rPr>
                  <a:t> </a:t>
                </a:r>
              </a:p>
            </p:txBody>
          </p:sp>
        </mc:Fallback>
      </mc:AlternateContent>
      <p:cxnSp>
        <p:nvCxnSpPr>
          <p:cNvPr id="46" name="Straight Arrow Connector 45">
            <a:extLst>
              <a:ext uri="{FF2B5EF4-FFF2-40B4-BE49-F238E27FC236}">
                <a16:creationId xmlns:a16="http://schemas.microsoft.com/office/drawing/2014/main" id="{D7ABF67A-5761-1413-98F4-0F648C9C012E}"/>
              </a:ext>
            </a:extLst>
          </p:cNvPr>
          <p:cNvCxnSpPr>
            <a:cxnSpLocks/>
          </p:cNvCxnSpPr>
          <p:nvPr/>
        </p:nvCxnSpPr>
        <p:spPr>
          <a:xfrm>
            <a:off x="6357974" y="3234265"/>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 name="Graphic 3" descr="Add with solid fill">
            <a:extLst>
              <a:ext uri="{FF2B5EF4-FFF2-40B4-BE49-F238E27FC236}">
                <a16:creationId xmlns:a16="http://schemas.microsoft.com/office/drawing/2014/main" id="{1161617B-379C-E70B-CF2E-F159B13114C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34808" y="3896860"/>
            <a:ext cx="646331" cy="646331"/>
          </a:xfrm>
          <a:prstGeom prst="rect">
            <a:avLst/>
          </a:prstGeom>
        </p:spPr>
      </p:pic>
      <p:sp>
        <p:nvSpPr>
          <p:cNvPr id="5" name="TextBox 4">
            <a:extLst>
              <a:ext uri="{FF2B5EF4-FFF2-40B4-BE49-F238E27FC236}">
                <a16:creationId xmlns:a16="http://schemas.microsoft.com/office/drawing/2014/main" id="{8D6C7649-16F7-C952-3521-66607A214A62}"/>
              </a:ext>
            </a:extLst>
          </p:cNvPr>
          <p:cNvSpPr txBox="1"/>
          <p:nvPr/>
        </p:nvSpPr>
        <p:spPr>
          <a:xfrm>
            <a:off x="5238389" y="2091890"/>
            <a:ext cx="2193132" cy="400110"/>
          </a:xfrm>
          <a:prstGeom prst="rect">
            <a:avLst/>
          </a:prstGeom>
          <a:noFill/>
        </p:spPr>
        <p:txBody>
          <a:bodyPr wrap="square">
            <a:spAutoFit/>
          </a:bodyPr>
          <a:lstStyle/>
          <a:p>
            <a:pPr algn="ctr"/>
            <a:r>
              <a:rPr lang="en-US" sz="2000" b="1" dirty="0">
                <a:solidFill>
                  <a:srgbClr val="C00000"/>
                </a:solidFill>
                <a:latin typeface="Helvetica Neue Light" panose="02000403000000020004" pitchFamily="2" charset="0"/>
                <a:ea typeface="Helvetica Neue Light" panose="02000403000000020004" pitchFamily="2" charset="0"/>
              </a:rPr>
              <a:t>NOT</a:t>
            </a:r>
            <a:r>
              <a:rPr lang="en-US" sz="2000" dirty="0">
                <a:solidFill>
                  <a:schemeClr val="tx1"/>
                </a:solidFill>
                <a:latin typeface="Helvetica Neue Light" panose="02000403000000020004" pitchFamily="2" charset="0"/>
                <a:ea typeface="Helvetica Neue Light" panose="02000403000000020004" pitchFamily="2" charset="0"/>
              </a:rPr>
              <a:t> possible:</a:t>
            </a:r>
            <a:endParaRPr lang="en-IL" sz="2000" dirty="0">
              <a:solidFill>
                <a:schemeClr val="tx1"/>
              </a:solidFill>
              <a:latin typeface="Helvetica Neue Light" panose="02000403000000020004" pitchFamily="2" charset="0"/>
              <a:ea typeface="Helvetica Neue Light" panose="02000403000000020004" pitchFamily="2" charset="0"/>
            </a:endParaRPr>
          </a:p>
        </p:txBody>
      </p:sp>
      <p:sp>
        <p:nvSpPr>
          <p:cNvPr id="13" name="TextBox 12">
            <a:extLst>
              <a:ext uri="{FF2B5EF4-FFF2-40B4-BE49-F238E27FC236}">
                <a16:creationId xmlns:a16="http://schemas.microsoft.com/office/drawing/2014/main" id="{796502B7-84C5-178A-BA76-B1ED0E51506D}"/>
              </a:ext>
            </a:extLst>
          </p:cNvPr>
          <p:cNvSpPr txBox="1"/>
          <p:nvPr/>
        </p:nvSpPr>
        <p:spPr>
          <a:xfrm>
            <a:off x="8993087" y="5741649"/>
            <a:ext cx="1709122"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Unlinkability</a:t>
            </a:r>
          </a:p>
        </p:txBody>
      </p:sp>
      <mc:AlternateContent xmlns:mc="http://schemas.openxmlformats.org/markup-compatibility/2006" xmlns:a14="http://schemas.microsoft.com/office/drawing/2010/main">
        <mc:Choice Requires="a14">
          <p:sp>
            <p:nvSpPr>
              <p:cNvPr id="14" name="Rounded Rectangle 13">
                <a:extLst>
                  <a:ext uri="{FF2B5EF4-FFF2-40B4-BE49-F238E27FC236}">
                    <a16:creationId xmlns:a16="http://schemas.microsoft.com/office/drawing/2014/main" id="{BA31C91F-BF71-1E46-4214-FC3F791CAE24}"/>
                  </a:ext>
                </a:extLst>
              </p:cNvPr>
              <p:cNvSpPr/>
              <p:nvPr/>
            </p:nvSpPr>
            <p:spPr>
              <a:xfrm>
                <a:off x="8290322" y="2670237"/>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14" name="Rounded Rectangle 13">
                <a:extLst>
                  <a:ext uri="{FF2B5EF4-FFF2-40B4-BE49-F238E27FC236}">
                    <a16:creationId xmlns:a16="http://schemas.microsoft.com/office/drawing/2014/main" id="{BA31C91F-BF71-1E46-4214-FC3F791CAE24}"/>
                  </a:ext>
                </a:extLst>
              </p:cNvPr>
              <p:cNvSpPr>
                <a:spLocks noRot="1" noChangeAspect="1" noMove="1" noResize="1" noEditPoints="1" noAdjustHandles="1" noChangeArrowheads="1" noChangeShapeType="1" noTextEdit="1"/>
              </p:cNvSpPr>
              <p:nvPr/>
            </p:nvSpPr>
            <p:spPr>
              <a:xfrm>
                <a:off x="8290322" y="2670237"/>
                <a:ext cx="1320929" cy="689953"/>
              </a:xfrm>
              <a:prstGeom prst="roundRect">
                <a:avLst/>
              </a:prstGeom>
              <a:blipFill>
                <a:blip r:embed="rId17"/>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5" name="Rounded Rectangle 14">
                <a:extLst>
                  <a:ext uri="{FF2B5EF4-FFF2-40B4-BE49-F238E27FC236}">
                    <a16:creationId xmlns:a16="http://schemas.microsoft.com/office/drawing/2014/main" id="{28A76853-3A0A-8300-6028-D9D3A0980236}"/>
                  </a:ext>
                </a:extLst>
              </p:cNvPr>
              <p:cNvSpPr/>
              <p:nvPr/>
            </p:nvSpPr>
            <p:spPr>
              <a:xfrm>
                <a:off x="10015348" y="2670237"/>
                <a:ext cx="1320929" cy="689953"/>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15" name="Rounded Rectangle 14">
                <a:extLst>
                  <a:ext uri="{FF2B5EF4-FFF2-40B4-BE49-F238E27FC236}">
                    <a16:creationId xmlns:a16="http://schemas.microsoft.com/office/drawing/2014/main" id="{28A76853-3A0A-8300-6028-D9D3A0980236}"/>
                  </a:ext>
                </a:extLst>
              </p:cNvPr>
              <p:cNvSpPr>
                <a:spLocks noRot="1" noChangeAspect="1" noMove="1" noResize="1" noEditPoints="1" noAdjustHandles="1" noChangeArrowheads="1" noChangeShapeType="1" noTextEdit="1"/>
              </p:cNvSpPr>
              <p:nvPr/>
            </p:nvSpPr>
            <p:spPr>
              <a:xfrm>
                <a:off x="10015348" y="2670237"/>
                <a:ext cx="1320929" cy="689953"/>
              </a:xfrm>
              <a:prstGeom prst="roundRect">
                <a:avLst/>
              </a:prstGeom>
              <a:blipFill>
                <a:blip r:embed="rId18"/>
                <a:stretch>
                  <a:fillRect/>
                </a:stretch>
              </a:blipFill>
              <a:ln>
                <a:solidFill>
                  <a:schemeClr val="accent5">
                    <a:lumMod val="40000"/>
                    <a:lumOff val="60000"/>
                  </a:schemeClr>
                </a:solidFill>
              </a:ln>
            </p:spPr>
            <p:txBody>
              <a:bodyPr/>
              <a:lstStyle/>
              <a:p>
                <a:r>
                  <a:rPr lang="en-IL">
                    <a:noFill/>
                  </a:rPr>
                  <a:t> </a:t>
                </a:r>
              </a:p>
            </p:txBody>
          </p:sp>
        </mc:Fallback>
      </mc:AlternateContent>
      <p:sp>
        <p:nvSpPr>
          <p:cNvPr id="19" name="TextBox 18">
            <a:extLst>
              <a:ext uri="{FF2B5EF4-FFF2-40B4-BE49-F238E27FC236}">
                <a16:creationId xmlns:a16="http://schemas.microsoft.com/office/drawing/2014/main" id="{E39F3132-A9AB-7137-C987-914BCCEED4B1}"/>
              </a:ext>
            </a:extLst>
          </p:cNvPr>
          <p:cNvSpPr txBox="1"/>
          <p:nvPr/>
        </p:nvSpPr>
        <p:spPr>
          <a:xfrm>
            <a:off x="8223303" y="2091890"/>
            <a:ext cx="3112022" cy="400110"/>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Given two commitments</a:t>
            </a:r>
            <a:endParaRPr lang="en-IL" sz="2000" dirty="0">
              <a:latin typeface="Helvetica Neue Light" panose="02000403000000020004" pitchFamily="2" charset="0"/>
              <a:ea typeface="Helvetica Neue Light" panose="02000403000000020004" pitchFamily="2" charset="0"/>
            </a:endParaRPr>
          </a:p>
        </p:txBody>
      </p:sp>
      <p:sp>
        <p:nvSpPr>
          <p:cNvPr id="20" name="TextBox 19">
            <a:extLst>
              <a:ext uri="{FF2B5EF4-FFF2-40B4-BE49-F238E27FC236}">
                <a16:creationId xmlns:a16="http://schemas.microsoft.com/office/drawing/2014/main" id="{59094779-C7AA-71E8-532B-FFA54FBB9E8D}"/>
              </a:ext>
            </a:extLst>
          </p:cNvPr>
          <p:cNvSpPr txBox="1"/>
          <p:nvPr/>
        </p:nvSpPr>
        <p:spPr>
          <a:xfrm>
            <a:off x="8105762" y="3513005"/>
            <a:ext cx="3347104" cy="400110"/>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A re-randomization</a:t>
            </a:r>
            <a:endParaRPr lang="en-IL"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9C20B665-9596-FAAA-99CB-952C08FEE22D}"/>
                  </a:ext>
                </a:extLst>
              </p:cNvPr>
              <p:cNvSpPr/>
              <p:nvPr/>
            </p:nvSpPr>
            <p:spPr>
              <a:xfrm>
                <a:off x="9118849" y="3990589"/>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21" name="Rounded Rectangle 20">
                <a:extLst>
                  <a:ext uri="{FF2B5EF4-FFF2-40B4-BE49-F238E27FC236}">
                    <a16:creationId xmlns:a16="http://schemas.microsoft.com/office/drawing/2014/main" id="{9C20B665-9596-FAAA-99CB-952C08FEE22D}"/>
                  </a:ext>
                </a:extLst>
              </p:cNvPr>
              <p:cNvSpPr>
                <a:spLocks noRot="1" noChangeAspect="1" noMove="1" noResize="1" noEditPoints="1" noAdjustHandles="1" noChangeArrowheads="1" noChangeShapeType="1" noTextEdit="1"/>
              </p:cNvSpPr>
              <p:nvPr/>
            </p:nvSpPr>
            <p:spPr>
              <a:xfrm>
                <a:off x="9118849" y="3990589"/>
                <a:ext cx="1320929" cy="689953"/>
              </a:xfrm>
              <a:prstGeom prst="roundRect">
                <a:avLst/>
              </a:prstGeom>
              <a:blipFill>
                <a:blip r:embed="rId19"/>
                <a:stretch>
                  <a:fillRect/>
                </a:stretch>
              </a:blipFill>
              <a:ln>
                <a:solidFill>
                  <a:schemeClr val="accent4">
                    <a:lumMod val="40000"/>
                    <a:lumOff val="60000"/>
                  </a:schemeClr>
                </a:solidFill>
              </a:ln>
            </p:spPr>
            <p:txBody>
              <a:bodyPr/>
              <a:lstStyle/>
              <a:p>
                <a:r>
                  <a:rPr lang="en-IL">
                    <a:noFill/>
                  </a:rPr>
                  <a:t> </a:t>
                </a:r>
              </a:p>
            </p:txBody>
          </p:sp>
        </mc:Fallback>
      </mc:AlternateContent>
      <p:sp>
        <p:nvSpPr>
          <p:cNvPr id="22" name="TextBox 21">
            <a:extLst>
              <a:ext uri="{FF2B5EF4-FFF2-40B4-BE49-F238E27FC236}">
                <a16:creationId xmlns:a16="http://schemas.microsoft.com/office/drawing/2014/main" id="{9153F9C3-B8FA-1A6B-BB80-BFB5F3B231FB}"/>
              </a:ext>
            </a:extLst>
          </p:cNvPr>
          <p:cNvSpPr txBox="1"/>
          <p:nvPr/>
        </p:nvSpPr>
        <p:spPr>
          <a:xfrm>
            <a:off x="8164046" y="4806965"/>
            <a:ext cx="3347104" cy="707886"/>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should be </a:t>
            </a:r>
            <a:r>
              <a:rPr lang="en-US" sz="2000" b="1" dirty="0" err="1">
                <a:solidFill>
                  <a:srgbClr val="C00000"/>
                </a:solidFill>
                <a:latin typeface="Helvetica Neue Light" panose="02000403000000020004" pitchFamily="2" charset="0"/>
                <a:ea typeface="Helvetica Neue Light" panose="02000403000000020004" pitchFamily="2" charset="0"/>
              </a:rPr>
              <a:t>unlinkable</a:t>
            </a:r>
            <a:r>
              <a:rPr lang="en-US" sz="2000" dirty="0">
                <a:latin typeface="Helvetica Neue Light" panose="02000403000000020004" pitchFamily="2" charset="0"/>
                <a:ea typeface="Helvetica Neue Light" panose="02000403000000020004" pitchFamily="2" charset="0"/>
              </a:rPr>
              <a:t> to the commitment it came from </a:t>
            </a:r>
            <a:endParaRPr lang="en-IL"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BEF9BAB-2AEF-206F-5265-1B8574D718C4}"/>
                  </a:ext>
                </a:extLst>
              </p:cNvPr>
              <p:cNvSpPr txBox="1"/>
              <p:nvPr/>
            </p:nvSpPr>
            <p:spPr>
              <a:xfrm>
                <a:off x="1396918" y="6195577"/>
                <a:ext cx="1988045"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Correctness</a:t>
                </a:r>
              </a:p>
            </p:txBody>
          </p:sp>
        </mc:Choice>
        <mc:Fallback xmlns="">
          <p:sp>
            <p:nvSpPr>
              <p:cNvPr id="23" name="TextBox 22">
                <a:extLst>
                  <a:ext uri="{FF2B5EF4-FFF2-40B4-BE49-F238E27FC236}">
                    <a16:creationId xmlns:a16="http://schemas.microsoft.com/office/drawing/2014/main" id="{BBEF9BAB-2AEF-206F-5265-1B8574D718C4}"/>
                  </a:ext>
                </a:extLst>
              </p:cNvPr>
              <p:cNvSpPr txBox="1">
                <a:spLocks noRot="1" noChangeAspect="1" noMove="1" noResize="1" noEditPoints="1" noAdjustHandles="1" noChangeArrowheads="1" noChangeShapeType="1" noTextEdit="1"/>
              </p:cNvSpPr>
              <p:nvPr/>
            </p:nvSpPr>
            <p:spPr>
              <a:xfrm>
                <a:off x="1396918" y="6195577"/>
                <a:ext cx="1988045" cy="461665"/>
              </a:xfrm>
              <a:prstGeom prst="rect">
                <a:avLst/>
              </a:prstGeom>
              <a:blipFill>
                <a:blip r:embed="rId20"/>
                <a:stretch>
                  <a:fillRect t="-10526" r="-3797" b="-26316"/>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D32E953-2474-0DD2-D1AE-601EF1BAD05E}"/>
                  </a:ext>
                </a:extLst>
              </p:cNvPr>
              <p:cNvSpPr txBox="1"/>
              <p:nvPr/>
            </p:nvSpPr>
            <p:spPr>
              <a:xfrm>
                <a:off x="5271436" y="6199279"/>
                <a:ext cx="1936749"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Uniqueness</a:t>
                </a:r>
              </a:p>
            </p:txBody>
          </p:sp>
        </mc:Choice>
        <mc:Fallback xmlns="">
          <p:sp>
            <p:nvSpPr>
              <p:cNvPr id="24" name="TextBox 23">
                <a:extLst>
                  <a:ext uri="{FF2B5EF4-FFF2-40B4-BE49-F238E27FC236}">
                    <a16:creationId xmlns:a16="http://schemas.microsoft.com/office/drawing/2014/main" id="{AD32E953-2474-0DD2-D1AE-601EF1BAD05E}"/>
                  </a:ext>
                </a:extLst>
              </p:cNvPr>
              <p:cNvSpPr txBox="1">
                <a:spLocks noRot="1" noChangeAspect="1" noMove="1" noResize="1" noEditPoints="1" noAdjustHandles="1" noChangeArrowheads="1" noChangeShapeType="1" noTextEdit="1"/>
              </p:cNvSpPr>
              <p:nvPr/>
            </p:nvSpPr>
            <p:spPr>
              <a:xfrm>
                <a:off x="5271436" y="6199279"/>
                <a:ext cx="1936749" cy="461665"/>
              </a:xfrm>
              <a:prstGeom prst="rect">
                <a:avLst/>
              </a:prstGeom>
              <a:blipFill>
                <a:blip r:embed="rId21"/>
                <a:stretch>
                  <a:fillRect t="-10811" r="-3922" b="-27027"/>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3316C79-D757-4458-767F-B51B327A1700}"/>
                  </a:ext>
                </a:extLst>
              </p:cNvPr>
              <p:cNvSpPr txBox="1"/>
              <p:nvPr/>
            </p:nvSpPr>
            <p:spPr>
              <a:xfrm>
                <a:off x="8610339" y="6199279"/>
                <a:ext cx="2454518"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Unpredictability</a:t>
                </a:r>
              </a:p>
            </p:txBody>
          </p:sp>
        </mc:Choice>
        <mc:Fallback xmlns="">
          <p:sp>
            <p:nvSpPr>
              <p:cNvPr id="25" name="TextBox 24">
                <a:extLst>
                  <a:ext uri="{FF2B5EF4-FFF2-40B4-BE49-F238E27FC236}">
                    <a16:creationId xmlns:a16="http://schemas.microsoft.com/office/drawing/2014/main" id="{23316C79-D757-4458-767F-B51B327A1700}"/>
                  </a:ext>
                </a:extLst>
              </p:cNvPr>
              <p:cNvSpPr txBox="1">
                <a:spLocks noRot="1" noChangeAspect="1" noMove="1" noResize="1" noEditPoints="1" noAdjustHandles="1" noChangeArrowheads="1" noChangeShapeType="1" noTextEdit="1"/>
              </p:cNvSpPr>
              <p:nvPr/>
            </p:nvSpPr>
            <p:spPr>
              <a:xfrm>
                <a:off x="8610339" y="6199279"/>
                <a:ext cx="2454518" cy="461665"/>
              </a:xfrm>
              <a:prstGeom prst="rect">
                <a:avLst/>
              </a:prstGeom>
              <a:blipFill>
                <a:blip r:embed="rId22"/>
                <a:stretch>
                  <a:fillRect t="-10811" r="-2564" b="-27027"/>
                </a:stretch>
              </a:blipFill>
            </p:spPr>
            <p:txBody>
              <a:bodyPr/>
              <a:lstStyle/>
              <a:p>
                <a:r>
                  <a:rPr lang="en-IL">
                    <a:noFill/>
                  </a:rPr>
                  <a:t> </a:t>
                </a:r>
              </a:p>
            </p:txBody>
          </p:sp>
        </mc:Fallback>
      </mc:AlternateContent>
      <p:sp>
        <p:nvSpPr>
          <p:cNvPr id="3" name="Rectangle 2">
            <a:extLst>
              <a:ext uri="{FF2B5EF4-FFF2-40B4-BE49-F238E27FC236}">
                <a16:creationId xmlns:a16="http://schemas.microsoft.com/office/drawing/2014/main" id="{BC0893F5-B68C-4BF4-CBCE-889B884A7DB7}"/>
              </a:ext>
            </a:extLst>
          </p:cNvPr>
          <p:cNvSpPr/>
          <p:nvPr/>
        </p:nvSpPr>
        <p:spPr>
          <a:xfrm>
            <a:off x="7814855" y="1769567"/>
            <a:ext cx="4524101" cy="702945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S</a:t>
            </a:r>
          </a:p>
        </p:txBody>
      </p:sp>
    </p:spTree>
    <p:extLst>
      <p:ext uri="{BB962C8B-B14F-4D97-AF65-F5344CB8AC3E}">
        <p14:creationId xmlns:p14="http://schemas.microsoft.com/office/powerpoint/2010/main" val="4198244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Re-randomizable Commitments (RRCs)</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6" name="TextBox 5">
            <a:extLst>
              <a:ext uri="{FF2B5EF4-FFF2-40B4-BE49-F238E27FC236}">
                <a16:creationId xmlns:a16="http://schemas.microsoft.com/office/drawing/2014/main" id="{446D2FB1-08BF-9AB2-0470-B766175491BC}"/>
              </a:ext>
            </a:extLst>
          </p:cNvPr>
          <p:cNvSpPr txBox="1"/>
          <p:nvPr/>
        </p:nvSpPr>
        <p:spPr>
          <a:xfrm>
            <a:off x="838200" y="1307902"/>
            <a:ext cx="8548688" cy="461665"/>
          </a:xfrm>
          <a:prstGeom prst="rect">
            <a:avLst/>
          </a:prstGeom>
          <a:noFill/>
        </p:spPr>
        <p:txBody>
          <a:bodyPr wrap="square">
            <a:spAutoFit/>
          </a:bodyPr>
          <a:lstStyle/>
          <a:p>
            <a:r>
              <a:rPr lang="en-IL" sz="2400" dirty="0">
                <a:latin typeface="Helvetica Neue Light" panose="02000403000000020004" pitchFamily="2" charset="0"/>
                <a:ea typeface="Helvetica Neue Light" panose="02000403000000020004" pitchFamily="2" charset="0"/>
              </a:rPr>
              <a:t>What properties does the commitment need to satisfy?</a:t>
            </a:r>
          </a:p>
        </p:txBody>
      </p:sp>
      <p:sp>
        <p:nvSpPr>
          <p:cNvPr id="7" name="TextBox 6">
            <a:extLst>
              <a:ext uri="{FF2B5EF4-FFF2-40B4-BE49-F238E27FC236}">
                <a16:creationId xmlns:a16="http://schemas.microsoft.com/office/drawing/2014/main" id="{3BE8AE51-51B1-2EC2-0F60-D9EE75B70547}"/>
              </a:ext>
            </a:extLst>
          </p:cNvPr>
          <p:cNvSpPr txBox="1"/>
          <p:nvPr/>
        </p:nvSpPr>
        <p:spPr>
          <a:xfrm>
            <a:off x="1379561" y="5741650"/>
            <a:ext cx="2274982"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Re-randomizable</a:t>
            </a:r>
          </a:p>
        </p:txBody>
      </p:sp>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F0DB4F9F-510C-3E83-B9E5-F436B9B8DC93}"/>
                  </a:ext>
                </a:extLst>
              </p:cNvPr>
              <p:cNvSpPr/>
              <p:nvPr/>
            </p:nvSpPr>
            <p:spPr>
              <a:xfrm>
                <a:off x="1196123" y="2683806"/>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8" name="Rounded Rectangle 7">
                <a:extLst>
                  <a:ext uri="{FF2B5EF4-FFF2-40B4-BE49-F238E27FC236}">
                    <a16:creationId xmlns:a16="http://schemas.microsoft.com/office/drawing/2014/main" id="{F0DB4F9F-510C-3E83-B9E5-F436B9B8DC93}"/>
                  </a:ext>
                </a:extLst>
              </p:cNvPr>
              <p:cNvSpPr>
                <a:spLocks noRot="1" noChangeAspect="1" noMove="1" noResize="1" noEditPoints="1" noAdjustHandles="1" noChangeArrowheads="1" noChangeShapeType="1" noTextEdit="1"/>
              </p:cNvSpPr>
              <p:nvPr/>
            </p:nvSpPr>
            <p:spPr>
              <a:xfrm>
                <a:off x="1196123" y="2683806"/>
                <a:ext cx="1320929" cy="689953"/>
              </a:xfrm>
              <a:prstGeom prst="roundRect">
                <a:avLst/>
              </a:prstGeom>
              <a:blipFill>
                <a:blip r:embed="rId3"/>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C5E2EE26-CD82-1B3F-CBA5-A4F4BBFFC2FD}"/>
                  </a:ext>
                </a:extLst>
              </p:cNvPr>
              <p:cNvSpPr/>
              <p:nvPr/>
            </p:nvSpPr>
            <p:spPr>
              <a:xfrm>
                <a:off x="1196123" y="3599231"/>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9" name="Rounded Rectangle 8">
                <a:extLst>
                  <a:ext uri="{FF2B5EF4-FFF2-40B4-BE49-F238E27FC236}">
                    <a16:creationId xmlns:a16="http://schemas.microsoft.com/office/drawing/2014/main" id="{C5E2EE26-CD82-1B3F-CBA5-A4F4BBFFC2FD}"/>
                  </a:ext>
                </a:extLst>
              </p:cNvPr>
              <p:cNvSpPr>
                <a:spLocks noRot="1" noChangeAspect="1" noMove="1" noResize="1" noEditPoints="1" noAdjustHandles="1" noChangeArrowheads="1" noChangeShapeType="1" noTextEdit="1"/>
              </p:cNvSpPr>
              <p:nvPr/>
            </p:nvSpPr>
            <p:spPr>
              <a:xfrm>
                <a:off x="1196123" y="3599231"/>
                <a:ext cx="1320929" cy="689953"/>
              </a:xfrm>
              <a:prstGeom prst="roundRect">
                <a:avLst/>
              </a:prstGeom>
              <a:blipFill>
                <a:blip r:embed="rId4"/>
                <a:stretch>
                  <a:fillRect/>
                </a:stretch>
              </a:blipFill>
              <a:ln>
                <a:solidFill>
                  <a:schemeClr val="accent4">
                    <a:lumMod val="40000"/>
                    <a:lumOff val="60000"/>
                  </a:schemeClr>
                </a:solidFill>
              </a:ln>
            </p:spPr>
            <p:txBody>
              <a:bodyPr/>
              <a:lstStyle/>
              <a:p>
                <a:r>
                  <a:rPr lang="en-IL">
                    <a:noFill/>
                  </a:rPr>
                  <a:t> </a:t>
                </a:r>
              </a:p>
            </p:txBody>
          </p:sp>
        </mc:Fallback>
      </mc:AlternateContent>
      <p:pic>
        <p:nvPicPr>
          <p:cNvPr id="10" name="Graphic 9" descr="Female Profile with solid fill">
            <a:extLst>
              <a:ext uri="{FF2B5EF4-FFF2-40B4-BE49-F238E27FC236}">
                <a16:creationId xmlns:a16="http://schemas.microsoft.com/office/drawing/2014/main" id="{B27E5109-5A09-690E-66A3-73165AFD0F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5254" y="1860919"/>
            <a:ext cx="862665" cy="862665"/>
          </a:xfrm>
          <a:prstGeom prst="rect">
            <a:avLst/>
          </a:prstGeom>
        </p:spPr>
      </p:pic>
      <p:pic>
        <p:nvPicPr>
          <p:cNvPr id="11" name="Graphic 10" descr="School boy with solid fill">
            <a:extLst>
              <a:ext uri="{FF2B5EF4-FFF2-40B4-BE49-F238E27FC236}">
                <a16:creationId xmlns:a16="http://schemas.microsoft.com/office/drawing/2014/main" id="{621082AB-F02E-B4EB-951B-033569B0BF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231945" y="3015750"/>
            <a:ext cx="964178" cy="964178"/>
          </a:xfrm>
          <a:prstGeom prst="rect">
            <a:avLst/>
          </a:prstGeom>
        </p:spPr>
      </p:pic>
      <p:cxnSp>
        <p:nvCxnSpPr>
          <p:cNvPr id="12" name="Straight Arrow Connector 11">
            <a:extLst>
              <a:ext uri="{FF2B5EF4-FFF2-40B4-BE49-F238E27FC236}">
                <a16:creationId xmlns:a16="http://schemas.microsoft.com/office/drawing/2014/main" id="{54F6046B-6557-8ED2-E4FE-F7E1F5A914E6}"/>
              </a:ext>
            </a:extLst>
          </p:cNvPr>
          <p:cNvCxnSpPr>
            <a:cxnSpLocks/>
          </p:cNvCxnSpPr>
          <p:nvPr/>
        </p:nvCxnSpPr>
        <p:spPr>
          <a:xfrm>
            <a:off x="1856582" y="2600836"/>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793A1F8-29C3-72DB-2F0A-1FAC5FDA978D}"/>
              </a:ext>
            </a:extLst>
          </p:cNvPr>
          <p:cNvCxnSpPr>
            <a:cxnSpLocks/>
          </p:cNvCxnSpPr>
          <p:nvPr/>
        </p:nvCxnSpPr>
        <p:spPr>
          <a:xfrm>
            <a:off x="1851030" y="3373759"/>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012B760-2F45-514B-BC36-D9B8411CE1EA}"/>
                  </a:ext>
                </a:extLst>
              </p:cNvPr>
              <p:cNvSpPr txBox="1"/>
              <p:nvPr/>
            </p:nvSpPr>
            <p:spPr>
              <a:xfrm>
                <a:off x="2517052" y="2964265"/>
                <a:ext cx="1543046" cy="1015663"/>
              </a:xfrm>
              <a:prstGeom prst="rect">
                <a:avLst/>
              </a:prstGeom>
              <a:noFill/>
            </p:spPr>
            <p:txBody>
              <a:bodyPr wrap="square" rtlCol="0">
                <a:spAutoFit/>
              </a:bodyPr>
              <a:lstStyle/>
              <a:p>
                <a:pPr algn="ctr"/>
                <a:r>
                  <a:rPr lang="en-IL" sz="2000" dirty="0">
                    <a:latin typeface="Helvetica Neue Light" panose="02000403000000020004" pitchFamily="2" charset="0"/>
                    <a:ea typeface="Helvetica Neue Light" panose="02000403000000020004" pitchFamily="2" charset="0"/>
                  </a:rPr>
                  <a:t>Does not require knowing </a:t>
                </a:r>
                <a14:m>
                  <m:oMath xmlns:m="http://schemas.openxmlformats.org/officeDocument/2006/math">
                    <m:r>
                      <a:rPr lang="en-US" sz="2000" b="0" i="1" smtClean="0">
                        <a:latin typeface="Cambria Math" panose="02040503050406030204" pitchFamily="18" charset="0"/>
                        <a:ea typeface="Helvetica Neue Light" panose="02000403000000020004" pitchFamily="2" charset="0"/>
                      </a:rPr>
                      <m:t>𝑘</m:t>
                    </m:r>
                  </m:oMath>
                </a14:m>
                <a:endParaRPr lang="en-IL" sz="2000" dirty="0">
                  <a:latin typeface="Helvetica Neue Light" panose="02000403000000020004" pitchFamily="2" charset="0"/>
                  <a:ea typeface="Helvetica Neue Light" panose="02000403000000020004" pitchFamily="2" charset="0"/>
                </a:endParaRPr>
              </a:p>
            </p:txBody>
          </p:sp>
        </mc:Choice>
        <mc:Fallback xmlns="">
          <p:sp>
            <p:nvSpPr>
              <p:cNvPr id="29" name="TextBox 28">
                <a:extLst>
                  <a:ext uri="{FF2B5EF4-FFF2-40B4-BE49-F238E27FC236}">
                    <a16:creationId xmlns:a16="http://schemas.microsoft.com/office/drawing/2014/main" id="{E012B760-2F45-514B-BC36-D9B8411CE1EA}"/>
                  </a:ext>
                </a:extLst>
              </p:cNvPr>
              <p:cNvSpPr txBox="1">
                <a:spLocks noRot="1" noChangeAspect="1" noMove="1" noResize="1" noEditPoints="1" noAdjustHandles="1" noChangeArrowheads="1" noChangeShapeType="1" noTextEdit="1"/>
              </p:cNvSpPr>
              <p:nvPr/>
            </p:nvSpPr>
            <p:spPr>
              <a:xfrm>
                <a:off x="2517052" y="2964265"/>
                <a:ext cx="1543046" cy="1015663"/>
              </a:xfrm>
              <a:prstGeom prst="rect">
                <a:avLst/>
              </a:prstGeom>
              <a:blipFill>
                <a:blip r:embed="rId9"/>
                <a:stretch>
                  <a:fillRect t="-3704" b="-9877"/>
                </a:stretch>
              </a:blipFill>
            </p:spPr>
            <p:txBody>
              <a:bodyPr/>
              <a:lstStyle/>
              <a:p>
                <a:r>
                  <a:rPr lang="en-IL">
                    <a:noFill/>
                  </a:rPr>
                  <a:t> </a:t>
                </a:r>
              </a:p>
            </p:txBody>
          </p:sp>
        </mc:Fallback>
      </mc:AlternateContent>
      <p:pic>
        <p:nvPicPr>
          <p:cNvPr id="31" name="Graphic 30" descr="Female Profile with solid fill">
            <a:extLst>
              <a:ext uri="{FF2B5EF4-FFF2-40B4-BE49-F238E27FC236}">
                <a16:creationId xmlns:a16="http://schemas.microsoft.com/office/drawing/2014/main" id="{AFC8AF57-2F37-0567-ED4D-7C9A0BA430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2701" y="4677473"/>
            <a:ext cx="862665" cy="862665"/>
          </a:xfrm>
          <a:prstGeom prst="rect">
            <a:avLst/>
          </a:prstGeom>
        </p:spPr>
      </p:pic>
      <p:sp>
        <p:nvSpPr>
          <p:cNvPr id="32" name="Rounded Rectangular Callout 31">
            <a:extLst>
              <a:ext uri="{FF2B5EF4-FFF2-40B4-BE49-F238E27FC236}">
                <a16:creationId xmlns:a16="http://schemas.microsoft.com/office/drawing/2014/main" id="{A26F527E-8FE8-DB5A-E385-518AAEDE6AEF}"/>
              </a:ext>
            </a:extLst>
          </p:cNvPr>
          <p:cNvSpPr/>
          <p:nvPr/>
        </p:nvSpPr>
        <p:spPr>
          <a:xfrm>
            <a:off x="1196123" y="4582246"/>
            <a:ext cx="1695501" cy="1053117"/>
          </a:xfrm>
          <a:prstGeom prst="wedgeRoundRectCallout">
            <a:avLst>
              <a:gd name="adj1" fmla="val -64229"/>
              <a:gd name="adj2" fmla="val -14352"/>
              <a:gd name="adj3" fmla="val 16667"/>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dirty="0">
              <a:solidFill>
                <a:schemeClr val="tx1"/>
              </a:solidFill>
            </a:endParaRPr>
          </a:p>
        </p:txBody>
      </p:sp>
      <p:sp>
        <p:nvSpPr>
          <p:cNvPr id="33" name="TextBox 32">
            <a:extLst>
              <a:ext uri="{FF2B5EF4-FFF2-40B4-BE49-F238E27FC236}">
                <a16:creationId xmlns:a16="http://schemas.microsoft.com/office/drawing/2014/main" id="{6A1B2F56-67A7-F022-FF82-9D45E6DEBD1D}"/>
              </a:ext>
            </a:extLst>
          </p:cNvPr>
          <p:cNvSpPr txBox="1"/>
          <p:nvPr/>
        </p:nvSpPr>
        <p:spPr>
          <a:xfrm>
            <a:off x="928011" y="4622299"/>
            <a:ext cx="1846038" cy="369332"/>
          </a:xfrm>
          <a:prstGeom prst="rect">
            <a:avLst/>
          </a:prstGeom>
          <a:noFill/>
        </p:spPr>
        <p:txBody>
          <a:bodyPr wrap="square">
            <a:spAutoFit/>
          </a:bodyPr>
          <a:lstStyle/>
          <a:p>
            <a:pPr algn="ctr"/>
            <a:r>
              <a:rPr lang="en-IL" b="1" dirty="0">
                <a:solidFill>
                  <a:schemeClr val="tx1"/>
                </a:solidFill>
                <a:latin typeface="HELVETICA NEUE LIGHT" panose="02000403000000020004" pitchFamily="2" charset="0"/>
                <a:ea typeface="HELVETICA NEUE LIGHT" panose="02000403000000020004" pitchFamily="2" charset="0"/>
              </a:rPr>
              <a:t>Opening to</a:t>
            </a:r>
          </a:p>
        </p:txBody>
      </p:sp>
      <mc:AlternateContent xmlns:mc="http://schemas.openxmlformats.org/markup-compatibility/2006" xmlns:a14="http://schemas.microsoft.com/office/drawing/2010/main">
        <mc:Choice Requires="a14">
          <p:sp>
            <p:nvSpPr>
              <p:cNvPr id="35" name="Rounded Rectangle 34">
                <a:extLst>
                  <a:ext uri="{FF2B5EF4-FFF2-40B4-BE49-F238E27FC236}">
                    <a16:creationId xmlns:a16="http://schemas.microsoft.com/office/drawing/2014/main" id="{0D6FCB7E-8545-1BFC-9D0D-652BC780ABF4}"/>
                  </a:ext>
                </a:extLst>
              </p:cNvPr>
              <p:cNvSpPr/>
              <p:nvPr/>
            </p:nvSpPr>
            <p:spPr>
              <a:xfrm>
                <a:off x="1425254" y="4991631"/>
                <a:ext cx="1263208" cy="525640"/>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35" name="Rounded Rectangle 34">
                <a:extLst>
                  <a:ext uri="{FF2B5EF4-FFF2-40B4-BE49-F238E27FC236}">
                    <a16:creationId xmlns:a16="http://schemas.microsoft.com/office/drawing/2014/main" id="{0D6FCB7E-8545-1BFC-9D0D-652BC780ABF4}"/>
                  </a:ext>
                </a:extLst>
              </p:cNvPr>
              <p:cNvSpPr>
                <a:spLocks noRot="1" noChangeAspect="1" noMove="1" noResize="1" noEditPoints="1" noAdjustHandles="1" noChangeArrowheads="1" noChangeShapeType="1" noTextEdit="1"/>
              </p:cNvSpPr>
              <p:nvPr/>
            </p:nvSpPr>
            <p:spPr>
              <a:xfrm>
                <a:off x="1425254" y="4991631"/>
                <a:ext cx="1263208" cy="525640"/>
              </a:xfrm>
              <a:prstGeom prst="roundRect">
                <a:avLst/>
              </a:prstGeom>
              <a:blipFill>
                <a:blip r:embed="rId10"/>
                <a:stretch>
                  <a:fillRect/>
                </a:stretch>
              </a:blipFill>
              <a:ln>
                <a:solidFill>
                  <a:schemeClr val="accent4">
                    <a:lumMod val="40000"/>
                    <a:lumOff val="60000"/>
                  </a:schemeClr>
                </a:solidFill>
              </a:ln>
            </p:spPr>
            <p:txBody>
              <a:bodyPr/>
              <a:lstStyle/>
              <a:p>
                <a:r>
                  <a:rPr lang="en-IL">
                    <a:noFill/>
                  </a:rPr>
                  <a:t> </a:t>
                </a:r>
              </a:p>
            </p:txBody>
          </p:sp>
        </mc:Fallback>
      </mc:AlternateContent>
      <p:sp>
        <p:nvSpPr>
          <p:cNvPr id="36" name="TextBox 35">
            <a:extLst>
              <a:ext uri="{FF2B5EF4-FFF2-40B4-BE49-F238E27FC236}">
                <a16:creationId xmlns:a16="http://schemas.microsoft.com/office/drawing/2014/main" id="{709865F0-CA7F-D9AB-40CC-8C1232654C44}"/>
              </a:ext>
            </a:extLst>
          </p:cNvPr>
          <p:cNvSpPr txBox="1"/>
          <p:nvPr/>
        </p:nvSpPr>
        <p:spPr>
          <a:xfrm>
            <a:off x="2773732" y="4618339"/>
            <a:ext cx="2022745" cy="1015663"/>
          </a:xfrm>
          <a:prstGeom prst="rect">
            <a:avLst/>
          </a:prstGeom>
          <a:noFill/>
        </p:spPr>
        <p:txBody>
          <a:bodyPr wrap="square" rtlCol="0">
            <a:spAutoFit/>
          </a:bodyPr>
          <a:lstStyle/>
          <a:p>
            <a:pPr marL="0" algn="ctr" defTabSz="457200" rtl="1" eaLnBrk="1" latinLnBrk="0" hangingPunct="1"/>
            <a:r>
              <a:rPr lang="en-US" sz="2000" dirty="0">
                <a:latin typeface="Helvetica Neue Light" panose="02000403000000020004" pitchFamily="2" charset="0"/>
                <a:ea typeface="Helvetica Neue Light" panose="02000403000000020004" pitchFamily="2" charset="0"/>
              </a:rPr>
              <a:t>can open randomized commitments</a:t>
            </a:r>
            <a:endParaRPr lang="en-IL" sz="2000" dirty="0">
              <a:latin typeface="Helvetica Neue Light" panose="02000403000000020004" pitchFamily="2" charset="0"/>
              <a:ea typeface="Helvetica Neue Light" panose="02000403000000020004" pitchFamily="2" charset="0"/>
            </a:endParaRPr>
          </a:p>
        </p:txBody>
      </p:sp>
      <p:sp>
        <p:nvSpPr>
          <p:cNvPr id="37" name="TextBox 36">
            <a:extLst>
              <a:ext uri="{FF2B5EF4-FFF2-40B4-BE49-F238E27FC236}">
                <a16:creationId xmlns:a16="http://schemas.microsoft.com/office/drawing/2014/main" id="{EEF78CA4-F51C-4C18-EC78-0B71B01281C2}"/>
              </a:ext>
            </a:extLst>
          </p:cNvPr>
          <p:cNvSpPr txBox="1"/>
          <p:nvPr/>
        </p:nvSpPr>
        <p:spPr>
          <a:xfrm>
            <a:off x="5759181" y="5741649"/>
            <a:ext cx="1119217"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Binding</a:t>
            </a:r>
          </a:p>
        </p:txBody>
      </p:sp>
      <mc:AlternateContent xmlns:mc="http://schemas.openxmlformats.org/markup-compatibility/2006" xmlns:a14="http://schemas.microsoft.com/office/drawing/2010/main">
        <mc:Choice Requires="a14">
          <p:sp>
            <p:nvSpPr>
              <p:cNvPr id="38" name="Rounded Rectangle 37">
                <a:extLst>
                  <a:ext uri="{FF2B5EF4-FFF2-40B4-BE49-F238E27FC236}">
                    <a16:creationId xmlns:a16="http://schemas.microsoft.com/office/drawing/2014/main" id="{BD80DAA3-4D71-37FE-51F0-6E47164E28C8}"/>
                  </a:ext>
                </a:extLst>
              </p:cNvPr>
              <p:cNvSpPr/>
              <p:nvPr/>
            </p:nvSpPr>
            <p:spPr>
              <a:xfrm>
                <a:off x="5674491" y="3367136"/>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oMath>
                  </m:oMathPara>
                </a14:m>
                <a:endParaRPr lang="en-IL" sz="2000" dirty="0"/>
              </a:p>
            </p:txBody>
          </p:sp>
        </mc:Choice>
        <mc:Fallback xmlns="">
          <p:sp>
            <p:nvSpPr>
              <p:cNvPr id="38" name="Rounded Rectangle 37">
                <a:extLst>
                  <a:ext uri="{FF2B5EF4-FFF2-40B4-BE49-F238E27FC236}">
                    <a16:creationId xmlns:a16="http://schemas.microsoft.com/office/drawing/2014/main" id="{BD80DAA3-4D71-37FE-51F0-6E47164E28C8}"/>
                  </a:ext>
                </a:extLst>
              </p:cNvPr>
              <p:cNvSpPr>
                <a:spLocks noRot="1" noChangeAspect="1" noMove="1" noResize="1" noEditPoints="1" noAdjustHandles="1" noChangeArrowheads="1" noChangeShapeType="1" noTextEdit="1"/>
              </p:cNvSpPr>
              <p:nvPr/>
            </p:nvSpPr>
            <p:spPr>
              <a:xfrm>
                <a:off x="5674491" y="3367136"/>
                <a:ext cx="1320929" cy="689953"/>
              </a:xfrm>
              <a:prstGeom prst="roundRect">
                <a:avLst/>
              </a:prstGeom>
              <a:blipFill>
                <a:blip r:embed="rId11"/>
                <a:stretch>
                  <a:fillRect/>
                </a:stretch>
              </a:blipFill>
              <a:ln>
                <a:solidFill>
                  <a:schemeClr val="accent4">
                    <a:lumMod val="40000"/>
                    <a:lumOff val="60000"/>
                  </a:schemeClr>
                </a:solidFill>
              </a:ln>
            </p:spPr>
            <p:txBody>
              <a:bodyPr/>
              <a:lstStyle/>
              <a:p>
                <a:r>
                  <a:rPr lang="en-IL">
                    <a:noFill/>
                  </a:rPr>
                  <a:t> </a:t>
                </a:r>
              </a:p>
            </p:txBody>
          </p:sp>
        </mc:Fallback>
      </mc:AlternateContent>
      <p:pic>
        <p:nvPicPr>
          <p:cNvPr id="42" name="Graphic 41" descr="Devil face with solid fill with solid fill">
            <a:extLst>
              <a:ext uri="{FF2B5EF4-FFF2-40B4-BE49-F238E27FC236}">
                <a16:creationId xmlns:a16="http://schemas.microsoft.com/office/drawing/2014/main" id="{EA7925C6-EBCF-C051-7D8F-FC141CF499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20802" y="2496664"/>
            <a:ext cx="828308" cy="828308"/>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37A59E8-4130-67F5-BA45-021E338A5036}"/>
                  </a:ext>
                </a:extLst>
              </p:cNvPr>
              <p:cNvSpPr txBox="1"/>
              <p:nvPr/>
            </p:nvSpPr>
            <p:spPr>
              <a:xfrm>
                <a:off x="5261407" y="4543191"/>
                <a:ext cx="2193132" cy="707886"/>
              </a:xfrm>
              <a:prstGeom prst="rect">
                <a:avLst/>
              </a:prstGeom>
              <a:noFill/>
            </p:spPr>
            <p:txBody>
              <a:bodyPr wrap="square">
                <a:spAutoFit/>
              </a:bodyPr>
              <a:lstStyle/>
              <a:p>
                <a:pPr algn="ctr"/>
                <a:r>
                  <a:rPr lang="en-IL" sz="2000" dirty="0">
                    <a:solidFill>
                      <a:schemeClr val="tx1"/>
                    </a:solidFill>
                    <a:latin typeface="Helvetica Neue Light" panose="02000403000000020004" pitchFamily="2" charset="0"/>
                    <a:ea typeface="Helvetica Neue Light" panose="02000403000000020004" pitchFamily="2" charset="0"/>
                  </a:rPr>
                  <a:t>Two distinct opening</a:t>
                </a:r>
                <a:r>
                  <a:rPr lang="en-US" sz="2000" dirty="0">
                    <a:latin typeface="Helvetica Neue Light" panose="02000403000000020004" pitchFamily="2" charset="0"/>
                    <a:ea typeface="Helvetica Neue Light" panose="02000403000000020004" pitchFamily="2" charset="0"/>
                  </a:rPr>
                  <a:t>s </a:t>
                </a:r>
                <a14:m>
                  <m:oMath xmlns:m="http://schemas.openxmlformats.org/officeDocument/2006/math">
                    <m:r>
                      <a:rPr lang="en-US" sz="2000" b="0" i="1" smtClean="0">
                        <a:latin typeface="Cambria Math" panose="02040503050406030204" pitchFamily="18" charset="0"/>
                        <a:ea typeface="Helvetica Neue Light" panose="02000403000000020004" pitchFamily="2" charset="0"/>
                      </a:rPr>
                      <m:t>𝑘</m:t>
                    </m:r>
                    <m:r>
                      <a:rPr lang="en-US" sz="2000" b="0" i="1" smtClean="0">
                        <a:latin typeface="Cambria Math" panose="02040503050406030204" pitchFamily="18" charset="0"/>
                        <a:ea typeface="Helvetica Neue Light" panose="02000403000000020004" pitchFamily="2" charset="0"/>
                      </a:rPr>
                      <m:t>≠</m:t>
                    </m:r>
                    <m:r>
                      <a:rPr lang="en-US" sz="2000" b="0" i="1" smtClean="0">
                        <a:latin typeface="Cambria Math" panose="02040503050406030204" pitchFamily="18" charset="0"/>
                        <a:ea typeface="Helvetica Neue Light" panose="02000403000000020004" pitchFamily="2" charset="0"/>
                      </a:rPr>
                      <m:t>𝑘</m:t>
                    </m:r>
                    <m:r>
                      <a:rPr lang="en-US" sz="2000" b="0" i="1" smtClean="0">
                        <a:latin typeface="Cambria Math" panose="02040503050406030204" pitchFamily="18" charset="0"/>
                        <a:ea typeface="Helvetica Neue Light" panose="02000403000000020004" pitchFamily="2" charset="0"/>
                      </a:rPr>
                      <m:t>′</m:t>
                    </m:r>
                  </m:oMath>
                </a14:m>
                <a:endParaRPr lang="en-IL" sz="2000" dirty="0">
                  <a:solidFill>
                    <a:schemeClr val="tx1"/>
                  </a:solidFill>
                  <a:latin typeface="Helvetica Neue Light" panose="02000403000000020004" pitchFamily="2" charset="0"/>
                  <a:ea typeface="Helvetica Neue Light" panose="02000403000000020004" pitchFamily="2" charset="0"/>
                </a:endParaRPr>
              </a:p>
            </p:txBody>
          </p:sp>
        </mc:Choice>
        <mc:Fallback xmlns="">
          <p:sp>
            <p:nvSpPr>
              <p:cNvPr id="45" name="TextBox 44">
                <a:extLst>
                  <a:ext uri="{FF2B5EF4-FFF2-40B4-BE49-F238E27FC236}">
                    <a16:creationId xmlns:a16="http://schemas.microsoft.com/office/drawing/2014/main" id="{C37A59E8-4130-67F5-BA45-021E338A5036}"/>
                  </a:ext>
                </a:extLst>
              </p:cNvPr>
              <p:cNvSpPr txBox="1">
                <a:spLocks noRot="1" noChangeAspect="1" noMove="1" noResize="1" noEditPoints="1" noAdjustHandles="1" noChangeArrowheads="1" noChangeShapeType="1" noTextEdit="1"/>
              </p:cNvSpPr>
              <p:nvPr/>
            </p:nvSpPr>
            <p:spPr>
              <a:xfrm>
                <a:off x="5261407" y="4543191"/>
                <a:ext cx="2193132" cy="707886"/>
              </a:xfrm>
              <a:prstGeom prst="rect">
                <a:avLst/>
              </a:prstGeom>
              <a:blipFill>
                <a:blip r:embed="rId14"/>
                <a:stretch>
                  <a:fillRect t="-3509" b="-14035"/>
                </a:stretch>
              </a:blipFill>
            </p:spPr>
            <p:txBody>
              <a:bodyPr/>
              <a:lstStyle/>
              <a:p>
                <a:r>
                  <a:rPr lang="en-IL">
                    <a:noFill/>
                  </a:rPr>
                  <a:t> </a:t>
                </a:r>
              </a:p>
            </p:txBody>
          </p:sp>
        </mc:Fallback>
      </mc:AlternateContent>
      <p:cxnSp>
        <p:nvCxnSpPr>
          <p:cNvPr id="46" name="Straight Arrow Connector 45">
            <a:extLst>
              <a:ext uri="{FF2B5EF4-FFF2-40B4-BE49-F238E27FC236}">
                <a16:creationId xmlns:a16="http://schemas.microsoft.com/office/drawing/2014/main" id="{D7ABF67A-5761-1413-98F4-0F648C9C012E}"/>
              </a:ext>
            </a:extLst>
          </p:cNvPr>
          <p:cNvCxnSpPr>
            <a:cxnSpLocks/>
          </p:cNvCxnSpPr>
          <p:nvPr/>
        </p:nvCxnSpPr>
        <p:spPr>
          <a:xfrm>
            <a:off x="6357974" y="3234265"/>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 name="Graphic 3" descr="Add with solid fill">
            <a:extLst>
              <a:ext uri="{FF2B5EF4-FFF2-40B4-BE49-F238E27FC236}">
                <a16:creationId xmlns:a16="http://schemas.microsoft.com/office/drawing/2014/main" id="{1161617B-379C-E70B-CF2E-F159B13114C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34808" y="3896860"/>
            <a:ext cx="646331" cy="646331"/>
          </a:xfrm>
          <a:prstGeom prst="rect">
            <a:avLst/>
          </a:prstGeom>
        </p:spPr>
      </p:pic>
      <p:sp>
        <p:nvSpPr>
          <p:cNvPr id="5" name="TextBox 4">
            <a:extLst>
              <a:ext uri="{FF2B5EF4-FFF2-40B4-BE49-F238E27FC236}">
                <a16:creationId xmlns:a16="http://schemas.microsoft.com/office/drawing/2014/main" id="{8D6C7649-16F7-C952-3521-66607A214A62}"/>
              </a:ext>
            </a:extLst>
          </p:cNvPr>
          <p:cNvSpPr txBox="1"/>
          <p:nvPr/>
        </p:nvSpPr>
        <p:spPr>
          <a:xfrm>
            <a:off x="5238389" y="2091890"/>
            <a:ext cx="2193132" cy="400110"/>
          </a:xfrm>
          <a:prstGeom prst="rect">
            <a:avLst/>
          </a:prstGeom>
          <a:noFill/>
        </p:spPr>
        <p:txBody>
          <a:bodyPr wrap="square">
            <a:spAutoFit/>
          </a:bodyPr>
          <a:lstStyle/>
          <a:p>
            <a:pPr algn="ctr"/>
            <a:r>
              <a:rPr lang="en-US" sz="2000" b="1" dirty="0">
                <a:solidFill>
                  <a:srgbClr val="C00000"/>
                </a:solidFill>
                <a:latin typeface="Helvetica Neue Light" panose="02000403000000020004" pitchFamily="2" charset="0"/>
                <a:ea typeface="Helvetica Neue Light" panose="02000403000000020004" pitchFamily="2" charset="0"/>
              </a:rPr>
              <a:t>NOT</a:t>
            </a:r>
            <a:r>
              <a:rPr lang="en-US" sz="2000" dirty="0">
                <a:solidFill>
                  <a:schemeClr val="tx1"/>
                </a:solidFill>
                <a:latin typeface="Helvetica Neue Light" panose="02000403000000020004" pitchFamily="2" charset="0"/>
                <a:ea typeface="Helvetica Neue Light" panose="02000403000000020004" pitchFamily="2" charset="0"/>
              </a:rPr>
              <a:t> possible:</a:t>
            </a:r>
            <a:endParaRPr lang="en-IL" sz="2000" dirty="0">
              <a:solidFill>
                <a:schemeClr val="tx1"/>
              </a:solidFill>
              <a:latin typeface="Helvetica Neue Light" panose="02000403000000020004" pitchFamily="2" charset="0"/>
              <a:ea typeface="Helvetica Neue Light" panose="02000403000000020004" pitchFamily="2" charset="0"/>
            </a:endParaRPr>
          </a:p>
        </p:txBody>
      </p:sp>
      <p:sp>
        <p:nvSpPr>
          <p:cNvPr id="13" name="TextBox 12">
            <a:extLst>
              <a:ext uri="{FF2B5EF4-FFF2-40B4-BE49-F238E27FC236}">
                <a16:creationId xmlns:a16="http://schemas.microsoft.com/office/drawing/2014/main" id="{796502B7-84C5-178A-BA76-B1ED0E51506D}"/>
              </a:ext>
            </a:extLst>
          </p:cNvPr>
          <p:cNvSpPr txBox="1"/>
          <p:nvPr/>
        </p:nvSpPr>
        <p:spPr>
          <a:xfrm>
            <a:off x="8993087" y="5741649"/>
            <a:ext cx="1709122"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Unlinkability</a:t>
            </a:r>
          </a:p>
        </p:txBody>
      </p:sp>
      <mc:AlternateContent xmlns:mc="http://schemas.openxmlformats.org/markup-compatibility/2006" xmlns:a14="http://schemas.microsoft.com/office/drawing/2010/main">
        <mc:Choice Requires="a14">
          <p:sp>
            <p:nvSpPr>
              <p:cNvPr id="14" name="Rounded Rectangle 13">
                <a:extLst>
                  <a:ext uri="{FF2B5EF4-FFF2-40B4-BE49-F238E27FC236}">
                    <a16:creationId xmlns:a16="http://schemas.microsoft.com/office/drawing/2014/main" id="{BA31C91F-BF71-1E46-4214-FC3F791CAE24}"/>
                  </a:ext>
                </a:extLst>
              </p:cNvPr>
              <p:cNvSpPr/>
              <p:nvPr/>
            </p:nvSpPr>
            <p:spPr>
              <a:xfrm>
                <a:off x="8290322" y="2670237"/>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14" name="Rounded Rectangle 13">
                <a:extLst>
                  <a:ext uri="{FF2B5EF4-FFF2-40B4-BE49-F238E27FC236}">
                    <a16:creationId xmlns:a16="http://schemas.microsoft.com/office/drawing/2014/main" id="{BA31C91F-BF71-1E46-4214-FC3F791CAE24}"/>
                  </a:ext>
                </a:extLst>
              </p:cNvPr>
              <p:cNvSpPr>
                <a:spLocks noRot="1" noChangeAspect="1" noMove="1" noResize="1" noEditPoints="1" noAdjustHandles="1" noChangeArrowheads="1" noChangeShapeType="1" noTextEdit="1"/>
              </p:cNvSpPr>
              <p:nvPr/>
            </p:nvSpPr>
            <p:spPr>
              <a:xfrm>
                <a:off x="8290322" y="2670237"/>
                <a:ext cx="1320929" cy="689953"/>
              </a:xfrm>
              <a:prstGeom prst="roundRect">
                <a:avLst/>
              </a:prstGeom>
              <a:blipFill>
                <a:blip r:embed="rId17"/>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5" name="Rounded Rectangle 14">
                <a:extLst>
                  <a:ext uri="{FF2B5EF4-FFF2-40B4-BE49-F238E27FC236}">
                    <a16:creationId xmlns:a16="http://schemas.microsoft.com/office/drawing/2014/main" id="{28A76853-3A0A-8300-6028-D9D3A0980236}"/>
                  </a:ext>
                </a:extLst>
              </p:cNvPr>
              <p:cNvSpPr/>
              <p:nvPr/>
            </p:nvSpPr>
            <p:spPr>
              <a:xfrm>
                <a:off x="10015348" y="2670237"/>
                <a:ext cx="1320929" cy="689953"/>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15" name="Rounded Rectangle 14">
                <a:extLst>
                  <a:ext uri="{FF2B5EF4-FFF2-40B4-BE49-F238E27FC236}">
                    <a16:creationId xmlns:a16="http://schemas.microsoft.com/office/drawing/2014/main" id="{28A76853-3A0A-8300-6028-D9D3A0980236}"/>
                  </a:ext>
                </a:extLst>
              </p:cNvPr>
              <p:cNvSpPr>
                <a:spLocks noRot="1" noChangeAspect="1" noMove="1" noResize="1" noEditPoints="1" noAdjustHandles="1" noChangeArrowheads="1" noChangeShapeType="1" noTextEdit="1"/>
              </p:cNvSpPr>
              <p:nvPr/>
            </p:nvSpPr>
            <p:spPr>
              <a:xfrm>
                <a:off x="10015348" y="2670237"/>
                <a:ext cx="1320929" cy="689953"/>
              </a:xfrm>
              <a:prstGeom prst="roundRect">
                <a:avLst/>
              </a:prstGeom>
              <a:blipFill>
                <a:blip r:embed="rId18"/>
                <a:stretch>
                  <a:fillRect/>
                </a:stretch>
              </a:blipFill>
              <a:ln>
                <a:solidFill>
                  <a:schemeClr val="accent5">
                    <a:lumMod val="40000"/>
                    <a:lumOff val="60000"/>
                  </a:schemeClr>
                </a:solidFill>
              </a:ln>
            </p:spPr>
            <p:txBody>
              <a:bodyPr/>
              <a:lstStyle/>
              <a:p>
                <a:r>
                  <a:rPr lang="en-IL">
                    <a:noFill/>
                  </a:rPr>
                  <a:t> </a:t>
                </a:r>
              </a:p>
            </p:txBody>
          </p:sp>
        </mc:Fallback>
      </mc:AlternateContent>
      <p:sp>
        <p:nvSpPr>
          <p:cNvPr id="19" name="TextBox 18">
            <a:extLst>
              <a:ext uri="{FF2B5EF4-FFF2-40B4-BE49-F238E27FC236}">
                <a16:creationId xmlns:a16="http://schemas.microsoft.com/office/drawing/2014/main" id="{E39F3132-A9AB-7137-C987-914BCCEED4B1}"/>
              </a:ext>
            </a:extLst>
          </p:cNvPr>
          <p:cNvSpPr txBox="1"/>
          <p:nvPr/>
        </p:nvSpPr>
        <p:spPr>
          <a:xfrm>
            <a:off x="8223303" y="2091890"/>
            <a:ext cx="3112022" cy="400110"/>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Given two commitments</a:t>
            </a:r>
            <a:endParaRPr lang="en-IL" sz="2000" dirty="0">
              <a:latin typeface="Helvetica Neue Light" panose="02000403000000020004" pitchFamily="2" charset="0"/>
              <a:ea typeface="Helvetica Neue Light" panose="02000403000000020004" pitchFamily="2" charset="0"/>
            </a:endParaRPr>
          </a:p>
        </p:txBody>
      </p:sp>
      <p:sp>
        <p:nvSpPr>
          <p:cNvPr id="20" name="TextBox 19">
            <a:extLst>
              <a:ext uri="{FF2B5EF4-FFF2-40B4-BE49-F238E27FC236}">
                <a16:creationId xmlns:a16="http://schemas.microsoft.com/office/drawing/2014/main" id="{59094779-C7AA-71E8-532B-FFA54FBB9E8D}"/>
              </a:ext>
            </a:extLst>
          </p:cNvPr>
          <p:cNvSpPr txBox="1"/>
          <p:nvPr/>
        </p:nvSpPr>
        <p:spPr>
          <a:xfrm>
            <a:off x="8105762" y="3513005"/>
            <a:ext cx="3347104" cy="400110"/>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A re-randomization</a:t>
            </a:r>
            <a:endParaRPr lang="en-IL"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9C20B665-9596-FAAA-99CB-952C08FEE22D}"/>
                  </a:ext>
                </a:extLst>
              </p:cNvPr>
              <p:cNvSpPr/>
              <p:nvPr/>
            </p:nvSpPr>
            <p:spPr>
              <a:xfrm>
                <a:off x="9118849" y="3990589"/>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21" name="Rounded Rectangle 20">
                <a:extLst>
                  <a:ext uri="{FF2B5EF4-FFF2-40B4-BE49-F238E27FC236}">
                    <a16:creationId xmlns:a16="http://schemas.microsoft.com/office/drawing/2014/main" id="{9C20B665-9596-FAAA-99CB-952C08FEE22D}"/>
                  </a:ext>
                </a:extLst>
              </p:cNvPr>
              <p:cNvSpPr>
                <a:spLocks noRot="1" noChangeAspect="1" noMove="1" noResize="1" noEditPoints="1" noAdjustHandles="1" noChangeArrowheads="1" noChangeShapeType="1" noTextEdit="1"/>
              </p:cNvSpPr>
              <p:nvPr/>
            </p:nvSpPr>
            <p:spPr>
              <a:xfrm>
                <a:off x="9118849" y="3990589"/>
                <a:ext cx="1320929" cy="689953"/>
              </a:xfrm>
              <a:prstGeom prst="roundRect">
                <a:avLst/>
              </a:prstGeom>
              <a:blipFill>
                <a:blip r:embed="rId19"/>
                <a:stretch>
                  <a:fillRect/>
                </a:stretch>
              </a:blipFill>
              <a:ln>
                <a:solidFill>
                  <a:schemeClr val="accent4">
                    <a:lumMod val="40000"/>
                    <a:lumOff val="60000"/>
                  </a:schemeClr>
                </a:solidFill>
              </a:ln>
            </p:spPr>
            <p:txBody>
              <a:bodyPr/>
              <a:lstStyle/>
              <a:p>
                <a:r>
                  <a:rPr lang="en-IL">
                    <a:noFill/>
                  </a:rPr>
                  <a:t> </a:t>
                </a:r>
              </a:p>
            </p:txBody>
          </p:sp>
        </mc:Fallback>
      </mc:AlternateContent>
      <p:sp>
        <p:nvSpPr>
          <p:cNvPr id="22" name="TextBox 21">
            <a:extLst>
              <a:ext uri="{FF2B5EF4-FFF2-40B4-BE49-F238E27FC236}">
                <a16:creationId xmlns:a16="http://schemas.microsoft.com/office/drawing/2014/main" id="{9153F9C3-B8FA-1A6B-BB80-BFB5F3B231FB}"/>
              </a:ext>
            </a:extLst>
          </p:cNvPr>
          <p:cNvSpPr txBox="1"/>
          <p:nvPr/>
        </p:nvSpPr>
        <p:spPr>
          <a:xfrm>
            <a:off x="8164046" y="4806965"/>
            <a:ext cx="3347104" cy="707886"/>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should be </a:t>
            </a:r>
            <a:r>
              <a:rPr lang="en-US" sz="2000" b="1" dirty="0" err="1">
                <a:solidFill>
                  <a:srgbClr val="C00000"/>
                </a:solidFill>
                <a:latin typeface="Helvetica Neue Light" panose="02000403000000020004" pitchFamily="2" charset="0"/>
                <a:ea typeface="Helvetica Neue Light" panose="02000403000000020004" pitchFamily="2" charset="0"/>
              </a:rPr>
              <a:t>unlinkable</a:t>
            </a:r>
            <a:r>
              <a:rPr lang="en-US" sz="2000" dirty="0">
                <a:latin typeface="Helvetica Neue Light" panose="02000403000000020004" pitchFamily="2" charset="0"/>
                <a:ea typeface="Helvetica Neue Light" panose="02000403000000020004" pitchFamily="2" charset="0"/>
              </a:rPr>
              <a:t> to the commitment it came from </a:t>
            </a:r>
            <a:endParaRPr lang="en-IL"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BEF9BAB-2AEF-206F-5265-1B8574D718C4}"/>
                  </a:ext>
                </a:extLst>
              </p:cNvPr>
              <p:cNvSpPr txBox="1"/>
              <p:nvPr/>
            </p:nvSpPr>
            <p:spPr>
              <a:xfrm>
                <a:off x="1396918" y="6195577"/>
                <a:ext cx="1988045"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Correctness</a:t>
                </a:r>
              </a:p>
            </p:txBody>
          </p:sp>
        </mc:Choice>
        <mc:Fallback xmlns="">
          <p:sp>
            <p:nvSpPr>
              <p:cNvPr id="23" name="TextBox 22">
                <a:extLst>
                  <a:ext uri="{FF2B5EF4-FFF2-40B4-BE49-F238E27FC236}">
                    <a16:creationId xmlns:a16="http://schemas.microsoft.com/office/drawing/2014/main" id="{BBEF9BAB-2AEF-206F-5265-1B8574D718C4}"/>
                  </a:ext>
                </a:extLst>
              </p:cNvPr>
              <p:cNvSpPr txBox="1">
                <a:spLocks noRot="1" noChangeAspect="1" noMove="1" noResize="1" noEditPoints="1" noAdjustHandles="1" noChangeArrowheads="1" noChangeShapeType="1" noTextEdit="1"/>
              </p:cNvSpPr>
              <p:nvPr/>
            </p:nvSpPr>
            <p:spPr>
              <a:xfrm>
                <a:off x="1396918" y="6195577"/>
                <a:ext cx="1988045" cy="461665"/>
              </a:xfrm>
              <a:prstGeom prst="rect">
                <a:avLst/>
              </a:prstGeom>
              <a:blipFill>
                <a:blip r:embed="rId20"/>
                <a:stretch>
                  <a:fillRect t="-10526" r="-3797" b="-26316"/>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D32E953-2474-0DD2-D1AE-601EF1BAD05E}"/>
                  </a:ext>
                </a:extLst>
              </p:cNvPr>
              <p:cNvSpPr txBox="1"/>
              <p:nvPr/>
            </p:nvSpPr>
            <p:spPr>
              <a:xfrm>
                <a:off x="5271436" y="6199279"/>
                <a:ext cx="1936749"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Uniqueness</a:t>
                </a:r>
              </a:p>
            </p:txBody>
          </p:sp>
        </mc:Choice>
        <mc:Fallback xmlns="">
          <p:sp>
            <p:nvSpPr>
              <p:cNvPr id="24" name="TextBox 23">
                <a:extLst>
                  <a:ext uri="{FF2B5EF4-FFF2-40B4-BE49-F238E27FC236}">
                    <a16:creationId xmlns:a16="http://schemas.microsoft.com/office/drawing/2014/main" id="{AD32E953-2474-0DD2-D1AE-601EF1BAD05E}"/>
                  </a:ext>
                </a:extLst>
              </p:cNvPr>
              <p:cNvSpPr txBox="1">
                <a:spLocks noRot="1" noChangeAspect="1" noMove="1" noResize="1" noEditPoints="1" noAdjustHandles="1" noChangeArrowheads="1" noChangeShapeType="1" noTextEdit="1"/>
              </p:cNvSpPr>
              <p:nvPr/>
            </p:nvSpPr>
            <p:spPr>
              <a:xfrm>
                <a:off x="5271436" y="6199279"/>
                <a:ext cx="1936749" cy="461665"/>
              </a:xfrm>
              <a:prstGeom prst="rect">
                <a:avLst/>
              </a:prstGeom>
              <a:blipFill>
                <a:blip r:embed="rId21"/>
                <a:stretch>
                  <a:fillRect t="-10811" r="-3922" b="-27027"/>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3316C79-D757-4458-767F-B51B327A1700}"/>
                  </a:ext>
                </a:extLst>
              </p:cNvPr>
              <p:cNvSpPr txBox="1"/>
              <p:nvPr/>
            </p:nvSpPr>
            <p:spPr>
              <a:xfrm>
                <a:off x="8610339" y="6199279"/>
                <a:ext cx="2454518"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Unpredictability</a:t>
                </a:r>
              </a:p>
            </p:txBody>
          </p:sp>
        </mc:Choice>
        <mc:Fallback xmlns="">
          <p:sp>
            <p:nvSpPr>
              <p:cNvPr id="25" name="TextBox 24">
                <a:extLst>
                  <a:ext uri="{FF2B5EF4-FFF2-40B4-BE49-F238E27FC236}">
                    <a16:creationId xmlns:a16="http://schemas.microsoft.com/office/drawing/2014/main" id="{23316C79-D757-4458-767F-B51B327A1700}"/>
                  </a:ext>
                </a:extLst>
              </p:cNvPr>
              <p:cNvSpPr txBox="1">
                <a:spLocks noRot="1" noChangeAspect="1" noMove="1" noResize="1" noEditPoints="1" noAdjustHandles="1" noChangeArrowheads="1" noChangeShapeType="1" noTextEdit="1"/>
              </p:cNvSpPr>
              <p:nvPr/>
            </p:nvSpPr>
            <p:spPr>
              <a:xfrm>
                <a:off x="8610339" y="6199279"/>
                <a:ext cx="2454518" cy="461665"/>
              </a:xfrm>
              <a:prstGeom prst="rect">
                <a:avLst/>
              </a:prstGeom>
              <a:blipFill>
                <a:blip r:embed="rId22"/>
                <a:stretch>
                  <a:fillRect t="-10811" r="-2564" b="-27027"/>
                </a:stretch>
              </a:blipFill>
            </p:spPr>
            <p:txBody>
              <a:bodyPr/>
              <a:lstStyle/>
              <a:p>
                <a:r>
                  <a:rPr lang="en-IL">
                    <a:noFill/>
                  </a:rPr>
                  <a:t> </a:t>
                </a:r>
              </a:p>
            </p:txBody>
          </p:sp>
        </mc:Fallback>
      </mc:AlternateContent>
    </p:spTree>
    <p:extLst>
      <p:ext uri="{BB962C8B-B14F-4D97-AF65-F5344CB8AC3E}">
        <p14:creationId xmlns:p14="http://schemas.microsoft.com/office/powerpoint/2010/main" val="1507563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a:extLst>
              <a:ext uri="{FF2B5EF4-FFF2-40B4-BE49-F238E27FC236}">
                <a16:creationId xmlns:a16="http://schemas.microsoft.com/office/drawing/2014/main" id="{515D2D34-E400-A42E-3251-6DE8A3899888}"/>
              </a:ext>
            </a:extLst>
          </p:cNvPr>
          <p:cNvSpPr/>
          <p:nvPr/>
        </p:nvSpPr>
        <p:spPr>
          <a:xfrm>
            <a:off x="4443049" y="2957958"/>
            <a:ext cx="2549582" cy="622286"/>
          </a:xfrm>
          <a:prstGeom prst="roundRect">
            <a:avLst/>
          </a:prstGeom>
          <a:solidFill>
            <a:schemeClr val="tx2"/>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54" name="Rounded Rectangle 53">
            <a:extLst>
              <a:ext uri="{FF2B5EF4-FFF2-40B4-BE49-F238E27FC236}">
                <a16:creationId xmlns:a16="http://schemas.microsoft.com/office/drawing/2014/main" id="{92FDDD81-FE97-655C-026F-3012EBD60F78}"/>
              </a:ext>
            </a:extLst>
          </p:cNvPr>
          <p:cNvSpPr/>
          <p:nvPr/>
        </p:nvSpPr>
        <p:spPr>
          <a:xfrm>
            <a:off x="838200" y="2957958"/>
            <a:ext cx="2274591" cy="622286"/>
          </a:xfrm>
          <a:prstGeom prst="roundRect">
            <a:avLst/>
          </a:prstGeom>
          <a:solidFill>
            <a:schemeClr val="tx2"/>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rtl="1"/>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RRCs from DDH </a:t>
            </a:r>
            <a:r>
              <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rPr>
              <a:t>[BEHG20]</a:t>
            </a:r>
          </a:p>
        </p:txBody>
      </p:sp>
      <p:sp>
        <p:nvSpPr>
          <p:cNvPr id="48" name="TextBox 47">
            <a:extLst>
              <a:ext uri="{FF2B5EF4-FFF2-40B4-BE49-F238E27FC236}">
                <a16:creationId xmlns:a16="http://schemas.microsoft.com/office/drawing/2014/main" id="{CAA8E6CC-50CD-B2FE-8E55-79007BBC6AA6}"/>
              </a:ext>
            </a:extLst>
          </p:cNvPr>
          <p:cNvSpPr txBox="1"/>
          <p:nvPr/>
        </p:nvSpPr>
        <p:spPr>
          <a:xfrm>
            <a:off x="859354" y="3008566"/>
            <a:ext cx="2253437" cy="461665"/>
          </a:xfrm>
          <a:prstGeom prst="rect">
            <a:avLst/>
          </a:prstGeom>
          <a:noFill/>
        </p:spPr>
        <p:txBody>
          <a:bodyPr wrap="none" rtlCol="0">
            <a:spAutoFit/>
          </a:bodyPr>
          <a:lstStyle/>
          <a:p>
            <a:r>
              <a:rPr lang="en-IL" sz="2400"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Perfectly binding</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15AE2B5-8442-CE60-D5A8-0FA81147BDDE}"/>
                  </a:ext>
                </a:extLst>
              </p:cNvPr>
              <p:cNvSpPr txBox="1"/>
              <p:nvPr/>
            </p:nvSpPr>
            <p:spPr>
              <a:xfrm>
                <a:off x="4517226" y="3001611"/>
                <a:ext cx="2414444" cy="461665"/>
              </a:xfrm>
              <a:prstGeom prst="rect">
                <a:avLst/>
              </a:prstGeom>
              <a:noFill/>
            </p:spPr>
            <p:txBody>
              <a:bodyPr wrap="none" rtlCol="0">
                <a:spAutoFit/>
              </a:bodyPr>
              <a:lstStyle/>
              <a:p>
                <a:r>
                  <a:rPr lang="en-IL" sz="2400"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DDH </a:t>
                </a:r>
                <a14:m>
                  <m:oMath xmlns:m="http://schemas.openxmlformats.org/officeDocument/2006/math">
                    <m:r>
                      <a:rPr lang="en-IL" sz="2400" b="1" i="1" smtClean="0">
                        <a:solidFill>
                          <a:schemeClr val="bg1"/>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Unlinkable</a:t>
                </a:r>
              </a:p>
            </p:txBody>
          </p:sp>
        </mc:Choice>
        <mc:Fallback xmlns="">
          <p:sp>
            <p:nvSpPr>
              <p:cNvPr id="49" name="TextBox 48">
                <a:extLst>
                  <a:ext uri="{FF2B5EF4-FFF2-40B4-BE49-F238E27FC236}">
                    <a16:creationId xmlns:a16="http://schemas.microsoft.com/office/drawing/2014/main" id="{915AE2B5-8442-CE60-D5A8-0FA81147BDDE}"/>
                  </a:ext>
                </a:extLst>
              </p:cNvPr>
              <p:cNvSpPr txBox="1">
                <a:spLocks noRot="1" noChangeAspect="1" noMove="1" noResize="1" noEditPoints="1" noAdjustHandles="1" noChangeArrowheads="1" noChangeShapeType="1" noTextEdit="1"/>
              </p:cNvSpPr>
              <p:nvPr/>
            </p:nvSpPr>
            <p:spPr>
              <a:xfrm>
                <a:off x="4517226" y="3001611"/>
                <a:ext cx="2414444" cy="461665"/>
              </a:xfrm>
              <a:prstGeom prst="rect">
                <a:avLst/>
              </a:prstGeom>
              <a:blipFill>
                <a:blip r:embed="rId4"/>
                <a:stretch>
                  <a:fillRect l="-3665" t="-10811" r="-3141" b="-27027"/>
                </a:stretch>
              </a:blipFill>
            </p:spPr>
            <p:txBody>
              <a:bodyPr/>
              <a:lstStyle/>
              <a:p>
                <a:r>
                  <a:rPr lang="en-US">
                    <a:noFill/>
                  </a:rPr>
                  <a:t> </a:t>
                </a:r>
              </a:p>
            </p:txBody>
          </p:sp>
        </mc:Fallback>
      </mc:AlternateContent>
      <p:pic>
        <p:nvPicPr>
          <p:cNvPr id="57" name="Graphic 56" descr="Checkmark with solid fill">
            <a:extLst>
              <a:ext uri="{FF2B5EF4-FFF2-40B4-BE49-F238E27FC236}">
                <a16:creationId xmlns:a16="http://schemas.microsoft.com/office/drawing/2014/main" id="{7D778217-1CFC-6904-C3CF-B982B0F7A9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17250" y="2811901"/>
            <a:ext cx="914400" cy="914400"/>
          </a:xfrm>
          <a:prstGeom prst="rect">
            <a:avLst/>
          </a:prstGeom>
        </p:spPr>
      </p:pic>
      <p:pic>
        <p:nvPicPr>
          <p:cNvPr id="58" name="Graphic 57" descr="Checkmark with solid fill">
            <a:extLst>
              <a:ext uri="{FF2B5EF4-FFF2-40B4-BE49-F238E27FC236}">
                <a16:creationId xmlns:a16="http://schemas.microsoft.com/office/drawing/2014/main" id="{97474566-4FE8-0D55-1ADF-B5D2C6D622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4404" y="2811901"/>
            <a:ext cx="914400" cy="914400"/>
          </a:xfrm>
          <a:prstGeom prst="rect">
            <a:avLst/>
          </a:prstGeom>
        </p:spPr>
      </p:pic>
      <p:sp>
        <p:nvSpPr>
          <p:cNvPr id="59" name="Rounded Rectangle 58">
            <a:extLst>
              <a:ext uri="{FF2B5EF4-FFF2-40B4-BE49-F238E27FC236}">
                <a16:creationId xmlns:a16="http://schemas.microsoft.com/office/drawing/2014/main" id="{05FB7580-C141-8DA0-64CC-B49C1F7FC5EF}"/>
              </a:ext>
            </a:extLst>
          </p:cNvPr>
          <p:cNvSpPr/>
          <p:nvPr/>
        </p:nvSpPr>
        <p:spPr>
          <a:xfrm>
            <a:off x="8305470" y="2957958"/>
            <a:ext cx="2549582" cy="622286"/>
          </a:xfrm>
          <a:prstGeom prst="roundRect">
            <a:avLst/>
          </a:prstGeom>
          <a:solidFill>
            <a:schemeClr val="tx2"/>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60" name="TextBox 59">
            <a:extLst>
              <a:ext uri="{FF2B5EF4-FFF2-40B4-BE49-F238E27FC236}">
                <a16:creationId xmlns:a16="http://schemas.microsoft.com/office/drawing/2014/main" id="{B10FD32E-C1AB-ED92-1A65-CB3FEA299FBE}"/>
              </a:ext>
            </a:extLst>
          </p:cNvPr>
          <p:cNvSpPr txBox="1"/>
          <p:nvPr/>
        </p:nvSpPr>
        <p:spPr>
          <a:xfrm>
            <a:off x="8379647" y="3001611"/>
            <a:ext cx="2404826" cy="461665"/>
          </a:xfrm>
          <a:prstGeom prst="rect">
            <a:avLst/>
          </a:prstGeom>
          <a:noFill/>
        </p:spPr>
        <p:txBody>
          <a:bodyPr wrap="none" rtlCol="0">
            <a:spAutoFit/>
          </a:bodyPr>
          <a:lstStyle/>
          <a:p>
            <a:r>
              <a:rPr lang="en-IL" sz="2400"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Not post-quantum</a:t>
            </a:r>
          </a:p>
        </p:txBody>
      </p:sp>
      <p:pic>
        <p:nvPicPr>
          <p:cNvPr id="62" name="Graphic 61" descr="Sad face outline with solid fill">
            <a:extLst>
              <a:ext uri="{FF2B5EF4-FFF2-40B4-BE49-F238E27FC236}">
                <a16:creationId xmlns:a16="http://schemas.microsoft.com/office/drawing/2014/main" id="{BE965EE2-58D4-CE4B-DC45-6574086CBD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3074" y="2782198"/>
            <a:ext cx="914400" cy="914400"/>
          </a:xfrm>
          <a:prstGeom prst="rect">
            <a:avLst/>
          </a:prstGeom>
        </p:spPr>
      </p:pic>
    </p:spTree>
    <p:extLst>
      <p:ext uri="{BB962C8B-B14F-4D97-AF65-F5344CB8AC3E}">
        <p14:creationId xmlns:p14="http://schemas.microsoft.com/office/powerpoint/2010/main" val="399163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4" grpId="0" animBg="1"/>
      <p:bldP spid="48" grpId="0"/>
      <p:bldP spid="49" grpId="0"/>
      <p:bldP spid="59" grpId="0" animBg="1"/>
      <p:bldP spid="6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C74158-CA86-406C-CA74-0AE7F31E5661}"/>
              </a:ext>
            </a:extLst>
          </p:cNvPr>
          <p:cNvSpPr txBox="1">
            <a:spLocks/>
          </p:cNvSpPr>
          <p:nvPr/>
        </p:nvSpPr>
        <p:spPr>
          <a:xfrm>
            <a:off x="798256" y="451783"/>
            <a:ext cx="813143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This Work</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5" name="Content Placeholder 2">
            <a:extLst>
              <a:ext uri="{FF2B5EF4-FFF2-40B4-BE49-F238E27FC236}">
                <a16:creationId xmlns:a16="http://schemas.microsoft.com/office/drawing/2014/main" id="{1115CB9B-BD4E-F3A8-068F-D769027A8B71}"/>
              </a:ext>
            </a:extLst>
          </p:cNvPr>
          <p:cNvSpPr>
            <a:spLocks noGrp="1"/>
          </p:cNvSpPr>
          <p:nvPr>
            <p:ph idx="1"/>
          </p:nvPr>
        </p:nvSpPr>
        <p:spPr>
          <a:xfrm>
            <a:off x="809630" y="1485900"/>
            <a:ext cx="10515600" cy="4691063"/>
          </a:xfrm>
        </p:spPr>
        <p:txBody>
          <a:bodyPr/>
          <a:lstStyle/>
          <a:p>
            <a:pPr marL="0" indent="0">
              <a:buNone/>
            </a:pP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We construct a </a:t>
            </a: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practical lattice-based SSLE protocol</a:t>
            </a:r>
          </a:p>
        </p:txBody>
      </p:sp>
      <p:sp>
        <p:nvSpPr>
          <p:cNvPr id="7" name="Rounded Rectangle 6">
            <a:extLst>
              <a:ext uri="{FF2B5EF4-FFF2-40B4-BE49-F238E27FC236}">
                <a16:creationId xmlns:a16="http://schemas.microsoft.com/office/drawing/2014/main" id="{0AA49D35-12C5-3AB7-3D3D-319E9AB80E53}"/>
              </a:ext>
            </a:extLst>
          </p:cNvPr>
          <p:cNvSpPr/>
          <p:nvPr/>
        </p:nvSpPr>
        <p:spPr>
          <a:xfrm>
            <a:off x="828677" y="2185988"/>
            <a:ext cx="4371975" cy="3986212"/>
          </a:xfrm>
          <a:prstGeom prst="round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8E5E5317-F344-3A7D-18EB-C8AC36C47993}"/>
              </a:ext>
            </a:extLst>
          </p:cNvPr>
          <p:cNvSpPr txBox="1"/>
          <p:nvPr/>
        </p:nvSpPr>
        <p:spPr>
          <a:xfrm>
            <a:off x="596504" y="2474893"/>
            <a:ext cx="4836319" cy="954107"/>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Generalize the </a:t>
            </a:r>
            <a:b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b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BEHG protocol</a:t>
            </a:r>
          </a:p>
        </p:txBody>
      </p:sp>
      <p:sp>
        <p:nvSpPr>
          <p:cNvPr id="10" name="Rounded Rectangle 9">
            <a:extLst>
              <a:ext uri="{FF2B5EF4-FFF2-40B4-BE49-F238E27FC236}">
                <a16:creationId xmlns:a16="http://schemas.microsoft.com/office/drawing/2014/main" id="{4044E76C-0417-08AF-09D9-714C9C6178EF}"/>
              </a:ext>
            </a:extLst>
          </p:cNvPr>
          <p:cNvSpPr/>
          <p:nvPr/>
        </p:nvSpPr>
        <p:spPr>
          <a:xfrm>
            <a:off x="1026318" y="4572000"/>
            <a:ext cx="3976689" cy="1352549"/>
          </a:xfrm>
          <a:prstGeom prst="roundRect">
            <a:avLst/>
          </a:prstGeom>
          <a:solidFill>
            <a:schemeClr val="bg1"/>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TextBox 10">
            <a:extLst>
              <a:ext uri="{FF2B5EF4-FFF2-40B4-BE49-F238E27FC236}">
                <a16:creationId xmlns:a16="http://schemas.microsoft.com/office/drawing/2014/main" id="{DDF44BD9-BFFD-E9A3-B939-C6FBE50EE58C}"/>
              </a:ext>
            </a:extLst>
          </p:cNvPr>
          <p:cNvSpPr txBox="1"/>
          <p:nvPr/>
        </p:nvSpPr>
        <p:spPr>
          <a:xfrm>
            <a:off x="596502" y="4743421"/>
            <a:ext cx="4836319" cy="954107"/>
          </a:xfrm>
          <a:prstGeom prst="rect">
            <a:avLst/>
          </a:prstGeom>
          <a:noFill/>
        </p:spPr>
        <p:txBody>
          <a:bodyPr wrap="square">
            <a:spAutoFit/>
          </a:bodyPr>
          <a:lstStyle/>
          <a:p>
            <a:pPr algn="ctr"/>
            <a:r>
              <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rPr>
              <a:t>Re-randomizable Commitments (RRCs)</a:t>
            </a:r>
          </a:p>
        </p:txBody>
      </p:sp>
      <p:sp>
        <p:nvSpPr>
          <p:cNvPr id="12" name="TextBox 11">
            <a:extLst>
              <a:ext uri="{FF2B5EF4-FFF2-40B4-BE49-F238E27FC236}">
                <a16:creationId xmlns:a16="http://schemas.microsoft.com/office/drawing/2014/main" id="{8244B08D-9415-BA22-6026-810F227FBCC1}"/>
              </a:ext>
            </a:extLst>
          </p:cNvPr>
          <p:cNvSpPr txBox="1"/>
          <p:nvPr/>
        </p:nvSpPr>
        <p:spPr>
          <a:xfrm>
            <a:off x="-200022" y="4091614"/>
            <a:ext cx="4836319"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New notion:</a:t>
            </a:r>
          </a:p>
        </p:txBody>
      </p:sp>
      <p:cxnSp>
        <p:nvCxnSpPr>
          <p:cNvPr id="15" name="Elbow Connector 14">
            <a:extLst>
              <a:ext uri="{FF2B5EF4-FFF2-40B4-BE49-F238E27FC236}">
                <a16:creationId xmlns:a16="http://schemas.microsoft.com/office/drawing/2014/main" id="{997A24B1-4C8A-9852-F5D0-1033C73C854C}"/>
              </a:ext>
            </a:extLst>
          </p:cNvPr>
          <p:cNvCxnSpPr/>
          <p:nvPr/>
        </p:nvCxnSpPr>
        <p:spPr>
          <a:xfrm flipV="1">
            <a:off x="5003007" y="3429000"/>
            <a:ext cx="1897859" cy="1819274"/>
          </a:xfrm>
          <a:prstGeom prst="bentConnector3">
            <a:avLst/>
          </a:prstGeom>
          <a:ln w="57150">
            <a:solidFill>
              <a:srgbClr val="1D2F6C"/>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DC4AF7D2-6213-F55B-9EB7-2EE51804C25E}"/>
              </a:ext>
            </a:extLst>
          </p:cNvPr>
          <p:cNvSpPr/>
          <p:nvPr/>
        </p:nvSpPr>
        <p:spPr>
          <a:xfrm>
            <a:off x="7888499" y="3390501"/>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TextBox 16">
            <a:extLst>
              <a:ext uri="{FF2B5EF4-FFF2-40B4-BE49-F238E27FC236}">
                <a16:creationId xmlns:a16="http://schemas.microsoft.com/office/drawing/2014/main" id="{F224B43C-DC21-8A77-F066-5975F079825B}"/>
              </a:ext>
            </a:extLst>
          </p:cNvPr>
          <p:cNvSpPr txBox="1"/>
          <p:nvPr/>
        </p:nvSpPr>
        <p:spPr>
          <a:xfrm>
            <a:off x="6665714" y="2311191"/>
            <a:ext cx="4836319" cy="954107"/>
          </a:xfrm>
          <a:prstGeom prst="rect">
            <a:avLst/>
          </a:prstGeom>
          <a:noFill/>
          <a:ln>
            <a:noFill/>
          </a:ln>
        </p:spPr>
        <p:txBody>
          <a:bodyPr wrap="square">
            <a:spAutoFit/>
          </a:bodyPr>
          <a:lstStyle/>
          <a:p>
            <a:pPr algn="ct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Two lattice-based </a:t>
            </a:r>
            <a:b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b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RRC constructions</a:t>
            </a:r>
            <a:endPar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8" name="TextBox 17">
            <a:extLst>
              <a:ext uri="{FF2B5EF4-FFF2-40B4-BE49-F238E27FC236}">
                <a16:creationId xmlns:a16="http://schemas.microsoft.com/office/drawing/2014/main" id="{170A1B4E-52D3-F857-AB07-E3562E8BA449}"/>
              </a:ext>
            </a:extLst>
          </p:cNvPr>
          <p:cNvSpPr txBox="1"/>
          <p:nvPr/>
        </p:nvSpPr>
        <p:spPr>
          <a:xfrm>
            <a:off x="7490528" y="3669836"/>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LWE</a:t>
            </a:r>
          </a:p>
        </p:txBody>
      </p:sp>
      <p:sp>
        <p:nvSpPr>
          <p:cNvPr id="19" name="Rounded Rectangle 18">
            <a:extLst>
              <a:ext uri="{FF2B5EF4-FFF2-40B4-BE49-F238E27FC236}">
                <a16:creationId xmlns:a16="http://schemas.microsoft.com/office/drawing/2014/main" id="{C3E6DB73-AF04-3D52-BF93-47B70E2ADBE3}"/>
              </a:ext>
            </a:extLst>
          </p:cNvPr>
          <p:cNvSpPr/>
          <p:nvPr/>
        </p:nvSpPr>
        <p:spPr>
          <a:xfrm>
            <a:off x="7888499" y="4779544"/>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TextBox 19">
            <a:extLst>
              <a:ext uri="{FF2B5EF4-FFF2-40B4-BE49-F238E27FC236}">
                <a16:creationId xmlns:a16="http://schemas.microsoft.com/office/drawing/2014/main" id="{6A71C6E2-D168-926F-6461-1330BCF3C9DC}"/>
              </a:ext>
            </a:extLst>
          </p:cNvPr>
          <p:cNvSpPr txBox="1"/>
          <p:nvPr/>
        </p:nvSpPr>
        <p:spPr>
          <a:xfrm>
            <a:off x="7506010" y="5086680"/>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Ring-LWE</a:t>
            </a:r>
          </a:p>
        </p:txBody>
      </p:sp>
      <p:sp>
        <p:nvSpPr>
          <p:cNvPr id="21" name="Rounded Rectangle 20">
            <a:extLst>
              <a:ext uri="{FF2B5EF4-FFF2-40B4-BE49-F238E27FC236}">
                <a16:creationId xmlns:a16="http://schemas.microsoft.com/office/drawing/2014/main" id="{3542AF77-8D12-47BF-323E-28F882A93F9F}"/>
              </a:ext>
            </a:extLst>
          </p:cNvPr>
          <p:cNvSpPr/>
          <p:nvPr/>
        </p:nvSpPr>
        <p:spPr>
          <a:xfrm>
            <a:off x="6897887" y="2185988"/>
            <a:ext cx="4371975" cy="3986212"/>
          </a:xfrm>
          <a:prstGeom prst="roundRect">
            <a:avLst/>
          </a:prstGeom>
          <a:no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Rectangle 21">
            <a:extLst>
              <a:ext uri="{FF2B5EF4-FFF2-40B4-BE49-F238E27FC236}">
                <a16:creationId xmlns:a16="http://schemas.microsoft.com/office/drawing/2014/main" id="{E4B22FA0-C851-831E-6AAC-426E10C5B64B}"/>
              </a:ext>
            </a:extLst>
          </p:cNvPr>
          <p:cNvSpPr/>
          <p:nvPr/>
        </p:nvSpPr>
        <p:spPr>
          <a:xfrm>
            <a:off x="-213970" y="2021681"/>
            <a:ext cx="7072313" cy="510063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3" name="Rectangle 2">
            <a:extLst>
              <a:ext uri="{FF2B5EF4-FFF2-40B4-BE49-F238E27FC236}">
                <a16:creationId xmlns:a16="http://schemas.microsoft.com/office/drawing/2014/main" id="{A7664567-64DB-D5BD-6DD1-D7B5044C74DB}"/>
              </a:ext>
            </a:extLst>
          </p:cNvPr>
          <p:cNvSpPr/>
          <p:nvPr/>
        </p:nvSpPr>
        <p:spPr>
          <a:xfrm>
            <a:off x="7413516" y="4653687"/>
            <a:ext cx="3427656" cy="1309715"/>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238910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8046" y="3262646"/>
            <a:ext cx="2008669" cy="2008669"/>
          </a:xfrm>
          <a:prstGeom prst="rect">
            <a:avLst/>
          </a:prstGeom>
        </p:spPr>
      </p:pic>
      <p:pic>
        <p:nvPicPr>
          <p:cNvPr id="18" name="Graphic 17" descr="Crown with solid fill">
            <a:extLst>
              <a:ext uri="{FF2B5EF4-FFF2-40B4-BE49-F238E27FC236}">
                <a16:creationId xmlns:a16="http://schemas.microsoft.com/office/drawing/2014/main" id="{902F423C-1C40-4057-E7E8-0B626AB608A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20593413">
            <a:off x="7660324" y="3679958"/>
            <a:ext cx="1226813" cy="1226813"/>
          </a:xfrm>
          <a:prstGeom prst="rect">
            <a:avLst/>
          </a:prstGeom>
        </p:spPr>
      </p:pic>
      <p:graphicFrame>
        <p:nvGraphicFramePr>
          <p:cNvPr id="17" name="Diagram 16">
            <a:extLst>
              <a:ext uri="{FF2B5EF4-FFF2-40B4-BE49-F238E27FC236}">
                <a16:creationId xmlns:a16="http://schemas.microsoft.com/office/drawing/2014/main" id="{A96BDE9F-12EF-47FF-CD6F-24D05300D34D}"/>
              </a:ext>
            </a:extLst>
          </p:cNvPr>
          <p:cNvGraphicFramePr/>
          <p:nvPr>
            <p:extLst>
              <p:ext uri="{D42A27DB-BD31-4B8C-83A1-F6EECF244321}">
                <p14:modId xmlns:p14="http://schemas.microsoft.com/office/powerpoint/2010/main" val="4085607419"/>
              </p:ext>
            </p:extLst>
          </p:nvPr>
        </p:nvGraphicFramePr>
        <p:xfrm>
          <a:off x="379193" y="2446138"/>
          <a:ext cx="4689779" cy="390804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8" name="Elbow Connector 7">
            <a:extLst>
              <a:ext uri="{FF2B5EF4-FFF2-40B4-BE49-F238E27FC236}">
                <a16:creationId xmlns:a16="http://schemas.microsoft.com/office/drawing/2014/main" id="{02CE3005-186A-850A-304B-F65A92B4C530}"/>
              </a:ext>
            </a:extLst>
          </p:cNvPr>
          <p:cNvCxnSpPr>
            <a:stCxn id="13" idx="1"/>
          </p:cNvCxnSpPr>
          <p:nvPr/>
        </p:nvCxnSpPr>
        <p:spPr>
          <a:xfrm rot="10800000" flipV="1">
            <a:off x="4100514" y="5349851"/>
            <a:ext cx="3408865" cy="522311"/>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0B49588-AC20-D601-C6B4-45D5D73A7BD6}"/>
              </a:ext>
            </a:extLst>
          </p:cNvPr>
          <p:cNvSpPr txBox="1">
            <a:spLocks/>
          </p:cNvSpPr>
          <p:nvPr/>
        </p:nvSpPr>
        <p:spPr>
          <a:xfrm>
            <a:off x="798256" y="451783"/>
            <a:ext cx="4182615" cy="1334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In Blockchains</a:t>
            </a:r>
          </a:p>
        </p:txBody>
      </p:sp>
      <p:graphicFrame>
        <p:nvGraphicFramePr>
          <p:cNvPr id="20" name="Diagram 19">
            <a:extLst>
              <a:ext uri="{FF2B5EF4-FFF2-40B4-BE49-F238E27FC236}">
                <a16:creationId xmlns:a16="http://schemas.microsoft.com/office/drawing/2014/main" id="{0AF35479-BA81-3AEA-C24B-12CE5C762769}"/>
              </a:ext>
            </a:extLst>
          </p:cNvPr>
          <p:cNvGraphicFramePr/>
          <p:nvPr>
            <p:extLst>
              <p:ext uri="{D42A27DB-BD31-4B8C-83A1-F6EECF244321}">
                <p14:modId xmlns:p14="http://schemas.microsoft.com/office/powerpoint/2010/main" val="4168971239"/>
              </p:ext>
            </p:extLst>
          </p:nvPr>
        </p:nvGraphicFramePr>
        <p:xfrm>
          <a:off x="379193" y="2231821"/>
          <a:ext cx="4689779" cy="3908048"/>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4" name="Rounded Rectangle 3">
            <a:extLst>
              <a:ext uri="{FF2B5EF4-FFF2-40B4-BE49-F238E27FC236}">
                <a16:creationId xmlns:a16="http://schemas.microsoft.com/office/drawing/2014/main" id="{86C823CC-0797-A738-305A-5FC645B9C440}"/>
              </a:ext>
            </a:extLst>
          </p:cNvPr>
          <p:cNvSpPr/>
          <p:nvPr/>
        </p:nvSpPr>
        <p:spPr>
          <a:xfrm>
            <a:off x="1325785" y="5041430"/>
            <a:ext cx="2757488" cy="1312756"/>
          </a:xfrm>
          <a:prstGeom prst="roundRect">
            <a:avLst/>
          </a:prstGeom>
          <a:noFill/>
          <a:ln w="571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294221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rtl="1"/>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Lattice RRCs: A First Attempt</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3" name="TextBox 2">
            <a:extLst>
              <a:ext uri="{FF2B5EF4-FFF2-40B4-BE49-F238E27FC236}">
                <a16:creationId xmlns:a16="http://schemas.microsoft.com/office/drawing/2014/main" id="{9B37ED93-955A-8A88-6900-3D997EF6DF32}"/>
              </a:ext>
            </a:extLst>
          </p:cNvPr>
          <p:cNvSpPr txBox="1"/>
          <p:nvPr/>
        </p:nvSpPr>
        <p:spPr>
          <a:xfrm>
            <a:off x="838200" y="2508052"/>
            <a:ext cx="1204176"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Commit:</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F8F274C-7833-CCD5-0B58-C8AB44195CC4}"/>
                  </a:ext>
                </a:extLst>
              </p:cNvPr>
              <p:cNvSpPr/>
              <p:nvPr/>
            </p:nvSpPr>
            <p:spPr>
              <a:xfrm>
                <a:off x="2395805" y="1716500"/>
                <a:ext cx="1204177" cy="1748597"/>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𝐴</m:t>
                      </m:r>
                    </m:oMath>
                  </m:oMathPara>
                </a14:m>
                <a:endParaRPr lang="en-IL" sz="2400" dirty="0"/>
              </a:p>
            </p:txBody>
          </p:sp>
        </mc:Choice>
        <mc:Fallback xmlns="">
          <p:sp>
            <p:nvSpPr>
              <p:cNvPr id="6" name="Rectangle 5">
                <a:extLst>
                  <a:ext uri="{FF2B5EF4-FFF2-40B4-BE49-F238E27FC236}">
                    <a16:creationId xmlns:a16="http://schemas.microsoft.com/office/drawing/2014/main" id="{7F8F274C-7833-CCD5-0B58-C8AB44195CC4}"/>
                  </a:ext>
                </a:extLst>
              </p:cNvPr>
              <p:cNvSpPr>
                <a:spLocks noRot="1" noChangeAspect="1" noMove="1" noResize="1" noEditPoints="1" noAdjustHandles="1" noChangeArrowheads="1" noChangeShapeType="1" noTextEdit="1"/>
              </p:cNvSpPr>
              <p:nvPr/>
            </p:nvSpPr>
            <p:spPr>
              <a:xfrm>
                <a:off x="2395805" y="1716500"/>
                <a:ext cx="1204177" cy="1748597"/>
              </a:xfrm>
              <a:prstGeom prst="rect">
                <a:avLst/>
              </a:prstGeom>
              <a:blipFill>
                <a:blip r:embed="rId3"/>
                <a:stretch>
                  <a:fillRect/>
                </a:stretch>
              </a:blipFill>
              <a:ln w="28575">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C7854DD-6B8E-7805-3695-7D43F2D2ABDF}"/>
                  </a:ext>
                </a:extLst>
              </p:cNvPr>
              <p:cNvSpPr/>
              <p:nvPr/>
            </p:nvSpPr>
            <p:spPr>
              <a:xfrm>
                <a:off x="3902559" y="1716500"/>
                <a:ext cx="363062" cy="1748598"/>
              </a:xfrm>
              <a:prstGeom prst="rect">
                <a:avLst/>
              </a:prstGeom>
              <a:solidFill>
                <a:schemeClr val="accent5">
                  <a:lumMod val="20000"/>
                  <a:lumOff val="80000"/>
                </a:schemeClr>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𝑏</m:t>
                          </m:r>
                        </m:e>
                      </m:acc>
                    </m:oMath>
                  </m:oMathPara>
                </a14:m>
                <a:endParaRPr lang="en-IL" sz="2400" dirty="0"/>
              </a:p>
            </p:txBody>
          </p:sp>
        </mc:Choice>
        <mc:Fallback xmlns="">
          <p:sp>
            <p:nvSpPr>
              <p:cNvPr id="7" name="Rectangle 6">
                <a:extLst>
                  <a:ext uri="{FF2B5EF4-FFF2-40B4-BE49-F238E27FC236}">
                    <a16:creationId xmlns:a16="http://schemas.microsoft.com/office/drawing/2014/main" id="{5C7854DD-6B8E-7805-3695-7D43F2D2ABDF}"/>
                  </a:ext>
                </a:extLst>
              </p:cNvPr>
              <p:cNvSpPr>
                <a:spLocks noRot="1" noChangeAspect="1" noMove="1" noResize="1" noEditPoints="1" noAdjustHandles="1" noChangeArrowheads="1" noChangeShapeType="1" noTextEdit="1"/>
              </p:cNvSpPr>
              <p:nvPr/>
            </p:nvSpPr>
            <p:spPr>
              <a:xfrm>
                <a:off x="3902559" y="1716500"/>
                <a:ext cx="363062" cy="1748598"/>
              </a:xfrm>
              <a:prstGeom prst="rect">
                <a:avLst/>
              </a:prstGeom>
              <a:blipFill>
                <a:blip r:embed="rId4"/>
                <a:stretch>
                  <a:fillRect l="-9375"/>
                </a:stretch>
              </a:blipFill>
              <a:ln w="28575">
                <a:solidFill>
                  <a:schemeClr val="accent5">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E2655FE-4594-1AF8-6D76-D56DCEAB15D7}"/>
                  </a:ext>
                </a:extLst>
              </p:cNvPr>
              <p:cNvSpPr txBox="1"/>
              <p:nvPr/>
            </p:nvSpPr>
            <p:spPr>
              <a:xfrm>
                <a:off x="4568198" y="2407219"/>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IL" sz="2400" dirty="0"/>
              </a:p>
            </p:txBody>
          </p:sp>
        </mc:Choice>
        <mc:Fallback xmlns="">
          <p:sp>
            <p:nvSpPr>
              <p:cNvPr id="10" name="TextBox 9">
                <a:extLst>
                  <a:ext uri="{FF2B5EF4-FFF2-40B4-BE49-F238E27FC236}">
                    <a16:creationId xmlns:a16="http://schemas.microsoft.com/office/drawing/2014/main" id="{DE2655FE-4594-1AF8-6D76-D56DCEAB15D7}"/>
                  </a:ext>
                </a:extLst>
              </p:cNvPr>
              <p:cNvSpPr txBox="1">
                <a:spLocks noRot="1" noChangeAspect="1" noMove="1" noResize="1" noEditPoints="1" noAdjustHandles="1" noChangeArrowheads="1" noChangeShapeType="1" noTextEdit="1"/>
              </p:cNvSpPr>
              <p:nvPr/>
            </p:nvSpPr>
            <p:spPr>
              <a:xfrm>
                <a:off x="4568198" y="2407219"/>
                <a:ext cx="482824" cy="461665"/>
              </a:xfrm>
              <a:prstGeom prst="rect">
                <a:avLst/>
              </a:prstGeom>
              <a:blipFill>
                <a:blip r:embed="rId5"/>
                <a:stretch>
                  <a:fillRect/>
                </a:stretch>
              </a:blipFill>
            </p:spPr>
            <p:txBody>
              <a:bodyPr/>
              <a:lstStyle/>
              <a:p>
                <a:r>
                  <a:rPr lang="en-IL">
                    <a:noFill/>
                  </a:rPr>
                  <a:t> </a:t>
                </a:r>
              </a:p>
            </p:txBody>
          </p:sp>
        </mc:Fallback>
      </mc:AlternateContent>
      <p:sp>
        <p:nvSpPr>
          <p:cNvPr id="18" name="TextBox 17">
            <a:extLst>
              <a:ext uri="{FF2B5EF4-FFF2-40B4-BE49-F238E27FC236}">
                <a16:creationId xmlns:a16="http://schemas.microsoft.com/office/drawing/2014/main" id="{BF41ED7D-9F24-1C22-0ADF-4FE372C0BD33}"/>
              </a:ext>
            </a:extLst>
          </p:cNvPr>
          <p:cNvSpPr txBox="1"/>
          <p:nvPr/>
        </p:nvSpPr>
        <p:spPr>
          <a:xfrm>
            <a:off x="3590735" y="2833662"/>
            <a:ext cx="338554" cy="830997"/>
          </a:xfrm>
          <a:prstGeom prst="rect">
            <a:avLst/>
          </a:prstGeom>
          <a:noFill/>
        </p:spPr>
        <p:txBody>
          <a:bodyPr wrap="none" rtlCol="0">
            <a:spAutoFit/>
          </a:bodyPr>
          <a:lstStyle/>
          <a:p>
            <a:r>
              <a:rPr lang="en-IL" sz="4800" dirty="0"/>
              <a:t>,</a:t>
            </a:r>
          </a:p>
        </p:txBody>
      </p:sp>
      <p:sp>
        <p:nvSpPr>
          <p:cNvPr id="19" name="Left Bracket 18">
            <a:extLst>
              <a:ext uri="{FF2B5EF4-FFF2-40B4-BE49-F238E27FC236}">
                <a16:creationId xmlns:a16="http://schemas.microsoft.com/office/drawing/2014/main" id="{CE092145-3468-B639-FB3A-F11FE8331725}"/>
              </a:ext>
            </a:extLst>
          </p:cNvPr>
          <p:cNvSpPr/>
          <p:nvPr/>
        </p:nvSpPr>
        <p:spPr>
          <a:xfrm>
            <a:off x="2189746" y="1492156"/>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27" name="Left Bracket 26">
            <a:extLst>
              <a:ext uri="{FF2B5EF4-FFF2-40B4-BE49-F238E27FC236}">
                <a16:creationId xmlns:a16="http://schemas.microsoft.com/office/drawing/2014/main" id="{79D227ED-F2BA-4A4A-48AC-C458035FA4FF}"/>
              </a:ext>
            </a:extLst>
          </p:cNvPr>
          <p:cNvSpPr/>
          <p:nvPr/>
        </p:nvSpPr>
        <p:spPr>
          <a:xfrm rot="10800000">
            <a:off x="4267121" y="1504189"/>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0D515A2-3425-47CE-D3DD-731385EDAB1F}"/>
                  </a:ext>
                </a:extLst>
              </p:cNvPr>
              <p:cNvSpPr/>
              <p:nvPr/>
            </p:nvSpPr>
            <p:spPr>
              <a:xfrm>
                <a:off x="5339330" y="1713540"/>
                <a:ext cx="1204177" cy="1748597"/>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𝐴</m:t>
                      </m:r>
                    </m:oMath>
                  </m:oMathPara>
                </a14:m>
                <a:endParaRPr lang="en-IL" sz="2400" dirty="0"/>
              </a:p>
            </p:txBody>
          </p:sp>
        </mc:Choice>
        <mc:Fallback xmlns="">
          <p:sp>
            <p:nvSpPr>
              <p:cNvPr id="30" name="Rectangle 29">
                <a:extLst>
                  <a:ext uri="{FF2B5EF4-FFF2-40B4-BE49-F238E27FC236}">
                    <a16:creationId xmlns:a16="http://schemas.microsoft.com/office/drawing/2014/main" id="{E0D515A2-3425-47CE-D3DD-731385EDAB1F}"/>
                  </a:ext>
                </a:extLst>
              </p:cNvPr>
              <p:cNvSpPr>
                <a:spLocks noRot="1" noChangeAspect="1" noMove="1" noResize="1" noEditPoints="1" noAdjustHandles="1" noChangeArrowheads="1" noChangeShapeType="1" noTextEdit="1"/>
              </p:cNvSpPr>
              <p:nvPr/>
            </p:nvSpPr>
            <p:spPr>
              <a:xfrm>
                <a:off x="5339330" y="1713540"/>
                <a:ext cx="1204177" cy="1748597"/>
              </a:xfrm>
              <a:prstGeom prst="rect">
                <a:avLst/>
              </a:prstGeom>
              <a:blipFill>
                <a:blip r:embed="rId6"/>
                <a:stretch>
                  <a:fillRect/>
                </a:stretch>
              </a:blipFill>
              <a:ln w="28575">
                <a:solidFill>
                  <a:schemeClr val="accent4">
                    <a:lumMod val="40000"/>
                    <a:lumOff val="60000"/>
                  </a:schemeClr>
                </a:solidFill>
              </a:ln>
            </p:spPr>
            <p:txBody>
              <a:bodyPr/>
              <a:lstStyle/>
              <a:p>
                <a:r>
                  <a:rPr lang="en-IL">
                    <a:noFill/>
                  </a:rPr>
                  <a:t> </a:t>
                </a:r>
              </a:p>
            </p:txBody>
          </p:sp>
        </mc:Fallback>
      </mc:AlternateContent>
      <p:sp>
        <p:nvSpPr>
          <p:cNvPr id="33" name="TextBox 32">
            <a:extLst>
              <a:ext uri="{FF2B5EF4-FFF2-40B4-BE49-F238E27FC236}">
                <a16:creationId xmlns:a16="http://schemas.microsoft.com/office/drawing/2014/main" id="{0BBF9986-A01B-B327-3AA9-9AC3768549BA}"/>
              </a:ext>
            </a:extLst>
          </p:cNvPr>
          <p:cNvSpPr txBox="1"/>
          <p:nvPr/>
        </p:nvSpPr>
        <p:spPr>
          <a:xfrm>
            <a:off x="6535744" y="2833661"/>
            <a:ext cx="338554" cy="830997"/>
          </a:xfrm>
          <a:prstGeom prst="rect">
            <a:avLst/>
          </a:prstGeom>
          <a:noFill/>
        </p:spPr>
        <p:txBody>
          <a:bodyPr wrap="none" rtlCol="0">
            <a:spAutoFit/>
          </a:bodyPr>
          <a:lstStyle/>
          <a:p>
            <a:r>
              <a:rPr lang="en-IL" sz="4800" dirty="0"/>
              <a:t>,</a:t>
            </a:r>
          </a:p>
        </p:txBody>
      </p:sp>
      <p:sp>
        <p:nvSpPr>
          <p:cNvPr id="34" name="Left Bracket 33">
            <a:extLst>
              <a:ext uri="{FF2B5EF4-FFF2-40B4-BE49-F238E27FC236}">
                <a16:creationId xmlns:a16="http://schemas.microsoft.com/office/drawing/2014/main" id="{35341675-D2FE-53AB-A2ED-24A69F335328}"/>
              </a:ext>
            </a:extLst>
          </p:cNvPr>
          <p:cNvSpPr/>
          <p:nvPr/>
        </p:nvSpPr>
        <p:spPr>
          <a:xfrm>
            <a:off x="5141108" y="1492156"/>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35" name="Left Bracket 34">
            <a:extLst>
              <a:ext uri="{FF2B5EF4-FFF2-40B4-BE49-F238E27FC236}">
                <a16:creationId xmlns:a16="http://schemas.microsoft.com/office/drawing/2014/main" id="{C3D3BF0A-CD2A-8807-5030-3015293F67B9}"/>
              </a:ext>
            </a:extLst>
          </p:cNvPr>
          <p:cNvSpPr/>
          <p:nvPr/>
        </p:nvSpPr>
        <p:spPr>
          <a:xfrm rot="10800000">
            <a:off x="9466422" y="1492156"/>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E641DFFC-0AE6-200B-BB89-179D8768D13D}"/>
                  </a:ext>
                </a:extLst>
              </p:cNvPr>
              <p:cNvSpPr/>
              <p:nvPr/>
            </p:nvSpPr>
            <p:spPr>
              <a:xfrm>
                <a:off x="6875067" y="1713540"/>
                <a:ext cx="1204177" cy="1748597"/>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𝐴</m:t>
                      </m:r>
                    </m:oMath>
                  </m:oMathPara>
                </a14:m>
                <a:endParaRPr lang="en-IL" sz="2400" dirty="0"/>
              </a:p>
            </p:txBody>
          </p:sp>
        </mc:Choice>
        <mc:Fallback xmlns="">
          <p:sp>
            <p:nvSpPr>
              <p:cNvPr id="37" name="Rectangle 36">
                <a:extLst>
                  <a:ext uri="{FF2B5EF4-FFF2-40B4-BE49-F238E27FC236}">
                    <a16:creationId xmlns:a16="http://schemas.microsoft.com/office/drawing/2014/main" id="{E641DFFC-0AE6-200B-BB89-179D8768D13D}"/>
                  </a:ext>
                </a:extLst>
              </p:cNvPr>
              <p:cNvSpPr>
                <a:spLocks noRot="1" noChangeAspect="1" noMove="1" noResize="1" noEditPoints="1" noAdjustHandles="1" noChangeArrowheads="1" noChangeShapeType="1" noTextEdit="1"/>
              </p:cNvSpPr>
              <p:nvPr/>
            </p:nvSpPr>
            <p:spPr>
              <a:xfrm>
                <a:off x="6875067" y="1713540"/>
                <a:ext cx="1204177" cy="1748597"/>
              </a:xfrm>
              <a:prstGeom prst="rect">
                <a:avLst/>
              </a:prstGeom>
              <a:blipFill>
                <a:blip r:embed="rId6"/>
                <a:stretch>
                  <a:fillRect/>
                </a:stretch>
              </a:blipFill>
              <a:ln w="28575">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1207D3D4-DFD9-B30D-1001-4BAA003AAECC}"/>
                  </a:ext>
                </a:extLst>
              </p:cNvPr>
              <p:cNvSpPr/>
              <p:nvPr/>
            </p:nvSpPr>
            <p:spPr>
              <a:xfrm>
                <a:off x="8355804" y="4917644"/>
                <a:ext cx="338554" cy="1217706"/>
              </a:xfrm>
              <a:prstGeom prst="rect">
                <a:avLst/>
              </a:prstGeom>
              <a:solidFill>
                <a:schemeClr val="accent6">
                  <a:lumMod val="20000"/>
                  <a:lumOff val="80000"/>
                </a:schemeClr>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𝑘</m:t>
                          </m:r>
                        </m:e>
                      </m:acc>
                    </m:oMath>
                  </m:oMathPara>
                </a14:m>
                <a:endParaRPr lang="en-IL" sz="2400" dirty="0"/>
              </a:p>
            </p:txBody>
          </p:sp>
        </mc:Choice>
        <mc:Fallback xmlns="">
          <p:sp>
            <p:nvSpPr>
              <p:cNvPr id="38" name="Rectangle 37">
                <a:extLst>
                  <a:ext uri="{FF2B5EF4-FFF2-40B4-BE49-F238E27FC236}">
                    <a16:creationId xmlns:a16="http://schemas.microsoft.com/office/drawing/2014/main" id="{1207D3D4-DFD9-B30D-1001-4BAA003AAECC}"/>
                  </a:ext>
                </a:extLst>
              </p:cNvPr>
              <p:cNvSpPr>
                <a:spLocks noRot="1" noChangeAspect="1" noMove="1" noResize="1" noEditPoints="1" noAdjustHandles="1" noChangeArrowheads="1" noChangeShapeType="1" noTextEdit="1"/>
              </p:cNvSpPr>
              <p:nvPr/>
            </p:nvSpPr>
            <p:spPr>
              <a:xfrm>
                <a:off x="8355804" y="4917644"/>
                <a:ext cx="338554" cy="1217706"/>
              </a:xfrm>
              <a:prstGeom prst="rect">
                <a:avLst/>
              </a:prstGeom>
              <a:blipFill>
                <a:blip r:embed="rId7"/>
                <a:stretch>
                  <a:fillRect l="-17241"/>
                </a:stretch>
              </a:blipFill>
              <a:ln w="28575">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6B2AEDD-D86D-B2B0-C6B3-BDBD36F1400B}"/>
                  </a:ext>
                </a:extLst>
              </p:cNvPr>
              <p:cNvSpPr txBox="1"/>
              <p:nvPr/>
            </p:nvSpPr>
            <p:spPr>
              <a:xfrm>
                <a:off x="8613064" y="2371997"/>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IL" sz="2400" dirty="0"/>
              </a:p>
            </p:txBody>
          </p:sp>
        </mc:Choice>
        <mc:Fallback xmlns="">
          <p:sp>
            <p:nvSpPr>
              <p:cNvPr id="39" name="TextBox 38">
                <a:extLst>
                  <a:ext uri="{FF2B5EF4-FFF2-40B4-BE49-F238E27FC236}">
                    <a16:creationId xmlns:a16="http://schemas.microsoft.com/office/drawing/2014/main" id="{B6B2AEDD-D86D-B2B0-C6B3-BDBD36F1400B}"/>
                  </a:ext>
                </a:extLst>
              </p:cNvPr>
              <p:cNvSpPr txBox="1">
                <a:spLocks noRot="1" noChangeAspect="1" noMove="1" noResize="1" noEditPoints="1" noAdjustHandles="1" noChangeArrowheads="1" noChangeShapeType="1" noTextEdit="1"/>
              </p:cNvSpPr>
              <p:nvPr/>
            </p:nvSpPr>
            <p:spPr>
              <a:xfrm>
                <a:off x="8613064" y="2371997"/>
                <a:ext cx="482824" cy="461665"/>
              </a:xfrm>
              <a:prstGeom prst="rect">
                <a:avLst/>
              </a:prstGeom>
              <a:blipFill>
                <a:blip r:embed="rId8"/>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5EC5B4E0-712B-CF0E-D0EB-1A48EA99A5DD}"/>
                  </a:ext>
                </a:extLst>
              </p:cNvPr>
              <p:cNvSpPr/>
              <p:nvPr/>
            </p:nvSpPr>
            <p:spPr>
              <a:xfrm>
                <a:off x="9095888" y="1713539"/>
                <a:ext cx="363062" cy="1748598"/>
              </a:xfrm>
              <a:prstGeom prst="rect">
                <a:avLst/>
              </a:prstGeom>
              <a:solidFill>
                <a:schemeClr val="accent3">
                  <a:lumMod val="20000"/>
                  <a:lumOff val="80000"/>
                </a:schemeClr>
              </a:solid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𝜇</m:t>
                          </m:r>
                        </m:e>
                      </m:acc>
                    </m:oMath>
                  </m:oMathPara>
                </a14:m>
                <a:endParaRPr lang="en-IL" sz="2400" dirty="0"/>
              </a:p>
            </p:txBody>
          </p:sp>
        </mc:Choice>
        <mc:Fallback xmlns="">
          <p:sp>
            <p:nvSpPr>
              <p:cNvPr id="40" name="Rectangle 39">
                <a:extLst>
                  <a:ext uri="{FF2B5EF4-FFF2-40B4-BE49-F238E27FC236}">
                    <a16:creationId xmlns:a16="http://schemas.microsoft.com/office/drawing/2014/main" id="{5EC5B4E0-712B-CF0E-D0EB-1A48EA99A5DD}"/>
                  </a:ext>
                </a:extLst>
              </p:cNvPr>
              <p:cNvSpPr>
                <a:spLocks noRot="1" noChangeAspect="1" noMove="1" noResize="1" noEditPoints="1" noAdjustHandles="1" noChangeArrowheads="1" noChangeShapeType="1" noTextEdit="1"/>
              </p:cNvSpPr>
              <p:nvPr/>
            </p:nvSpPr>
            <p:spPr>
              <a:xfrm>
                <a:off x="9095888" y="1713539"/>
                <a:ext cx="363062" cy="1748598"/>
              </a:xfrm>
              <a:prstGeom prst="rect">
                <a:avLst/>
              </a:prstGeom>
              <a:blipFill>
                <a:blip r:embed="rId9"/>
                <a:stretch>
                  <a:fillRect l="-9375"/>
                </a:stretch>
              </a:blipFill>
              <a:ln w="28575">
                <a:solidFill>
                  <a:schemeClr val="accent3">
                    <a:lumMod val="40000"/>
                    <a:lumOff val="60000"/>
                  </a:schemeClr>
                </a:solidFill>
              </a:ln>
            </p:spPr>
            <p:txBody>
              <a:bodyPr/>
              <a:lstStyle/>
              <a:p>
                <a:r>
                  <a:rPr lang="en-IL">
                    <a:noFill/>
                  </a:rPr>
                  <a:t> </a:t>
                </a:r>
              </a:p>
            </p:txBody>
          </p:sp>
        </mc:Fallback>
      </mc:AlternateContent>
      <p:sp>
        <p:nvSpPr>
          <p:cNvPr id="41" name="TextBox 40">
            <a:extLst>
              <a:ext uri="{FF2B5EF4-FFF2-40B4-BE49-F238E27FC236}">
                <a16:creationId xmlns:a16="http://schemas.microsoft.com/office/drawing/2014/main" id="{A66EE838-083C-8CC2-D3D7-603E32E6BB3D}"/>
              </a:ext>
            </a:extLst>
          </p:cNvPr>
          <p:cNvSpPr txBox="1"/>
          <p:nvPr/>
        </p:nvSpPr>
        <p:spPr>
          <a:xfrm>
            <a:off x="838200" y="5030220"/>
            <a:ext cx="880369"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Open:</a:t>
            </a:r>
          </a:p>
        </p:txBody>
      </p:sp>
      <p:sp>
        <p:nvSpPr>
          <p:cNvPr id="4" name="TextBox 3">
            <a:extLst>
              <a:ext uri="{FF2B5EF4-FFF2-40B4-BE49-F238E27FC236}">
                <a16:creationId xmlns:a16="http://schemas.microsoft.com/office/drawing/2014/main" id="{BB1DD835-4A17-C698-BEF9-B7284AF97C31}"/>
              </a:ext>
            </a:extLst>
          </p:cNvPr>
          <p:cNvSpPr txBox="1"/>
          <p:nvPr/>
        </p:nvSpPr>
        <p:spPr>
          <a:xfrm>
            <a:off x="963321" y="5020453"/>
            <a:ext cx="2658907" cy="461665"/>
          </a:xfrm>
          <a:prstGeom prst="rect">
            <a:avLst/>
          </a:prstGeom>
          <a:noFill/>
        </p:spPr>
        <p:txBody>
          <a:bodyPr wrap="square" rtlCol="0">
            <a:spAutoFit/>
          </a:bodyPr>
          <a:lstStyle/>
          <a:p>
            <a:pPr algn="ctr"/>
            <a:r>
              <a:rPr lang="en-US" sz="2400" dirty="0">
                <a:latin typeface="Helvetica Neue Light" panose="02000403000000020004" pitchFamily="2" charset="0"/>
                <a:ea typeface="Helvetica Neue Light" panose="02000403000000020004" pitchFamily="2" charset="0"/>
              </a:rPr>
              <a:t>Provide</a:t>
            </a:r>
            <a:endParaRPr lang="en-IL" sz="2400" dirty="0">
              <a:latin typeface="Helvetica Neue Light" panose="02000403000000020004" pitchFamily="2" charset="0"/>
              <a:ea typeface="Helvetica Neue Light" panose="02000403000000020004" pitchFamily="2" charset="0"/>
            </a:endParaRPr>
          </a:p>
        </p:txBody>
      </p:sp>
      <p:sp>
        <p:nvSpPr>
          <p:cNvPr id="8" name="TextBox 7">
            <a:extLst>
              <a:ext uri="{FF2B5EF4-FFF2-40B4-BE49-F238E27FC236}">
                <a16:creationId xmlns:a16="http://schemas.microsoft.com/office/drawing/2014/main" id="{01F60DA6-BFEC-5ED2-AE43-94B0379BA55D}"/>
              </a:ext>
            </a:extLst>
          </p:cNvPr>
          <p:cNvSpPr txBox="1"/>
          <p:nvPr/>
        </p:nvSpPr>
        <p:spPr>
          <a:xfrm>
            <a:off x="3981019" y="5020452"/>
            <a:ext cx="6100010" cy="461665"/>
          </a:xfrm>
          <a:prstGeom prst="rect">
            <a:avLst/>
          </a:prstGeom>
          <a:noFill/>
        </p:spPr>
        <p:txBody>
          <a:bodyPr wrap="square">
            <a:spAutoFit/>
          </a:bodyPr>
          <a:lstStyle/>
          <a:p>
            <a:r>
              <a:rPr lang="en-US" sz="2400" dirty="0">
                <a:solidFill>
                  <a:schemeClr val="tx2"/>
                </a:solidFill>
                <a:latin typeface="Helvetica Neue Light" panose="02000403000000020004" pitchFamily="2" charset="0"/>
                <a:ea typeface="Helvetica Neue Light" panose="02000403000000020004" pitchFamily="2" charset="0"/>
              </a:rPr>
              <a:t>Anyone can test that </a:t>
            </a:r>
            <a:endParaRPr lang="en-IL" sz="2400"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3B9AB08-E6EE-1EB6-65A2-1EBDDB7BBDB8}"/>
                  </a:ext>
                </a:extLst>
              </p:cNvPr>
              <p:cNvSpPr/>
              <p:nvPr/>
            </p:nvSpPr>
            <p:spPr>
              <a:xfrm>
                <a:off x="7031024" y="4386753"/>
                <a:ext cx="1204177" cy="1748597"/>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𝐴</m:t>
                      </m:r>
                    </m:oMath>
                  </m:oMathPara>
                </a14:m>
                <a:endParaRPr lang="en-IL" sz="2400" dirty="0"/>
              </a:p>
            </p:txBody>
          </p:sp>
        </mc:Choice>
        <mc:Fallback xmlns="">
          <p:sp>
            <p:nvSpPr>
              <p:cNvPr id="9" name="Rectangle 8">
                <a:extLst>
                  <a:ext uri="{FF2B5EF4-FFF2-40B4-BE49-F238E27FC236}">
                    <a16:creationId xmlns:a16="http://schemas.microsoft.com/office/drawing/2014/main" id="{53B9AB08-E6EE-1EB6-65A2-1EBDDB7BBDB8}"/>
                  </a:ext>
                </a:extLst>
              </p:cNvPr>
              <p:cNvSpPr>
                <a:spLocks noRot="1" noChangeAspect="1" noMove="1" noResize="1" noEditPoints="1" noAdjustHandles="1" noChangeArrowheads="1" noChangeShapeType="1" noTextEdit="1"/>
              </p:cNvSpPr>
              <p:nvPr/>
            </p:nvSpPr>
            <p:spPr>
              <a:xfrm>
                <a:off x="7031024" y="4386753"/>
                <a:ext cx="1204177" cy="1748597"/>
              </a:xfrm>
              <a:prstGeom prst="rect">
                <a:avLst/>
              </a:prstGeom>
              <a:blipFill>
                <a:blip r:embed="rId10"/>
                <a:stretch>
                  <a:fillRect/>
                </a:stretch>
              </a:blipFill>
              <a:ln w="28575">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D970FE5-0ABE-1DF7-B580-52AC6F13066F}"/>
                  </a:ext>
                </a:extLst>
              </p:cNvPr>
              <p:cNvSpPr/>
              <p:nvPr/>
            </p:nvSpPr>
            <p:spPr>
              <a:xfrm>
                <a:off x="2935437" y="4652198"/>
                <a:ext cx="338554" cy="1217706"/>
              </a:xfrm>
              <a:prstGeom prst="rect">
                <a:avLst/>
              </a:prstGeom>
              <a:solidFill>
                <a:schemeClr val="accent6">
                  <a:lumMod val="20000"/>
                  <a:lumOff val="80000"/>
                </a:schemeClr>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𝑘</m:t>
                          </m:r>
                        </m:e>
                      </m:acc>
                    </m:oMath>
                  </m:oMathPara>
                </a14:m>
                <a:endParaRPr lang="en-IL" sz="2400" dirty="0"/>
              </a:p>
            </p:txBody>
          </p:sp>
        </mc:Choice>
        <mc:Fallback xmlns="">
          <p:sp>
            <p:nvSpPr>
              <p:cNvPr id="11" name="Rectangle 10">
                <a:extLst>
                  <a:ext uri="{FF2B5EF4-FFF2-40B4-BE49-F238E27FC236}">
                    <a16:creationId xmlns:a16="http://schemas.microsoft.com/office/drawing/2014/main" id="{AD970FE5-0ABE-1DF7-B580-52AC6F13066F}"/>
                  </a:ext>
                </a:extLst>
              </p:cNvPr>
              <p:cNvSpPr>
                <a:spLocks noRot="1" noChangeAspect="1" noMove="1" noResize="1" noEditPoints="1" noAdjustHandles="1" noChangeArrowheads="1" noChangeShapeType="1" noTextEdit="1"/>
              </p:cNvSpPr>
              <p:nvPr/>
            </p:nvSpPr>
            <p:spPr>
              <a:xfrm>
                <a:off x="2935437" y="4652198"/>
                <a:ext cx="338554" cy="1217706"/>
              </a:xfrm>
              <a:prstGeom prst="rect">
                <a:avLst/>
              </a:prstGeom>
              <a:blipFill>
                <a:blip r:embed="rId11"/>
                <a:stretch>
                  <a:fillRect l="-13333"/>
                </a:stretch>
              </a:blipFill>
              <a:ln w="28575">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C95E4DC-0A9E-19A4-F62B-6461CB3B75D9}"/>
                  </a:ext>
                </a:extLst>
              </p:cNvPr>
              <p:cNvSpPr/>
              <p:nvPr/>
            </p:nvSpPr>
            <p:spPr>
              <a:xfrm>
                <a:off x="8176877" y="2245062"/>
                <a:ext cx="338554" cy="1217706"/>
              </a:xfrm>
              <a:prstGeom prst="rect">
                <a:avLst/>
              </a:prstGeom>
              <a:solidFill>
                <a:schemeClr val="accent6">
                  <a:lumMod val="20000"/>
                  <a:lumOff val="80000"/>
                </a:schemeClr>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𝑘</m:t>
                          </m:r>
                        </m:e>
                      </m:acc>
                    </m:oMath>
                  </m:oMathPara>
                </a14:m>
                <a:endParaRPr lang="en-IL" sz="2400" dirty="0"/>
              </a:p>
            </p:txBody>
          </p:sp>
        </mc:Choice>
        <mc:Fallback xmlns="">
          <p:sp>
            <p:nvSpPr>
              <p:cNvPr id="12" name="Rectangle 11">
                <a:extLst>
                  <a:ext uri="{FF2B5EF4-FFF2-40B4-BE49-F238E27FC236}">
                    <a16:creationId xmlns:a16="http://schemas.microsoft.com/office/drawing/2014/main" id="{9C95E4DC-0A9E-19A4-F62B-6461CB3B75D9}"/>
                  </a:ext>
                </a:extLst>
              </p:cNvPr>
              <p:cNvSpPr>
                <a:spLocks noRot="1" noChangeAspect="1" noMove="1" noResize="1" noEditPoints="1" noAdjustHandles="1" noChangeArrowheads="1" noChangeShapeType="1" noTextEdit="1"/>
              </p:cNvSpPr>
              <p:nvPr/>
            </p:nvSpPr>
            <p:spPr>
              <a:xfrm>
                <a:off x="8176877" y="2245062"/>
                <a:ext cx="338554" cy="1217706"/>
              </a:xfrm>
              <a:prstGeom prst="rect">
                <a:avLst/>
              </a:prstGeom>
              <a:blipFill>
                <a:blip r:embed="rId12"/>
                <a:stretch>
                  <a:fillRect l="-13333"/>
                </a:stretch>
              </a:blipFill>
              <a:ln w="28575">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E9852C-613C-990B-C4CE-DA2A7EDE8003}"/>
                  </a:ext>
                </a:extLst>
              </p:cNvPr>
              <p:cNvSpPr txBox="1"/>
              <p:nvPr/>
            </p:nvSpPr>
            <p:spPr>
              <a:xfrm>
                <a:off x="8853113" y="5032492"/>
                <a:ext cx="479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IL" sz="2400" dirty="0"/>
              </a:p>
            </p:txBody>
          </p:sp>
        </mc:Choice>
        <mc:Fallback xmlns="">
          <p:sp>
            <p:nvSpPr>
              <p:cNvPr id="13" name="TextBox 12">
                <a:extLst>
                  <a:ext uri="{FF2B5EF4-FFF2-40B4-BE49-F238E27FC236}">
                    <a16:creationId xmlns:a16="http://schemas.microsoft.com/office/drawing/2014/main" id="{70E9852C-613C-990B-C4CE-DA2A7EDE8003}"/>
                  </a:ext>
                </a:extLst>
              </p:cNvPr>
              <p:cNvSpPr txBox="1">
                <a:spLocks noRot="1" noChangeAspect="1" noMove="1" noResize="1" noEditPoints="1" noAdjustHandles="1" noChangeArrowheads="1" noChangeShapeType="1" noTextEdit="1"/>
              </p:cNvSpPr>
              <p:nvPr/>
            </p:nvSpPr>
            <p:spPr>
              <a:xfrm>
                <a:off x="8853113" y="5032492"/>
                <a:ext cx="479618" cy="461665"/>
              </a:xfrm>
              <a:prstGeom prst="rect">
                <a:avLst/>
              </a:prstGeom>
              <a:blipFill>
                <a:blip r:embed="rId13"/>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2097EF8-B62D-7F17-1D71-078B13E5532A}"/>
                  </a:ext>
                </a:extLst>
              </p:cNvPr>
              <p:cNvSpPr/>
              <p:nvPr/>
            </p:nvSpPr>
            <p:spPr>
              <a:xfrm>
                <a:off x="9401386" y="4386753"/>
                <a:ext cx="363062" cy="1748598"/>
              </a:xfrm>
              <a:prstGeom prst="rect">
                <a:avLst/>
              </a:prstGeom>
              <a:solidFill>
                <a:schemeClr val="accent5">
                  <a:lumMod val="20000"/>
                  <a:lumOff val="80000"/>
                </a:schemeClr>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𝑏</m:t>
                          </m:r>
                        </m:e>
                      </m:acc>
                    </m:oMath>
                  </m:oMathPara>
                </a14:m>
                <a:endParaRPr lang="en-IL" sz="2400" dirty="0"/>
              </a:p>
            </p:txBody>
          </p:sp>
        </mc:Choice>
        <mc:Fallback xmlns="">
          <p:sp>
            <p:nvSpPr>
              <p:cNvPr id="14" name="Rectangle 13">
                <a:extLst>
                  <a:ext uri="{FF2B5EF4-FFF2-40B4-BE49-F238E27FC236}">
                    <a16:creationId xmlns:a16="http://schemas.microsoft.com/office/drawing/2014/main" id="{F2097EF8-B62D-7F17-1D71-078B13E5532A}"/>
                  </a:ext>
                </a:extLst>
              </p:cNvPr>
              <p:cNvSpPr>
                <a:spLocks noRot="1" noChangeAspect="1" noMove="1" noResize="1" noEditPoints="1" noAdjustHandles="1" noChangeArrowheads="1" noChangeShapeType="1" noTextEdit="1"/>
              </p:cNvSpPr>
              <p:nvPr/>
            </p:nvSpPr>
            <p:spPr>
              <a:xfrm>
                <a:off x="9401386" y="4386753"/>
                <a:ext cx="363062" cy="1748598"/>
              </a:xfrm>
              <a:prstGeom prst="rect">
                <a:avLst/>
              </a:prstGeom>
              <a:blipFill>
                <a:blip r:embed="rId14"/>
                <a:stretch>
                  <a:fillRect l="-9375"/>
                </a:stretch>
              </a:blipFill>
              <a:ln w="28575">
                <a:solidFill>
                  <a:schemeClr val="accent5">
                    <a:lumMod val="40000"/>
                    <a:lumOff val="60000"/>
                  </a:schemeClr>
                </a:solidFill>
              </a:ln>
            </p:spPr>
            <p:txBody>
              <a:bodyPr/>
              <a:lstStyle/>
              <a:p>
                <a:r>
                  <a:rPr lang="en-IL">
                    <a:noFill/>
                  </a:rPr>
                  <a:t> </a:t>
                </a:r>
              </a:p>
            </p:txBody>
          </p:sp>
        </mc:Fallback>
      </mc:AlternateContent>
      <p:sp>
        <p:nvSpPr>
          <p:cNvPr id="15" name="Rounded Rectangle 14">
            <a:extLst>
              <a:ext uri="{FF2B5EF4-FFF2-40B4-BE49-F238E27FC236}">
                <a16:creationId xmlns:a16="http://schemas.microsoft.com/office/drawing/2014/main" id="{1128E31D-4C66-8A72-4B8C-6E4E0F2E9942}"/>
              </a:ext>
            </a:extLst>
          </p:cNvPr>
          <p:cNvSpPr/>
          <p:nvPr/>
        </p:nvSpPr>
        <p:spPr>
          <a:xfrm>
            <a:off x="3929289" y="4143446"/>
            <a:ext cx="6151740" cy="2141384"/>
          </a:xfrm>
          <a:prstGeom prst="roundRect">
            <a:avLst/>
          </a:prstGeom>
          <a:noFill/>
          <a:ln w="381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D3AA85-5F4B-F2B6-BE94-F8A591504218}"/>
                  </a:ext>
                </a:extLst>
              </p:cNvPr>
              <p:cNvSpPr txBox="1"/>
              <p:nvPr/>
            </p:nvSpPr>
            <p:spPr>
              <a:xfrm>
                <a:off x="5070579" y="3550176"/>
                <a:ext cx="1762919" cy="390748"/>
              </a:xfrm>
              <a:prstGeom prst="rect">
                <a:avLst/>
              </a:prstGeom>
              <a:noFill/>
            </p:spPr>
            <p:txBody>
              <a:bodyPr wrap="none" rtlCol="0">
                <a:spAutoFit/>
              </a:bodyPr>
              <a:lstStyle/>
              <a:p>
                <a:r>
                  <a:rPr lang="en-IL" dirty="0">
                    <a:latin typeface="Helvetica Neue Light" panose="02000403000000020004" pitchFamily="2" charset="0"/>
                    <a:ea typeface="Helvetica Neue Light" panose="02000403000000020004" pitchFamily="2" charset="0"/>
                  </a:rPr>
                  <a:t>uniform in </a:t>
                </a:r>
                <a14:m>
                  <m:oMath xmlns:m="http://schemas.openxmlformats.org/officeDocument/2006/math">
                    <m:sSubSup>
                      <m:sSubSupPr>
                        <m:ctrlPr>
                          <a:rPr lang="en-US" sz="1800" i="1" smtClean="0">
                            <a:solidFill>
                              <a:schemeClr val="tx1"/>
                            </a:solidFill>
                            <a:latin typeface="Cambria Math" panose="02040503050406030204" pitchFamily="18" charset="0"/>
                          </a:rPr>
                        </m:ctrlPr>
                      </m:sSubSupPr>
                      <m:e>
                        <m:r>
                          <a:rPr lang="en-US" sz="1800" b="0" i="1" smtClean="0">
                            <a:solidFill>
                              <a:schemeClr val="tx1"/>
                            </a:solidFill>
                            <a:latin typeface="Cambria Math" panose="02040503050406030204" pitchFamily="18" charset="0"/>
                          </a:rPr>
                          <m:t>ℤ</m:t>
                        </m:r>
                      </m:e>
                      <m:sub>
                        <m:r>
                          <a:rPr lang="en-US" sz="1800" b="0" i="1" smtClean="0">
                            <a:solidFill>
                              <a:schemeClr val="tx1"/>
                            </a:solidFill>
                            <a:latin typeface="Cambria Math" panose="02040503050406030204" pitchFamily="18" charset="0"/>
                          </a:rPr>
                          <m:t>𝑞</m:t>
                        </m:r>
                      </m:sub>
                      <m:sup>
                        <m:r>
                          <a:rPr lang="en-US" sz="1800" b="0" i="1" smtClean="0">
                            <a:solidFill>
                              <a:schemeClr val="tx1"/>
                            </a:solidFill>
                            <a:latin typeface="Cambria Math" panose="02040503050406030204" pitchFamily="18" charset="0"/>
                          </a:rPr>
                          <m:t>𝑚</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𝑛</m:t>
                        </m:r>
                      </m:sup>
                    </m:sSubSup>
                  </m:oMath>
                </a14:m>
                <a:endParaRPr lang="en-IL" i="1" dirty="0">
                  <a:latin typeface="Helvetica Neue Light" panose="02000403000000020004" pitchFamily="2" charset="0"/>
                  <a:ea typeface="Helvetica Neue Light" panose="02000403000000020004" pitchFamily="2" charset="0"/>
                </a:endParaRPr>
              </a:p>
            </p:txBody>
          </p:sp>
        </mc:Choice>
        <mc:Fallback xmlns="">
          <p:sp>
            <p:nvSpPr>
              <p:cNvPr id="5" name="TextBox 4">
                <a:extLst>
                  <a:ext uri="{FF2B5EF4-FFF2-40B4-BE49-F238E27FC236}">
                    <a16:creationId xmlns:a16="http://schemas.microsoft.com/office/drawing/2014/main" id="{B6D3AA85-5F4B-F2B6-BE94-F8A591504218}"/>
                  </a:ext>
                </a:extLst>
              </p:cNvPr>
              <p:cNvSpPr txBox="1">
                <a:spLocks noRot="1" noChangeAspect="1" noMove="1" noResize="1" noEditPoints="1" noAdjustHandles="1" noChangeArrowheads="1" noChangeShapeType="1" noTextEdit="1"/>
              </p:cNvSpPr>
              <p:nvPr/>
            </p:nvSpPr>
            <p:spPr>
              <a:xfrm>
                <a:off x="5070579" y="3550176"/>
                <a:ext cx="1762919" cy="390748"/>
              </a:xfrm>
              <a:prstGeom prst="rect">
                <a:avLst/>
              </a:prstGeom>
              <a:blipFill>
                <a:blip r:embed="rId15"/>
                <a:stretch>
                  <a:fillRect l="-2857" t="-9375" b="-15625"/>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D758F6-85C7-9E97-EB20-67DAB42D1A5B}"/>
                  </a:ext>
                </a:extLst>
              </p:cNvPr>
              <p:cNvSpPr txBox="1"/>
              <p:nvPr/>
            </p:nvSpPr>
            <p:spPr>
              <a:xfrm>
                <a:off x="7528725" y="3528204"/>
                <a:ext cx="1482714" cy="390748"/>
              </a:xfrm>
              <a:prstGeom prst="rect">
                <a:avLst/>
              </a:prstGeom>
              <a:noFill/>
            </p:spPr>
            <p:txBody>
              <a:bodyPr wrap="none" rtlCol="0">
                <a:spAutoFit/>
              </a:bodyPr>
              <a:lstStyle/>
              <a:p>
                <a:r>
                  <a:rPr lang="en-IL" dirty="0">
                    <a:latin typeface="Helvetica Neue Light" panose="02000403000000020004" pitchFamily="2" charset="0"/>
                    <a:ea typeface="Helvetica Neue Light" panose="02000403000000020004" pitchFamily="2" charset="0"/>
                  </a:rPr>
                  <a:t>uniform in </a:t>
                </a:r>
                <a14:m>
                  <m:oMath xmlns:m="http://schemas.openxmlformats.org/officeDocument/2006/math">
                    <m:sSubSup>
                      <m:sSubSupPr>
                        <m:ctrlPr>
                          <a:rPr lang="en-US" sz="1800" i="1" smtClean="0">
                            <a:solidFill>
                              <a:schemeClr val="tx1"/>
                            </a:solidFill>
                            <a:latin typeface="Cambria Math" panose="02040503050406030204" pitchFamily="18" charset="0"/>
                          </a:rPr>
                        </m:ctrlPr>
                      </m:sSubSupPr>
                      <m:e>
                        <m:r>
                          <a:rPr lang="en-US" sz="1800" b="0" i="1" smtClean="0">
                            <a:solidFill>
                              <a:schemeClr val="tx1"/>
                            </a:solidFill>
                            <a:latin typeface="Cambria Math" panose="02040503050406030204" pitchFamily="18" charset="0"/>
                          </a:rPr>
                          <m:t>ℤ</m:t>
                        </m:r>
                      </m:e>
                      <m:sub>
                        <m:r>
                          <a:rPr lang="en-US" sz="1800" b="0" i="1" smtClean="0">
                            <a:solidFill>
                              <a:schemeClr val="tx1"/>
                            </a:solidFill>
                            <a:latin typeface="Cambria Math" panose="02040503050406030204" pitchFamily="18" charset="0"/>
                          </a:rPr>
                          <m:t>𝑞</m:t>
                        </m:r>
                      </m:sub>
                      <m:sup>
                        <m:r>
                          <a:rPr lang="en-US" sz="1800" b="0" i="1" smtClean="0">
                            <a:solidFill>
                              <a:schemeClr val="tx1"/>
                            </a:solidFill>
                            <a:latin typeface="Cambria Math" panose="02040503050406030204" pitchFamily="18" charset="0"/>
                          </a:rPr>
                          <m:t>𝑛</m:t>
                        </m:r>
                      </m:sup>
                    </m:sSubSup>
                  </m:oMath>
                </a14:m>
                <a:endParaRPr lang="en-IL" i="1" dirty="0">
                  <a:latin typeface="Helvetica Neue Light" panose="02000403000000020004" pitchFamily="2" charset="0"/>
                  <a:ea typeface="Helvetica Neue Light" panose="02000403000000020004" pitchFamily="2" charset="0"/>
                </a:endParaRPr>
              </a:p>
            </p:txBody>
          </p:sp>
        </mc:Choice>
        <mc:Fallback xmlns="">
          <p:sp>
            <p:nvSpPr>
              <p:cNvPr id="16" name="TextBox 15">
                <a:extLst>
                  <a:ext uri="{FF2B5EF4-FFF2-40B4-BE49-F238E27FC236}">
                    <a16:creationId xmlns:a16="http://schemas.microsoft.com/office/drawing/2014/main" id="{3FD758F6-85C7-9E97-EB20-67DAB42D1A5B}"/>
                  </a:ext>
                </a:extLst>
              </p:cNvPr>
              <p:cNvSpPr txBox="1">
                <a:spLocks noRot="1" noChangeAspect="1" noMove="1" noResize="1" noEditPoints="1" noAdjustHandles="1" noChangeArrowheads="1" noChangeShapeType="1" noTextEdit="1"/>
              </p:cNvSpPr>
              <p:nvPr/>
            </p:nvSpPr>
            <p:spPr>
              <a:xfrm>
                <a:off x="7528725" y="3528204"/>
                <a:ext cx="1482714" cy="390748"/>
              </a:xfrm>
              <a:prstGeom prst="rect">
                <a:avLst/>
              </a:prstGeom>
              <a:blipFill>
                <a:blip r:embed="rId16"/>
                <a:stretch>
                  <a:fillRect l="-3390" t="-9375" b="-15625"/>
                </a:stretch>
              </a:blipFill>
            </p:spPr>
            <p:txBody>
              <a:bodyPr/>
              <a:lstStyle/>
              <a:p>
                <a:r>
                  <a:rPr lang="en-IL">
                    <a:noFill/>
                  </a:rPr>
                  <a:t> </a:t>
                </a:r>
              </a:p>
            </p:txBody>
          </p:sp>
        </mc:Fallback>
      </mc:AlternateContent>
      <p:sp>
        <p:nvSpPr>
          <p:cNvPr id="17" name="TextBox 16">
            <a:extLst>
              <a:ext uri="{FF2B5EF4-FFF2-40B4-BE49-F238E27FC236}">
                <a16:creationId xmlns:a16="http://schemas.microsoft.com/office/drawing/2014/main" id="{50CAA8B2-9E9C-8953-707E-93DBE88DD857}"/>
              </a:ext>
            </a:extLst>
          </p:cNvPr>
          <p:cNvSpPr txBox="1"/>
          <p:nvPr/>
        </p:nvSpPr>
        <p:spPr>
          <a:xfrm>
            <a:off x="8176877" y="1149596"/>
            <a:ext cx="1959191" cy="369332"/>
          </a:xfrm>
          <a:prstGeom prst="rect">
            <a:avLst/>
          </a:prstGeom>
          <a:noFill/>
        </p:spPr>
        <p:txBody>
          <a:bodyPr wrap="none" rtlCol="0">
            <a:spAutoFit/>
          </a:bodyPr>
          <a:lstStyle/>
          <a:p>
            <a:r>
              <a:rPr lang="en-US" dirty="0">
                <a:latin typeface="Helvetica Neue Light" panose="02000403000000020004" pitchFamily="2" charset="0"/>
                <a:ea typeface="Helvetica Neue Light" panose="02000403000000020004" pitchFamily="2" charset="0"/>
              </a:rPr>
              <a:t>short noise vector</a:t>
            </a:r>
            <a:endParaRPr lang="en-IL"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404986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10" grpId="0"/>
      <p:bldP spid="18" grpId="0"/>
      <p:bldP spid="19" grpId="0" animBg="1"/>
      <p:bldP spid="27" grpId="0" animBg="1"/>
      <p:bldP spid="30" grpId="0" animBg="1"/>
      <p:bldP spid="33" grpId="0"/>
      <p:bldP spid="34" grpId="0" animBg="1"/>
      <p:bldP spid="35" grpId="0" animBg="1"/>
      <p:bldP spid="37" grpId="0" animBg="1"/>
      <p:bldP spid="38" grpId="0" animBg="1"/>
      <p:bldP spid="39" grpId="0"/>
      <p:bldP spid="40" grpId="0" animBg="1"/>
      <p:bldP spid="41" grpId="0"/>
      <p:bldP spid="4" grpId="0"/>
      <p:bldP spid="8" grpId="0"/>
      <p:bldP spid="9" grpId="0" animBg="1"/>
      <p:bldP spid="11" grpId="0" animBg="1"/>
      <p:bldP spid="12" grpId="0" animBg="1"/>
      <p:bldP spid="13" grpId="0"/>
      <p:bldP spid="14" grpId="0" animBg="1"/>
      <p:bldP spid="15" grpId="0" animBg="1"/>
      <p:bldP spid="5" grpId="0"/>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a:extLst>
              <a:ext uri="{FF2B5EF4-FFF2-40B4-BE49-F238E27FC236}">
                <a16:creationId xmlns:a16="http://schemas.microsoft.com/office/drawing/2014/main" id="{F60F0F5E-C35E-D72A-94E8-FCDC0B4FA8B8}"/>
              </a:ext>
            </a:extLst>
          </p:cNvPr>
          <p:cNvSpPr/>
          <p:nvPr/>
        </p:nvSpPr>
        <p:spPr>
          <a:xfrm>
            <a:off x="5974932" y="4451684"/>
            <a:ext cx="2519367" cy="2011980"/>
          </a:xfrm>
          <a:prstGeom prst="roundRect">
            <a:avLst>
              <a:gd name="adj" fmla="val 0"/>
            </a:avLst>
          </a:prstGeom>
          <a:solidFill>
            <a:schemeClr val="accent1">
              <a:lumMod val="20000"/>
              <a:lumOff val="80000"/>
            </a:schemeClr>
          </a:solidFill>
          <a:ln w="381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rtl="1"/>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A First Attempt: Re-randomization</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F8F274C-7833-CCD5-0B58-C8AB44195CC4}"/>
                  </a:ext>
                </a:extLst>
              </p:cNvPr>
              <p:cNvSpPr/>
              <p:nvPr/>
            </p:nvSpPr>
            <p:spPr>
              <a:xfrm>
                <a:off x="1357287" y="1791150"/>
                <a:ext cx="1204177" cy="1748597"/>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𝐴</m:t>
                      </m:r>
                    </m:oMath>
                  </m:oMathPara>
                </a14:m>
                <a:endParaRPr lang="en-IL" sz="2400" dirty="0"/>
              </a:p>
            </p:txBody>
          </p:sp>
        </mc:Choice>
        <mc:Fallback xmlns="">
          <p:sp>
            <p:nvSpPr>
              <p:cNvPr id="6" name="Rectangle 5">
                <a:extLst>
                  <a:ext uri="{FF2B5EF4-FFF2-40B4-BE49-F238E27FC236}">
                    <a16:creationId xmlns:a16="http://schemas.microsoft.com/office/drawing/2014/main" id="{7F8F274C-7833-CCD5-0B58-C8AB44195CC4}"/>
                  </a:ext>
                </a:extLst>
              </p:cNvPr>
              <p:cNvSpPr>
                <a:spLocks noRot="1" noChangeAspect="1" noMove="1" noResize="1" noEditPoints="1" noAdjustHandles="1" noChangeArrowheads="1" noChangeShapeType="1" noTextEdit="1"/>
              </p:cNvSpPr>
              <p:nvPr/>
            </p:nvSpPr>
            <p:spPr>
              <a:xfrm>
                <a:off x="1357287" y="1791150"/>
                <a:ext cx="1204177" cy="1748597"/>
              </a:xfrm>
              <a:prstGeom prst="rect">
                <a:avLst/>
              </a:prstGeom>
              <a:blipFill>
                <a:blip r:embed="rId3"/>
                <a:stretch>
                  <a:fillRect/>
                </a:stretch>
              </a:blipFill>
              <a:ln w="28575">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C7854DD-6B8E-7805-3695-7D43F2D2ABDF}"/>
                  </a:ext>
                </a:extLst>
              </p:cNvPr>
              <p:cNvSpPr/>
              <p:nvPr/>
            </p:nvSpPr>
            <p:spPr>
              <a:xfrm>
                <a:off x="2864041" y="1791150"/>
                <a:ext cx="363062" cy="1748598"/>
              </a:xfrm>
              <a:prstGeom prst="rect">
                <a:avLst/>
              </a:prstGeom>
              <a:solidFill>
                <a:schemeClr val="accent5">
                  <a:lumMod val="20000"/>
                  <a:lumOff val="80000"/>
                </a:schemeClr>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𝑏</m:t>
                          </m:r>
                        </m:e>
                      </m:acc>
                    </m:oMath>
                  </m:oMathPara>
                </a14:m>
                <a:endParaRPr lang="en-IL" sz="2400" dirty="0"/>
              </a:p>
            </p:txBody>
          </p:sp>
        </mc:Choice>
        <mc:Fallback xmlns="">
          <p:sp>
            <p:nvSpPr>
              <p:cNvPr id="7" name="Rectangle 6">
                <a:extLst>
                  <a:ext uri="{FF2B5EF4-FFF2-40B4-BE49-F238E27FC236}">
                    <a16:creationId xmlns:a16="http://schemas.microsoft.com/office/drawing/2014/main" id="{5C7854DD-6B8E-7805-3695-7D43F2D2ABDF}"/>
                  </a:ext>
                </a:extLst>
              </p:cNvPr>
              <p:cNvSpPr>
                <a:spLocks noRot="1" noChangeAspect="1" noMove="1" noResize="1" noEditPoints="1" noAdjustHandles="1" noChangeArrowheads="1" noChangeShapeType="1" noTextEdit="1"/>
              </p:cNvSpPr>
              <p:nvPr/>
            </p:nvSpPr>
            <p:spPr>
              <a:xfrm>
                <a:off x="2864041" y="1791150"/>
                <a:ext cx="363062" cy="1748598"/>
              </a:xfrm>
              <a:prstGeom prst="rect">
                <a:avLst/>
              </a:prstGeom>
              <a:blipFill>
                <a:blip r:embed="rId4"/>
                <a:stretch>
                  <a:fillRect l="-9375"/>
                </a:stretch>
              </a:blipFill>
              <a:ln w="28575">
                <a:solidFill>
                  <a:schemeClr val="accent5">
                    <a:lumMod val="40000"/>
                    <a:lumOff val="60000"/>
                  </a:schemeClr>
                </a:solidFill>
              </a:ln>
            </p:spPr>
            <p:txBody>
              <a:bodyPr/>
              <a:lstStyle/>
              <a:p>
                <a:r>
                  <a:rPr lang="en-IL">
                    <a:noFill/>
                  </a:rPr>
                  <a:t> </a:t>
                </a:r>
              </a:p>
            </p:txBody>
          </p:sp>
        </mc:Fallback>
      </mc:AlternateContent>
      <p:sp>
        <p:nvSpPr>
          <p:cNvPr id="18" name="TextBox 17">
            <a:extLst>
              <a:ext uri="{FF2B5EF4-FFF2-40B4-BE49-F238E27FC236}">
                <a16:creationId xmlns:a16="http://schemas.microsoft.com/office/drawing/2014/main" id="{BF41ED7D-9F24-1C22-0ADF-4FE372C0BD33}"/>
              </a:ext>
            </a:extLst>
          </p:cNvPr>
          <p:cNvSpPr txBox="1"/>
          <p:nvPr/>
        </p:nvSpPr>
        <p:spPr>
          <a:xfrm>
            <a:off x="2552217" y="2908312"/>
            <a:ext cx="338554" cy="830997"/>
          </a:xfrm>
          <a:prstGeom prst="rect">
            <a:avLst/>
          </a:prstGeom>
          <a:noFill/>
        </p:spPr>
        <p:txBody>
          <a:bodyPr wrap="none" rtlCol="0">
            <a:spAutoFit/>
          </a:bodyPr>
          <a:lstStyle/>
          <a:p>
            <a:r>
              <a:rPr lang="en-IL" sz="4800" dirty="0"/>
              <a:t>,</a:t>
            </a:r>
          </a:p>
        </p:txBody>
      </p:sp>
      <p:sp>
        <p:nvSpPr>
          <p:cNvPr id="19" name="Left Bracket 18">
            <a:extLst>
              <a:ext uri="{FF2B5EF4-FFF2-40B4-BE49-F238E27FC236}">
                <a16:creationId xmlns:a16="http://schemas.microsoft.com/office/drawing/2014/main" id="{CE092145-3468-B639-FB3A-F11FE8331725}"/>
              </a:ext>
            </a:extLst>
          </p:cNvPr>
          <p:cNvSpPr/>
          <p:nvPr/>
        </p:nvSpPr>
        <p:spPr>
          <a:xfrm>
            <a:off x="1151228" y="1566806"/>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27" name="Left Bracket 26">
            <a:extLst>
              <a:ext uri="{FF2B5EF4-FFF2-40B4-BE49-F238E27FC236}">
                <a16:creationId xmlns:a16="http://schemas.microsoft.com/office/drawing/2014/main" id="{79D227ED-F2BA-4A4A-48AC-C458035FA4FF}"/>
              </a:ext>
            </a:extLst>
          </p:cNvPr>
          <p:cNvSpPr/>
          <p:nvPr/>
        </p:nvSpPr>
        <p:spPr>
          <a:xfrm rot="10800000">
            <a:off x="3228603" y="1578839"/>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74166877-734D-300C-6C71-E2AC69B84D13}"/>
                  </a:ext>
                </a:extLst>
              </p:cNvPr>
              <p:cNvSpPr/>
              <p:nvPr/>
            </p:nvSpPr>
            <p:spPr>
              <a:xfrm>
                <a:off x="7078857" y="1794320"/>
                <a:ext cx="1204177" cy="1748597"/>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𝐴</m:t>
                      </m:r>
                    </m:oMath>
                  </m:oMathPara>
                </a14:m>
                <a:endParaRPr lang="en-IL" sz="2400" dirty="0"/>
              </a:p>
            </p:txBody>
          </p:sp>
        </mc:Choice>
        <mc:Fallback xmlns="">
          <p:sp>
            <p:nvSpPr>
              <p:cNvPr id="42" name="Rectangle 41">
                <a:extLst>
                  <a:ext uri="{FF2B5EF4-FFF2-40B4-BE49-F238E27FC236}">
                    <a16:creationId xmlns:a16="http://schemas.microsoft.com/office/drawing/2014/main" id="{74166877-734D-300C-6C71-E2AC69B84D13}"/>
                  </a:ext>
                </a:extLst>
              </p:cNvPr>
              <p:cNvSpPr>
                <a:spLocks noRot="1" noChangeAspect="1" noMove="1" noResize="1" noEditPoints="1" noAdjustHandles="1" noChangeArrowheads="1" noChangeShapeType="1" noTextEdit="1"/>
              </p:cNvSpPr>
              <p:nvPr/>
            </p:nvSpPr>
            <p:spPr>
              <a:xfrm>
                <a:off x="7078857" y="1794320"/>
                <a:ext cx="1204177" cy="1748597"/>
              </a:xfrm>
              <a:prstGeom prst="rect">
                <a:avLst/>
              </a:prstGeom>
              <a:blipFill>
                <a:blip r:embed="rId5"/>
                <a:stretch>
                  <a:fillRect/>
                </a:stretch>
              </a:blipFill>
              <a:ln w="28575">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0F22FF37-4CD9-CEFB-4F7C-B9879249A666}"/>
                  </a:ext>
                </a:extLst>
              </p:cNvPr>
              <p:cNvSpPr/>
              <p:nvPr/>
            </p:nvSpPr>
            <p:spPr>
              <a:xfrm>
                <a:off x="10535512" y="1794318"/>
                <a:ext cx="363062" cy="1748598"/>
              </a:xfrm>
              <a:prstGeom prst="rect">
                <a:avLst/>
              </a:prstGeom>
              <a:solidFill>
                <a:schemeClr val="accent5">
                  <a:lumMod val="20000"/>
                  <a:lumOff val="80000"/>
                </a:schemeClr>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𝑏</m:t>
                          </m:r>
                        </m:e>
                      </m:acc>
                    </m:oMath>
                  </m:oMathPara>
                </a14:m>
                <a:endParaRPr lang="en-IL" sz="2400" dirty="0"/>
              </a:p>
            </p:txBody>
          </p:sp>
        </mc:Choice>
        <mc:Fallback xmlns="">
          <p:sp>
            <p:nvSpPr>
              <p:cNvPr id="43" name="Rectangle 42">
                <a:extLst>
                  <a:ext uri="{FF2B5EF4-FFF2-40B4-BE49-F238E27FC236}">
                    <a16:creationId xmlns:a16="http://schemas.microsoft.com/office/drawing/2014/main" id="{0F22FF37-4CD9-CEFB-4F7C-B9879249A666}"/>
                  </a:ext>
                </a:extLst>
              </p:cNvPr>
              <p:cNvSpPr>
                <a:spLocks noRot="1" noChangeAspect="1" noMove="1" noResize="1" noEditPoints="1" noAdjustHandles="1" noChangeArrowheads="1" noChangeShapeType="1" noTextEdit="1"/>
              </p:cNvSpPr>
              <p:nvPr/>
            </p:nvSpPr>
            <p:spPr>
              <a:xfrm>
                <a:off x="10535512" y="1794318"/>
                <a:ext cx="363062" cy="1748598"/>
              </a:xfrm>
              <a:prstGeom prst="rect">
                <a:avLst/>
              </a:prstGeom>
              <a:blipFill>
                <a:blip r:embed="rId6"/>
                <a:stretch>
                  <a:fillRect l="-9375"/>
                </a:stretch>
              </a:blipFill>
              <a:ln w="28575">
                <a:solidFill>
                  <a:schemeClr val="accent5">
                    <a:lumMod val="40000"/>
                    <a:lumOff val="60000"/>
                  </a:schemeClr>
                </a:solidFill>
              </a:ln>
            </p:spPr>
            <p:txBody>
              <a:bodyPr/>
              <a:lstStyle/>
              <a:p>
                <a:r>
                  <a:rPr lang="en-IL">
                    <a:noFill/>
                  </a:rPr>
                  <a:t> </a:t>
                </a:r>
              </a:p>
            </p:txBody>
          </p:sp>
        </mc:Fallback>
      </mc:AlternateContent>
      <p:sp>
        <p:nvSpPr>
          <p:cNvPr id="44" name="TextBox 43">
            <a:extLst>
              <a:ext uri="{FF2B5EF4-FFF2-40B4-BE49-F238E27FC236}">
                <a16:creationId xmlns:a16="http://schemas.microsoft.com/office/drawing/2014/main" id="{B707FA03-2BC0-AF0F-89FA-D82897826D26}"/>
              </a:ext>
            </a:extLst>
          </p:cNvPr>
          <p:cNvSpPr txBox="1"/>
          <p:nvPr/>
        </p:nvSpPr>
        <p:spPr>
          <a:xfrm>
            <a:off x="8273787" y="2911482"/>
            <a:ext cx="338554" cy="830997"/>
          </a:xfrm>
          <a:prstGeom prst="rect">
            <a:avLst/>
          </a:prstGeom>
          <a:noFill/>
        </p:spPr>
        <p:txBody>
          <a:bodyPr wrap="none" rtlCol="0">
            <a:spAutoFit/>
          </a:bodyPr>
          <a:lstStyle/>
          <a:p>
            <a:r>
              <a:rPr lang="en-IL" sz="4800" dirty="0"/>
              <a:t>,</a:t>
            </a:r>
          </a:p>
        </p:txBody>
      </p:sp>
      <p:sp>
        <p:nvSpPr>
          <p:cNvPr id="45" name="Left Bracket 44">
            <a:extLst>
              <a:ext uri="{FF2B5EF4-FFF2-40B4-BE49-F238E27FC236}">
                <a16:creationId xmlns:a16="http://schemas.microsoft.com/office/drawing/2014/main" id="{85BF72EF-C57D-6A40-2A59-E10D2DDB1BAB}"/>
              </a:ext>
            </a:extLst>
          </p:cNvPr>
          <p:cNvSpPr/>
          <p:nvPr/>
        </p:nvSpPr>
        <p:spPr>
          <a:xfrm>
            <a:off x="4989751" y="1601095"/>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46" name="Left Bracket 45">
            <a:extLst>
              <a:ext uri="{FF2B5EF4-FFF2-40B4-BE49-F238E27FC236}">
                <a16:creationId xmlns:a16="http://schemas.microsoft.com/office/drawing/2014/main" id="{3A9D8380-2B3A-E049-AAF6-E0261931BA92}"/>
              </a:ext>
            </a:extLst>
          </p:cNvPr>
          <p:cNvSpPr/>
          <p:nvPr/>
        </p:nvSpPr>
        <p:spPr>
          <a:xfrm rot="10800000">
            <a:off x="10853129" y="1597925"/>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BD1A1F3C-73A3-B21D-6B5D-4C8BDA62EE6E}"/>
                  </a:ext>
                </a:extLst>
              </p:cNvPr>
              <p:cNvSpPr/>
              <p:nvPr/>
            </p:nvSpPr>
            <p:spPr>
              <a:xfrm>
                <a:off x="5157499" y="1794319"/>
                <a:ext cx="1799459" cy="1748597"/>
              </a:xfrm>
              <a:prstGeom prst="rect">
                <a:avLst/>
              </a:prstGeom>
              <a:solidFill>
                <a:schemeClr val="accent2">
                  <a:lumMod val="20000"/>
                  <a:lumOff val="80000"/>
                </a:schemeClr>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𝑅</m:t>
                      </m:r>
                    </m:oMath>
                  </m:oMathPara>
                </a14:m>
                <a:endParaRPr lang="en-IL" sz="2400" dirty="0"/>
              </a:p>
            </p:txBody>
          </p:sp>
        </mc:Choice>
        <mc:Fallback xmlns="">
          <p:sp>
            <p:nvSpPr>
              <p:cNvPr id="47" name="Rectangle 46">
                <a:extLst>
                  <a:ext uri="{FF2B5EF4-FFF2-40B4-BE49-F238E27FC236}">
                    <a16:creationId xmlns:a16="http://schemas.microsoft.com/office/drawing/2014/main" id="{BD1A1F3C-73A3-B21D-6B5D-4C8BDA62EE6E}"/>
                  </a:ext>
                </a:extLst>
              </p:cNvPr>
              <p:cNvSpPr>
                <a:spLocks noRot="1" noChangeAspect="1" noMove="1" noResize="1" noEditPoints="1" noAdjustHandles="1" noChangeArrowheads="1" noChangeShapeType="1" noTextEdit="1"/>
              </p:cNvSpPr>
              <p:nvPr/>
            </p:nvSpPr>
            <p:spPr>
              <a:xfrm>
                <a:off x="5157499" y="1794319"/>
                <a:ext cx="1799459" cy="1748597"/>
              </a:xfrm>
              <a:prstGeom prst="rect">
                <a:avLst/>
              </a:prstGeom>
              <a:blipFill>
                <a:blip r:embed="rId7"/>
                <a:stretch>
                  <a:fillRect/>
                </a:stretch>
              </a:blipFill>
              <a:ln w="28575">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EA08C428-B786-C1E2-FA8E-8D57DD531698}"/>
                  </a:ext>
                </a:extLst>
              </p:cNvPr>
              <p:cNvSpPr/>
              <p:nvPr/>
            </p:nvSpPr>
            <p:spPr>
              <a:xfrm>
                <a:off x="8612341" y="1794319"/>
                <a:ext cx="1799459" cy="1748597"/>
              </a:xfrm>
              <a:prstGeom prst="rect">
                <a:avLst/>
              </a:prstGeom>
              <a:solidFill>
                <a:schemeClr val="accent2">
                  <a:lumMod val="20000"/>
                  <a:lumOff val="80000"/>
                </a:schemeClr>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𝑅</m:t>
                      </m:r>
                    </m:oMath>
                  </m:oMathPara>
                </a14:m>
                <a:endParaRPr lang="en-IL" sz="2400" dirty="0"/>
              </a:p>
            </p:txBody>
          </p:sp>
        </mc:Choice>
        <mc:Fallback xmlns="">
          <p:sp>
            <p:nvSpPr>
              <p:cNvPr id="48" name="Rectangle 47">
                <a:extLst>
                  <a:ext uri="{FF2B5EF4-FFF2-40B4-BE49-F238E27FC236}">
                    <a16:creationId xmlns:a16="http://schemas.microsoft.com/office/drawing/2014/main" id="{EA08C428-B786-C1E2-FA8E-8D57DD531698}"/>
                  </a:ext>
                </a:extLst>
              </p:cNvPr>
              <p:cNvSpPr>
                <a:spLocks noRot="1" noChangeAspect="1" noMove="1" noResize="1" noEditPoints="1" noAdjustHandles="1" noChangeArrowheads="1" noChangeShapeType="1" noTextEdit="1"/>
              </p:cNvSpPr>
              <p:nvPr/>
            </p:nvSpPr>
            <p:spPr>
              <a:xfrm>
                <a:off x="8612341" y="1794319"/>
                <a:ext cx="1799459" cy="1748597"/>
              </a:xfrm>
              <a:prstGeom prst="rect">
                <a:avLst/>
              </a:prstGeom>
              <a:blipFill>
                <a:blip r:embed="rId8"/>
                <a:stretch>
                  <a:fillRect/>
                </a:stretch>
              </a:blipFill>
              <a:ln w="28575">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81481FC-2D7A-5347-BB17-162780DAD341}"/>
                  </a:ext>
                </a:extLst>
              </p:cNvPr>
              <p:cNvSpPr txBox="1"/>
              <p:nvPr/>
            </p:nvSpPr>
            <p:spPr>
              <a:xfrm>
                <a:off x="4997290" y="3768290"/>
                <a:ext cx="2328010" cy="369332"/>
              </a:xfrm>
              <a:prstGeom prst="rect">
                <a:avLst/>
              </a:prstGeom>
              <a:noFill/>
            </p:spPr>
            <p:txBody>
              <a:bodyPr wrap="none" rtlCol="0">
                <a:spAutoFit/>
              </a:bodyPr>
              <a:lstStyle/>
              <a:p>
                <a:r>
                  <a:rPr lang="en-IL" dirty="0">
                    <a:latin typeface="Helvetica Neue Light" panose="02000403000000020004" pitchFamily="2" charset="0"/>
                    <a:ea typeface="Helvetica Neue Light" panose="02000403000000020004" pitchFamily="2" charset="0"/>
                  </a:rPr>
                  <a:t>uniform in </a:t>
                </a:r>
                <a14:m>
                  <m:oMath xmlns:m="http://schemas.openxmlformats.org/officeDocument/2006/math">
                    <m:sSup>
                      <m:sSupPr>
                        <m:ctrlPr>
                          <a:rPr lang="en-US" b="0" i="1" smtClean="0">
                            <a:latin typeface="Cambria Math" panose="02040503050406030204" pitchFamily="18" charset="0"/>
                            <a:ea typeface="Helvetica Neue Light" panose="02000403000000020004" pitchFamily="2" charset="0"/>
                          </a:rPr>
                        </m:ctrlPr>
                      </m:sSupPr>
                      <m:e>
                        <m:d>
                          <m:dPr>
                            <m:begChr m:val="{"/>
                            <m:endChr m:val="}"/>
                            <m:ctrlPr>
                              <a:rPr lang="en-US" b="0" i="1" smtClean="0">
                                <a:latin typeface="Cambria Math" panose="02040503050406030204" pitchFamily="18" charset="0"/>
                                <a:ea typeface="Helvetica Neue Light" panose="02000403000000020004" pitchFamily="2" charset="0"/>
                              </a:rPr>
                            </m:ctrlPr>
                          </m:dPr>
                          <m:e>
                            <m:r>
                              <a:rPr lang="en-US" b="0" i="1" smtClean="0">
                                <a:latin typeface="Cambria Math" panose="02040503050406030204" pitchFamily="18" charset="0"/>
                                <a:ea typeface="Helvetica Neue Light" panose="02000403000000020004" pitchFamily="2" charset="0"/>
                              </a:rPr>
                              <m:t>−1,1</m:t>
                            </m:r>
                          </m:e>
                        </m:d>
                      </m:e>
                      <m:sup>
                        <m:r>
                          <a:rPr lang="en-US" b="0" i="1" smtClean="0">
                            <a:latin typeface="Cambria Math" panose="02040503050406030204" pitchFamily="18" charset="0"/>
                            <a:ea typeface="Helvetica Neue Light" panose="02000403000000020004" pitchFamily="2" charset="0"/>
                          </a:rPr>
                          <m:t>𝑚</m:t>
                        </m:r>
                        <m:r>
                          <a:rPr lang="en-US" b="0" i="1" smtClean="0">
                            <a:latin typeface="Cambria Math" panose="02040503050406030204" pitchFamily="18" charset="0"/>
                            <a:ea typeface="Helvetica Neue Light" panose="02000403000000020004" pitchFamily="2" charset="0"/>
                          </a:rPr>
                          <m:t>×</m:t>
                        </m:r>
                        <m:r>
                          <a:rPr lang="en-US" b="0" i="1" smtClean="0">
                            <a:latin typeface="Cambria Math" panose="02040503050406030204" pitchFamily="18" charset="0"/>
                            <a:ea typeface="Helvetica Neue Light" panose="02000403000000020004" pitchFamily="2" charset="0"/>
                          </a:rPr>
                          <m:t>𝑚</m:t>
                        </m:r>
                      </m:sup>
                    </m:sSup>
                  </m:oMath>
                </a14:m>
                <a:endParaRPr lang="en-IL" i="1" dirty="0">
                  <a:latin typeface="Helvetica Neue Light" panose="02000403000000020004" pitchFamily="2" charset="0"/>
                  <a:ea typeface="Helvetica Neue Light" panose="02000403000000020004" pitchFamily="2" charset="0"/>
                </a:endParaRPr>
              </a:p>
            </p:txBody>
          </p:sp>
        </mc:Choice>
        <mc:Fallback xmlns="">
          <p:sp>
            <p:nvSpPr>
              <p:cNvPr id="50" name="TextBox 49">
                <a:extLst>
                  <a:ext uri="{FF2B5EF4-FFF2-40B4-BE49-F238E27FC236}">
                    <a16:creationId xmlns:a16="http://schemas.microsoft.com/office/drawing/2014/main" id="{D81481FC-2D7A-5347-BB17-162780DAD341}"/>
                  </a:ext>
                </a:extLst>
              </p:cNvPr>
              <p:cNvSpPr txBox="1">
                <a:spLocks noRot="1" noChangeAspect="1" noMove="1" noResize="1" noEditPoints="1" noAdjustHandles="1" noChangeArrowheads="1" noChangeShapeType="1" noTextEdit="1"/>
              </p:cNvSpPr>
              <p:nvPr/>
            </p:nvSpPr>
            <p:spPr>
              <a:xfrm>
                <a:off x="4997290" y="3768290"/>
                <a:ext cx="2328010" cy="369332"/>
              </a:xfrm>
              <a:prstGeom prst="rect">
                <a:avLst/>
              </a:prstGeom>
              <a:blipFill>
                <a:blip r:embed="rId9"/>
                <a:stretch>
                  <a:fillRect l="-2174" t="-6667" b="-26667"/>
                </a:stretch>
              </a:blipFill>
            </p:spPr>
            <p:txBody>
              <a:bodyPr/>
              <a:lstStyle/>
              <a:p>
                <a:r>
                  <a:rPr lang="en-IL">
                    <a:noFill/>
                  </a:rPr>
                  <a:t> </a:t>
                </a:r>
              </a:p>
            </p:txBody>
          </p:sp>
        </mc:Fallback>
      </mc:AlternateContent>
      <p:cxnSp>
        <p:nvCxnSpPr>
          <p:cNvPr id="52" name="Straight Arrow Connector 51">
            <a:extLst>
              <a:ext uri="{FF2B5EF4-FFF2-40B4-BE49-F238E27FC236}">
                <a16:creationId xmlns:a16="http://schemas.microsoft.com/office/drawing/2014/main" id="{109050DD-7505-DE0F-7E53-5E842D69A22E}"/>
              </a:ext>
            </a:extLst>
          </p:cNvPr>
          <p:cNvCxnSpPr/>
          <p:nvPr/>
        </p:nvCxnSpPr>
        <p:spPr>
          <a:xfrm>
            <a:off x="3627370" y="2683040"/>
            <a:ext cx="1173403" cy="0"/>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EDE8426B-B5CB-C045-49DF-24FE682031F7}"/>
                  </a:ext>
                </a:extLst>
              </p:cNvPr>
              <p:cNvSpPr/>
              <p:nvPr/>
            </p:nvSpPr>
            <p:spPr>
              <a:xfrm>
                <a:off x="2536382" y="4582720"/>
                <a:ext cx="1204177" cy="1748597"/>
              </a:xfrm>
              <a:prstGeom prst="rect">
                <a:avLst/>
              </a:prstGeom>
              <a:solidFill>
                <a:srgbClr val="E2CDFF"/>
              </a:solidFill>
              <a:ln w="28575">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𝑅𝐴</m:t>
                      </m:r>
                    </m:oMath>
                  </m:oMathPara>
                </a14:m>
                <a:endParaRPr lang="en-IL" sz="2400" dirty="0"/>
              </a:p>
            </p:txBody>
          </p:sp>
        </mc:Choice>
        <mc:Fallback xmlns="">
          <p:sp>
            <p:nvSpPr>
              <p:cNvPr id="53" name="Rectangle 52">
                <a:extLst>
                  <a:ext uri="{FF2B5EF4-FFF2-40B4-BE49-F238E27FC236}">
                    <a16:creationId xmlns:a16="http://schemas.microsoft.com/office/drawing/2014/main" id="{EDE8426B-B5CB-C045-49DF-24FE682031F7}"/>
                  </a:ext>
                </a:extLst>
              </p:cNvPr>
              <p:cNvSpPr>
                <a:spLocks noRot="1" noChangeAspect="1" noMove="1" noResize="1" noEditPoints="1" noAdjustHandles="1" noChangeArrowheads="1" noChangeShapeType="1" noTextEdit="1"/>
              </p:cNvSpPr>
              <p:nvPr/>
            </p:nvSpPr>
            <p:spPr>
              <a:xfrm>
                <a:off x="2536382" y="4582720"/>
                <a:ext cx="1204177" cy="1748597"/>
              </a:xfrm>
              <a:prstGeom prst="rect">
                <a:avLst/>
              </a:prstGeom>
              <a:blipFill>
                <a:blip r:embed="rId10"/>
                <a:stretch>
                  <a:fillRect/>
                </a:stretch>
              </a:blipFill>
              <a:ln w="28575">
                <a:solidFill>
                  <a:srgbClr val="9A92FF"/>
                </a:solidFill>
              </a:ln>
            </p:spPr>
            <p:txBody>
              <a:bodyPr/>
              <a:lstStyle/>
              <a:p>
                <a:r>
                  <a:rPr lang="en-IL">
                    <a:noFill/>
                  </a:rPr>
                  <a:t> </a:t>
                </a:r>
              </a:p>
            </p:txBody>
          </p:sp>
        </mc:Fallback>
      </mc:AlternateContent>
      <p:sp>
        <p:nvSpPr>
          <p:cNvPr id="54" name="TextBox 53">
            <a:extLst>
              <a:ext uri="{FF2B5EF4-FFF2-40B4-BE49-F238E27FC236}">
                <a16:creationId xmlns:a16="http://schemas.microsoft.com/office/drawing/2014/main" id="{EE257D07-6D50-841A-D543-D71B1DBB1869}"/>
              </a:ext>
            </a:extLst>
          </p:cNvPr>
          <p:cNvSpPr txBox="1"/>
          <p:nvPr/>
        </p:nvSpPr>
        <p:spPr>
          <a:xfrm>
            <a:off x="3740559" y="5632667"/>
            <a:ext cx="338554" cy="830997"/>
          </a:xfrm>
          <a:prstGeom prst="rect">
            <a:avLst/>
          </a:prstGeom>
          <a:noFill/>
        </p:spPr>
        <p:txBody>
          <a:bodyPr wrap="none" rtlCol="0">
            <a:spAutoFit/>
          </a:bodyPr>
          <a:lstStyle/>
          <a:p>
            <a:r>
              <a:rPr lang="en-IL" sz="4800" dirty="0"/>
              <a:t>,</a:t>
            </a:r>
          </a:p>
        </p:txBody>
      </p: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1D239DD0-53B1-34E4-240D-43C9615583DB}"/>
                  </a:ext>
                </a:extLst>
              </p:cNvPr>
              <p:cNvSpPr/>
              <p:nvPr/>
            </p:nvSpPr>
            <p:spPr>
              <a:xfrm>
                <a:off x="4043137" y="4576399"/>
                <a:ext cx="1204177" cy="1748597"/>
              </a:xfrm>
              <a:prstGeom prst="rect">
                <a:avLst/>
              </a:prstGeom>
              <a:solidFill>
                <a:srgbClr val="E2CDFF"/>
              </a:solidFill>
              <a:ln w="28575">
                <a:solidFill>
                  <a:srgbClr val="9A9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𝑅𝐴</m:t>
                      </m:r>
                    </m:oMath>
                  </m:oMathPara>
                </a14:m>
                <a:endParaRPr lang="en-IL" sz="2400" dirty="0"/>
              </a:p>
            </p:txBody>
          </p:sp>
        </mc:Choice>
        <mc:Fallback xmlns="">
          <p:sp>
            <p:nvSpPr>
              <p:cNvPr id="55" name="Rectangle 54">
                <a:extLst>
                  <a:ext uri="{FF2B5EF4-FFF2-40B4-BE49-F238E27FC236}">
                    <a16:creationId xmlns:a16="http://schemas.microsoft.com/office/drawing/2014/main" id="{1D239DD0-53B1-34E4-240D-43C9615583DB}"/>
                  </a:ext>
                </a:extLst>
              </p:cNvPr>
              <p:cNvSpPr>
                <a:spLocks noRot="1" noChangeAspect="1" noMove="1" noResize="1" noEditPoints="1" noAdjustHandles="1" noChangeArrowheads="1" noChangeShapeType="1" noTextEdit="1"/>
              </p:cNvSpPr>
              <p:nvPr/>
            </p:nvSpPr>
            <p:spPr>
              <a:xfrm>
                <a:off x="4043137" y="4576399"/>
                <a:ext cx="1204177" cy="1748597"/>
              </a:xfrm>
              <a:prstGeom prst="rect">
                <a:avLst/>
              </a:prstGeom>
              <a:blipFill>
                <a:blip r:embed="rId11"/>
                <a:stretch>
                  <a:fillRect/>
                </a:stretch>
              </a:blipFill>
              <a:ln w="28575">
                <a:solidFill>
                  <a:srgbClr val="9A92FF"/>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01282715-9EA7-FE1B-81BF-B77883E7A850}"/>
                  </a:ext>
                </a:extLst>
              </p:cNvPr>
              <p:cNvSpPr txBox="1"/>
              <p:nvPr/>
            </p:nvSpPr>
            <p:spPr>
              <a:xfrm>
                <a:off x="5636378" y="5226557"/>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IL" sz="2400" dirty="0"/>
              </a:p>
            </p:txBody>
          </p:sp>
        </mc:Choice>
        <mc:Fallback xmlns="">
          <p:sp>
            <p:nvSpPr>
              <p:cNvPr id="56" name="TextBox 55">
                <a:extLst>
                  <a:ext uri="{FF2B5EF4-FFF2-40B4-BE49-F238E27FC236}">
                    <a16:creationId xmlns:a16="http://schemas.microsoft.com/office/drawing/2014/main" id="{01282715-9EA7-FE1B-81BF-B77883E7A850}"/>
                  </a:ext>
                </a:extLst>
              </p:cNvPr>
              <p:cNvSpPr txBox="1">
                <a:spLocks noRot="1" noChangeAspect="1" noMove="1" noResize="1" noEditPoints="1" noAdjustHandles="1" noChangeArrowheads="1" noChangeShapeType="1" noTextEdit="1"/>
              </p:cNvSpPr>
              <p:nvPr/>
            </p:nvSpPr>
            <p:spPr>
              <a:xfrm>
                <a:off x="5636378" y="5226557"/>
                <a:ext cx="482824" cy="461665"/>
              </a:xfrm>
              <a:prstGeom prst="rect">
                <a:avLst/>
              </a:prstGeom>
              <a:blipFill>
                <a:blip r:embed="rId12"/>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5FF23549-D81C-4877-4551-426FC346032A}"/>
                  </a:ext>
                </a:extLst>
              </p:cNvPr>
              <p:cNvSpPr/>
              <p:nvPr/>
            </p:nvSpPr>
            <p:spPr>
              <a:xfrm>
                <a:off x="6119202" y="4576399"/>
                <a:ext cx="1799459" cy="1748597"/>
              </a:xfrm>
              <a:prstGeom prst="rect">
                <a:avLst/>
              </a:prstGeom>
              <a:solidFill>
                <a:schemeClr val="accent2">
                  <a:lumMod val="20000"/>
                  <a:lumOff val="80000"/>
                </a:schemeClr>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𝑅</m:t>
                      </m:r>
                    </m:oMath>
                  </m:oMathPara>
                </a14:m>
                <a:endParaRPr lang="en-IL" sz="2400" dirty="0"/>
              </a:p>
            </p:txBody>
          </p:sp>
        </mc:Choice>
        <mc:Fallback xmlns="">
          <p:sp>
            <p:nvSpPr>
              <p:cNvPr id="57" name="Rectangle 56">
                <a:extLst>
                  <a:ext uri="{FF2B5EF4-FFF2-40B4-BE49-F238E27FC236}">
                    <a16:creationId xmlns:a16="http://schemas.microsoft.com/office/drawing/2014/main" id="{5FF23549-D81C-4877-4551-426FC346032A}"/>
                  </a:ext>
                </a:extLst>
              </p:cNvPr>
              <p:cNvSpPr>
                <a:spLocks noRot="1" noChangeAspect="1" noMove="1" noResize="1" noEditPoints="1" noAdjustHandles="1" noChangeArrowheads="1" noChangeShapeType="1" noTextEdit="1"/>
              </p:cNvSpPr>
              <p:nvPr/>
            </p:nvSpPr>
            <p:spPr>
              <a:xfrm>
                <a:off x="6119202" y="4576399"/>
                <a:ext cx="1799459" cy="1748597"/>
              </a:xfrm>
              <a:prstGeom prst="rect">
                <a:avLst/>
              </a:prstGeom>
              <a:blipFill>
                <a:blip r:embed="rId13"/>
                <a:stretch>
                  <a:fillRect/>
                </a:stretch>
              </a:blipFill>
              <a:ln w="28575">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481C7397-1428-4AB6-403E-B3AB2593AA4D}"/>
                  </a:ext>
                </a:extLst>
              </p:cNvPr>
              <p:cNvSpPr/>
              <p:nvPr/>
            </p:nvSpPr>
            <p:spPr>
              <a:xfrm>
                <a:off x="8024842" y="4576397"/>
                <a:ext cx="363062" cy="1748598"/>
              </a:xfrm>
              <a:prstGeom prst="rect">
                <a:avLst/>
              </a:prstGeom>
              <a:solidFill>
                <a:schemeClr val="accent3">
                  <a:lumMod val="20000"/>
                  <a:lumOff val="80000"/>
                </a:schemeClr>
              </a:solid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𝜇</m:t>
                          </m:r>
                        </m:e>
                      </m:acc>
                    </m:oMath>
                  </m:oMathPara>
                </a14:m>
                <a:endParaRPr lang="en-IL" sz="2400" dirty="0"/>
              </a:p>
            </p:txBody>
          </p:sp>
        </mc:Choice>
        <mc:Fallback xmlns="">
          <p:sp>
            <p:nvSpPr>
              <p:cNvPr id="58" name="Rectangle 57">
                <a:extLst>
                  <a:ext uri="{FF2B5EF4-FFF2-40B4-BE49-F238E27FC236}">
                    <a16:creationId xmlns:a16="http://schemas.microsoft.com/office/drawing/2014/main" id="{481C7397-1428-4AB6-403E-B3AB2593AA4D}"/>
                  </a:ext>
                </a:extLst>
              </p:cNvPr>
              <p:cNvSpPr>
                <a:spLocks noRot="1" noChangeAspect="1" noMove="1" noResize="1" noEditPoints="1" noAdjustHandles="1" noChangeArrowheads="1" noChangeShapeType="1" noTextEdit="1"/>
              </p:cNvSpPr>
              <p:nvPr/>
            </p:nvSpPr>
            <p:spPr>
              <a:xfrm>
                <a:off x="8024842" y="4576397"/>
                <a:ext cx="363062" cy="1748598"/>
              </a:xfrm>
              <a:prstGeom prst="rect">
                <a:avLst/>
              </a:prstGeom>
              <a:blipFill>
                <a:blip r:embed="rId14"/>
                <a:stretch>
                  <a:fillRect l="-6250"/>
                </a:stretch>
              </a:blipFill>
              <a:ln w="28575">
                <a:solidFill>
                  <a:schemeClr val="accent3">
                    <a:lumMod val="40000"/>
                    <a:lumOff val="60000"/>
                  </a:schemeClr>
                </a:solidFill>
              </a:ln>
            </p:spPr>
            <p:txBody>
              <a:bodyPr/>
              <a:lstStyle/>
              <a:p>
                <a:r>
                  <a:rPr lang="en-IL">
                    <a:noFill/>
                  </a:rPr>
                  <a:t> </a:t>
                </a:r>
              </a:p>
            </p:txBody>
          </p:sp>
        </mc:Fallback>
      </mc:AlternateContent>
      <p:sp>
        <p:nvSpPr>
          <p:cNvPr id="59" name="Left Bracket 58">
            <a:extLst>
              <a:ext uri="{FF2B5EF4-FFF2-40B4-BE49-F238E27FC236}">
                <a16:creationId xmlns:a16="http://schemas.microsoft.com/office/drawing/2014/main" id="{EE617E04-A8AF-8DDA-BC8F-DD5D6EB47E9A}"/>
              </a:ext>
            </a:extLst>
          </p:cNvPr>
          <p:cNvSpPr/>
          <p:nvPr/>
        </p:nvSpPr>
        <p:spPr>
          <a:xfrm>
            <a:off x="2333274" y="4380004"/>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60" name="Left Bracket 59">
            <a:extLst>
              <a:ext uri="{FF2B5EF4-FFF2-40B4-BE49-F238E27FC236}">
                <a16:creationId xmlns:a16="http://schemas.microsoft.com/office/drawing/2014/main" id="{4913CFBE-5BDF-B896-F1CD-F94D80C13CBE}"/>
              </a:ext>
            </a:extLst>
          </p:cNvPr>
          <p:cNvSpPr/>
          <p:nvPr/>
        </p:nvSpPr>
        <p:spPr>
          <a:xfrm rot="10800000">
            <a:off x="8363396" y="4380004"/>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F3AAA1F0-8CD8-8F9E-96F5-4343D2410C1A}"/>
                  </a:ext>
                </a:extLst>
              </p:cNvPr>
              <p:cNvSpPr/>
              <p:nvPr/>
            </p:nvSpPr>
            <p:spPr>
              <a:xfrm>
                <a:off x="5335914" y="5107289"/>
                <a:ext cx="338554" cy="1217706"/>
              </a:xfrm>
              <a:prstGeom prst="rect">
                <a:avLst/>
              </a:prstGeom>
              <a:solidFill>
                <a:schemeClr val="accent6">
                  <a:lumMod val="20000"/>
                  <a:lumOff val="80000"/>
                </a:schemeClr>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𝑘</m:t>
                          </m:r>
                        </m:e>
                      </m:acc>
                    </m:oMath>
                  </m:oMathPara>
                </a14:m>
                <a:endParaRPr lang="en-IL" sz="2400" dirty="0"/>
              </a:p>
            </p:txBody>
          </p:sp>
        </mc:Choice>
        <mc:Fallback xmlns="">
          <p:sp>
            <p:nvSpPr>
              <p:cNvPr id="61" name="Rectangle 60">
                <a:extLst>
                  <a:ext uri="{FF2B5EF4-FFF2-40B4-BE49-F238E27FC236}">
                    <a16:creationId xmlns:a16="http://schemas.microsoft.com/office/drawing/2014/main" id="{F3AAA1F0-8CD8-8F9E-96F5-4343D2410C1A}"/>
                  </a:ext>
                </a:extLst>
              </p:cNvPr>
              <p:cNvSpPr>
                <a:spLocks noRot="1" noChangeAspect="1" noMove="1" noResize="1" noEditPoints="1" noAdjustHandles="1" noChangeArrowheads="1" noChangeShapeType="1" noTextEdit="1"/>
              </p:cNvSpPr>
              <p:nvPr/>
            </p:nvSpPr>
            <p:spPr>
              <a:xfrm>
                <a:off x="5335914" y="5107289"/>
                <a:ext cx="338554" cy="1217706"/>
              </a:xfrm>
              <a:prstGeom prst="rect">
                <a:avLst/>
              </a:prstGeom>
              <a:blipFill>
                <a:blip r:embed="rId15"/>
                <a:stretch>
                  <a:fillRect l="-13333"/>
                </a:stretch>
              </a:blipFill>
              <a:ln w="28575">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C4D9D3D-00C7-7254-2CFC-DC11B0147FE6}"/>
                  </a:ext>
                </a:extLst>
              </p:cNvPr>
              <p:cNvSpPr txBox="1"/>
              <p:nvPr/>
            </p:nvSpPr>
            <p:spPr>
              <a:xfrm>
                <a:off x="478928" y="4793013"/>
                <a:ext cx="1729961" cy="1255152"/>
              </a:xfrm>
              <a:prstGeom prst="rect">
                <a:avLst/>
              </a:prstGeom>
              <a:noFill/>
            </p:spPr>
            <p:txBody>
              <a:bodyPr wrap="none" rtlCol="0">
                <a:spAutoFit/>
              </a:bodyPr>
              <a:lstStyle/>
              <a:p>
                <a:pPr algn="ct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Still a </a:t>
                </a:r>
                <a:b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b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commitment</a:t>
                </a:r>
                <a:b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b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 to </a:t>
                </a:r>
                <a14:m>
                  <m:oMath xmlns:m="http://schemas.openxmlformats.org/officeDocument/2006/math">
                    <m:acc>
                      <m:accPr>
                        <m:chr m:val="⃗"/>
                        <m:ctrlPr>
                          <a:rPr lang="en-US" sz="24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accPr>
                      <m:e>
                        <m:r>
                          <a:rPr lang="en-US" sz="2400" b="1" i="1" smtClean="0">
                            <a:latin typeface="Cambria Math" panose="02040503050406030204" pitchFamily="18" charset="0"/>
                            <a:ea typeface="Helvetica Neue Condensed" panose="02000503000000020004" pitchFamily="2" charset="0"/>
                            <a:cs typeface="Helvetica Neue Condensed" panose="02000503000000020004" pitchFamily="2" charset="0"/>
                          </a:rPr>
                          <m:t>𝒌</m:t>
                        </m:r>
                      </m:e>
                    </m:acc>
                  </m:oMath>
                </a14:m>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a:t>
                </a:r>
              </a:p>
            </p:txBody>
          </p:sp>
        </mc:Choice>
        <mc:Fallback xmlns="">
          <p:sp>
            <p:nvSpPr>
              <p:cNvPr id="63" name="TextBox 62">
                <a:extLst>
                  <a:ext uri="{FF2B5EF4-FFF2-40B4-BE49-F238E27FC236}">
                    <a16:creationId xmlns:a16="http://schemas.microsoft.com/office/drawing/2014/main" id="{AC4D9D3D-00C7-7254-2CFC-DC11B0147FE6}"/>
                  </a:ext>
                </a:extLst>
              </p:cNvPr>
              <p:cNvSpPr txBox="1">
                <a:spLocks noRot="1" noChangeAspect="1" noMove="1" noResize="1" noEditPoints="1" noAdjustHandles="1" noChangeArrowheads="1" noChangeShapeType="1" noTextEdit="1"/>
              </p:cNvSpPr>
              <p:nvPr/>
            </p:nvSpPr>
            <p:spPr>
              <a:xfrm>
                <a:off x="478928" y="4793013"/>
                <a:ext cx="1729961" cy="1255152"/>
              </a:xfrm>
              <a:prstGeom prst="rect">
                <a:avLst/>
              </a:prstGeom>
              <a:blipFill>
                <a:blip r:embed="rId16"/>
                <a:stretch>
                  <a:fillRect l="-5109" t="-4000" r="-5109" b="-9000"/>
                </a:stretch>
              </a:blipFill>
            </p:spPr>
            <p:txBody>
              <a:bodyPr/>
              <a:lstStyle/>
              <a:p>
                <a:r>
                  <a:rPr lang="en-IL">
                    <a:noFill/>
                  </a:rPr>
                  <a:t> </a:t>
                </a:r>
              </a:p>
            </p:txBody>
          </p:sp>
        </mc:Fallback>
      </mc:AlternateContent>
      <p:sp>
        <p:nvSpPr>
          <p:cNvPr id="66" name="TextBox 65">
            <a:extLst>
              <a:ext uri="{FF2B5EF4-FFF2-40B4-BE49-F238E27FC236}">
                <a16:creationId xmlns:a16="http://schemas.microsoft.com/office/drawing/2014/main" id="{D822BE1E-7D04-FEB2-1794-59E3FEBAA025}"/>
              </a:ext>
            </a:extLst>
          </p:cNvPr>
          <p:cNvSpPr txBox="1"/>
          <p:nvPr/>
        </p:nvSpPr>
        <p:spPr>
          <a:xfrm>
            <a:off x="9357986" y="5254477"/>
            <a:ext cx="1898277" cy="461665"/>
          </a:xfrm>
          <a:prstGeom prst="rect">
            <a:avLst/>
          </a:prstGeom>
          <a:noFill/>
        </p:spPr>
        <p:txBody>
          <a:bodyPr wrap="none" rtlCol="0">
            <a:spAutoFit/>
          </a:bodyPr>
          <a:lstStyle/>
          <a:p>
            <a:pPr algn="ctr"/>
            <a:r>
              <a:rPr lang="en-US"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A short vector</a:t>
            </a:r>
            <a:endPar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cxnSp>
        <p:nvCxnSpPr>
          <p:cNvPr id="68" name="Straight Arrow Connector 67">
            <a:extLst>
              <a:ext uri="{FF2B5EF4-FFF2-40B4-BE49-F238E27FC236}">
                <a16:creationId xmlns:a16="http://schemas.microsoft.com/office/drawing/2014/main" id="{6580F0BC-112C-A860-CC66-8B6F17EFE328}"/>
              </a:ext>
            </a:extLst>
          </p:cNvPr>
          <p:cNvCxnSpPr/>
          <p:nvPr/>
        </p:nvCxnSpPr>
        <p:spPr>
          <a:xfrm>
            <a:off x="8612341" y="5486400"/>
            <a:ext cx="772291" cy="0"/>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50C1B6-AE82-E076-978D-EC2D75192876}"/>
                  </a:ext>
                </a:extLst>
              </p:cNvPr>
              <p:cNvSpPr txBox="1"/>
              <p:nvPr/>
            </p:nvSpPr>
            <p:spPr>
              <a:xfrm>
                <a:off x="8804566" y="4608835"/>
                <a:ext cx="2396233" cy="420500"/>
              </a:xfrm>
              <a:prstGeom prst="rect">
                <a:avLst/>
              </a:prstGeom>
              <a:noFill/>
            </p:spPr>
            <p:txBody>
              <a:bodyPr wrap="none" rtlCol="0">
                <a:spAutoFit/>
              </a:bodyPr>
              <a:lstStyle/>
              <a:p>
                <a:r>
                  <a:rPr lang="en-IL" dirty="0">
                    <a:latin typeface="Helvetica Neue Light" panose="02000403000000020004" pitchFamily="2" charset="0"/>
                    <a:ea typeface="Helvetica Neue Light" panose="02000403000000020004" pitchFamily="2" charset="0"/>
                  </a:rPr>
                  <a:t>Recall: </a:t>
                </a:r>
                <a14:m>
                  <m:oMath xmlns:m="http://schemas.openxmlformats.org/officeDocument/2006/math">
                    <m:r>
                      <a:rPr lang="en-US">
                        <a:latin typeface="Cambria Math" panose="02040503050406030204" pitchFamily="18" charset="0"/>
                        <a:ea typeface="Helvetica Neue Light" panose="02000403000000020004" pitchFamily="2" charset="0"/>
                      </a:rPr>
                      <m:t> </m:t>
                    </m:r>
                    <m:acc>
                      <m:accPr>
                        <m:chr m:val="⃗"/>
                        <m:ctrlPr>
                          <a:rPr lang="en-US" b="0" i="1" smtClean="0">
                            <a:latin typeface="Cambria Math" panose="02040503050406030204" pitchFamily="18" charset="0"/>
                            <a:ea typeface="Helvetica Neue Light" panose="02000403000000020004" pitchFamily="2" charset="0"/>
                          </a:rPr>
                        </m:ctrlPr>
                      </m:accPr>
                      <m:e>
                        <m:r>
                          <a:rPr lang="en-US" b="0" i="1" smtClean="0">
                            <a:latin typeface="Cambria Math" panose="02040503050406030204" pitchFamily="18" charset="0"/>
                            <a:ea typeface="Helvetica Neue Light" panose="02000403000000020004" pitchFamily="2" charset="0"/>
                          </a:rPr>
                          <m:t>𝑏</m:t>
                        </m:r>
                      </m:e>
                    </m:acc>
                    <m:r>
                      <a:rPr lang="en-US" b="0" i="1" dirty="0" smtClean="0">
                        <a:latin typeface="Cambria Math" panose="02040503050406030204" pitchFamily="18" charset="0"/>
                        <a:ea typeface="Helvetica Neue Light" panose="02000403000000020004" pitchFamily="2" charset="0"/>
                      </a:rPr>
                      <m:t>=</m:t>
                    </m:r>
                    <m:r>
                      <a:rPr lang="en-US" b="0" i="1" dirty="0" smtClean="0">
                        <a:latin typeface="Cambria Math" panose="02040503050406030204" pitchFamily="18" charset="0"/>
                        <a:ea typeface="Helvetica Neue Light" panose="02000403000000020004" pitchFamily="2" charset="0"/>
                      </a:rPr>
                      <m:t>𝐴</m:t>
                    </m:r>
                    <m:r>
                      <a:rPr lang="en-US" b="0" i="1" dirty="0" smtClean="0">
                        <a:latin typeface="Cambria Math" panose="02040503050406030204" pitchFamily="18" charset="0"/>
                        <a:ea typeface="Helvetica Neue Light" panose="02000403000000020004" pitchFamily="2" charset="0"/>
                      </a:rPr>
                      <m:t>⋅</m:t>
                    </m:r>
                    <m:acc>
                      <m:accPr>
                        <m:chr m:val="⃗"/>
                        <m:ctrlPr>
                          <a:rPr lang="en-US" b="0" i="1" dirty="0" smtClean="0">
                            <a:latin typeface="Cambria Math" panose="02040503050406030204" pitchFamily="18" charset="0"/>
                            <a:ea typeface="Helvetica Neue Light" panose="02000403000000020004" pitchFamily="2" charset="0"/>
                          </a:rPr>
                        </m:ctrlPr>
                      </m:accPr>
                      <m:e>
                        <m:r>
                          <a:rPr lang="en-US" b="0" i="1" dirty="0" smtClean="0">
                            <a:latin typeface="Cambria Math" panose="02040503050406030204" pitchFamily="18" charset="0"/>
                            <a:ea typeface="Helvetica Neue Light" panose="02000403000000020004" pitchFamily="2" charset="0"/>
                          </a:rPr>
                          <m:t>𝑘</m:t>
                        </m:r>
                      </m:e>
                    </m:acc>
                    <m:r>
                      <a:rPr lang="en-US" b="0" i="1" dirty="0" smtClean="0">
                        <a:latin typeface="Cambria Math" panose="02040503050406030204" pitchFamily="18" charset="0"/>
                        <a:ea typeface="Helvetica Neue Light" panose="02000403000000020004" pitchFamily="2" charset="0"/>
                      </a:rPr>
                      <m:t>+ </m:t>
                    </m:r>
                    <m:acc>
                      <m:accPr>
                        <m:chr m:val="⃗"/>
                        <m:ctrlPr>
                          <a:rPr lang="en-US" b="0" i="1" dirty="0" smtClean="0">
                            <a:latin typeface="Cambria Math" panose="02040503050406030204" pitchFamily="18" charset="0"/>
                            <a:ea typeface="Helvetica Neue Light" panose="02000403000000020004" pitchFamily="2" charset="0"/>
                          </a:rPr>
                        </m:ctrlPr>
                      </m:accPr>
                      <m:e>
                        <m:r>
                          <a:rPr lang="en-US" b="0" i="1" dirty="0" smtClean="0">
                            <a:latin typeface="Cambria Math" panose="02040503050406030204" pitchFamily="18" charset="0"/>
                            <a:ea typeface="Helvetica Neue Light" panose="02000403000000020004" pitchFamily="2" charset="0"/>
                          </a:rPr>
                          <m:t>𝜇</m:t>
                        </m:r>
                      </m:e>
                    </m:acc>
                  </m:oMath>
                </a14:m>
                <a:endParaRPr lang="en-IL" i="1" dirty="0">
                  <a:latin typeface="Helvetica Neue Light" panose="02000403000000020004" pitchFamily="2" charset="0"/>
                  <a:ea typeface="Helvetica Neue Light" panose="02000403000000020004" pitchFamily="2" charset="0"/>
                </a:endParaRPr>
              </a:p>
            </p:txBody>
          </p:sp>
        </mc:Choice>
        <mc:Fallback xmlns="">
          <p:sp>
            <p:nvSpPr>
              <p:cNvPr id="4" name="TextBox 3">
                <a:extLst>
                  <a:ext uri="{FF2B5EF4-FFF2-40B4-BE49-F238E27FC236}">
                    <a16:creationId xmlns:a16="http://schemas.microsoft.com/office/drawing/2014/main" id="{AE50C1B6-AE82-E076-978D-EC2D75192876}"/>
                  </a:ext>
                </a:extLst>
              </p:cNvPr>
              <p:cNvSpPr txBox="1">
                <a:spLocks noRot="1" noChangeAspect="1" noMove="1" noResize="1" noEditPoints="1" noAdjustHandles="1" noChangeArrowheads="1" noChangeShapeType="1" noTextEdit="1"/>
              </p:cNvSpPr>
              <p:nvPr/>
            </p:nvSpPr>
            <p:spPr>
              <a:xfrm>
                <a:off x="8804566" y="4608835"/>
                <a:ext cx="2396233" cy="420500"/>
              </a:xfrm>
              <a:prstGeom prst="rect">
                <a:avLst/>
              </a:prstGeom>
              <a:blipFill>
                <a:blip r:embed="rId17"/>
                <a:stretch>
                  <a:fillRect l="-2116" b="-23529"/>
                </a:stretch>
              </a:blipFill>
            </p:spPr>
            <p:txBody>
              <a:bodyPr/>
              <a:lstStyle/>
              <a:p>
                <a:r>
                  <a:rPr lang="en-IL">
                    <a:noFill/>
                  </a:rPr>
                  <a:t> </a:t>
                </a:r>
              </a:p>
            </p:txBody>
          </p:sp>
        </mc:Fallback>
      </mc:AlternateContent>
    </p:spTree>
    <p:extLst>
      <p:ext uri="{BB962C8B-B14F-4D97-AF65-F5344CB8AC3E}">
        <p14:creationId xmlns:p14="http://schemas.microsoft.com/office/powerpoint/2010/main" val="242291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42" grpId="0" animBg="1"/>
      <p:bldP spid="43" grpId="0" animBg="1"/>
      <p:bldP spid="44" grpId="0"/>
      <p:bldP spid="45" grpId="0" animBg="1"/>
      <p:bldP spid="46" grpId="0" animBg="1"/>
      <p:bldP spid="47" grpId="0" animBg="1"/>
      <p:bldP spid="48" grpId="0" animBg="1"/>
      <p:bldP spid="50" grpId="0"/>
      <p:bldP spid="53" grpId="0" animBg="1"/>
      <p:bldP spid="54" grpId="0"/>
      <p:bldP spid="55" grpId="0" animBg="1"/>
      <p:bldP spid="56" grpId="0"/>
      <p:bldP spid="57" grpId="0" animBg="1"/>
      <p:bldP spid="58" grpId="0" animBg="1"/>
      <p:bldP spid="59" grpId="0" animBg="1"/>
      <p:bldP spid="60" grpId="0" animBg="1"/>
      <p:bldP spid="61" grpId="0" animBg="1"/>
      <p:bldP spid="63" grpId="0"/>
      <p:bldP spid="66"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rtl="1"/>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A First Attempt: </a:t>
            </a:r>
            <a:r>
              <a:rPr lang="en-US" b="1" dirty="0" err="1">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Unlinkability</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12" name="TextBox 11">
            <a:extLst>
              <a:ext uri="{FF2B5EF4-FFF2-40B4-BE49-F238E27FC236}">
                <a16:creationId xmlns:a16="http://schemas.microsoft.com/office/drawing/2014/main" id="{D6926B5F-0801-A8EB-A609-78B3861327C9}"/>
              </a:ext>
            </a:extLst>
          </p:cNvPr>
          <p:cNvSpPr txBox="1"/>
          <p:nvPr/>
        </p:nvSpPr>
        <p:spPr>
          <a:xfrm>
            <a:off x="8527421" y="1840540"/>
            <a:ext cx="1966500" cy="461665"/>
          </a:xfrm>
          <a:prstGeom prst="rect">
            <a:avLst/>
          </a:prstGeom>
          <a:noFill/>
        </p:spPr>
        <p:txBody>
          <a:bodyPr wrap="none" rtlCol="0">
            <a:spAutoFit/>
          </a:bodyPr>
          <a:lstStyle/>
          <a:p>
            <a:pPr algn="ctr"/>
            <a: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Want to argue:</a:t>
            </a:r>
            <a:endPar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pic>
        <p:nvPicPr>
          <p:cNvPr id="13" name="Graphic 12" descr="Devil face with solid fill with solid fill">
            <a:extLst>
              <a:ext uri="{FF2B5EF4-FFF2-40B4-BE49-F238E27FC236}">
                <a16:creationId xmlns:a16="http://schemas.microsoft.com/office/drawing/2014/main" id="{B457B46F-6F7E-9565-4A96-2591FDA245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96517" y="2491330"/>
            <a:ext cx="828308" cy="828308"/>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320EDD5-236C-D315-E3E2-D15412818395}"/>
                  </a:ext>
                </a:extLst>
              </p:cNvPr>
              <p:cNvSpPr txBox="1"/>
              <p:nvPr/>
            </p:nvSpPr>
            <p:spPr>
              <a:xfrm>
                <a:off x="7629382" y="3631071"/>
                <a:ext cx="3868367" cy="830997"/>
              </a:xfrm>
              <a:prstGeom prst="rect">
                <a:avLst/>
              </a:prstGeom>
              <a:noFill/>
            </p:spPr>
            <p:txBody>
              <a:bodyPr wrap="none" rtlCol="0">
                <a:spAutoFit/>
              </a:bodyPr>
              <a:lstStyle/>
              <a:p>
                <a:pPr algn="ctr"/>
                <a:r>
                  <a:rPr lang="en-US" sz="2400" dirty="0">
                    <a:latin typeface="Helvetica Neue Light" panose="02000403000000020004" pitchFamily="2" charset="0"/>
                    <a:ea typeface="Helvetica Neue Light" panose="02000403000000020004" pitchFamily="2" charset="0"/>
                  </a:rPr>
                  <a:t>Cannot distinguish between</a:t>
                </a:r>
              </a:p>
              <a:p>
                <a:pPr algn="ctr"/>
                <a14:m>
                  <m:oMath xmlns:m="http://schemas.openxmlformats.org/officeDocument/2006/math">
                    <m:r>
                      <a:rPr lang="en-US" sz="2400" b="0" i="1" smtClean="0">
                        <a:latin typeface="Cambria Math" panose="02040503050406030204" pitchFamily="18" charset="0"/>
                        <a:ea typeface="Helvetica Neue Light" panose="02000403000000020004" pitchFamily="2" charset="0"/>
                      </a:rPr>
                      <m:t>𝛽</m:t>
                    </m:r>
                    <m:r>
                      <a:rPr lang="en-US" sz="2400" b="0" i="1" smtClean="0">
                        <a:latin typeface="Cambria Math" panose="02040503050406030204" pitchFamily="18" charset="0"/>
                        <a:ea typeface="Helvetica Neue Light" panose="02000403000000020004" pitchFamily="2" charset="0"/>
                      </a:rPr>
                      <m:t>=0</m:t>
                    </m:r>
                  </m:oMath>
                </a14:m>
                <a:r>
                  <a:rPr lang="en-IL" sz="2400" i="1" dirty="0">
                    <a:latin typeface="Helvetica Neue Light" panose="02000403000000020004" pitchFamily="2" charset="0"/>
                    <a:ea typeface="Helvetica Neue Light" panose="02000403000000020004" pitchFamily="2" charset="0"/>
                  </a:rPr>
                  <a:t> </a:t>
                </a:r>
                <a:r>
                  <a:rPr lang="en-IL" sz="2400" dirty="0">
                    <a:latin typeface="Helvetica Neue Light" panose="02000403000000020004" pitchFamily="2" charset="0"/>
                    <a:ea typeface="Helvetica Neue Light" panose="02000403000000020004" pitchFamily="2" charset="0"/>
                  </a:rPr>
                  <a:t>from</a:t>
                </a:r>
                <a:r>
                  <a:rPr lang="en-IL" sz="2400" i="1" dirty="0">
                    <a:latin typeface="Helvetica Neue Light" panose="02000403000000020004" pitchFamily="2" charset="0"/>
                    <a:ea typeface="Helvetica Neue Light" panose="02000403000000020004" pitchFamily="2" charset="0"/>
                  </a:rPr>
                  <a:t> </a:t>
                </a:r>
                <a14:m>
                  <m:oMath xmlns:m="http://schemas.openxmlformats.org/officeDocument/2006/math">
                    <m:r>
                      <a:rPr lang="en-US" sz="2400" b="0" i="1" smtClean="0">
                        <a:latin typeface="Cambria Math" panose="02040503050406030204" pitchFamily="18" charset="0"/>
                        <a:ea typeface="Helvetica Neue Light" panose="02000403000000020004" pitchFamily="2" charset="0"/>
                      </a:rPr>
                      <m:t>𝛽</m:t>
                    </m:r>
                    <m:r>
                      <a:rPr lang="en-US" sz="2400" b="0" i="1" smtClean="0">
                        <a:latin typeface="Cambria Math" panose="02040503050406030204" pitchFamily="18" charset="0"/>
                        <a:ea typeface="Helvetica Neue Light" panose="02000403000000020004" pitchFamily="2" charset="0"/>
                      </a:rPr>
                      <m:t>=1</m:t>
                    </m:r>
                  </m:oMath>
                </a14:m>
                <a:endParaRPr lang="en-IL" sz="2400" i="1" dirty="0">
                  <a:latin typeface="Helvetica Neue Light" panose="02000403000000020004" pitchFamily="2" charset="0"/>
                  <a:ea typeface="Helvetica Neue Light" panose="02000403000000020004" pitchFamily="2" charset="0"/>
                </a:endParaRPr>
              </a:p>
            </p:txBody>
          </p:sp>
        </mc:Choice>
        <mc:Fallback xmlns="">
          <p:sp>
            <p:nvSpPr>
              <p:cNvPr id="14" name="TextBox 13">
                <a:extLst>
                  <a:ext uri="{FF2B5EF4-FFF2-40B4-BE49-F238E27FC236}">
                    <a16:creationId xmlns:a16="http://schemas.microsoft.com/office/drawing/2014/main" id="{5320EDD5-236C-D315-E3E2-D15412818395}"/>
                  </a:ext>
                </a:extLst>
              </p:cNvPr>
              <p:cNvSpPr txBox="1">
                <a:spLocks noRot="1" noChangeAspect="1" noMove="1" noResize="1" noEditPoints="1" noAdjustHandles="1" noChangeArrowheads="1" noChangeShapeType="1" noTextEdit="1"/>
              </p:cNvSpPr>
              <p:nvPr/>
            </p:nvSpPr>
            <p:spPr>
              <a:xfrm>
                <a:off x="7629382" y="3631071"/>
                <a:ext cx="3868367" cy="830997"/>
              </a:xfrm>
              <a:prstGeom prst="rect">
                <a:avLst/>
              </a:prstGeom>
              <a:blipFill>
                <a:blip r:embed="rId5"/>
                <a:stretch>
                  <a:fillRect l="-1961" t="-6061" r="-1961" b="-15152"/>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DE27A313-BC04-798F-9E36-8558447BA7EF}"/>
                  </a:ext>
                </a:extLst>
              </p:cNvPr>
              <p:cNvSpPr/>
              <p:nvPr/>
            </p:nvSpPr>
            <p:spPr>
              <a:xfrm>
                <a:off x="1176810" y="1682865"/>
                <a:ext cx="1204177" cy="1748597"/>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0</m:t>
                          </m:r>
                        </m:sub>
                      </m:sSub>
                    </m:oMath>
                  </m:oMathPara>
                </a14:m>
                <a:endParaRPr lang="en-IL" sz="2400" dirty="0"/>
              </a:p>
            </p:txBody>
          </p:sp>
        </mc:Choice>
        <mc:Fallback xmlns="">
          <p:sp>
            <p:nvSpPr>
              <p:cNvPr id="28" name="Rectangle 27">
                <a:extLst>
                  <a:ext uri="{FF2B5EF4-FFF2-40B4-BE49-F238E27FC236}">
                    <a16:creationId xmlns:a16="http://schemas.microsoft.com/office/drawing/2014/main" id="{DE27A313-BC04-798F-9E36-8558447BA7EF}"/>
                  </a:ext>
                </a:extLst>
              </p:cNvPr>
              <p:cNvSpPr>
                <a:spLocks noRot="1" noChangeAspect="1" noMove="1" noResize="1" noEditPoints="1" noAdjustHandles="1" noChangeArrowheads="1" noChangeShapeType="1" noTextEdit="1"/>
              </p:cNvSpPr>
              <p:nvPr/>
            </p:nvSpPr>
            <p:spPr>
              <a:xfrm>
                <a:off x="1176810" y="1682865"/>
                <a:ext cx="1204177" cy="1748597"/>
              </a:xfrm>
              <a:prstGeom prst="rect">
                <a:avLst/>
              </a:prstGeom>
              <a:blipFill>
                <a:blip r:embed="rId6"/>
                <a:stretch>
                  <a:fillRect/>
                </a:stretch>
              </a:blipFill>
              <a:ln w="28575">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6C864B8C-FC8B-2AE0-8F2C-07BE09D7DA14}"/>
                  </a:ext>
                </a:extLst>
              </p:cNvPr>
              <p:cNvSpPr/>
              <p:nvPr/>
            </p:nvSpPr>
            <p:spPr>
              <a:xfrm>
                <a:off x="2683564" y="1682865"/>
                <a:ext cx="363062" cy="1748598"/>
              </a:xfrm>
              <a:prstGeom prst="rect">
                <a:avLst/>
              </a:prstGeom>
              <a:solidFill>
                <a:schemeClr val="accent5">
                  <a:lumMod val="20000"/>
                  <a:lumOff val="80000"/>
                </a:schemeClr>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0</m:t>
                              </m:r>
                            </m:sub>
                          </m:sSub>
                        </m:e>
                      </m:acc>
                    </m:oMath>
                  </m:oMathPara>
                </a14:m>
                <a:endParaRPr lang="en-IL" sz="2400" dirty="0"/>
              </a:p>
            </p:txBody>
          </p:sp>
        </mc:Choice>
        <mc:Fallback xmlns="">
          <p:sp>
            <p:nvSpPr>
              <p:cNvPr id="29" name="Rectangle 28">
                <a:extLst>
                  <a:ext uri="{FF2B5EF4-FFF2-40B4-BE49-F238E27FC236}">
                    <a16:creationId xmlns:a16="http://schemas.microsoft.com/office/drawing/2014/main" id="{6C864B8C-FC8B-2AE0-8F2C-07BE09D7DA14}"/>
                  </a:ext>
                </a:extLst>
              </p:cNvPr>
              <p:cNvSpPr>
                <a:spLocks noRot="1" noChangeAspect="1" noMove="1" noResize="1" noEditPoints="1" noAdjustHandles="1" noChangeArrowheads="1" noChangeShapeType="1" noTextEdit="1"/>
              </p:cNvSpPr>
              <p:nvPr/>
            </p:nvSpPr>
            <p:spPr>
              <a:xfrm>
                <a:off x="2683564" y="1682865"/>
                <a:ext cx="363062" cy="1748598"/>
              </a:xfrm>
              <a:prstGeom prst="rect">
                <a:avLst/>
              </a:prstGeom>
              <a:blipFill>
                <a:blip r:embed="rId7"/>
                <a:stretch>
                  <a:fillRect l="-25000"/>
                </a:stretch>
              </a:blipFill>
              <a:ln w="28575">
                <a:solidFill>
                  <a:schemeClr val="accent5">
                    <a:lumMod val="40000"/>
                    <a:lumOff val="60000"/>
                  </a:schemeClr>
                </a:solidFill>
              </a:ln>
            </p:spPr>
            <p:txBody>
              <a:bodyPr/>
              <a:lstStyle/>
              <a:p>
                <a:r>
                  <a:rPr lang="en-IL">
                    <a:noFill/>
                  </a:rPr>
                  <a:t> </a:t>
                </a:r>
              </a:p>
            </p:txBody>
          </p:sp>
        </mc:Fallback>
      </mc:AlternateContent>
      <p:sp>
        <p:nvSpPr>
          <p:cNvPr id="30" name="TextBox 29">
            <a:extLst>
              <a:ext uri="{FF2B5EF4-FFF2-40B4-BE49-F238E27FC236}">
                <a16:creationId xmlns:a16="http://schemas.microsoft.com/office/drawing/2014/main" id="{120935E7-4005-0A59-13AB-B0C5AC9937C6}"/>
              </a:ext>
            </a:extLst>
          </p:cNvPr>
          <p:cNvSpPr txBox="1"/>
          <p:nvPr/>
        </p:nvSpPr>
        <p:spPr>
          <a:xfrm>
            <a:off x="2371740" y="2800027"/>
            <a:ext cx="338554" cy="830997"/>
          </a:xfrm>
          <a:prstGeom prst="rect">
            <a:avLst/>
          </a:prstGeom>
          <a:noFill/>
        </p:spPr>
        <p:txBody>
          <a:bodyPr wrap="none" rtlCol="0">
            <a:spAutoFit/>
          </a:bodyPr>
          <a:lstStyle/>
          <a:p>
            <a:r>
              <a:rPr lang="en-IL" sz="4800" dirty="0"/>
              <a:t>,</a:t>
            </a:r>
          </a:p>
        </p:txBody>
      </p:sp>
      <p:sp>
        <p:nvSpPr>
          <p:cNvPr id="31" name="Left Bracket 30">
            <a:extLst>
              <a:ext uri="{FF2B5EF4-FFF2-40B4-BE49-F238E27FC236}">
                <a16:creationId xmlns:a16="http://schemas.microsoft.com/office/drawing/2014/main" id="{7948A977-C2C2-3F3F-44A4-B4AEA68FDA08}"/>
              </a:ext>
            </a:extLst>
          </p:cNvPr>
          <p:cNvSpPr/>
          <p:nvPr/>
        </p:nvSpPr>
        <p:spPr>
          <a:xfrm>
            <a:off x="970751" y="1458521"/>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32" name="Left Bracket 31">
            <a:extLst>
              <a:ext uri="{FF2B5EF4-FFF2-40B4-BE49-F238E27FC236}">
                <a16:creationId xmlns:a16="http://schemas.microsoft.com/office/drawing/2014/main" id="{87D0C5AD-09EB-69B5-2C3E-6D24BB04A283}"/>
              </a:ext>
            </a:extLst>
          </p:cNvPr>
          <p:cNvSpPr/>
          <p:nvPr/>
        </p:nvSpPr>
        <p:spPr>
          <a:xfrm rot="10800000">
            <a:off x="3048126" y="1470554"/>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47DE1E25-7CB1-FBF3-D950-891F30F58A41}"/>
                  </a:ext>
                </a:extLst>
              </p:cNvPr>
              <p:cNvSpPr/>
              <p:nvPr/>
            </p:nvSpPr>
            <p:spPr>
              <a:xfrm>
                <a:off x="2745876" y="4037542"/>
                <a:ext cx="1204177" cy="1748597"/>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𝛽</m:t>
                          </m:r>
                        </m:sub>
                      </m:sSub>
                    </m:oMath>
                  </m:oMathPara>
                </a14:m>
                <a:endParaRPr lang="en-IL" sz="2400" dirty="0"/>
              </a:p>
            </p:txBody>
          </p:sp>
        </mc:Choice>
        <mc:Fallback xmlns="">
          <p:sp>
            <p:nvSpPr>
              <p:cNvPr id="33" name="Rectangle 32">
                <a:extLst>
                  <a:ext uri="{FF2B5EF4-FFF2-40B4-BE49-F238E27FC236}">
                    <a16:creationId xmlns:a16="http://schemas.microsoft.com/office/drawing/2014/main" id="{47DE1E25-7CB1-FBF3-D950-891F30F58A41}"/>
                  </a:ext>
                </a:extLst>
              </p:cNvPr>
              <p:cNvSpPr>
                <a:spLocks noRot="1" noChangeAspect="1" noMove="1" noResize="1" noEditPoints="1" noAdjustHandles="1" noChangeArrowheads="1" noChangeShapeType="1" noTextEdit="1"/>
              </p:cNvSpPr>
              <p:nvPr/>
            </p:nvSpPr>
            <p:spPr>
              <a:xfrm>
                <a:off x="2745876" y="4037542"/>
                <a:ext cx="1204177" cy="1748597"/>
              </a:xfrm>
              <a:prstGeom prst="rect">
                <a:avLst/>
              </a:prstGeom>
              <a:blipFill>
                <a:blip r:embed="rId8"/>
                <a:stretch>
                  <a:fillRect/>
                </a:stretch>
              </a:blipFill>
              <a:ln w="28575">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C4D4B8B-99D4-7967-9E74-7913393AD91F}"/>
                  </a:ext>
                </a:extLst>
              </p:cNvPr>
              <p:cNvSpPr/>
              <p:nvPr/>
            </p:nvSpPr>
            <p:spPr>
              <a:xfrm>
                <a:off x="6202531" y="4037540"/>
                <a:ext cx="363062" cy="1748598"/>
              </a:xfrm>
              <a:prstGeom prst="rect">
                <a:avLst/>
              </a:prstGeom>
              <a:solidFill>
                <a:schemeClr val="accent5">
                  <a:lumMod val="20000"/>
                  <a:lumOff val="80000"/>
                </a:schemeClr>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𝛽</m:t>
                              </m:r>
                            </m:sub>
                          </m:sSub>
                        </m:e>
                      </m:acc>
                    </m:oMath>
                  </m:oMathPara>
                </a14:m>
                <a:endParaRPr lang="en-IL" sz="2400" dirty="0"/>
              </a:p>
            </p:txBody>
          </p:sp>
        </mc:Choice>
        <mc:Fallback xmlns="">
          <p:sp>
            <p:nvSpPr>
              <p:cNvPr id="34" name="Rectangle 33">
                <a:extLst>
                  <a:ext uri="{FF2B5EF4-FFF2-40B4-BE49-F238E27FC236}">
                    <a16:creationId xmlns:a16="http://schemas.microsoft.com/office/drawing/2014/main" id="{0C4D4B8B-99D4-7967-9E74-7913393AD91F}"/>
                  </a:ext>
                </a:extLst>
              </p:cNvPr>
              <p:cNvSpPr>
                <a:spLocks noRot="1" noChangeAspect="1" noMove="1" noResize="1" noEditPoints="1" noAdjustHandles="1" noChangeArrowheads="1" noChangeShapeType="1" noTextEdit="1"/>
              </p:cNvSpPr>
              <p:nvPr/>
            </p:nvSpPr>
            <p:spPr>
              <a:xfrm>
                <a:off x="6202531" y="4037540"/>
                <a:ext cx="363062" cy="1748598"/>
              </a:xfrm>
              <a:prstGeom prst="rect">
                <a:avLst/>
              </a:prstGeom>
              <a:blipFill>
                <a:blip r:embed="rId9"/>
                <a:stretch>
                  <a:fillRect l="-25000"/>
                </a:stretch>
              </a:blipFill>
              <a:ln w="28575">
                <a:solidFill>
                  <a:schemeClr val="accent5">
                    <a:lumMod val="40000"/>
                    <a:lumOff val="60000"/>
                  </a:schemeClr>
                </a:solidFill>
              </a:ln>
            </p:spPr>
            <p:txBody>
              <a:bodyPr/>
              <a:lstStyle/>
              <a:p>
                <a:r>
                  <a:rPr lang="en-IL">
                    <a:noFill/>
                  </a:rPr>
                  <a:t> </a:t>
                </a:r>
              </a:p>
            </p:txBody>
          </p:sp>
        </mc:Fallback>
      </mc:AlternateContent>
      <p:sp>
        <p:nvSpPr>
          <p:cNvPr id="35" name="TextBox 34">
            <a:extLst>
              <a:ext uri="{FF2B5EF4-FFF2-40B4-BE49-F238E27FC236}">
                <a16:creationId xmlns:a16="http://schemas.microsoft.com/office/drawing/2014/main" id="{512DE2A8-52E0-F9C2-14C1-8B95CEA4FB44}"/>
              </a:ext>
            </a:extLst>
          </p:cNvPr>
          <p:cNvSpPr txBox="1"/>
          <p:nvPr/>
        </p:nvSpPr>
        <p:spPr>
          <a:xfrm>
            <a:off x="3940806" y="5154704"/>
            <a:ext cx="338554" cy="830997"/>
          </a:xfrm>
          <a:prstGeom prst="rect">
            <a:avLst/>
          </a:prstGeom>
          <a:noFill/>
        </p:spPr>
        <p:txBody>
          <a:bodyPr wrap="none" rtlCol="0">
            <a:spAutoFit/>
          </a:bodyPr>
          <a:lstStyle/>
          <a:p>
            <a:r>
              <a:rPr lang="en-IL" sz="4800" dirty="0"/>
              <a:t>,</a:t>
            </a:r>
          </a:p>
        </p:txBody>
      </p:sp>
      <p:sp>
        <p:nvSpPr>
          <p:cNvPr id="36" name="Left Bracket 35">
            <a:extLst>
              <a:ext uri="{FF2B5EF4-FFF2-40B4-BE49-F238E27FC236}">
                <a16:creationId xmlns:a16="http://schemas.microsoft.com/office/drawing/2014/main" id="{9C680278-7FC4-A737-24CF-BE0862184801}"/>
              </a:ext>
            </a:extLst>
          </p:cNvPr>
          <p:cNvSpPr/>
          <p:nvPr/>
        </p:nvSpPr>
        <p:spPr>
          <a:xfrm>
            <a:off x="656770" y="3844317"/>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37" name="Left Bracket 36">
            <a:extLst>
              <a:ext uri="{FF2B5EF4-FFF2-40B4-BE49-F238E27FC236}">
                <a16:creationId xmlns:a16="http://schemas.microsoft.com/office/drawing/2014/main" id="{FC5D78AD-35ED-9025-E613-81C00FE09A01}"/>
              </a:ext>
            </a:extLst>
          </p:cNvPr>
          <p:cNvSpPr/>
          <p:nvPr/>
        </p:nvSpPr>
        <p:spPr>
          <a:xfrm rot="10800000">
            <a:off x="6530357" y="3841147"/>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324C61E4-451A-F0C4-9499-16958B5B955A}"/>
                  </a:ext>
                </a:extLst>
              </p:cNvPr>
              <p:cNvSpPr/>
              <p:nvPr/>
            </p:nvSpPr>
            <p:spPr>
              <a:xfrm>
                <a:off x="824518" y="4037541"/>
                <a:ext cx="1799459" cy="1748597"/>
              </a:xfrm>
              <a:prstGeom prst="rect">
                <a:avLst/>
              </a:prstGeom>
              <a:solidFill>
                <a:schemeClr val="accent2">
                  <a:lumMod val="20000"/>
                  <a:lumOff val="80000"/>
                </a:schemeClr>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𝑅</m:t>
                      </m:r>
                    </m:oMath>
                  </m:oMathPara>
                </a14:m>
                <a:endParaRPr lang="en-IL" sz="2400" dirty="0"/>
              </a:p>
            </p:txBody>
          </p:sp>
        </mc:Choice>
        <mc:Fallback xmlns="">
          <p:sp>
            <p:nvSpPr>
              <p:cNvPr id="38" name="Rectangle 37">
                <a:extLst>
                  <a:ext uri="{FF2B5EF4-FFF2-40B4-BE49-F238E27FC236}">
                    <a16:creationId xmlns:a16="http://schemas.microsoft.com/office/drawing/2014/main" id="{324C61E4-451A-F0C4-9499-16958B5B955A}"/>
                  </a:ext>
                </a:extLst>
              </p:cNvPr>
              <p:cNvSpPr>
                <a:spLocks noRot="1" noChangeAspect="1" noMove="1" noResize="1" noEditPoints="1" noAdjustHandles="1" noChangeArrowheads="1" noChangeShapeType="1" noTextEdit="1"/>
              </p:cNvSpPr>
              <p:nvPr/>
            </p:nvSpPr>
            <p:spPr>
              <a:xfrm>
                <a:off x="824518" y="4037541"/>
                <a:ext cx="1799459" cy="1748597"/>
              </a:xfrm>
              <a:prstGeom prst="rect">
                <a:avLst/>
              </a:prstGeom>
              <a:blipFill>
                <a:blip r:embed="rId10"/>
                <a:stretch>
                  <a:fillRect/>
                </a:stretch>
              </a:blipFill>
              <a:ln w="28575">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C3895398-FBFA-D1D2-D107-CF59AEAAC8AF}"/>
                  </a:ext>
                </a:extLst>
              </p:cNvPr>
              <p:cNvSpPr/>
              <p:nvPr/>
            </p:nvSpPr>
            <p:spPr>
              <a:xfrm>
                <a:off x="4279360" y="4037541"/>
                <a:ext cx="1799459" cy="1748597"/>
              </a:xfrm>
              <a:prstGeom prst="rect">
                <a:avLst/>
              </a:prstGeom>
              <a:solidFill>
                <a:schemeClr val="accent2">
                  <a:lumMod val="20000"/>
                  <a:lumOff val="80000"/>
                </a:schemeClr>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𝑅</m:t>
                      </m:r>
                    </m:oMath>
                  </m:oMathPara>
                </a14:m>
                <a:endParaRPr lang="en-IL" sz="2400" dirty="0"/>
              </a:p>
            </p:txBody>
          </p:sp>
        </mc:Choice>
        <mc:Fallback xmlns="">
          <p:sp>
            <p:nvSpPr>
              <p:cNvPr id="39" name="Rectangle 38">
                <a:extLst>
                  <a:ext uri="{FF2B5EF4-FFF2-40B4-BE49-F238E27FC236}">
                    <a16:creationId xmlns:a16="http://schemas.microsoft.com/office/drawing/2014/main" id="{C3895398-FBFA-D1D2-D107-CF59AEAAC8AF}"/>
                  </a:ext>
                </a:extLst>
              </p:cNvPr>
              <p:cNvSpPr>
                <a:spLocks noRot="1" noChangeAspect="1" noMove="1" noResize="1" noEditPoints="1" noAdjustHandles="1" noChangeArrowheads="1" noChangeShapeType="1" noTextEdit="1"/>
              </p:cNvSpPr>
              <p:nvPr/>
            </p:nvSpPr>
            <p:spPr>
              <a:xfrm>
                <a:off x="4279360" y="4037541"/>
                <a:ext cx="1799459" cy="1748597"/>
              </a:xfrm>
              <a:prstGeom prst="rect">
                <a:avLst/>
              </a:prstGeom>
              <a:blipFill>
                <a:blip r:embed="rId11"/>
                <a:stretch>
                  <a:fillRect/>
                </a:stretch>
              </a:blipFill>
              <a:ln w="28575">
                <a:solidFill>
                  <a:schemeClr val="accent2">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51E4F4A-FBB0-7C57-6159-2134B39D8698}"/>
                  </a:ext>
                </a:extLst>
              </p:cNvPr>
              <p:cNvSpPr txBox="1"/>
              <p:nvPr/>
            </p:nvSpPr>
            <p:spPr>
              <a:xfrm>
                <a:off x="532693" y="6144248"/>
                <a:ext cx="3324436"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ea typeface="Helvetica Neue Light" panose="02000403000000020004" pitchFamily="2" charset="0"/>
                      </a:rPr>
                      <m:t>𝑅</m:t>
                    </m:r>
                  </m:oMath>
                </a14:m>
                <a:r>
                  <a:rPr lang="en-IL" sz="2400" dirty="0">
                    <a:latin typeface="Helvetica Neue Light" panose="02000403000000020004" pitchFamily="2" charset="0"/>
                    <a:ea typeface="Helvetica Neue Light" panose="02000403000000020004" pitchFamily="2" charset="0"/>
                  </a:rPr>
                  <a:t> uniform in </a:t>
                </a:r>
                <a14:m>
                  <m:oMath xmlns:m="http://schemas.openxmlformats.org/officeDocument/2006/math">
                    <m:sSup>
                      <m:sSupPr>
                        <m:ctrlPr>
                          <a:rPr lang="en-US" sz="2400" b="0" i="1" smtClean="0">
                            <a:latin typeface="Cambria Math" panose="02040503050406030204" pitchFamily="18" charset="0"/>
                            <a:ea typeface="Helvetica Neue Light" panose="02000403000000020004" pitchFamily="2" charset="0"/>
                          </a:rPr>
                        </m:ctrlPr>
                      </m:sSupPr>
                      <m:e>
                        <m:d>
                          <m:dPr>
                            <m:begChr m:val="{"/>
                            <m:endChr m:val="}"/>
                            <m:ctrlPr>
                              <a:rPr lang="en-US" sz="2400" b="0" i="1" smtClean="0">
                                <a:latin typeface="Cambria Math" panose="02040503050406030204" pitchFamily="18" charset="0"/>
                                <a:ea typeface="Helvetica Neue Light" panose="02000403000000020004" pitchFamily="2" charset="0"/>
                              </a:rPr>
                            </m:ctrlPr>
                          </m:dPr>
                          <m:e>
                            <m:r>
                              <a:rPr lang="en-US" sz="2400" b="0" i="1" smtClean="0">
                                <a:latin typeface="Cambria Math" panose="02040503050406030204" pitchFamily="18" charset="0"/>
                                <a:ea typeface="Helvetica Neue Light" panose="02000403000000020004" pitchFamily="2" charset="0"/>
                              </a:rPr>
                              <m:t>−1,1</m:t>
                            </m:r>
                          </m:e>
                        </m:d>
                      </m:e>
                      <m:sup>
                        <m:r>
                          <a:rPr lang="en-US" sz="2400" b="0" i="1" smtClean="0">
                            <a:latin typeface="Cambria Math" panose="02040503050406030204" pitchFamily="18" charset="0"/>
                            <a:ea typeface="Helvetica Neue Light" panose="02000403000000020004" pitchFamily="2" charset="0"/>
                          </a:rPr>
                          <m:t>𝑚</m:t>
                        </m:r>
                        <m:r>
                          <a:rPr lang="en-US" sz="2400" b="0" i="1" smtClean="0">
                            <a:latin typeface="Cambria Math" panose="02040503050406030204" pitchFamily="18" charset="0"/>
                            <a:ea typeface="Helvetica Neue Light" panose="02000403000000020004" pitchFamily="2" charset="0"/>
                          </a:rPr>
                          <m:t>×</m:t>
                        </m:r>
                        <m:r>
                          <a:rPr lang="en-US" sz="2400" b="0" i="1" smtClean="0">
                            <a:latin typeface="Cambria Math" panose="02040503050406030204" pitchFamily="18" charset="0"/>
                            <a:ea typeface="Helvetica Neue Light" panose="02000403000000020004" pitchFamily="2" charset="0"/>
                          </a:rPr>
                          <m:t>𝑚</m:t>
                        </m:r>
                      </m:sup>
                    </m:sSup>
                  </m:oMath>
                </a14:m>
                <a:endParaRPr lang="en-IL" sz="2400" i="1" dirty="0">
                  <a:latin typeface="Helvetica Neue Light" panose="02000403000000020004" pitchFamily="2" charset="0"/>
                  <a:ea typeface="Helvetica Neue Light" panose="02000403000000020004" pitchFamily="2" charset="0"/>
                </a:endParaRPr>
              </a:p>
            </p:txBody>
          </p:sp>
        </mc:Choice>
        <mc:Fallback xmlns="">
          <p:sp>
            <p:nvSpPr>
              <p:cNvPr id="40" name="TextBox 39">
                <a:extLst>
                  <a:ext uri="{FF2B5EF4-FFF2-40B4-BE49-F238E27FC236}">
                    <a16:creationId xmlns:a16="http://schemas.microsoft.com/office/drawing/2014/main" id="{A51E4F4A-FBB0-7C57-6159-2134B39D8698}"/>
                  </a:ext>
                </a:extLst>
              </p:cNvPr>
              <p:cNvSpPr txBox="1">
                <a:spLocks noRot="1" noChangeAspect="1" noMove="1" noResize="1" noEditPoints="1" noAdjustHandles="1" noChangeArrowheads="1" noChangeShapeType="1" noTextEdit="1"/>
              </p:cNvSpPr>
              <p:nvPr/>
            </p:nvSpPr>
            <p:spPr>
              <a:xfrm>
                <a:off x="532693" y="6144248"/>
                <a:ext cx="3324436" cy="461665"/>
              </a:xfrm>
              <a:prstGeom prst="rect">
                <a:avLst/>
              </a:prstGeom>
              <a:blipFill>
                <a:blip r:embed="rId12"/>
                <a:stretch>
                  <a:fillRect l="-380" t="-10526" b="-23684"/>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149B7A17-C5A5-603D-DFD7-DC659A20BF8C}"/>
                  </a:ext>
                </a:extLst>
              </p:cNvPr>
              <p:cNvSpPr/>
              <p:nvPr/>
            </p:nvSpPr>
            <p:spPr>
              <a:xfrm>
                <a:off x="3781976" y="1682865"/>
                <a:ext cx="1204177" cy="1748597"/>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1</m:t>
                          </m:r>
                        </m:sub>
                      </m:sSub>
                    </m:oMath>
                  </m:oMathPara>
                </a14:m>
                <a:endParaRPr lang="en-IL" sz="2400" dirty="0"/>
              </a:p>
            </p:txBody>
          </p:sp>
        </mc:Choice>
        <mc:Fallback xmlns="">
          <p:sp>
            <p:nvSpPr>
              <p:cNvPr id="41" name="Rectangle 40">
                <a:extLst>
                  <a:ext uri="{FF2B5EF4-FFF2-40B4-BE49-F238E27FC236}">
                    <a16:creationId xmlns:a16="http://schemas.microsoft.com/office/drawing/2014/main" id="{149B7A17-C5A5-603D-DFD7-DC659A20BF8C}"/>
                  </a:ext>
                </a:extLst>
              </p:cNvPr>
              <p:cNvSpPr>
                <a:spLocks noRot="1" noChangeAspect="1" noMove="1" noResize="1" noEditPoints="1" noAdjustHandles="1" noChangeArrowheads="1" noChangeShapeType="1" noTextEdit="1"/>
              </p:cNvSpPr>
              <p:nvPr/>
            </p:nvSpPr>
            <p:spPr>
              <a:xfrm>
                <a:off x="3781976" y="1682865"/>
                <a:ext cx="1204177" cy="1748597"/>
              </a:xfrm>
              <a:prstGeom prst="rect">
                <a:avLst/>
              </a:prstGeom>
              <a:blipFill>
                <a:blip r:embed="rId13"/>
                <a:stretch>
                  <a:fillRect/>
                </a:stretch>
              </a:blipFill>
              <a:ln w="28575">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8105A0B9-7498-1C8B-68A9-3DBD4995EBDF}"/>
                  </a:ext>
                </a:extLst>
              </p:cNvPr>
              <p:cNvSpPr/>
              <p:nvPr/>
            </p:nvSpPr>
            <p:spPr>
              <a:xfrm>
                <a:off x="5265701" y="1682865"/>
                <a:ext cx="363062" cy="1748598"/>
              </a:xfrm>
              <a:prstGeom prst="rect">
                <a:avLst/>
              </a:prstGeom>
              <a:solidFill>
                <a:schemeClr val="accent5">
                  <a:lumMod val="20000"/>
                  <a:lumOff val="80000"/>
                </a:schemeClr>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1</m:t>
                              </m:r>
                            </m:sub>
                          </m:sSub>
                        </m:e>
                      </m:acc>
                    </m:oMath>
                  </m:oMathPara>
                </a14:m>
                <a:endParaRPr lang="en-IL" sz="2400" dirty="0"/>
              </a:p>
            </p:txBody>
          </p:sp>
        </mc:Choice>
        <mc:Fallback xmlns="">
          <p:sp>
            <p:nvSpPr>
              <p:cNvPr id="49" name="Rectangle 48">
                <a:extLst>
                  <a:ext uri="{FF2B5EF4-FFF2-40B4-BE49-F238E27FC236}">
                    <a16:creationId xmlns:a16="http://schemas.microsoft.com/office/drawing/2014/main" id="{8105A0B9-7498-1C8B-68A9-3DBD4995EBDF}"/>
                  </a:ext>
                </a:extLst>
              </p:cNvPr>
              <p:cNvSpPr>
                <a:spLocks noRot="1" noChangeAspect="1" noMove="1" noResize="1" noEditPoints="1" noAdjustHandles="1" noChangeArrowheads="1" noChangeShapeType="1" noTextEdit="1"/>
              </p:cNvSpPr>
              <p:nvPr/>
            </p:nvSpPr>
            <p:spPr>
              <a:xfrm>
                <a:off x="5265701" y="1682865"/>
                <a:ext cx="363062" cy="1748598"/>
              </a:xfrm>
              <a:prstGeom prst="rect">
                <a:avLst/>
              </a:prstGeom>
              <a:blipFill>
                <a:blip r:embed="rId14"/>
                <a:stretch>
                  <a:fillRect l="-21875"/>
                </a:stretch>
              </a:blipFill>
              <a:ln w="28575">
                <a:solidFill>
                  <a:schemeClr val="accent5">
                    <a:lumMod val="40000"/>
                    <a:lumOff val="60000"/>
                  </a:schemeClr>
                </a:solidFill>
              </a:ln>
            </p:spPr>
            <p:txBody>
              <a:bodyPr/>
              <a:lstStyle/>
              <a:p>
                <a:r>
                  <a:rPr lang="en-IL">
                    <a:noFill/>
                  </a:rPr>
                  <a:t> </a:t>
                </a:r>
              </a:p>
            </p:txBody>
          </p:sp>
        </mc:Fallback>
      </mc:AlternateContent>
      <p:sp>
        <p:nvSpPr>
          <p:cNvPr id="51" name="TextBox 50">
            <a:extLst>
              <a:ext uri="{FF2B5EF4-FFF2-40B4-BE49-F238E27FC236}">
                <a16:creationId xmlns:a16="http://schemas.microsoft.com/office/drawing/2014/main" id="{FE1D4421-CE39-2380-4C0E-FD47E402BA84}"/>
              </a:ext>
            </a:extLst>
          </p:cNvPr>
          <p:cNvSpPr txBox="1"/>
          <p:nvPr/>
        </p:nvSpPr>
        <p:spPr>
          <a:xfrm>
            <a:off x="4947492" y="2779233"/>
            <a:ext cx="338554" cy="830997"/>
          </a:xfrm>
          <a:prstGeom prst="rect">
            <a:avLst/>
          </a:prstGeom>
          <a:noFill/>
        </p:spPr>
        <p:txBody>
          <a:bodyPr wrap="none" rtlCol="0">
            <a:spAutoFit/>
          </a:bodyPr>
          <a:lstStyle/>
          <a:p>
            <a:r>
              <a:rPr lang="en-IL" sz="4800" dirty="0"/>
              <a:t>,</a:t>
            </a:r>
          </a:p>
        </p:txBody>
      </p:sp>
      <p:sp>
        <p:nvSpPr>
          <p:cNvPr id="62" name="Left Bracket 61">
            <a:extLst>
              <a:ext uri="{FF2B5EF4-FFF2-40B4-BE49-F238E27FC236}">
                <a16:creationId xmlns:a16="http://schemas.microsoft.com/office/drawing/2014/main" id="{F1C645C0-46A5-A21C-3C18-10765703EDA1}"/>
              </a:ext>
            </a:extLst>
          </p:cNvPr>
          <p:cNvSpPr/>
          <p:nvPr/>
        </p:nvSpPr>
        <p:spPr>
          <a:xfrm>
            <a:off x="3575917" y="1458521"/>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64" name="Left Bracket 63">
            <a:extLst>
              <a:ext uri="{FF2B5EF4-FFF2-40B4-BE49-F238E27FC236}">
                <a16:creationId xmlns:a16="http://schemas.microsoft.com/office/drawing/2014/main" id="{6E953F64-7812-CEB1-BBE1-6FD2BB337478}"/>
              </a:ext>
            </a:extLst>
          </p:cNvPr>
          <p:cNvSpPr/>
          <p:nvPr/>
        </p:nvSpPr>
        <p:spPr>
          <a:xfrm rot="10800000">
            <a:off x="5665898" y="1458521"/>
            <a:ext cx="206059" cy="2141384"/>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4" name="TextBox 3">
            <a:extLst>
              <a:ext uri="{FF2B5EF4-FFF2-40B4-BE49-F238E27FC236}">
                <a16:creationId xmlns:a16="http://schemas.microsoft.com/office/drawing/2014/main" id="{930B0391-6FFD-5F4A-172C-ADC545B98852}"/>
              </a:ext>
            </a:extLst>
          </p:cNvPr>
          <p:cNvSpPr txBox="1"/>
          <p:nvPr/>
        </p:nvSpPr>
        <p:spPr>
          <a:xfrm>
            <a:off x="7197826" y="4911839"/>
            <a:ext cx="4625690" cy="954107"/>
          </a:xfrm>
          <a:prstGeom prst="rect">
            <a:avLst/>
          </a:prstGeom>
          <a:solidFill>
            <a:schemeClr val="tx2"/>
          </a:solidFill>
        </p:spPr>
        <p:txBody>
          <a:bodyPr wrap="none" rtlCol="0">
            <a:spAutoFit/>
          </a:bodyPr>
          <a:lstStyle/>
          <a:p>
            <a:pPr algn="ctr"/>
            <a:r>
              <a:rPr lang="en-IL" sz="2800"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We show that this follows from</a:t>
            </a:r>
            <a:br>
              <a:rPr lang="en-IL" sz="2800"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br>
            <a:r>
              <a:rPr lang="en-IL" sz="2800"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LWE </a:t>
            </a:r>
            <a:r>
              <a:rPr lang="en-IL" sz="2800" b="1">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Lefto</a:t>
            </a:r>
            <a:r>
              <a:rPr lang="en-US" sz="2800"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v</a:t>
            </a:r>
            <a:r>
              <a:rPr lang="en-IL" sz="2800" b="1">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er </a:t>
            </a:r>
            <a:r>
              <a:rPr lang="en-IL" sz="2800" b="1" dirty="0">
                <a:solidFill>
                  <a:schemeClr val="bg1"/>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Hash Lemma</a:t>
            </a:r>
          </a:p>
        </p:txBody>
      </p:sp>
    </p:spTree>
    <p:extLst>
      <p:ext uri="{BB962C8B-B14F-4D97-AF65-F5344CB8AC3E}">
        <p14:creationId xmlns:p14="http://schemas.microsoft.com/office/powerpoint/2010/main" val="409933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8" grpId="0" animBg="1"/>
      <p:bldP spid="29" grpId="0" animBg="1"/>
      <p:bldP spid="30" grpId="0"/>
      <p:bldP spid="31" grpId="0" animBg="1"/>
      <p:bldP spid="32" grpId="0" animBg="1"/>
      <p:bldP spid="33" grpId="0" animBg="1"/>
      <p:bldP spid="34" grpId="0" animBg="1"/>
      <p:bldP spid="35" grpId="0"/>
      <p:bldP spid="36" grpId="0" animBg="1"/>
      <p:bldP spid="37" grpId="0" animBg="1"/>
      <p:bldP spid="38" grpId="0" animBg="1"/>
      <p:bldP spid="39" grpId="0" animBg="1"/>
      <p:bldP spid="40" grpId="0"/>
      <p:bldP spid="41" grpId="0" animBg="1"/>
      <p:bldP spid="49" grpId="0" animBg="1"/>
      <p:bldP spid="51" grpId="0"/>
      <p:bldP spid="62" grpId="0" animBg="1"/>
      <p:bldP spid="64" grpId="0" animBg="1"/>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rtl="1"/>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The Problem: Binding</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pic>
        <p:nvPicPr>
          <p:cNvPr id="5" name="Graphic 4" descr="Devil face with solid fill with solid fill">
            <a:extLst>
              <a:ext uri="{FF2B5EF4-FFF2-40B4-BE49-F238E27FC236}">
                <a16:creationId xmlns:a16="http://schemas.microsoft.com/office/drawing/2014/main" id="{618D689A-68A6-7435-3DC0-08BA21B569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5433" y="1601112"/>
            <a:ext cx="636909" cy="636909"/>
          </a:xfrm>
          <a:prstGeom prst="rect">
            <a:avLst/>
          </a:prstGeom>
        </p:spPr>
      </p:pic>
      <p:sp>
        <p:nvSpPr>
          <p:cNvPr id="17" name="TextBox 16">
            <a:extLst>
              <a:ext uri="{FF2B5EF4-FFF2-40B4-BE49-F238E27FC236}">
                <a16:creationId xmlns:a16="http://schemas.microsoft.com/office/drawing/2014/main" id="{6ADF377C-1C56-3368-9A40-C35FD78F8DDA}"/>
              </a:ext>
            </a:extLst>
          </p:cNvPr>
          <p:cNvSpPr txBox="1"/>
          <p:nvPr/>
        </p:nvSpPr>
        <p:spPr>
          <a:xfrm>
            <a:off x="795721" y="1676122"/>
            <a:ext cx="2459712" cy="461665"/>
          </a:xfrm>
          <a:prstGeom prst="rect">
            <a:avLst/>
          </a:prstGeom>
          <a:noFill/>
        </p:spPr>
        <p:txBody>
          <a:bodyPr wrap="none" rtlCol="0">
            <a:spAutoFit/>
          </a:bodyPr>
          <a:lstStyle/>
          <a:p>
            <a:pPr algn="ctr"/>
            <a:r>
              <a:rPr lang="en-US" sz="2400" dirty="0">
                <a:latin typeface="Helvetica Neue Light" panose="02000403000000020004" pitchFamily="2" charset="0"/>
                <a:ea typeface="Helvetica Neue Light" panose="02000403000000020004" pitchFamily="2" charset="0"/>
              </a:rPr>
              <a:t>To break binding,</a:t>
            </a:r>
            <a:endParaRPr lang="en-IL" sz="2400" i="1"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BCB022-A7D5-19D4-439C-C1A67AAA68E1}"/>
                  </a:ext>
                </a:extLst>
              </p:cNvPr>
              <p:cNvSpPr txBox="1"/>
              <p:nvPr/>
            </p:nvSpPr>
            <p:spPr>
              <a:xfrm>
                <a:off x="3790435" y="1587983"/>
                <a:ext cx="4720075" cy="566565"/>
              </a:xfrm>
              <a:prstGeom prst="rect">
                <a:avLst/>
              </a:prstGeom>
              <a:noFill/>
            </p:spPr>
            <p:txBody>
              <a:bodyPr wrap="none" rtlCol="0">
                <a:spAutoFit/>
              </a:bodyPr>
              <a:lstStyle/>
              <a:p>
                <a:pPr algn="ctr"/>
                <a:r>
                  <a:rPr lang="en-US" sz="2400" dirty="0">
                    <a:latin typeface="Helvetica Neue Light" panose="02000403000000020004" pitchFamily="2" charset="0"/>
                    <a:ea typeface="Helvetica Neue Light" panose="02000403000000020004" pitchFamily="2" charset="0"/>
                  </a:rPr>
                  <a:t>needs to find </a:t>
                </a:r>
                <a14:m>
                  <m:oMath xmlns:m="http://schemas.openxmlformats.org/officeDocument/2006/math">
                    <m:d>
                      <m:dPr>
                        <m:ctrlPr>
                          <a:rPr lang="en-US" sz="2400" b="0" i="1" smtClean="0">
                            <a:latin typeface="Cambria Math" panose="02040503050406030204" pitchFamily="18" charset="0"/>
                            <a:ea typeface="Helvetica Neue Light" panose="02000403000000020004" pitchFamily="2" charset="0"/>
                          </a:rPr>
                        </m:ctrlPr>
                      </m:dPr>
                      <m:e>
                        <m:r>
                          <a:rPr lang="en-US" sz="2400" b="0" i="1" smtClean="0">
                            <a:latin typeface="Cambria Math" panose="02040503050406030204" pitchFamily="18" charset="0"/>
                            <a:ea typeface="Helvetica Neue Light" panose="02000403000000020004" pitchFamily="2" charset="0"/>
                          </a:rPr>
                          <m:t>𝐴</m:t>
                        </m:r>
                        <m:r>
                          <a:rPr lang="en-US" sz="2400" b="0" i="0" smtClean="0">
                            <a:latin typeface="Cambria Math" panose="02040503050406030204" pitchFamily="18" charset="0"/>
                            <a:ea typeface="Helvetica Neue Light" panose="02000403000000020004" pitchFamily="2" charset="0"/>
                          </a:rPr>
                          <m:t>,</m:t>
                        </m:r>
                        <m:acc>
                          <m:accPr>
                            <m:chr m:val="⃗"/>
                            <m:ctrlPr>
                              <a:rPr lang="en-US" sz="2400" b="0" i="1" smtClean="0">
                                <a:latin typeface="Cambria Math" panose="02040503050406030204" pitchFamily="18" charset="0"/>
                                <a:ea typeface="Helvetica Neue Light" panose="02000403000000020004" pitchFamily="2" charset="0"/>
                              </a:rPr>
                            </m:ctrlPr>
                          </m:accPr>
                          <m:e>
                            <m:r>
                              <a:rPr lang="en-US" sz="2400" b="0" i="1" smtClean="0">
                                <a:latin typeface="Cambria Math" panose="02040503050406030204" pitchFamily="18" charset="0"/>
                                <a:ea typeface="Helvetica Neue Light" panose="02000403000000020004" pitchFamily="2" charset="0"/>
                              </a:rPr>
                              <m:t>𝑏</m:t>
                            </m:r>
                          </m:e>
                        </m:acc>
                      </m:e>
                    </m:d>
                    <m:r>
                      <a:rPr lang="en-US" sz="2400" b="0" i="1" smtClean="0">
                        <a:latin typeface="Cambria Math" panose="02040503050406030204" pitchFamily="18" charset="0"/>
                        <a:ea typeface="Helvetica Neue Light" panose="02000403000000020004" pitchFamily="2" charset="0"/>
                      </a:rPr>
                      <m:t>,</m:t>
                    </m:r>
                    <m:acc>
                      <m:accPr>
                        <m:chr m:val="⃗"/>
                        <m:ctrlPr>
                          <a:rPr lang="en-US" sz="2400" b="0" i="1" smtClean="0">
                            <a:latin typeface="Cambria Math" panose="02040503050406030204" pitchFamily="18" charset="0"/>
                            <a:ea typeface="Helvetica Neue Light" panose="02000403000000020004" pitchFamily="2" charset="0"/>
                          </a:rPr>
                        </m:ctrlPr>
                      </m:accPr>
                      <m:e>
                        <m:r>
                          <a:rPr lang="en-US" sz="2400" b="0" i="1" smtClean="0">
                            <a:latin typeface="Cambria Math" panose="02040503050406030204" pitchFamily="18" charset="0"/>
                            <a:ea typeface="Helvetica Neue Light" panose="02000403000000020004" pitchFamily="2" charset="0"/>
                          </a:rPr>
                          <m:t>𝑘</m:t>
                        </m:r>
                      </m:e>
                    </m:acc>
                    <m:r>
                      <a:rPr lang="en-US" sz="2400" b="0" i="1" smtClean="0">
                        <a:latin typeface="Cambria Math" panose="02040503050406030204" pitchFamily="18" charset="0"/>
                        <a:ea typeface="Helvetica Neue Light" panose="02000403000000020004" pitchFamily="2" charset="0"/>
                      </a:rPr>
                      <m:t>,</m:t>
                    </m:r>
                    <m:acc>
                      <m:accPr>
                        <m:chr m:val="⃗"/>
                        <m:ctrlPr>
                          <a:rPr lang="en-US" sz="2400" b="0" i="1" smtClean="0">
                            <a:latin typeface="Cambria Math" panose="02040503050406030204" pitchFamily="18" charset="0"/>
                            <a:ea typeface="Helvetica Neue Light" panose="02000403000000020004" pitchFamily="2" charset="0"/>
                          </a:rPr>
                        </m:ctrlPr>
                      </m:accPr>
                      <m:e>
                        <m:r>
                          <a:rPr lang="en-US" sz="2400" b="0" i="1" smtClean="0">
                            <a:latin typeface="Cambria Math" panose="02040503050406030204" pitchFamily="18" charset="0"/>
                            <a:ea typeface="Helvetica Neue Light" panose="02000403000000020004" pitchFamily="2" charset="0"/>
                          </a:rPr>
                          <m:t>𝑘</m:t>
                        </m:r>
                        <m:r>
                          <a:rPr lang="en-US" sz="2400" b="0" i="1" smtClean="0">
                            <a:latin typeface="Cambria Math" panose="02040503050406030204" pitchFamily="18" charset="0"/>
                            <a:ea typeface="Helvetica Neue Light" panose="02000403000000020004" pitchFamily="2" charset="0"/>
                          </a:rPr>
                          <m:t>′</m:t>
                        </m:r>
                      </m:e>
                    </m:acc>
                  </m:oMath>
                </a14:m>
                <a:r>
                  <a:rPr lang="en-IL" sz="2400" dirty="0">
                    <a:latin typeface="Helvetica Neue Light" panose="02000403000000020004" pitchFamily="2" charset="0"/>
                    <a:ea typeface="Helvetica Neue Light" panose="02000403000000020004" pitchFamily="2" charset="0"/>
                  </a:rPr>
                  <a:t> such that</a:t>
                </a:r>
              </a:p>
            </p:txBody>
          </p:sp>
        </mc:Choice>
        <mc:Fallback xmlns="">
          <p:sp>
            <p:nvSpPr>
              <p:cNvPr id="20" name="TextBox 19">
                <a:extLst>
                  <a:ext uri="{FF2B5EF4-FFF2-40B4-BE49-F238E27FC236}">
                    <a16:creationId xmlns:a16="http://schemas.microsoft.com/office/drawing/2014/main" id="{77BCB022-A7D5-19D4-439C-C1A67AAA68E1}"/>
                  </a:ext>
                </a:extLst>
              </p:cNvPr>
              <p:cNvSpPr txBox="1">
                <a:spLocks noRot="1" noChangeAspect="1" noMove="1" noResize="1" noEditPoints="1" noAdjustHandles="1" noChangeArrowheads="1" noChangeShapeType="1" noTextEdit="1"/>
              </p:cNvSpPr>
              <p:nvPr/>
            </p:nvSpPr>
            <p:spPr>
              <a:xfrm>
                <a:off x="3790435" y="1587983"/>
                <a:ext cx="4720075" cy="566565"/>
              </a:xfrm>
              <a:prstGeom prst="rect">
                <a:avLst/>
              </a:prstGeom>
              <a:blipFill>
                <a:blip r:embed="rId5"/>
                <a:stretch>
                  <a:fillRect l="-1609" r="-1609" b="-17391"/>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09A7B973-5769-88A1-9516-F7C3546ECA7D}"/>
                  </a:ext>
                </a:extLst>
              </p:cNvPr>
              <p:cNvSpPr/>
              <p:nvPr/>
            </p:nvSpPr>
            <p:spPr>
              <a:xfrm>
                <a:off x="4447356" y="3130066"/>
                <a:ext cx="338554" cy="1217706"/>
              </a:xfrm>
              <a:prstGeom prst="rect">
                <a:avLst/>
              </a:prstGeom>
              <a:solidFill>
                <a:schemeClr val="accent6">
                  <a:lumMod val="20000"/>
                  <a:lumOff val="80000"/>
                </a:schemeClr>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𝑘</m:t>
                          </m:r>
                        </m:e>
                      </m:acc>
                    </m:oMath>
                  </m:oMathPara>
                </a14:m>
                <a:endParaRPr lang="en-IL" sz="2400" dirty="0"/>
              </a:p>
            </p:txBody>
          </p:sp>
        </mc:Choice>
        <mc:Fallback xmlns="">
          <p:sp>
            <p:nvSpPr>
              <p:cNvPr id="21" name="Rectangle 20">
                <a:extLst>
                  <a:ext uri="{FF2B5EF4-FFF2-40B4-BE49-F238E27FC236}">
                    <a16:creationId xmlns:a16="http://schemas.microsoft.com/office/drawing/2014/main" id="{09A7B973-5769-88A1-9516-F7C3546ECA7D}"/>
                  </a:ext>
                </a:extLst>
              </p:cNvPr>
              <p:cNvSpPr>
                <a:spLocks noRot="1" noChangeAspect="1" noMove="1" noResize="1" noEditPoints="1" noAdjustHandles="1" noChangeArrowheads="1" noChangeShapeType="1" noTextEdit="1"/>
              </p:cNvSpPr>
              <p:nvPr/>
            </p:nvSpPr>
            <p:spPr>
              <a:xfrm>
                <a:off x="4447356" y="3130066"/>
                <a:ext cx="338554" cy="1217706"/>
              </a:xfrm>
              <a:prstGeom prst="rect">
                <a:avLst/>
              </a:prstGeom>
              <a:blipFill>
                <a:blip r:embed="rId6"/>
                <a:stretch>
                  <a:fillRect l="-13333"/>
                </a:stretch>
              </a:blipFill>
              <a:ln w="28575">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E16789DF-A871-B651-FC3A-C6DA9703A2DE}"/>
                  </a:ext>
                </a:extLst>
              </p:cNvPr>
              <p:cNvSpPr/>
              <p:nvPr/>
            </p:nvSpPr>
            <p:spPr>
              <a:xfrm>
                <a:off x="3122576" y="2599175"/>
                <a:ext cx="1204177" cy="1748597"/>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𝐴</m:t>
                      </m:r>
                    </m:oMath>
                  </m:oMathPara>
                </a14:m>
                <a:endParaRPr lang="en-IL" sz="2400" dirty="0"/>
              </a:p>
            </p:txBody>
          </p:sp>
        </mc:Choice>
        <mc:Fallback xmlns="">
          <p:sp>
            <p:nvSpPr>
              <p:cNvPr id="22" name="Rectangle 21">
                <a:extLst>
                  <a:ext uri="{FF2B5EF4-FFF2-40B4-BE49-F238E27FC236}">
                    <a16:creationId xmlns:a16="http://schemas.microsoft.com/office/drawing/2014/main" id="{E16789DF-A871-B651-FC3A-C6DA9703A2DE}"/>
                  </a:ext>
                </a:extLst>
              </p:cNvPr>
              <p:cNvSpPr>
                <a:spLocks noRot="1" noChangeAspect="1" noMove="1" noResize="1" noEditPoints="1" noAdjustHandles="1" noChangeArrowheads="1" noChangeShapeType="1" noTextEdit="1"/>
              </p:cNvSpPr>
              <p:nvPr/>
            </p:nvSpPr>
            <p:spPr>
              <a:xfrm>
                <a:off x="3122576" y="2599175"/>
                <a:ext cx="1204177" cy="1748597"/>
              </a:xfrm>
              <a:prstGeom prst="rect">
                <a:avLst/>
              </a:prstGeom>
              <a:blipFill>
                <a:blip r:embed="rId7"/>
                <a:stretch>
                  <a:fillRect/>
                </a:stretch>
              </a:blipFill>
              <a:ln w="28575">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58239BB-B0C0-0074-DDB2-6CBE4359FC6D}"/>
                  </a:ext>
                </a:extLst>
              </p:cNvPr>
              <p:cNvSpPr txBox="1"/>
              <p:nvPr/>
            </p:nvSpPr>
            <p:spPr>
              <a:xfrm>
                <a:off x="4944665" y="3244914"/>
                <a:ext cx="479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IL" sz="2400" dirty="0"/>
              </a:p>
            </p:txBody>
          </p:sp>
        </mc:Choice>
        <mc:Fallback xmlns="">
          <p:sp>
            <p:nvSpPr>
              <p:cNvPr id="23" name="TextBox 22">
                <a:extLst>
                  <a:ext uri="{FF2B5EF4-FFF2-40B4-BE49-F238E27FC236}">
                    <a16:creationId xmlns:a16="http://schemas.microsoft.com/office/drawing/2014/main" id="{E58239BB-B0C0-0074-DDB2-6CBE4359FC6D}"/>
                  </a:ext>
                </a:extLst>
              </p:cNvPr>
              <p:cNvSpPr txBox="1">
                <a:spLocks noRot="1" noChangeAspect="1" noMove="1" noResize="1" noEditPoints="1" noAdjustHandles="1" noChangeArrowheads="1" noChangeShapeType="1" noTextEdit="1"/>
              </p:cNvSpPr>
              <p:nvPr/>
            </p:nvSpPr>
            <p:spPr>
              <a:xfrm>
                <a:off x="4944665" y="3244914"/>
                <a:ext cx="479618" cy="461665"/>
              </a:xfrm>
              <a:prstGeom prst="rect">
                <a:avLst/>
              </a:prstGeom>
              <a:blipFill>
                <a:blip r:embed="rId8"/>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0FAFB6E7-979E-3813-C6E8-7F6A6E834654}"/>
                  </a:ext>
                </a:extLst>
              </p:cNvPr>
              <p:cNvSpPr/>
              <p:nvPr/>
            </p:nvSpPr>
            <p:spPr>
              <a:xfrm>
                <a:off x="5492938" y="2599175"/>
                <a:ext cx="363062" cy="1748598"/>
              </a:xfrm>
              <a:prstGeom prst="rect">
                <a:avLst/>
              </a:prstGeom>
              <a:solidFill>
                <a:schemeClr val="accent5">
                  <a:lumMod val="20000"/>
                  <a:lumOff val="80000"/>
                </a:schemeClr>
              </a:solid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𝑏</m:t>
                          </m:r>
                        </m:e>
                      </m:acc>
                    </m:oMath>
                  </m:oMathPara>
                </a14:m>
                <a:endParaRPr lang="en-IL" sz="2400" dirty="0"/>
              </a:p>
            </p:txBody>
          </p:sp>
        </mc:Choice>
        <mc:Fallback xmlns="">
          <p:sp>
            <p:nvSpPr>
              <p:cNvPr id="24" name="Rectangle 23">
                <a:extLst>
                  <a:ext uri="{FF2B5EF4-FFF2-40B4-BE49-F238E27FC236}">
                    <a16:creationId xmlns:a16="http://schemas.microsoft.com/office/drawing/2014/main" id="{0FAFB6E7-979E-3813-C6E8-7F6A6E834654}"/>
                  </a:ext>
                </a:extLst>
              </p:cNvPr>
              <p:cNvSpPr>
                <a:spLocks noRot="1" noChangeAspect="1" noMove="1" noResize="1" noEditPoints="1" noAdjustHandles="1" noChangeArrowheads="1" noChangeShapeType="1" noTextEdit="1"/>
              </p:cNvSpPr>
              <p:nvPr/>
            </p:nvSpPr>
            <p:spPr>
              <a:xfrm>
                <a:off x="5492938" y="2599175"/>
                <a:ext cx="363062" cy="1748598"/>
              </a:xfrm>
              <a:prstGeom prst="rect">
                <a:avLst/>
              </a:prstGeom>
              <a:blipFill>
                <a:blip r:embed="rId9"/>
                <a:stretch>
                  <a:fillRect l="-9375"/>
                </a:stretch>
              </a:blipFill>
              <a:ln w="28575">
                <a:solidFill>
                  <a:schemeClr val="accent5">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C765CB-F792-D84A-EE61-0A242B3B99AA}"/>
                  </a:ext>
                </a:extLst>
              </p:cNvPr>
              <p:cNvSpPr txBox="1"/>
              <p:nvPr/>
            </p:nvSpPr>
            <p:spPr>
              <a:xfrm>
                <a:off x="5910664" y="3244914"/>
                <a:ext cx="4796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IL" sz="2400" dirty="0"/>
              </a:p>
            </p:txBody>
          </p:sp>
        </mc:Choice>
        <mc:Fallback xmlns="">
          <p:sp>
            <p:nvSpPr>
              <p:cNvPr id="25" name="TextBox 24">
                <a:extLst>
                  <a:ext uri="{FF2B5EF4-FFF2-40B4-BE49-F238E27FC236}">
                    <a16:creationId xmlns:a16="http://schemas.microsoft.com/office/drawing/2014/main" id="{6CC765CB-F792-D84A-EE61-0A242B3B99AA}"/>
                  </a:ext>
                </a:extLst>
              </p:cNvPr>
              <p:cNvSpPr txBox="1">
                <a:spLocks noRot="1" noChangeAspect="1" noMove="1" noResize="1" noEditPoints="1" noAdjustHandles="1" noChangeArrowheads="1" noChangeShapeType="1" noTextEdit="1"/>
              </p:cNvSpPr>
              <p:nvPr/>
            </p:nvSpPr>
            <p:spPr>
              <a:xfrm>
                <a:off x="5910664" y="3244914"/>
                <a:ext cx="479618" cy="461665"/>
              </a:xfrm>
              <a:prstGeom prst="rect">
                <a:avLst/>
              </a:prstGeom>
              <a:blipFill>
                <a:blip r:embed="rId8"/>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F650AE5D-AA64-6DA7-D645-F5F9B32932DF}"/>
                  </a:ext>
                </a:extLst>
              </p:cNvPr>
              <p:cNvSpPr/>
              <p:nvPr/>
            </p:nvSpPr>
            <p:spPr>
              <a:xfrm>
                <a:off x="7744876" y="3130066"/>
                <a:ext cx="338554" cy="1217706"/>
              </a:xfrm>
              <a:prstGeom prst="rect">
                <a:avLst/>
              </a:prstGeom>
              <a:solidFill>
                <a:schemeClr val="accent6">
                  <a:lumMod val="20000"/>
                  <a:lumOff val="80000"/>
                </a:schemeClr>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𝑘</m:t>
                          </m:r>
                          <m:r>
                            <a:rPr lang="en-US" sz="2400" b="0" i="1" smtClean="0">
                              <a:solidFill>
                                <a:schemeClr val="tx1"/>
                              </a:solidFill>
                              <a:latin typeface="Cambria Math" panose="02040503050406030204" pitchFamily="18" charset="0"/>
                            </a:rPr>
                            <m:t>′</m:t>
                          </m:r>
                        </m:e>
                      </m:acc>
                    </m:oMath>
                  </m:oMathPara>
                </a14:m>
                <a:endParaRPr lang="en-IL" sz="2400" dirty="0"/>
              </a:p>
            </p:txBody>
          </p:sp>
        </mc:Choice>
        <mc:Fallback xmlns="">
          <p:sp>
            <p:nvSpPr>
              <p:cNvPr id="26" name="Rectangle 25">
                <a:extLst>
                  <a:ext uri="{FF2B5EF4-FFF2-40B4-BE49-F238E27FC236}">
                    <a16:creationId xmlns:a16="http://schemas.microsoft.com/office/drawing/2014/main" id="{F650AE5D-AA64-6DA7-D645-F5F9B32932DF}"/>
                  </a:ext>
                </a:extLst>
              </p:cNvPr>
              <p:cNvSpPr>
                <a:spLocks noRot="1" noChangeAspect="1" noMove="1" noResize="1" noEditPoints="1" noAdjustHandles="1" noChangeArrowheads="1" noChangeShapeType="1" noTextEdit="1"/>
              </p:cNvSpPr>
              <p:nvPr/>
            </p:nvSpPr>
            <p:spPr>
              <a:xfrm>
                <a:off x="7744876" y="3130066"/>
                <a:ext cx="338554" cy="1217706"/>
              </a:xfrm>
              <a:prstGeom prst="rect">
                <a:avLst/>
              </a:prstGeom>
              <a:blipFill>
                <a:blip r:embed="rId10"/>
                <a:stretch>
                  <a:fillRect l="-23333" r="-6667"/>
                </a:stretch>
              </a:blipFill>
              <a:ln w="28575">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B7006F67-E84E-1A67-8F14-317827A867D2}"/>
                  </a:ext>
                </a:extLst>
              </p:cNvPr>
              <p:cNvSpPr/>
              <p:nvPr/>
            </p:nvSpPr>
            <p:spPr>
              <a:xfrm>
                <a:off x="6420096" y="2599175"/>
                <a:ext cx="1204177" cy="1748597"/>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𝐴</m:t>
                      </m:r>
                    </m:oMath>
                  </m:oMathPara>
                </a14:m>
                <a:endParaRPr lang="en-IL" sz="2400" dirty="0"/>
              </a:p>
            </p:txBody>
          </p:sp>
        </mc:Choice>
        <mc:Fallback xmlns="">
          <p:sp>
            <p:nvSpPr>
              <p:cNvPr id="28" name="Rectangle 27">
                <a:extLst>
                  <a:ext uri="{FF2B5EF4-FFF2-40B4-BE49-F238E27FC236}">
                    <a16:creationId xmlns:a16="http://schemas.microsoft.com/office/drawing/2014/main" id="{B7006F67-E84E-1A67-8F14-317827A867D2}"/>
                  </a:ext>
                </a:extLst>
              </p:cNvPr>
              <p:cNvSpPr>
                <a:spLocks noRot="1" noChangeAspect="1" noMove="1" noResize="1" noEditPoints="1" noAdjustHandles="1" noChangeArrowheads="1" noChangeShapeType="1" noTextEdit="1"/>
              </p:cNvSpPr>
              <p:nvPr/>
            </p:nvSpPr>
            <p:spPr>
              <a:xfrm>
                <a:off x="6420096" y="2599175"/>
                <a:ext cx="1204177" cy="1748597"/>
              </a:xfrm>
              <a:prstGeom prst="rect">
                <a:avLst/>
              </a:prstGeom>
              <a:blipFill>
                <a:blip r:embed="rId11"/>
                <a:stretch>
                  <a:fillRect/>
                </a:stretch>
              </a:blipFill>
              <a:ln w="28575">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1D73EE5-EE5E-9FEB-0B6C-38728479A7F4}"/>
                  </a:ext>
                </a:extLst>
              </p:cNvPr>
              <p:cNvSpPr txBox="1"/>
              <p:nvPr/>
            </p:nvSpPr>
            <p:spPr>
              <a:xfrm>
                <a:off x="795721" y="5622229"/>
                <a:ext cx="10638365" cy="830997"/>
              </a:xfrm>
              <a:prstGeom prst="rect">
                <a:avLst/>
              </a:prstGeom>
              <a:solidFill>
                <a:srgbClr val="FBC3CA"/>
              </a:solidFill>
              <a:ln w="38100">
                <a:solidFill>
                  <a:srgbClr val="C00000"/>
                </a:solidFill>
              </a:ln>
            </p:spPr>
            <p:txBody>
              <a:bodyPr wrap="square" rtlCol="0">
                <a:spAutoFit/>
              </a:bodyPr>
              <a:lstStyle/>
              <a:p>
                <a:pPr algn="ctr"/>
                <a:r>
                  <a:rPr lang="en-US" sz="2400" b="1" dirty="0">
                    <a:solidFill>
                      <a:srgbClr val="C0000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Problem: </a:t>
                </a:r>
                <a14:m>
                  <m:oMath xmlns:m="http://schemas.openxmlformats.org/officeDocument/2006/math">
                    <m:r>
                      <a:rPr lang="en-US" sz="2400" b="0" i="1" smtClean="0">
                        <a:latin typeface="Cambria Math" panose="02040503050406030204" pitchFamily="18" charset="0"/>
                        <a:ea typeface="Helvetica Neue Condensed" panose="02000503000000020004" pitchFamily="2" charset="0"/>
                        <a:cs typeface="Helvetica Neue Condensed" panose="02000503000000020004" pitchFamily="2" charset="0"/>
                      </a:rPr>
                      <m:t>𝐴</m:t>
                    </m:r>
                  </m:oMath>
                </a14:m>
                <a:r>
                  <a:rPr lang="en-IL" sz="2400" dirty="0">
                    <a:latin typeface="Helvetica Neue Light" panose="02000403000000020004" pitchFamily="2" charset="0"/>
                    <a:ea typeface="Helvetica Neue Light" panose="02000403000000020004" pitchFamily="2" charset="0"/>
                  </a:rPr>
                  <a:t> is not random!           can choose it!</a:t>
                </a:r>
                <a:br>
                  <a:rPr lang="en-IL" sz="2400" dirty="0">
                    <a:latin typeface="Helvetica Neue Light" panose="02000403000000020004" pitchFamily="2" charset="0"/>
                    <a:ea typeface="Helvetica Neue Light" panose="02000403000000020004" pitchFamily="2" charset="0"/>
                  </a:rPr>
                </a:br>
                <a:r>
                  <a:rPr lang="en-IL" sz="2400" dirty="0">
                    <a:latin typeface="Helvetica Neue Light" panose="02000403000000020004" pitchFamily="2" charset="0"/>
                    <a:ea typeface="Helvetica Neue Light" panose="02000403000000020004" pitchFamily="2" charset="0"/>
                  </a:rPr>
                  <a:t>Not just a problem in the proof… There is an attack on the SSLE Protocol! </a:t>
                </a:r>
              </a:p>
            </p:txBody>
          </p:sp>
        </mc:Choice>
        <mc:Fallback xmlns="">
          <p:sp>
            <p:nvSpPr>
              <p:cNvPr id="31" name="TextBox 30">
                <a:extLst>
                  <a:ext uri="{FF2B5EF4-FFF2-40B4-BE49-F238E27FC236}">
                    <a16:creationId xmlns:a16="http://schemas.microsoft.com/office/drawing/2014/main" id="{71D73EE5-EE5E-9FEB-0B6C-38728479A7F4}"/>
                  </a:ext>
                </a:extLst>
              </p:cNvPr>
              <p:cNvSpPr txBox="1">
                <a:spLocks noRot="1" noChangeAspect="1" noMove="1" noResize="1" noEditPoints="1" noAdjustHandles="1" noChangeArrowheads="1" noChangeShapeType="1" noTextEdit="1"/>
              </p:cNvSpPr>
              <p:nvPr/>
            </p:nvSpPr>
            <p:spPr>
              <a:xfrm>
                <a:off x="795721" y="5622229"/>
                <a:ext cx="10638365" cy="830997"/>
              </a:xfrm>
              <a:prstGeom prst="rect">
                <a:avLst/>
              </a:prstGeom>
              <a:blipFill>
                <a:blip r:embed="rId12"/>
                <a:stretch>
                  <a:fillRect t="-5797" b="-11594"/>
                </a:stretch>
              </a:blipFill>
              <a:ln w="38100">
                <a:solidFill>
                  <a:srgbClr val="C00000"/>
                </a:solidFill>
              </a:ln>
            </p:spPr>
            <p:txBody>
              <a:bodyPr/>
              <a:lstStyle/>
              <a:p>
                <a:r>
                  <a:rPr lang="en-IL">
                    <a:noFill/>
                  </a:rPr>
                  <a:t> </a:t>
                </a:r>
              </a:p>
            </p:txBody>
          </p:sp>
        </mc:Fallback>
      </mc:AlternateContent>
      <p:pic>
        <p:nvPicPr>
          <p:cNvPr id="42" name="Graphic 41" descr="Devil face with solid fill with solid fill">
            <a:extLst>
              <a:ext uri="{FF2B5EF4-FFF2-40B4-BE49-F238E27FC236}">
                <a16:creationId xmlns:a16="http://schemas.microsoft.com/office/drawing/2014/main" id="{95649303-9C04-F7BC-69B2-D8F72C619C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05106" y="5670355"/>
            <a:ext cx="473999" cy="473999"/>
          </a:xfrm>
          <a:prstGeom prst="rect">
            <a:avLst/>
          </a:prstGeom>
        </p:spPr>
      </p:pic>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27C15D5-EC12-2FA7-FEA3-DD3A6597DC5C}"/>
                  </a:ext>
                </a:extLst>
              </p:cNvPr>
              <p:cNvSpPr txBox="1"/>
              <p:nvPr/>
            </p:nvSpPr>
            <p:spPr>
              <a:xfrm>
                <a:off x="795721" y="4531864"/>
                <a:ext cx="10638365" cy="906274"/>
              </a:xfrm>
              <a:prstGeom prst="rect">
                <a:avLst/>
              </a:prstGeom>
              <a:solidFill>
                <a:schemeClr val="accent1">
                  <a:lumMod val="20000"/>
                  <a:lumOff val="80000"/>
                </a:schemeClr>
              </a:solidFill>
              <a:ln w="38100">
                <a:solidFill>
                  <a:schemeClr val="accent1">
                    <a:lumMod val="40000"/>
                    <a:lumOff val="60000"/>
                  </a:schemeClr>
                </a:solidFill>
              </a:ln>
            </p:spPr>
            <p:txBody>
              <a:bodyPr wrap="square" rtlCol="0">
                <a:spAutoFit/>
              </a:bodyPr>
              <a:lstStyle/>
              <a:p>
                <a:pPr algn="ctr"/>
                <a: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Claim: </a:t>
                </a:r>
                <a:r>
                  <a:rPr lang="en-US" sz="2400" dirty="0">
                    <a:latin typeface="Helvetica Neue Light" panose="02000403000000020004" pitchFamily="2" charset="0"/>
                    <a:ea typeface="Helvetica Neue Light" panose="02000403000000020004" pitchFamily="2" charset="0"/>
                  </a:rPr>
                  <a:t>for a random “tall enough” </a:t>
                </a:r>
                <a14:m>
                  <m:oMath xmlns:m="http://schemas.openxmlformats.org/officeDocument/2006/math">
                    <m:r>
                      <a:rPr lang="en-US" sz="2400" b="0" i="1" smtClean="0">
                        <a:latin typeface="Cambria Math" panose="02040503050406030204" pitchFamily="18" charset="0"/>
                        <a:ea typeface="Helvetica Neue Light" panose="02000403000000020004" pitchFamily="2" charset="0"/>
                      </a:rPr>
                      <m:t>𝐴</m:t>
                    </m:r>
                  </m:oMath>
                </a14:m>
                <a:r>
                  <a:rPr lang="en-IL" sz="2400" dirty="0">
                    <a:latin typeface="Helvetica Neue Light" panose="02000403000000020004" pitchFamily="2" charset="0"/>
                    <a:ea typeface="Helvetica Neue Light" panose="02000403000000020004" pitchFamily="2" charset="0"/>
                  </a:rPr>
                  <a:t>, with overwhelming probability </a:t>
                </a:r>
                <a:br>
                  <a:rPr lang="en-IL" sz="2400" dirty="0">
                    <a:latin typeface="Helvetica Neue Light" panose="02000403000000020004" pitchFamily="2" charset="0"/>
                    <a:ea typeface="Helvetica Neue Light" panose="02000403000000020004" pitchFamily="2" charset="0"/>
                  </a:rPr>
                </a:br>
                <a:r>
                  <a:rPr lang="en-IL" sz="2400" dirty="0">
                    <a:latin typeface="Helvetica Neue Light" panose="02000403000000020004" pitchFamily="2" charset="0"/>
                    <a:ea typeface="Helvetica Neue Light" panose="02000403000000020004" pitchFamily="2" charset="0"/>
                  </a:rPr>
                  <a:t>no </a:t>
                </a:r>
                <a14:m>
                  <m:oMath xmlns:m="http://schemas.openxmlformats.org/officeDocument/2006/math">
                    <m:acc>
                      <m:accPr>
                        <m:chr m:val="⃗"/>
                        <m:ctrlPr>
                          <a:rPr lang="en-US" sz="2400" i="1" dirty="0" smtClean="0">
                            <a:latin typeface="Cambria Math" panose="02040503050406030204" pitchFamily="18" charset="0"/>
                            <a:ea typeface="Helvetica Neue Light" panose="02000403000000020004" pitchFamily="2" charset="0"/>
                          </a:rPr>
                        </m:ctrlPr>
                      </m:accPr>
                      <m:e>
                        <m:r>
                          <a:rPr lang="en-US" sz="2400" b="0" i="1" dirty="0" smtClean="0">
                            <a:latin typeface="Cambria Math" panose="02040503050406030204" pitchFamily="18" charset="0"/>
                            <a:ea typeface="Helvetica Neue Light" panose="02000403000000020004" pitchFamily="2" charset="0"/>
                          </a:rPr>
                          <m:t>𝑘</m:t>
                        </m:r>
                      </m:e>
                    </m:acc>
                    <m:r>
                      <a:rPr lang="en-US" sz="2400" b="0" i="1" dirty="0" smtClean="0">
                        <a:latin typeface="Cambria Math" panose="02040503050406030204" pitchFamily="18" charset="0"/>
                        <a:ea typeface="Helvetica Neue Light" panose="02000403000000020004" pitchFamily="2" charset="0"/>
                      </a:rPr>
                      <m:t>,</m:t>
                    </m:r>
                    <m:acc>
                      <m:accPr>
                        <m:chr m:val="⃗"/>
                        <m:ctrlPr>
                          <a:rPr lang="en-US" sz="2400" i="1" dirty="0" smtClean="0">
                            <a:latin typeface="Cambria Math" panose="02040503050406030204" pitchFamily="18" charset="0"/>
                            <a:ea typeface="Helvetica Neue Light" panose="02000403000000020004" pitchFamily="2" charset="0"/>
                          </a:rPr>
                        </m:ctrlPr>
                      </m:accPr>
                      <m:e>
                        <m:r>
                          <a:rPr lang="en-US" sz="2400" b="0" i="1" dirty="0" smtClean="0">
                            <a:latin typeface="Cambria Math" panose="02040503050406030204" pitchFamily="18" charset="0"/>
                            <a:ea typeface="Helvetica Neue Light" panose="02000403000000020004" pitchFamily="2" charset="0"/>
                          </a:rPr>
                          <m:t>𝑘</m:t>
                        </m:r>
                        <m:r>
                          <a:rPr lang="en-US" sz="2400" b="0" i="1" dirty="0" smtClean="0">
                            <a:latin typeface="Cambria Math" panose="02040503050406030204" pitchFamily="18" charset="0"/>
                            <a:ea typeface="Helvetica Neue Light" panose="02000403000000020004" pitchFamily="2" charset="0"/>
                          </a:rPr>
                          <m:t>′</m:t>
                        </m:r>
                      </m:e>
                    </m:acc>
                  </m:oMath>
                </a14:m>
                <a:r>
                  <a:rPr lang="en-IL" sz="2400" dirty="0">
                    <a:latin typeface="Helvetica Neue Light" panose="02000403000000020004" pitchFamily="2" charset="0"/>
                    <a:ea typeface="Helvetica Neue Light" panose="02000403000000020004" pitchFamily="2" charset="0"/>
                  </a:rPr>
                  <a:t> are mapped close together</a:t>
                </a:r>
              </a:p>
            </p:txBody>
          </p:sp>
        </mc:Choice>
        <mc:Fallback xmlns="">
          <p:sp>
            <p:nvSpPr>
              <p:cNvPr id="43" name="TextBox 42">
                <a:extLst>
                  <a:ext uri="{FF2B5EF4-FFF2-40B4-BE49-F238E27FC236}">
                    <a16:creationId xmlns:a16="http://schemas.microsoft.com/office/drawing/2014/main" id="{527C15D5-EC12-2FA7-FEA3-DD3A6597DC5C}"/>
                  </a:ext>
                </a:extLst>
              </p:cNvPr>
              <p:cNvSpPr txBox="1">
                <a:spLocks noRot="1" noChangeAspect="1" noMove="1" noResize="1" noEditPoints="1" noAdjustHandles="1" noChangeArrowheads="1" noChangeShapeType="1" noTextEdit="1"/>
              </p:cNvSpPr>
              <p:nvPr/>
            </p:nvSpPr>
            <p:spPr>
              <a:xfrm>
                <a:off x="795721" y="4531864"/>
                <a:ext cx="10638365" cy="906274"/>
              </a:xfrm>
              <a:prstGeom prst="rect">
                <a:avLst/>
              </a:prstGeom>
              <a:blipFill>
                <a:blip r:embed="rId13"/>
                <a:stretch>
                  <a:fillRect t="-5333" b="-12000"/>
                </a:stretch>
              </a:blipFill>
              <a:ln w="38100">
                <a:solidFill>
                  <a:schemeClr val="accent1">
                    <a:lumMod val="40000"/>
                    <a:lumOff val="60000"/>
                  </a:schemeClr>
                </a:solidFill>
              </a:ln>
            </p:spPr>
            <p:txBody>
              <a:bodyPr/>
              <a:lstStyle/>
              <a:p>
                <a:r>
                  <a:rPr lang="en-IL">
                    <a:noFill/>
                  </a:rPr>
                  <a:t> </a:t>
                </a:r>
              </a:p>
            </p:txBody>
          </p:sp>
        </mc:Fallback>
      </mc:AlternateContent>
    </p:spTree>
    <p:extLst>
      <p:ext uri="{BB962C8B-B14F-4D97-AF65-F5344CB8AC3E}">
        <p14:creationId xmlns:p14="http://schemas.microsoft.com/office/powerpoint/2010/main" val="249109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1" grpId="0" animBg="1"/>
      <p:bldP spid="22" grpId="0" animBg="1"/>
      <p:bldP spid="23" grpId="0"/>
      <p:bldP spid="24" grpId="0" animBg="1"/>
      <p:bldP spid="25" grpId="0"/>
      <p:bldP spid="26" grpId="0" animBg="1"/>
      <p:bldP spid="28" grpId="0" animBg="1"/>
      <p:bldP spid="31" grpId="0" animBg="1"/>
      <p:bldP spid="4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rtl="1"/>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Simple Fixes Do Not Work</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27C15D5-EC12-2FA7-FEA3-DD3A6597DC5C}"/>
                  </a:ext>
                </a:extLst>
              </p:cNvPr>
              <p:cNvSpPr txBox="1"/>
              <p:nvPr/>
            </p:nvSpPr>
            <p:spPr>
              <a:xfrm>
                <a:off x="838200" y="1662427"/>
                <a:ext cx="10638365" cy="906274"/>
              </a:xfrm>
              <a:prstGeom prst="rect">
                <a:avLst/>
              </a:prstGeom>
              <a:solidFill>
                <a:schemeClr val="accent1">
                  <a:lumMod val="20000"/>
                  <a:lumOff val="80000"/>
                </a:schemeClr>
              </a:solidFill>
              <a:ln w="38100">
                <a:solidFill>
                  <a:schemeClr val="accent1">
                    <a:lumMod val="40000"/>
                    <a:lumOff val="60000"/>
                  </a:schemeClr>
                </a:solidFill>
              </a:ln>
            </p:spPr>
            <p:txBody>
              <a:bodyPr wrap="square" rtlCol="0">
                <a:spAutoFit/>
              </a:bodyPr>
              <a:lstStyle/>
              <a:p>
                <a:pPr algn="ctr"/>
                <a: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Claim: </a:t>
                </a:r>
                <a:r>
                  <a:rPr lang="en-US" sz="2400" dirty="0">
                    <a:latin typeface="Helvetica Neue Light" panose="02000403000000020004" pitchFamily="2" charset="0"/>
                    <a:ea typeface="Helvetica Neue Light" panose="02000403000000020004" pitchFamily="2" charset="0"/>
                  </a:rPr>
                  <a:t>for a random “tall enough” </a:t>
                </a:r>
                <a14:m>
                  <m:oMath xmlns:m="http://schemas.openxmlformats.org/officeDocument/2006/math">
                    <m:r>
                      <a:rPr lang="en-US" sz="2400" b="0" i="1" smtClean="0">
                        <a:latin typeface="Cambria Math" panose="02040503050406030204" pitchFamily="18" charset="0"/>
                        <a:ea typeface="Helvetica Neue Light" panose="02000403000000020004" pitchFamily="2" charset="0"/>
                      </a:rPr>
                      <m:t>𝐴</m:t>
                    </m:r>
                  </m:oMath>
                </a14:m>
                <a:r>
                  <a:rPr lang="en-IL" sz="2400" dirty="0">
                    <a:latin typeface="Helvetica Neue Light" panose="02000403000000020004" pitchFamily="2" charset="0"/>
                    <a:ea typeface="Helvetica Neue Light" panose="02000403000000020004" pitchFamily="2" charset="0"/>
                  </a:rPr>
                  <a:t>, with overwhelming probability </a:t>
                </a:r>
                <a:br>
                  <a:rPr lang="en-IL" sz="2400" dirty="0">
                    <a:latin typeface="Helvetica Neue Light" panose="02000403000000020004" pitchFamily="2" charset="0"/>
                    <a:ea typeface="Helvetica Neue Light" panose="02000403000000020004" pitchFamily="2" charset="0"/>
                  </a:rPr>
                </a:br>
                <a:r>
                  <a:rPr lang="en-IL" sz="2400" dirty="0">
                    <a:latin typeface="Helvetica Neue Light" panose="02000403000000020004" pitchFamily="2" charset="0"/>
                    <a:ea typeface="Helvetica Neue Light" panose="02000403000000020004" pitchFamily="2" charset="0"/>
                  </a:rPr>
                  <a:t>no </a:t>
                </a:r>
                <a14:m>
                  <m:oMath xmlns:m="http://schemas.openxmlformats.org/officeDocument/2006/math">
                    <m:acc>
                      <m:accPr>
                        <m:chr m:val="⃗"/>
                        <m:ctrlPr>
                          <a:rPr lang="en-US" sz="2400" i="1" dirty="0" smtClean="0">
                            <a:latin typeface="Cambria Math" panose="02040503050406030204" pitchFamily="18" charset="0"/>
                            <a:ea typeface="Helvetica Neue Light" panose="02000403000000020004" pitchFamily="2" charset="0"/>
                          </a:rPr>
                        </m:ctrlPr>
                      </m:accPr>
                      <m:e>
                        <m:r>
                          <a:rPr lang="en-US" sz="2400" b="0" i="1" dirty="0" smtClean="0">
                            <a:latin typeface="Cambria Math" panose="02040503050406030204" pitchFamily="18" charset="0"/>
                            <a:ea typeface="Helvetica Neue Light" panose="02000403000000020004" pitchFamily="2" charset="0"/>
                          </a:rPr>
                          <m:t>𝑘</m:t>
                        </m:r>
                      </m:e>
                    </m:acc>
                    <m:r>
                      <a:rPr lang="en-US" sz="2400" b="0" i="1" dirty="0" smtClean="0">
                        <a:latin typeface="Cambria Math" panose="02040503050406030204" pitchFamily="18" charset="0"/>
                        <a:ea typeface="Helvetica Neue Light" panose="02000403000000020004" pitchFamily="2" charset="0"/>
                      </a:rPr>
                      <m:t>,</m:t>
                    </m:r>
                    <m:acc>
                      <m:accPr>
                        <m:chr m:val="⃗"/>
                        <m:ctrlPr>
                          <a:rPr lang="en-US" sz="2400" i="1" dirty="0" smtClean="0">
                            <a:latin typeface="Cambria Math" panose="02040503050406030204" pitchFamily="18" charset="0"/>
                            <a:ea typeface="Helvetica Neue Light" panose="02000403000000020004" pitchFamily="2" charset="0"/>
                          </a:rPr>
                        </m:ctrlPr>
                      </m:accPr>
                      <m:e>
                        <m:r>
                          <a:rPr lang="en-US" sz="2400" b="0" i="1" dirty="0" smtClean="0">
                            <a:latin typeface="Cambria Math" panose="02040503050406030204" pitchFamily="18" charset="0"/>
                            <a:ea typeface="Helvetica Neue Light" panose="02000403000000020004" pitchFamily="2" charset="0"/>
                          </a:rPr>
                          <m:t>𝑘</m:t>
                        </m:r>
                        <m:r>
                          <a:rPr lang="en-US" sz="2400" b="0" i="1" dirty="0" smtClean="0">
                            <a:latin typeface="Cambria Math" panose="02040503050406030204" pitchFamily="18" charset="0"/>
                            <a:ea typeface="Helvetica Neue Light" panose="02000403000000020004" pitchFamily="2" charset="0"/>
                          </a:rPr>
                          <m:t>′</m:t>
                        </m:r>
                      </m:e>
                    </m:acc>
                  </m:oMath>
                </a14:m>
                <a:r>
                  <a:rPr lang="en-IL" sz="2400" dirty="0">
                    <a:latin typeface="Helvetica Neue Light" panose="02000403000000020004" pitchFamily="2" charset="0"/>
                    <a:ea typeface="Helvetica Neue Light" panose="02000403000000020004" pitchFamily="2" charset="0"/>
                  </a:rPr>
                  <a:t> are mapped close together</a:t>
                </a:r>
              </a:p>
            </p:txBody>
          </p:sp>
        </mc:Choice>
        <mc:Fallback xmlns="">
          <p:sp>
            <p:nvSpPr>
              <p:cNvPr id="43" name="TextBox 42">
                <a:extLst>
                  <a:ext uri="{FF2B5EF4-FFF2-40B4-BE49-F238E27FC236}">
                    <a16:creationId xmlns:a16="http://schemas.microsoft.com/office/drawing/2014/main" id="{527C15D5-EC12-2FA7-FEA3-DD3A6597DC5C}"/>
                  </a:ext>
                </a:extLst>
              </p:cNvPr>
              <p:cNvSpPr txBox="1">
                <a:spLocks noRot="1" noChangeAspect="1" noMove="1" noResize="1" noEditPoints="1" noAdjustHandles="1" noChangeArrowheads="1" noChangeShapeType="1" noTextEdit="1"/>
              </p:cNvSpPr>
              <p:nvPr/>
            </p:nvSpPr>
            <p:spPr>
              <a:xfrm>
                <a:off x="838200" y="1662427"/>
                <a:ext cx="10638365" cy="906274"/>
              </a:xfrm>
              <a:prstGeom prst="rect">
                <a:avLst/>
              </a:prstGeom>
              <a:blipFill>
                <a:blip r:embed="rId3"/>
                <a:stretch>
                  <a:fillRect t="-4000" b="-12000"/>
                </a:stretch>
              </a:blipFill>
              <a:ln w="38100">
                <a:solidFill>
                  <a:schemeClr val="accent1">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1FE45E1-06A8-1E23-A8B9-B27731812B26}"/>
                  </a:ext>
                </a:extLst>
              </p:cNvPr>
              <p:cNvSpPr txBox="1"/>
              <p:nvPr/>
            </p:nvSpPr>
            <p:spPr>
              <a:xfrm>
                <a:off x="838200" y="2757157"/>
                <a:ext cx="6749155" cy="3600986"/>
              </a:xfrm>
              <a:prstGeom prst="rect">
                <a:avLst/>
              </a:prstGeom>
              <a:noFill/>
            </p:spPr>
            <p:txBody>
              <a:bodyPr wrap="none" rtlCol="0">
                <a:spAutoFit/>
              </a:bodyPr>
              <a:lstStyle/>
              <a:p>
                <a:pPr>
                  <a:spcAft>
                    <a:spcPts val="1200"/>
                  </a:spcAft>
                </a:pPr>
                <a: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Want to force         to choose a random </a:t>
                </a:r>
                <a14:m>
                  <m:oMath xmlns:m="http://schemas.openxmlformats.org/officeDocument/2006/math">
                    <m:r>
                      <a:rPr lang="en-US" sz="2400" b="1" i="1" smtClean="0">
                        <a:latin typeface="Cambria Math" panose="02040503050406030204" pitchFamily="18" charset="0"/>
                        <a:ea typeface="Helvetica Neue Condensed" panose="02000503000000020004" pitchFamily="2" charset="0"/>
                        <a:cs typeface="Helvetica Neue Condensed" panose="02000503000000020004" pitchFamily="2" charset="0"/>
                      </a:rPr>
                      <m:t>𝑨</m:t>
                    </m:r>
                  </m:oMath>
                </a14:m>
                <a:endPar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a:p>
                <a:pPr marL="342900" indent="-342900">
                  <a:spcAft>
                    <a:spcPts val="1200"/>
                  </a:spcAft>
                  <a:buFont typeface="Arial" panose="020B0604020202020204" pitchFamily="34" charset="0"/>
                  <a:buChar char="•"/>
                </a:pP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Idea 1: </a:t>
                </a: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Include</a:t>
                </a:r>
                <a:r>
                  <a:rPr lang="en-IL" sz="2400" b="1" dirty="0">
                    <a:latin typeface="Helvetica Neue Light" panose="02000403000000020004" pitchFamily="2" charset="0"/>
                    <a:ea typeface="Helvetica Neue Light" panose="02000403000000020004" pitchFamily="2" charset="0"/>
                    <a:cs typeface="Helvetica Neue Condensed" panose="02000503000000020004" pitchFamily="2" charset="0"/>
                  </a:rPr>
                  <a:t> </a:t>
                </a:r>
                <a14:m>
                  <m:oMath xmlns:m="http://schemas.openxmlformats.org/officeDocument/2006/math">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𝐴</m:t>
                    </m:r>
                  </m:oMath>
                </a14:m>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 in public parameters</a:t>
                </a:r>
              </a:p>
              <a:p>
                <a:pPr marL="342900" indent="-342900">
                  <a:spcAft>
                    <a:spcPts val="1200"/>
                  </a:spcAft>
                  <a:buFont typeface="Arial" panose="020B0604020202020204" pitchFamily="34" charset="0"/>
                  <a:buChar char="•"/>
                </a:pP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Idea 2: </a:t>
                </a: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Change the commitment</a:t>
                </a:r>
              </a:p>
              <a:p>
                <a:pPr marL="342900" indent="-342900">
                  <a:spcAft>
                    <a:spcPts val="1200"/>
                  </a:spcAft>
                  <a:buFont typeface="Arial" panose="020B0604020202020204" pitchFamily="34" charset="0"/>
                  <a:buChar char="•"/>
                </a:pPr>
                <a:endPar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endParaRPr>
              </a:p>
              <a:p>
                <a:pPr marL="342900" indent="-342900">
                  <a:spcAft>
                    <a:spcPts val="1200"/>
                  </a:spcAft>
                  <a:buFont typeface="Arial" panose="020B0604020202020204" pitchFamily="34" charset="0"/>
                  <a:buChar char="•"/>
                </a:pPr>
                <a:endPar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endParaRPr>
              </a:p>
              <a:p>
                <a:pPr marL="342900" indent="-342900">
                  <a:spcAft>
                    <a:spcPts val="1200"/>
                  </a:spcAft>
                  <a:buFont typeface="Arial" panose="020B0604020202020204" pitchFamily="34" charset="0"/>
                  <a:buChar char="•"/>
                </a:pPr>
                <a:endPar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endParaRPr>
              </a:p>
              <a:p>
                <a:pPr marL="342900" indent="-342900">
                  <a:spcAft>
                    <a:spcPts val="1200"/>
                  </a:spcAft>
                  <a:buFont typeface="Arial" panose="020B0604020202020204" pitchFamily="34" charset="0"/>
                  <a:buChar char="•"/>
                </a:pPr>
                <a:r>
                  <a:rPr lang="en-IL" sz="2400" b="1" dirty="0">
                    <a:solidFill>
                      <a:srgbClr val="C00000"/>
                    </a:solidFill>
                    <a:latin typeface="Helvetica Neue Light" panose="02000403000000020004" pitchFamily="2" charset="0"/>
                    <a:ea typeface="Helvetica Neue Light" panose="02000403000000020004" pitchFamily="2" charset="0"/>
                    <a:cs typeface="Helvetica Neue Condensed" panose="02000503000000020004" pitchFamily="2" charset="0"/>
                  </a:rPr>
                  <a:t>In both cases – re-randomization breaks down!</a:t>
                </a:r>
              </a:p>
            </p:txBody>
          </p:sp>
        </mc:Choice>
        <mc:Fallback xmlns="">
          <p:sp>
            <p:nvSpPr>
              <p:cNvPr id="3" name="TextBox 2">
                <a:extLst>
                  <a:ext uri="{FF2B5EF4-FFF2-40B4-BE49-F238E27FC236}">
                    <a16:creationId xmlns:a16="http://schemas.microsoft.com/office/drawing/2014/main" id="{71FE45E1-06A8-1E23-A8B9-B27731812B26}"/>
                  </a:ext>
                </a:extLst>
              </p:cNvPr>
              <p:cNvSpPr txBox="1">
                <a:spLocks noRot="1" noChangeAspect="1" noMove="1" noResize="1" noEditPoints="1" noAdjustHandles="1" noChangeArrowheads="1" noChangeShapeType="1" noTextEdit="1"/>
              </p:cNvSpPr>
              <p:nvPr/>
            </p:nvSpPr>
            <p:spPr>
              <a:xfrm>
                <a:off x="838200" y="2757157"/>
                <a:ext cx="6749155" cy="3600986"/>
              </a:xfrm>
              <a:prstGeom prst="rect">
                <a:avLst/>
              </a:prstGeom>
              <a:blipFill>
                <a:blip r:embed="rId4"/>
                <a:stretch>
                  <a:fillRect l="-1504" t="-1053" r="-752" b="-2807"/>
                </a:stretch>
              </a:blipFill>
            </p:spPr>
            <p:txBody>
              <a:bodyPr/>
              <a:lstStyle/>
              <a:p>
                <a:r>
                  <a:rPr lang="en-IL">
                    <a:noFill/>
                  </a:rPr>
                  <a:t> </a:t>
                </a:r>
              </a:p>
            </p:txBody>
          </p:sp>
        </mc:Fallback>
      </mc:AlternateContent>
      <p:pic>
        <p:nvPicPr>
          <p:cNvPr id="4" name="Graphic 3" descr="Devil face with solid fill with solid fill">
            <a:extLst>
              <a:ext uri="{FF2B5EF4-FFF2-40B4-BE49-F238E27FC236}">
                <a16:creationId xmlns:a16="http://schemas.microsoft.com/office/drawing/2014/main" id="{D4F398CE-824A-5462-BBED-1C9F156FC1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72493" y="2763981"/>
            <a:ext cx="473999" cy="473999"/>
          </a:xfrm>
          <a:prstGeom prst="rect">
            <a:avLst/>
          </a:prstGeom>
        </p:spPr>
      </p:pic>
      <p:sp>
        <p:nvSpPr>
          <p:cNvPr id="8" name="TextBox 7">
            <a:extLst>
              <a:ext uri="{FF2B5EF4-FFF2-40B4-BE49-F238E27FC236}">
                <a16:creationId xmlns:a16="http://schemas.microsoft.com/office/drawing/2014/main" id="{5E5F0A2D-C699-FB3C-FD3E-E4BFDDBBA8C0}"/>
              </a:ext>
            </a:extLst>
          </p:cNvPr>
          <p:cNvSpPr txBox="1"/>
          <p:nvPr/>
        </p:nvSpPr>
        <p:spPr>
          <a:xfrm>
            <a:off x="6098134" y="4635152"/>
            <a:ext cx="338554" cy="830997"/>
          </a:xfrm>
          <a:prstGeom prst="rect">
            <a:avLst/>
          </a:prstGeom>
          <a:noFill/>
        </p:spPr>
        <p:txBody>
          <a:bodyPr wrap="none" rtlCol="0">
            <a:spAutoFit/>
          </a:bodyPr>
          <a:lstStyle/>
          <a:p>
            <a:r>
              <a:rPr lang="en-IL" sz="4800" dirty="0"/>
              <a:t>,</a:t>
            </a:r>
          </a:p>
        </p:txBody>
      </p:sp>
      <p:sp>
        <p:nvSpPr>
          <p:cNvPr id="9" name="Left Bracket 8">
            <a:extLst>
              <a:ext uri="{FF2B5EF4-FFF2-40B4-BE49-F238E27FC236}">
                <a16:creationId xmlns:a16="http://schemas.microsoft.com/office/drawing/2014/main" id="{73230684-EE38-64E2-E7E4-73D922F338ED}"/>
              </a:ext>
            </a:extLst>
          </p:cNvPr>
          <p:cNvSpPr/>
          <p:nvPr/>
        </p:nvSpPr>
        <p:spPr>
          <a:xfrm>
            <a:off x="5595352" y="3866003"/>
            <a:ext cx="156649" cy="1512539"/>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p:sp>
        <p:nvSpPr>
          <p:cNvPr id="10" name="Left Bracket 9">
            <a:extLst>
              <a:ext uri="{FF2B5EF4-FFF2-40B4-BE49-F238E27FC236}">
                <a16:creationId xmlns:a16="http://schemas.microsoft.com/office/drawing/2014/main" id="{7B3A4ABD-B95C-BF18-057E-A0DCCB587D13}"/>
              </a:ext>
            </a:extLst>
          </p:cNvPr>
          <p:cNvSpPr/>
          <p:nvPr/>
        </p:nvSpPr>
        <p:spPr>
          <a:xfrm rot="10800000">
            <a:off x="8718276" y="3866003"/>
            <a:ext cx="112290" cy="1512538"/>
          </a:xfrm>
          <a:prstGeom prst="leftBracket">
            <a:avLst>
              <a:gd name="adj" fmla="val 9271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AB072EF-A258-8C88-09BA-2FF06732F73F}"/>
                  </a:ext>
                </a:extLst>
              </p:cNvPr>
              <p:cNvSpPr/>
              <p:nvPr/>
            </p:nvSpPr>
            <p:spPr>
              <a:xfrm>
                <a:off x="6477740" y="3976695"/>
                <a:ext cx="853358" cy="1296973"/>
              </a:xfrm>
              <a:prstGeom prst="rect">
                <a:avLst/>
              </a:prstGeom>
              <a:solidFill>
                <a:schemeClr val="accent4">
                  <a:lumMod val="20000"/>
                  <a:lumOff val="80000"/>
                </a:schemeClr>
              </a:solid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𝐻</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𝑠</m:t>
                      </m:r>
                      <m:r>
                        <a:rPr lang="en-US" sz="2400" i="1">
                          <a:solidFill>
                            <a:schemeClr val="tx1"/>
                          </a:solidFill>
                          <a:latin typeface="Cambria Math" panose="02040503050406030204" pitchFamily="18" charset="0"/>
                        </a:rPr>
                        <m:t>)</m:t>
                      </m:r>
                    </m:oMath>
                  </m:oMathPara>
                </a14:m>
                <a:endParaRPr lang="en-IL" sz="2400" dirty="0"/>
              </a:p>
            </p:txBody>
          </p:sp>
        </mc:Choice>
        <mc:Fallback xmlns="">
          <p:sp>
            <p:nvSpPr>
              <p:cNvPr id="11" name="Rectangle 10">
                <a:extLst>
                  <a:ext uri="{FF2B5EF4-FFF2-40B4-BE49-F238E27FC236}">
                    <a16:creationId xmlns:a16="http://schemas.microsoft.com/office/drawing/2014/main" id="{8AB072EF-A258-8C88-09BA-2FF06732F73F}"/>
                  </a:ext>
                </a:extLst>
              </p:cNvPr>
              <p:cNvSpPr>
                <a:spLocks noRot="1" noChangeAspect="1" noMove="1" noResize="1" noEditPoints="1" noAdjustHandles="1" noChangeArrowheads="1" noChangeShapeType="1" noTextEdit="1"/>
              </p:cNvSpPr>
              <p:nvPr/>
            </p:nvSpPr>
            <p:spPr>
              <a:xfrm>
                <a:off x="6477740" y="3976695"/>
                <a:ext cx="853358" cy="1296973"/>
              </a:xfrm>
              <a:prstGeom prst="rect">
                <a:avLst/>
              </a:prstGeom>
              <a:blipFill>
                <a:blip r:embed="rId7"/>
                <a:stretch>
                  <a:fillRect l="-2857"/>
                </a:stretch>
              </a:blipFill>
              <a:ln w="28575">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10931EC-B10F-1D40-6186-7F4DEF086E2B}"/>
                  </a:ext>
                </a:extLst>
              </p:cNvPr>
              <p:cNvSpPr txBox="1"/>
              <p:nvPr/>
            </p:nvSpPr>
            <p:spPr>
              <a:xfrm>
                <a:off x="7864918" y="4635152"/>
                <a:ext cx="482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IL" sz="2400" dirty="0"/>
              </a:p>
            </p:txBody>
          </p:sp>
        </mc:Choice>
        <mc:Fallback xmlns="">
          <p:sp>
            <p:nvSpPr>
              <p:cNvPr id="12" name="TextBox 11">
                <a:extLst>
                  <a:ext uri="{FF2B5EF4-FFF2-40B4-BE49-F238E27FC236}">
                    <a16:creationId xmlns:a16="http://schemas.microsoft.com/office/drawing/2014/main" id="{A10931EC-B10F-1D40-6186-7F4DEF086E2B}"/>
                  </a:ext>
                </a:extLst>
              </p:cNvPr>
              <p:cNvSpPr txBox="1">
                <a:spLocks noRot="1" noChangeAspect="1" noMove="1" noResize="1" noEditPoints="1" noAdjustHandles="1" noChangeArrowheads="1" noChangeShapeType="1" noTextEdit="1"/>
              </p:cNvSpPr>
              <p:nvPr/>
            </p:nvSpPr>
            <p:spPr>
              <a:xfrm>
                <a:off x="7864918" y="4635152"/>
                <a:ext cx="482824" cy="461665"/>
              </a:xfrm>
              <a:prstGeom prst="rect">
                <a:avLst/>
              </a:prstGeom>
              <a:blipFill>
                <a:blip r:embed="rId8"/>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D2D6C71-9208-200D-BA07-836C77B32014}"/>
                  </a:ext>
                </a:extLst>
              </p:cNvPr>
              <p:cNvSpPr/>
              <p:nvPr/>
            </p:nvSpPr>
            <p:spPr>
              <a:xfrm>
                <a:off x="8347742" y="3976694"/>
                <a:ext cx="300593" cy="1291156"/>
              </a:xfrm>
              <a:prstGeom prst="rect">
                <a:avLst/>
              </a:prstGeom>
              <a:solidFill>
                <a:schemeClr val="accent3">
                  <a:lumMod val="20000"/>
                  <a:lumOff val="80000"/>
                </a:schemeClr>
              </a:solidFill>
              <a:ln w="285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𝜇</m:t>
                          </m:r>
                        </m:e>
                      </m:acc>
                    </m:oMath>
                  </m:oMathPara>
                </a14:m>
                <a:endParaRPr lang="en-IL" sz="2400" dirty="0"/>
              </a:p>
            </p:txBody>
          </p:sp>
        </mc:Choice>
        <mc:Fallback xmlns="">
          <p:sp>
            <p:nvSpPr>
              <p:cNvPr id="13" name="Rectangle 12">
                <a:extLst>
                  <a:ext uri="{FF2B5EF4-FFF2-40B4-BE49-F238E27FC236}">
                    <a16:creationId xmlns:a16="http://schemas.microsoft.com/office/drawing/2014/main" id="{ED2D6C71-9208-200D-BA07-836C77B32014}"/>
                  </a:ext>
                </a:extLst>
              </p:cNvPr>
              <p:cNvSpPr>
                <a:spLocks noRot="1" noChangeAspect="1" noMove="1" noResize="1" noEditPoints="1" noAdjustHandles="1" noChangeArrowheads="1" noChangeShapeType="1" noTextEdit="1"/>
              </p:cNvSpPr>
              <p:nvPr/>
            </p:nvSpPr>
            <p:spPr>
              <a:xfrm>
                <a:off x="8347742" y="3976694"/>
                <a:ext cx="300593" cy="1291156"/>
              </a:xfrm>
              <a:prstGeom prst="rect">
                <a:avLst/>
              </a:prstGeom>
              <a:blipFill>
                <a:blip r:embed="rId9"/>
                <a:stretch>
                  <a:fillRect l="-18519"/>
                </a:stretch>
              </a:blipFill>
              <a:ln w="28575">
                <a:solidFill>
                  <a:schemeClr val="accent3">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325B79C-0EDC-E980-8D09-8CD87FDC88E0}"/>
                  </a:ext>
                </a:extLst>
              </p:cNvPr>
              <p:cNvSpPr/>
              <p:nvPr/>
            </p:nvSpPr>
            <p:spPr>
              <a:xfrm>
                <a:off x="7452696" y="4361575"/>
                <a:ext cx="300593" cy="906274"/>
              </a:xfrm>
              <a:prstGeom prst="rect">
                <a:avLst/>
              </a:prstGeom>
              <a:solidFill>
                <a:schemeClr val="accent6">
                  <a:lumMod val="20000"/>
                  <a:lumOff val="80000"/>
                </a:schemeClr>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𝑘</m:t>
                          </m:r>
                        </m:e>
                      </m:acc>
                    </m:oMath>
                  </m:oMathPara>
                </a14:m>
                <a:endParaRPr lang="en-IL" sz="2400" dirty="0"/>
              </a:p>
            </p:txBody>
          </p:sp>
        </mc:Choice>
        <mc:Fallback xmlns="">
          <p:sp>
            <p:nvSpPr>
              <p:cNvPr id="14" name="Rectangle 13">
                <a:extLst>
                  <a:ext uri="{FF2B5EF4-FFF2-40B4-BE49-F238E27FC236}">
                    <a16:creationId xmlns:a16="http://schemas.microsoft.com/office/drawing/2014/main" id="{4325B79C-0EDC-E980-8D09-8CD87FDC88E0}"/>
                  </a:ext>
                </a:extLst>
              </p:cNvPr>
              <p:cNvSpPr>
                <a:spLocks noRot="1" noChangeAspect="1" noMove="1" noResize="1" noEditPoints="1" noAdjustHandles="1" noChangeArrowheads="1" noChangeShapeType="1" noTextEdit="1"/>
              </p:cNvSpPr>
              <p:nvPr/>
            </p:nvSpPr>
            <p:spPr>
              <a:xfrm>
                <a:off x="7452696" y="4361575"/>
                <a:ext cx="300593" cy="906274"/>
              </a:xfrm>
              <a:prstGeom prst="rect">
                <a:avLst/>
              </a:prstGeom>
              <a:blipFill>
                <a:blip r:embed="rId10"/>
                <a:stretch>
                  <a:fillRect l="-23077"/>
                </a:stretch>
              </a:blipFill>
              <a:ln w="28575">
                <a:solidFill>
                  <a:schemeClr val="accent6">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C348637-6543-7F54-622B-98ECBFD6F511}"/>
                  </a:ext>
                </a:extLst>
              </p:cNvPr>
              <p:cNvSpPr txBox="1"/>
              <p:nvPr/>
            </p:nvSpPr>
            <p:spPr>
              <a:xfrm>
                <a:off x="5430157" y="4865984"/>
                <a:ext cx="9648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𝑠</m:t>
                      </m:r>
                    </m:oMath>
                  </m:oMathPara>
                </a14:m>
                <a:endParaRPr lang="en-IL" sz="2800" dirty="0"/>
              </a:p>
            </p:txBody>
          </p:sp>
        </mc:Choice>
        <mc:Fallback xmlns="">
          <p:sp>
            <p:nvSpPr>
              <p:cNvPr id="16" name="TextBox 15">
                <a:extLst>
                  <a:ext uri="{FF2B5EF4-FFF2-40B4-BE49-F238E27FC236}">
                    <a16:creationId xmlns:a16="http://schemas.microsoft.com/office/drawing/2014/main" id="{7C348637-6543-7F54-622B-98ECBFD6F511}"/>
                  </a:ext>
                </a:extLst>
              </p:cNvPr>
              <p:cNvSpPr txBox="1">
                <a:spLocks noRot="1" noChangeAspect="1" noMove="1" noResize="1" noEditPoints="1" noAdjustHandles="1" noChangeArrowheads="1" noChangeShapeType="1" noTextEdit="1"/>
              </p:cNvSpPr>
              <p:nvPr/>
            </p:nvSpPr>
            <p:spPr>
              <a:xfrm>
                <a:off x="5430157" y="4865984"/>
                <a:ext cx="964870" cy="523220"/>
              </a:xfrm>
              <a:prstGeom prst="rect">
                <a:avLst/>
              </a:prstGeom>
              <a:blipFill>
                <a:blip r:embed="rId11"/>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62582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p:bldP spid="13" grpId="0" animBg="1"/>
      <p:bldP spid="14" grpId="0" animBg="1"/>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rtl="1"/>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A Key Observation</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D9E0655-8C4D-0E92-20E8-3B0825EB34D2}"/>
                  </a:ext>
                </a:extLst>
              </p:cNvPr>
              <p:cNvSpPr txBox="1"/>
              <p:nvPr/>
            </p:nvSpPr>
            <p:spPr>
              <a:xfrm>
                <a:off x="838200" y="1662427"/>
                <a:ext cx="10638365" cy="906274"/>
              </a:xfrm>
              <a:prstGeom prst="rect">
                <a:avLst/>
              </a:prstGeom>
              <a:solidFill>
                <a:schemeClr val="accent1">
                  <a:lumMod val="20000"/>
                  <a:lumOff val="80000"/>
                </a:schemeClr>
              </a:solidFill>
              <a:ln w="38100">
                <a:solidFill>
                  <a:schemeClr val="accent1">
                    <a:lumMod val="40000"/>
                    <a:lumOff val="60000"/>
                  </a:schemeClr>
                </a:solidFill>
              </a:ln>
            </p:spPr>
            <p:txBody>
              <a:bodyPr wrap="square" rtlCol="0">
                <a:spAutoFit/>
              </a:bodyPr>
              <a:lstStyle/>
              <a:p>
                <a:pPr algn="ctr"/>
                <a: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Claim: </a:t>
                </a:r>
                <a:r>
                  <a:rPr lang="en-US" sz="2400" dirty="0">
                    <a:latin typeface="Helvetica Neue Light" panose="02000403000000020004" pitchFamily="2" charset="0"/>
                    <a:ea typeface="Helvetica Neue Light" panose="02000403000000020004" pitchFamily="2" charset="0"/>
                  </a:rPr>
                  <a:t>for a random “tall enough” </a:t>
                </a:r>
                <a14:m>
                  <m:oMath xmlns:m="http://schemas.openxmlformats.org/officeDocument/2006/math">
                    <m:r>
                      <a:rPr lang="en-US" sz="2400" b="0" i="1" smtClean="0">
                        <a:latin typeface="Cambria Math" panose="02040503050406030204" pitchFamily="18" charset="0"/>
                        <a:ea typeface="Helvetica Neue Light" panose="02000403000000020004" pitchFamily="2" charset="0"/>
                      </a:rPr>
                      <m:t>𝐴</m:t>
                    </m:r>
                  </m:oMath>
                </a14:m>
                <a:r>
                  <a:rPr lang="en-IL" sz="2400" dirty="0">
                    <a:latin typeface="Helvetica Neue Light" panose="02000403000000020004" pitchFamily="2" charset="0"/>
                    <a:ea typeface="Helvetica Neue Light" panose="02000403000000020004" pitchFamily="2" charset="0"/>
                  </a:rPr>
                  <a:t>, with overwhelming probability </a:t>
                </a:r>
                <a:br>
                  <a:rPr lang="en-IL" sz="2400" dirty="0">
                    <a:latin typeface="Helvetica Neue Light" panose="02000403000000020004" pitchFamily="2" charset="0"/>
                    <a:ea typeface="Helvetica Neue Light" panose="02000403000000020004" pitchFamily="2" charset="0"/>
                  </a:rPr>
                </a:br>
                <a:r>
                  <a:rPr lang="en-IL" sz="2400" dirty="0">
                    <a:latin typeface="Helvetica Neue Light" panose="02000403000000020004" pitchFamily="2" charset="0"/>
                    <a:ea typeface="Helvetica Neue Light" panose="02000403000000020004" pitchFamily="2" charset="0"/>
                  </a:rPr>
                  <a:t>no </a:t>
                </a:r>
                <a14:m>
                  <m:oMath xmlns:m="http://schemas.openxmlformats.org/officeDocument/2006/math">
                    <m:acc>
                      <m:accPr>
                        <m:chr m:val="⃗"/>
                        <m:ctrlPr>
                          <a:rPr lang="en-US" sz="2400" i="1" dirty="0" smtClean="0">
                            <a:latin typeface="Cambria Math" panose="02040503050406030204" pitchFamily="18" charset="0"/>
                            <a:ea typeface="Helvetica Neue Light" panose="02000403000000020004" pitchFamily="2" charset="0"/>
                          </a:rPr>
                        </m:ctrlPr>
                      </m:accPr>
                      <m:e>
                        <m:r>
                          <a:rPr lang="en-US" sz="2400" b="0" i="1" dirty="0" smtClean="0">
                            <a:latin typeface="Cambria Math" panose="02040503050406030204" pitchFamily="18" charset="0"/>
                            <a:ea typeface="Helvetica Neue Light" panose="02000403000000020004" pitchFamily="2" charset="0"/>
                          </a:rPr>
                          <m:t>𝑘</m:t>
                        </m:r>
                      </m:e>
                    </m:acc>
                    <m:r>
                      <a:rPr lang="en-US" sz="2400" b="0" i="1" dirty="0" smtClean="0">
                        <a:latin typeface="Cambria Math" panose="02040503050406030204" pitchFamily="18" charset="0"/>
                        <a:ea typeface="Helvetica Neue Light" panose="02000403000000020004" pitchFamily="2" charset="0"/>
                      </a:rPr>
                      <m:t>,</m:t>
                    </m:r>
                    <m:acc>
                      <m:accPr>
                        <m:chr m:val="⃗"/>
                        <m:ctrlPr>
                          <a:rPr lang="en-US" sz="2400" i="1" dirty="0" smtClean="0">
                            <a:latin typeface="Cambria Math" panose="02040503050406030204" pitchFamily="18" charset="0"/>
                            <a:ea typeface="Helvetica Neue Light" panose="02000403000000020004" pitchFamily="2" charset="0"/>
                          </a:rPr>
                        </m:ctrlPr>
                      </m:accPr>
                      <m:e>
                        <m:r>
                          <a:rPr lang="en-US" sz="2400" b="0" i="1" dirty="0" smtClean="0">
                            <a:latin typeface="Cambria Math" panose="02040503050406030204" pitchFamily="18" charset="0"/>
                            <a:ea typeface="Helvetica Neue Light" panose="02000403000000020004" pitchFamily="2" charset="0"/>
                          </a:rPr>
                          <m:t>𝑘</m:t>
                        </m:r>
                        <m:r>
                          <a:rPr lang="en-US" sz="2400" b="0" i="1" dirty="0" smtClean="0">
                            <a:latin typeface="Cambria Math" panose="02040503050406030204" pitchFamily="18" charset="0"/>
                            <a:ea typeface="Helvetica Neue Light" panose="02000403000000020004" pitchFamily="2" charset="0"/>
                          </a:rPr>
                          <m:t>′</m:t>
                        </m:r>
                      </m:e>
                    </m:acc>
                  </m:oMath>
                </a14:m>
                <a:r>
                  <a:rPr lang="en-IL" sz="2400" dirty="0">
                    <a:latin typeface="Helvetica Neue Light" panose="02000403000000020004" pitchFamily="2" charset="0"/>
                    <a:ea typeface="Helvetica Neue Light" panose="02000403000000020004" pitchFamily="2" charset="0"/>
                  </a:rPr>
                  <a:t> are mapped close together</a:t>
                </a:r>
              </a:p>
            </p:txBody>
          </p:sp>
        </mc:Choice>
        <mc:Fallback xmlns="">
          <p:sp>
            <p:nvSpPr>
              <p:cNvPr id="3" name="TextBox 2">
                <a:extLst>
                  <a:ext uri="{FF2B5EF4-FFF2-40B4-BE49-F238E27FC236}">
                    <a16:creationId xmlns:a16="http://schemas.microsoft.com/office/drawing/2014/main" id="{0D9E0655-8C4D-0E92-20E8-3B0825EB34D2}"/>
                  </a:ext>
                </a:extLst>
              </p:cNvPr>
              <p:cNvSpPr txBox="1">
                <a:spLocks noRot="1" noChangeAspect="1" noMove="1" noResize="1" noEditPoints="1" noAdjustHandles="1" noChangeArrowheads="1" noChangeShapeType="1" noTextEdit="1"/>
              </p:cNvSpPr>
              <p:nvPr/>
            </p:nvSpPr>
            <p:spPr>
              <a:xfrm>
                <a:off x="838200" y="1662427"/>
                <a:ext cx="10638365" cy="906274"/>
              </a:xfrm>
              <a:prstGeom prst="rect">
                <a:avLst/>
              </a:prstGeom>
              <a:blipFill>
                <a:blip r:embed="rId3"/>
                <a:stretch>
                  <a:fillRect t="-4000" b="-12000"/>
                </a:stretch>
              </a:blipFill>
              <a:ln w="38100">
                <a:solidFill>
                  <a:schemeClr val="accent1">
                    <a:lumMod val="40000"/>
                    <a:lumOff val="60000"/>
                  </a:schemeClr>
                </a:solidFill>
              </a:ln>
            </p:spPr>
            <p:txBody>
              <a:bodyPr/>
              <a:lstStyle/>
              <a:p>
                <a:r>
                  <a:rPr lang="en-IL">
                    <a:noFill/>
                  </a:rPr>
                  <a:t> </a:t>
                </a:r>
              </a:p>
            </p:txBody>
          </p:sp>
        </mc:Fallback>
      </mc:AlternateContent>
      <p:sp>
        <p:nvSpPr>
          <p:cNvPr id="4" name="Down Arrow 3">
            <a:extLst>
              <a:ext uri="{FF2B5EF4-FFF2-40B4-BE49-F238E27FC236}">
                <a16:creationId xmlns:a16="http://schemas.microsoft.com/office/drawing/2014/main" id="{13798579-817A-EEFD-AD60-5745BD983EE5}"/>
              </a:ext>
            </a:extLst>
          </p:cNvPr>
          <p:cNvSpPr/>
          <p:nvPr/>
        </p:nvSpPr>
        <p:spPr>
          <a:xfrm>
            <a:off x="5803075" y="2708920"/>
            <a:ext cx="585849" cy="558140"/>
          </a:xfrm>
          <a:prstGeom prst="downArrow">
            <a:avLst/>
          </a:prstGeom>
          <a:solidFill>
            <a:schemeClr val="tx2">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9D445AB-7DCB-E9CD-E6C1-596A6194F843}"/>
                  </a:ext>
                </a:extLst>
              </p:cNvPr>
              <p:cNvSpPr txBox="1"/>
              <p:nvPr/>
            </p:nvSpPr>
            <p:spPr>
              <a:xfrm>
                <a:off x="838200" y="3418472"/>
                <a:ext cx="10638365" cy="536942"/>
              </a:xfrm>
              <a:prstGeom prst="rect">
                <a:avLst/>
              </a:prstGeom>
              <a:solidFill>
                <a:schemeClr val="accent1">
                  <a:lumMod val="20000"/>
                  <a:lumOff val="80000"/>
                </a:schemeClr>
              </a:solidFill>
              <a:ln w="38100">
                <a:solidFill>
                  <a:schemeClr val="accent1">
                    <a:lumMod val="40000"/>
                    <a:lumOff val="60000"/>
                  </a:schemeClr>
                </a:solidFill>
              </a:ln>
            </p:spPr>
            <p:txBody>
              <a:bodyPr wrap="square" rtlCol="0">
                <a:spAutoFit/>
              </a:bodyPr>
              <a:lstStyle/>
              <a:p>
                <a:pPr algn="ctr"/>
                <a:r>
                  <a:rPr lang="en-US" sz="2400" dirty="0">
                    <a:latin typeface="Helvetica Neue Light" panose="02000403000000020004" pitchFamily="2" charset="0"/>
                    <a:ea typeface="Helvetica Neue Light" panose="02000403000000020004" pitchFamily="2" charset="0"/>
                    <a:cs typeface="HELVETICA NEUE CONDENSED" panose="02000503000000020004" pitchFamily="2" charset="0"/>
                  </a:rPr>
                  <a:t>For random </a:t>
                </a:r>
                <a14:m>
                  <m:oMath xmlns:m="http://schemas.openxmlformats.org/officeDocument/2006/math">
                    <m:acc>
                      <m:accPr>
                        <m:chr m:val="⃗"/>
                        <m:ctrlPr>
                          <a:rPr lang="en-US" sz="2400" b="0" i="1" smtClean="0">
                            <a:latin typeface="Cambria Math" panose="02040503050406030204" pitchFamily="18" charset="0"/>
                            <a:ea typeface="HELVETICA NEUE CONDENSED" panose="02000503000000020004" pitchFamily="2" charset="0"/>
                            <a:cs typeface="HELVETICA NEUE CONDENSED" panose="02000503000000020004" pitchFamily="2" charset="0"/>
                          </a:rPr>
                        </m:ctrlPr>
                      </m:accPr>
                      <m:e>
                        <m:r>
                          <a:rPr lang="en-US" sz="2400" b="0" i="1" smtClean="0">
                            <a:latin typeface="Cambria Math" panose="02040503050406030204" pitchFamily="18" charset="0"/>
                            <a:ea typeface="HELVETICA NEUE CONDENSED" panose="02000503000000020004" pitchFamily="2" charset="0"/>
                            <a:cs typeface="HELVETICA NEUE CONDENSED" panose="02000503000000020004" pitchFamily="2" charset="0"/>
                          </a:rPr>
                          <m:t>𝑘</m:t>
                        </m:r>
                      </m:e>
                    </m:acc>
                    <m:r>
                      <a:rPr lang="en-US" sz="2400" b="0" i="1" smtClean="0">
                        <a:latin typeface="Cambria Math" panose="02040503050406030204" pitchFamily="18" charset="0"/>
                        <a:ea typeface="HELVETICA NEUE CONDENSED" panose="02000503000000020004" pitchFamily="2" charset="0"/>
                        <a:cs typeface="HELVETICA NEUE CONDENSED" panose="02000503000000020004" pitchFamily="2" charset="0"/>
                      </a:rPr>
                      <m:t>,</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e>
                    </m:acc>
                  </m:oMath>
                </a14:m>
                <a:r>
                  <a:rPr lang="en-IL" sz="2400" dirty="0">
                    <a:latin typeface="Helvetica Neue Light" panose="02000403000000020004" pitchFamily="2" charset="0"/>
                    <a:ea typeface="Helvetica Neue Light" panose="02000403000000020004" pitchFamily="2" charset="0"/>
                  </a:rPr>
                  <a:t> </a:t>
                </a: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very few matrices </a:t>
                </a:r>
                <a14:m>
                  <m:oMath xmlns:m="http://schemas.openxmlformats.org/officeDocument/2006/math">
                    <m:r>
                      <a:rPr lang="en-US" sz="2400" b="0" i="1" smtClean="0">
                        <a:latin typeface="Cambria Math" panose="02040503050406030204" pitchFamily="18" charset="0"/>
                        <a:ea typeface="Helvetica Neue Light" panose="02000403000000020004" pitchFamily="2" charset="0"/>
                      </a:rPr>
                      <m:t>𝐴</m:t>
                    </m:r>
                  </m:oMath>
                </a14:m>
                <a:r>
                  <a:rPr lang="en-IL" sz="2400" dirty="0">
                    <a:latin typeface="Helvetica Neue Light" panose="02000403000000020004" pitchFamily="2" charset="0"/>
                    <a:ea typeface="Helvetica Neue Light" panose="02000403000000020004" pitchFamily="2" charset="0"/>
                  </a:rPr>
                  <a:t> map </a:t>
                </a:r>
                <a14:m>
                  <m:oMath xmlns:m="http://schemas.openxmlformats.org/officeDocument/2006/math">
                    <m:r>
                      <m:rPr>
                        <m:sty m:val="p"/>
                      </m:rPr>
                      <a:rPr lang="en-US" sz="2400" b="0" i="0" dirty="0" smtClean="0">
                        <a:latin typeface="Cambria Math" panose="02040503050406030204" pitchFamily="18" charset="0"/>
                        <a:ea typeface="Helvetica Neue Light" panose="02000403000000020004" pitchFamily="2" charset="0"/>
                        <a:cs typeface="HELVETICA NEUE CONDENSED" panose="02000503000000020004" pitchFamily="2" charset="0"/>
                      </a:rPr>
                      <m:t>A</m:t>
                    </m:r>
                    <m:acc>
                      <m:accPr>
                        <m:chr m:val="⃗"/>
                        <m:ctrlPr>
                          <a:rPr lang="en-US" sz="2400" b="0" i="1" dirty="0"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r>
                          <a:rPr lang="en-US" sz="2400" b="0" i="1" dirty="0" smtClean="0">
                            <a:latin typeface="Cambria Math" panose="02040503050406030204" pitchFamily="18" charset="0"/>
                            <a:ea typeface="Helvetica Neue Light" panose="02000403000000020004" pitchFamily="2" charset="0"/>
                            <a:cs typeface="HELVETICA NEUE CONDENSED" panose="02000503000000020004" pitchFamily="2" charset="0"/>
                          </a:rPr>
                          <m:t>𝑘</m:t>
                        </m:r>
                      </m:e>
                    </m:acc>
                    <m:r>
                      <a:rPr lang="en-US" sz="2400" b="0" i="1" dirty="0" smtClean="0">
                        <a:latin typeface="Cambria Math" panose="02040503050406030204" pitchFamily="18" charset="0"/>
                        <a:ea typeface="Helvetica Neue Light" panose="02000403000000020004" pitchFamily="2" charset="0"/>
                      </a:rPr>
                      <m:t>≈</m:t>
                    </m:r>
                    <m:r>
                      <a:rPr lang="en-US" sz="2400" b="0" i="1" dirty="0" smtClean="0">
                        <a:latin typeface="Cambria Math" panose="02040503050406030204" pitchFamily="18" charset="0"/>
                        <a:ea typeface="Helvetica Neue Light" panose="02000403000000020004" pitchFamily="2" charset="0"/>
                      </a:rPr>
                      <m:t>𝐴</m:t>
                    </m:r>
                    <m:acc>
                      <m:accPr>
                        <m:chr m:val="⃗"/>
                        <m:ctrlPr>
                          <a:rPr lang="en-US" sz="2400" b="0" i="1" dirty="0" smtClean="0">
                            <a:latin typeface="Cambria Math" panose="02040503050406030204" pitchFamily="18" charset="0"/>
                            <a:ea typeface="Helvetica Neue Light" panose="02000403000000020004" pitchFamily="2" charset="0"/>
                          </a:rPr>
                        </m:ctrlPr>
                      </m:accPr>
                      <m:e>
                        <m:r>
                          <a:rPr lang="en-US" sz="2400" b="0" i="1" dirty="0" smtClean="0">
                            <a:latin typeface="Cambria Math" panose="02040503050406030204" pitchFamily="18" charset="0"/>
                            <a:ea typeface="Helvetica Neue Light" panose="02000403000000020004" pitchFamily="2" charset="0"/>
                          </a:rPr>
                          <m:t>𝑘</m:t>
                        </m:r>
                        <m:r>
                          <a:rPr lang="en-US" sz="2400" b="0" i="1" dirty="0" smtClean="0">
                            <a:latin typeface="Cambria Math" panose="02040503050406030204" pitchFamily="18" charset="0"/>
                            <a:ea typeface="Helvetica Neue Light" panose="02000403000000020004" pitchFamily="2" charset="0"/>
                          </a:rPr>
                          <m:t>′</m:t>
                        </m:r>
                      </m:e>
                    </m:acc>
                  </m:oMath>
                </a14:m>
                <a:endParaRPr lang="en-IL" sz="2400" dirty="0">
                  <a:latin typeface="Helvetica Neue Light" panose="02000403000000020004" pitchFamily="2" charset="0"/>
                  <a:ea typeface="Helvetica Neue Light" panose="02000403000000020004" pitchFamily="2" charset="0"/>
                </a:endParaRPr>
              </a:p>
            </p:txBody>
          </p:sp>
        </mc:Choice>
        <mc:Fallback xmlns="">
          <p:sp>
            <p:nvSpPr>
              <p:cNvPr id="6" name="TextBox 5">
                <a:extLst>
                  <a:ext uri="{FF2B5EF4-FFF2-40B4-BE49-F238E27FC236}">
                    <a16:creationId xmlns:a16="http://schemas.microsoft.com/office/drawing/2014/main" id="{69D445AB-7DCB-E9CD-E6C1-596A6194F843}"/>
                  </a:ext>
                </a:extLst>
              </p:cNvPr>
              <p:cNvSpPr txBox="1">
                <a:spLocks noRot="1" noChangeAspect="1" noMove="1" noResize="1" noEditPoints="1" noAdjustHandles="1" noChangeArrowheads="1" noChangeShapeType="1" noTextEdit="1"/>
              </p:cNvSpPr>
              <p:nvPr/>
            </p:nvSpPr>
            <p:spPr>
              <a:xfrm>
                <a:off x="838200" y="3418472"/>
                <a:ext cx="10638365" cy="536942"/>
              </a:xfrm>
              <a:prstGeom prst="rect">
                <a:avLst/>
              </a:prstGeom>
              <a:blipFill>
                <a:blip r:embed="rId4"/>
                <a:stretch>
                  <a:fillRect b="-19565"/>
                </a:stretch>
              </a:blipFill>
              <a:ln w="38100">
                <a:solidFill>
                  <a:schemeClr val="accent1">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886D6D-EB21-7036-A10D-49400F5B8085}"/>
                  </a:ext>
                </a:extLst>
              </p:cNvPr>
              <p:cNvSpPr txBox="1"/>
              <p:nvPr/>
            </p:nvSpPr>
            <p:spPr>
              <a:xfrm>
                <a:off x="838200" y="4029770"/>
                <a:ext cx="10638365" cy="3749616"/>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Intutition - amplification: </a:t>
                </a:r>
                <a:r>
                  <a:rPr lang="en-US" sz="2400" dirty="0">
                    <a:latin typeface="Helvetica Neue Light" panose="02000403000000020004" pitchFamily="2" charset="0"/>
                    <a:ea typeface="Helvetica Neue Light" panose="02000403000000020004" pitchFamily="2" charset="0"/>
                    <a:cs typeface="Helvetica Neue Condensed" panose="02000503000000020004" pitchFamily="2" charset="0"/>
                  </a:rPr>
                  <a:t>If we choose random </a:t>
                </a:r>
                <a14:m>
                  <m:oMath xmlns:m="http://schemas.openxmlformats.org/officeDocument/2006/math">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
                          <m:sSub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sSub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1</m:t>
                            </m:r>
                          </m:sub>
                        </m:sSub>
                      </m:e>
                    </m:acc>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
                          <m:sSubPr>
                            <m:ctrlPr>
                              <a:rPr lang="en-US" sz="2400" i="1" smtClean="0">
                                <a:latin typeface="Cambria Math" panose="02040503050406030204" pitchFamily="18" charset="0"/>
                                <a:ea typeface="Helvetica Neue Light" panose="02000403000000020004" pitchFamily="2" charset="0"/>
                                <a:cs typeface="Helvetica Neue Condensed" panose="02000503000000020004" pitchFamily="2" charset="0"/>
                              </a:rPr>
                            </m:ctrlPr>
                          </m:sSub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2</m:t>
                            </m:r>
                          </m:sub>
                        </m:sSub>
                      </m:e>
                    </m:acc>
                  </m:oMath>
                </a14:m>
                <a:r>
                  <a:rPr lang="en-IL" sz="2400" i="1" dirty="0">
                    <a:latin typeface="Helvetica Neue Light" panose="02000403000000020004" pitchFamily="2" charset="0"/>
                    <a:ea typeface="Helvetica Neue Light" panose="02000403000000020004" pitchFamily="2" charset="0"/>
                    <a:cs typeface="Helvetica Neue Condensed" panose="02000503000000020004" pitchFamily="2" charset="0"/>
                  </a:rPr>
                  <a:t> </a:t>
                </a: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and </a:t>
                </a:r>
                <a14:m>
                  <m:oMath xmlns:m="http://schemas.openxmlformats.org/officeDocument/2006/math">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Sup>
                          <m:sSubSupPr>
                            <m:ctrlPr>
                              <a:rPr lang="en-US" sz="2400" i="1" smtClean="0">
                                <a:latin typeface="Cambria Math" panose="02040503050406030204" pitchFamily="18" charset="0"/>
                                <a:ea typeface="Helvetica Neue Light" panose="02000403000000020004" pitchFamily="2" charset="0"/>
                                <a:cs typeface="Helvetica Neue Condensed" panose="02000503000000020004" pitchFamily="2" charset="0"/>
                              </a:rPr>
                            </m:ctrlPr>
                          </m:sSubSup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1</m:t>
                            </m:r>
                          </m:sub>
                          <m:sup>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sup>
                        </m:sSubSup>
                      </m:e>
                    </m:acc>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Sup>
                          <m:sSubSupPr>
                            <m:ctrlPr>
                              <a:rPr lang="en-US" sz="2400" i="1" smtClean="0">
                                <a:latin typeface="Cambria Math" panose="02040503050406030204" pitchFamily="18" charset="0"/>
                                <a:ea typeface="Helvetica Neue Light" panose="02000403000000020004" pitchFamily="2" charset="0"/>
                                <a:cs typeface="Helvetica Neue Condensed" panose="02000503000000020004" pitchFamily="2" charset="0"/>
                              </a:rPr>
                            </m:ctrlPr>
                          </m:sSubSup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2</m:t>
                            </m:r>
                          </m:sub>
                          <m:sup>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sup>
                        </m:sSubSup>
                      </m:e>
                    </m:acc>
                  </m:oMath>
                </a14:m>
                <a:r>
                  <a:rPr lang="en-IL" sz="2400" i="1" dirty="0">
                    <a:latin typeface="Helvetica Neue Light" panose="02000403000000020004" pitchFamily="2" charset="0"/>
                    <a:ea typeface="Helvetica Neue Light" panose="02000403000000020004" pitchFamily="2" charset="0"/>
                    <a:cs typeface="Helvetica Neue Condensed" panose="02000503000000020004" pitchFamily="2" charset="0"/>
                  </a:rPr>
                  <a:t> </a:t>
                </a:r>
                <a:r>
                  <a:rPr lang="en-IL" sz="2400" b="1" u="sng" dirty="0">
                    <a:latin typeface="HELVETICA NEUE LIGHT" panose="02000403000000020004" pitchFamily="2" charset="0"/>
                    <a:ea typeface="HELVETICA NEUE LIGHT" panose="02000403000000020004" pitchFamily="2" charset="0"/>
                    <a:cs typeface="Helvetica Neue Condensed" panose="02000503000000020004" pitchFamily="2" charset="0"/>
                  </a:rPr>
                  <a:t>even fewer</a:t>
                </a:r>
                <a:r>
                  <a:rPr lang="en-IL" sz="2400" b="1" dirty="0">
                    <a:latin typeface="HELVETICA NEUE LIGHT" panose="02000403000000020004" pitchFamily="2" charset="0"/>
                    <a:ea typeface="HELVETICA NEUE LIGHT" panose="02000403000000020004" pitchFamily="2" charset="0"/>
                    <a:cs typeface="Helvetica Neue Condensed" panose="02000503000000020004" pitchFamily="2" charset="0"/>
                  </a:rPr>
                  <a:t> </a:t>
                </a: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matrices map </a:t>
                </a:r>
                <a14:m>
                  <m:oMath xmlns:m="http://schemas.openxmlformats.org/officeDocument/2006/math">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𝐴</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
                          <m:sSubPr>
                            <m:ctrlPr>
                              <a:rPr lang="en-US" sz="2400" i="1" smtClean="0">
                                <a:latin typeface="Cambria Math" panose="02040503050406030204" pitchFamily="18" charset="0"/>
                                <a:ea typeface="Helvetica Neue Light" panose="02000403000000020004" pitchFamily="2" charset="0"/>
                                <a:cs typeface="Helvetica Neue Condensed" panose="02000503000000020004" pitchFamily="2" charset="0"/>
                              </a:rPr>
                            </m:ctrlPr>
                          </m:sSub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1</m:t>
                            </m:r>
                          </m:sub>
                        </m:sSub>
                      </m:e>
                    </m:acc>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𝐴</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Sup>
                          <m:sSubSup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sSubSup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1</m:t>
                            </m:r>
                          </m:sub>
                          <m:sup>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sup>
                        </m:sSubSup>
                      </m:e>
                    </m:acc>
                  </m:oMath>
                </a14:m>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 and </a:t>
                </a:r>
                <a14:m>
                  <m:oMath xmlns:m="http://schemas.openxmlformats.org/officeDocument/2006/math">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𝐴</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
                          <m:sSub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sSub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2</m:t>
                            </m:r>
                          </m:sub>
                        </m:sSub>
                      </m:e>
                    </m:acc>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𝐴</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Sup>
                          <m:sSubSupPr>
                            <m:ctrlPr>
                              <a:rPr lang="en-US" sz="2400" i="1" smtClean="0">
                                <a:latin typeface="Cambria Math" panose="02040503050406030204" pitchFamily="18" charset="0"/>
                                <a:ea typeface="Helvetica Neue Light" panose="02000403000000020004" pitchFamily="2" charset="0"/>
                                <a:cs typeface="Helvetica Neue Condensed" panose="02000503000000020004" pitchFamily="2" charset="0"/>
                              </a:rPr>
                            </m:ctrlPr>
                          </m:sSubSup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2</m:t>
                            </m:r>
                          </m:sub>
                          <m:sup>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sup>
                        </m:sSubSup>
                      </m:e>
                    </m:acc>
                  </m:oMath>
                </a14:m>
                <a:endPar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endParaRPr>
              </a:p>
              <a:p>
                <a:pPr marL="342900" indent="-342900">
                  <a:spcAft>
                    <a:spcPts val="1200"/>
                  </a:spcAft>
                  <a:buFont typeface="Arial" panose="020B0604020202020204" pitchFamily="34" charset="0"/>
                  <a:buChar char="•"/>
                </a:pP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We show: </a:t>
                </a: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If we choose </a:t>
                </a:r>
                <a:r>
                  <a:rPr lang="en-US" sz="2400" b="1" dirty="0">
                    <a:latin typeface="Helvetica Neue Light" panose="02000403000000020004" pitchFamily="2" charset="0"/>
                    <a:ea typeface="Helvetica Neue Light" panose="02000403000000020004" pitchFamily="2" charset="0"/>
                    <a:cs typeface="Helvetica Neue Condensed" panose="02000503000000020004" pitchFamily="2" charset="0"/>
                  </a:rPr>
                  <a:t>random </a:t>
                </a:r>
                <a14:m>
                  <m:oMath xmlns:m="http://schemas.openxmlformats.org/officeDocument/2006/math">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
                          <m:sSubPr>
                            <m:ctrlPr>
                              <a:rPr lang="en-US" sz="2400" i="1" smtClean="0">
                                <a:latin typeface="Cambria Math" panose="02040503050406030204" pitchFamily="18" charset="0"/>
                                <a:ea typeface="Helvetica Neue Light" panose="02000403000000020004" pitchFamily="2" charset="0"/>
                                <a:cs typeface="Helvetica Neue Condensed" panose="02000503000000020004" pitchFamily="2" charset="0"/>
                              </a:rPr>
                            </m:ctrlPr>
                          </m:sSub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1</m:t>
                            </m:r>
                          </m:sub>
                        </m:sSub>
                      </m:e>
                    </m:acc>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
                          <m:sSub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sSub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ℓ</m:t>
                            </m:r>
                          </m:sub>
                        </m:sSub>
                      </m:e>
                    </m:acc>
                  </m:oMath>
                </a14:m>
                <a:r>
                  <a:rPr lang="en-IL" sz="2400" i="1" dirty="0">
                    <a:latin typeface="Helvetica Neue Light" panose="02000403000000020004" pitchFamily="2" charset="0"/>
                    <a:ea typeface="Helvetica Neue Light" panose="02000403000000020004" pitchFamily="2" charset="0"/>
                    <a:cs typeface="Helvetica Neue Condensed" panose="02000503000000020004" pitchFamily="2" charset="0"/>
                  </a:rPr>
                  <a:t> </a:t>
                </a: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and </a:t>
                </a:r>
                <a14:m>
                  <m:oMath xmlns:m="http://schemas.openxmlformats.org/officeDocument/2006/math">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Sup>
                          <m:sSubSupPr>
                            <m:ctrlPr>
                              <a:rPr lang="en-US" sz="2400" i="1" smtClean="0">
                                <a:latin typeface="Cambria Math" panose="02040503050406030204" pitchFamily="18" charset="0"/>
                                <a:ea typeface="Helvetica Neue Light" panose="02000403000000020004" pitchFamily="2" charset="0"/>
                                <a:cs typeface="Helvetica Neue Condensed" panose="02000503000000020004" pitchFamily="2" charset="0"/>
                              </a:rPr>
                            </m:ctrlPr>
                          </m:sSubSup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1</m:t>
                            </m:r>
                          </m:sub>
                          <m:sup>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sup>
                        </m:sSubSup>
                      </m:e>
                    </m:acc>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Sup>
                          <m:sSubSup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sSubSup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ℓ</m:t>
                            </m:r>
                          </m:sub>
                          <m:sup>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sup>
                        </m:sSubSup>
                      </m:e>
                    </m:acc>
                  </m:oMath>
                </a14:m>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 for </a:t>
                </a:r>
                <a14:m>
                  <m:oMath xmlns:m="http://schemas.openxmlformats.org/officeDocument/2006/math">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ℓ≈</m:t>
                    </m:r>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𝑛</m:t>
                    </m:r>
                  </m:oMath>
                </a14:m>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 then w.h.p </a:t>
                </a:r>
                <a:r>
                  <a:rPr lang="en-IL" sz="2400" b="1" u="sng" dirty="0">
                    <a:latin typeface="Helvetica Neue Light" panose="02000403000000020004" pitchFamily="2" charset="0"/>
                    <a:ea typeface="Helvetica Neue Light" panose="02000403000000020004" pitchFamily="2" charset="0"/>
                    <a:cs typeface="Helvetica Neue Condensed" panose="02000503000000020004" pitchFamily="2" charset="0"/>
                  </a:rPr>
                  <a:t>no matrix</a:t>
                </a:r>
                <a:r>
                  <a:rPr lang="en-IL" sz="2400" b="1" dirty="0">
                    <a:latin typeface="Helvetica Neue Light" panose="02000403000000020004" pitchFamily="2" charset="0"/>
                    <a:ea typeface="Helvetica Neue Light" panose="02000403000000020004" pitchFamily="2" charset="0"/>
                    <a:cs typeface="Helvetica Neue Condensed" panose="02000503000000020004" pitchFamily="2" charset="0"/>
                  </a:rPr>
                  <a:t> </a:t>
                </a:r>
                <a14:m>
                  <m:oMath xmlns:m="http://schemas.openxmlformats.org/officeDocument/2006/math">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𝐴</m:t>
                    </m:r>
                  </m:oMath>
                </a14:m>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 maps </a:t>
                </a:r>
                <a14:m>
                  <m:oMath xmlns:m="http://schemas.openxmlformats.org/officeDocument/2006/math">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𝐴</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
                          <m:sSub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sSub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𝑖</m:t>
                            </m:r>
                          </m:sub>
                        </m:sSub>
                      </m:e>
                    </m:acc>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𝐴</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Sup>
                          <m:sSubSup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sSubSup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𝑖</m:t>
                            </m:r>
                          </m:sub>
                          <m:sup>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sup>
                        </m:sSubSup>
                      </m:e>
                    </m:acc>
                  </m:oMath>
                </a14:m>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 for every </a:t>
                </a:r>
                <a14:m>
                  <m:oMath xmlns:m="http://schemas.openxmlformats.org/officeDocument/2006/math">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𝑖</m:t>
                    </m:r>
                  </m:oMath>
                </a14:m>
                <a:endPar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endParaRPr>
              </a:p>
              <a:p>
                <a:pPr marL="342900" indent="-342900">
                  <a:spcAft>
                    <a:spcPts val="1200"/>
                  </a:spcAft>
                  <a:buFont typeface="Arial" panose="020B0604020202020204" pitchFamily="34" charset="0"/>
                  <a:buChar char="•"/>
                </a:pPr>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Idea:</a:t>
                </a: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 Force random choices of </a:t>
                </a:r>
                <a14:m>
                  <m:oMath xmlns:m="http://schemas.openxmlformats.org/officeDocument/2006/math">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
                          <m:sSubPr>
                            <m:ctrlPr>
                              <a:rPr lang="en-US" sz="2400" i="1" smtClean="0">
                                <a:latin typeface="Cambria Math" panose="02040503050406030204" pitchFamily="18" charset="0"/>
                                <a:ea typeface="Helvetica Neue Light" panose="02000403000000020004" pitchFamily="2" charset="0"/>
                                <a:cs typeface="Helvetica Neue Condensed" panose="02000503000000020004" pitchFamily="2" charset="0"/>
                              </a:rPr>
                            </m:ctrlPr>
                          </m:sSub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1</m:t>
                            </m:r>
                          </m:sub>
                        </m:sSub>
                      </m:e>
                    </m:acc>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m:t>
                    </m:r>
                    <m:acc>
                      <m:accPr>
                        <m:chr m:val="⃗"/>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accPr>
                      <m:e>
                        <m:sSub>
                          <m:sSub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sSub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ℓ</m:t>
                            </m:r>
                          </m:sub>
                        </m:sSub>
                      </m:e>
                    </m:acc>
                  </m:oMath>
                </a14:m>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 using a hash function</a:t>
                </a:r>
              </a:p>
              <a:p>
                <a:pPr marL="342900" indent="-342900">
                  <a:spcAft>
                    <a:spcPts val="1200"/>
                  </a:spcAft>
                  <a:buFont typeface="Arial" panose="020B0604020202020204" pitchFamily="34" charset="0"/>
                  <a:buChar char="•"/>
                </a:pPr>
                <a:endPar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endParaRPr>
              </a:p>
              <a:p>
                <a:pPr marL="342900" indent="-342900">
                  <a:spcAft>
                    <a:spcPts val="1200"/>
                  </a:spcAft>
                  <a:buFont typeface="Arial" panose="020B0604020202020204" pitchFamily="34" charset="0"/>
                  <a:buChar char="•"/>
                </a:pPr>
                <a:endPar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endParaRPr>
              </a:p>
            </p:txBody>
          </p:sp>
        </mc:Choice>
        <mc:Fallback xmlns="">
          <p:sp>
            <p:nvSpPr>
              <p:cNvPr id="10" name="TextBox 9">
                <a:extLst>
                  <a:ext uri="{FF2B5EF4-FFF2-40B4-BE49-F238E27FC236}">
                    <a16:creationId xmlns:a16="http://schemas.microsoft.com/office/drawing/2014/main" id="{EB886D6D-EB21-7036-A10D-49400F5B8085}"/>
                  </a:ext>
                </a:extLst>
              </p:cNvPr>
              <p:cNvSpPr txBox="1">
                <a:spLocks noRot="1" noChangeAspect="1" noMove="1" noResize="1" noEditPoints="1" noAdjustHandles="1" noChangeArrowheads="1" noChangeShapeType="1" noTextEdit="1"/>
              </p:cNvSpPr>
              <p:nvPr/>
            </p:nvSpPr>
            <p:spPr>
              <a:xfrm>
                <a:off x="838200" y="4029770"/>
                <a:ext cx="10638365" cy="3749616"/>
              </a:xfrm>
              <a:prstGeom prst="rect">
                <a:avLst/>
              </a:prstGeom>
              <a:blipFill>
                <a:blip r:embed="rId5"/>
                <a:stretch>
                  <a:fillRect l="-835"/>
                </a:stretch>
              </a:blipFill>
            </p:spPr>
            <p:txBody>
              <a:bodyPr/>
              <a:lstStyle/>
              <a:p>
                <a:r>
                  <a:rPr lang="en-IL">
                    <a:noFill/>
                  </a:rPr>
                  <a:t> </a:t>
                </a:r>
              </a:p>
            </p:txBody>
          </p:sp>
        </mc:Fallback>
      </mc:AlternateContent>
    </p:spTree>
    <p:extLst>
      <p:ext uri="{BB962C8B-B14F-4D97-AF65-F5344CB8AC3E}">
        <p14:creationId xmlns:p14="http://schemas.microsoft.com/office/powerpoint/2010/main" val="102241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B7C8-F00F-0C0F-BFF2-C4CF3AE750C5}"/>
              </a:ext>
            </a:extLst>
          </p:cNvPr>
          <p:cNvSpPr>
            <a:spLocks noGrp="1"/>
          </p:cNvSpPr>
          <p:nvPr>
            <p:ph type="title"/>
          </p:nvPr>
        </p:nvSpPr>
        <p:spPr>
          <a:xfrm>
            <a:off x="838200" y="2766218"/>
            <a:ext cx="10515600" cy="1325563"/>
          </a:xfrm>
        </p:spPr>
        <p:txBody>
          <a:bodyPr/>
          <a:lstStyle/>
          <a:p>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We’re not done yet…</a:t>
            </a:r>
          </a:p>
        </p:txBody>
      </p:sp>
    </p:spTree>
    <p:extLst>
      <p:ext uri="{BB962C8B-B14F-4D97-AF65-F5344CB8AC3E}">
        <p14:creationId xmlns:p14="http://schemas.microsoft.com/office/powerpoint/2010/main" val="360872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775C-5E13-007F-7322-D5F444F608F7}"/>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Re-randomizable Commitments (RRCs)</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6" name="TextBox 5">
            <a:extLst>
              <a:ext uri="{FF2B5EF4-FFF2-40B4-BE49-F238E27FC236}">
                <a16:creationId xmlns:a16="http://schemas.microsoft.com/office/drawing/2014/main" id="{446D2FB1-08BF-9AB2-0470-B766175491BC}"/>
              </a:ext>
            </a:extLst>
          </p:cNvPr>
          <p:cNvSpPr txBox="1"/>
          <p:nvPr/>
        </p:nvSpPr>
        <p:spPr>
          <a:xfrm>
            <a:off x="838200" y="1307902"/>
            <a:ext cx="8548688" cy="461665"/>
          </a:xfrm>
          <a:prstGeom prst="rect">
            <a:avLst/>
          </a:prstGeom>
          <a:noFill/>
        </p:spPr>
        <p:txBody>
          <a:bodyPr wrap="square">
            <a:spAutoFit/>
          </a:bodyPr>
          <a:lstStyle/>
          <a:p>
            <a:r>
              <a:rPr lang="en-IL" sz="2400" dirty="0">
                <a:latin typeface="Helvetica Neue Light" panose="02000403000000020004" pitchFamily="2" charset="0"/>
                <a:ea typeface="Helvetica Neue Light" panose="02000403000000020004" pitchFamily="2" charset="0"/>
              </a:rPr>
              <a:t>What properties does the commitment need to satisfy?</a:t>
            </a:r>
          </a:p>
        </p:txBody>
      </p:sp>
      <p:sp>
        <p:nvSpPr>
          <p:cNvPr id="7" name="TextBox 6">
            <a:extLst>
              <a:ext uri="{FF2B5EF4-FFF2-40B4-BE49-F238E27FC236}">
                <a16:creationId xmlns:a16="http://schemas.microsoft.com/office/drawing/2014/main" id="{3BE8AE51-51B1-2EC2-0F60-D9EE75B70547}"/>
              </a:ext>
            </a:extLst>
          </p:cNvPr>
          <p:cNvSpPr txBox="1"/>
          <p:nvPr/>
        </p:nvSpPr>
        <p:spPr>
          <a:xfrm>
            <a:off x="1379561" y="5741650"/>
            <a:ext cx="2274982"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Re-randomizable</a:t>
            </a:r>
          </a:p>
        </p:txBody>
      </p:sp>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F0DB4F9F-510C-3E83-B9E5-F436B9B8DC93}"/>
                  </a:ext>
                </a:extLst>
              </p:cNvPr>
              <p:cNvSpPr/>
              <p:nvPr/>
            </p:nvSpPr>
            <p:spPr>
              <a:xfrm>
                <a:off x="1196123" y="2683806"/>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8" name="Rounded Rectangle 7">
                <a:extLst>
                  <a:ext uri="{FF2B5EF4-FFF2-40B4-BE49-F238E27FC236}">
                    <a16:creationId xmlns:a16="http://schemas.microsoft.com/office/drawing/2014/main" id="{F0DB4F9F-510C-3E83-B9E5-F436B9B8DC93}"/>
                  </a:ext>
                </a:extLst>
              </p:cNvPr>
              <p:cNvSpPr>
                <a:spLocks noRot="1" noChangeAspect="1" noMove="1" noResize="1" noEditPoints="1" noAdjustHandles="1" noChangeArrowheads="1" noChangeShapeType="1" noTextEdit="1"/>
              </p:cNvSpPr>
              <p:nvPr/>
            </p:nvSpPr>
            <p:spPr>
              <a:xfrm>
                <a:off x="1196123" y="2683806"/>
                <a:ext cx="1320929" cy="689953"/>
              </a:xfrm>
              <a:prstGeom prst="roundRect">
                <a:avLst/>
              </a:prstGeom>
              <a:blipFill>
                <a:blip r:embed="rId3"/>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C5E2EE26-CD82-1B3F-CBA5-A4F4BBFFC2FD}"/>
                  </a:ext>
                </a:extLst>
              </p:cNvPr>
              <p:cNvSpPr/>
              <p:nvPr/>
            </p:nvSpPr>
            <p:spPr>
              <a:xfrm>
                <a:off x="1196123" y="3599231"/>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9" name="Rounded Rectangle 8">
                <a:extLst>
                  <a:ext uri="{FF2B5EF4-FFF2-40B4-BE49-F238E27FC236}">
                    <a16:creationId xmlns:a16="http://schemas.microsoft.com/office/drawing/2014/main" id="{C5E2EE26-CD82-1B3F-CBA5-A4F4BBFFC2FD}"/>
                  </a:ext>
                </a:extLst>
              </p:cNvPr>
              <p:cNvSpPr>
                <a:spLocks noRot="1" noChangeAspect="1" noMove="1" noResize="1" noEditPoints="1" noAdjustHandles="1" noChangeArrowheads="1" noChangeShapeType="1" noTextEdit="1"/>
              </p:cNvSpPr>
              <p:nvPr/>
            </p:nvSpPr>
            <p:spPr>
              <a:xfrm>
                <a:off x="1196123" y="3599231"/>
                <a:ext cx="1320929" cy="689953"/>
              </a:xfrm>
              <a:prstGeom prst="roundRect">
                <a:avLst/>
              </a:prstGeom>
              <a:blipFill>
                <a:blip r:embed="rId4"/>
                <a:stretch>
                  <a:fillRect/>
                </a:stretch>
              </a:blipFill>
              <a:ln>
                <a:solidFill>
                  <a:schemeClr val="accent4">
                    <a:lumMod val="40000"/>
                    <a:lumOff val="60000"/>
                  </a:schemeClr>
                </a:solidFill>
              </a:ln>
            </p:spPr>
            <p:txBody>
              <a:bodyPr/>
              <a:lstStyle/>
              <a:p>
                <a:r>
                  <a:rPr lang="en-IL">
                    <a:noFill/>
                  </a:rPr>
                  <a:t> </a:t>
                </a:r>
              </a:p>
            </p:txBody>
          </p:sp>
        </mc:Fallback>
      </mc:AlternateContent>
      <p:pic>
        <p:nvPicPr>
          <p:cNvPr id="10" name="Graphic 9" descr="Female Profile with solid fill">
            <a:extLst>
              <a:ext uri="{FF2B5EF4-FFF2-40B4-BE49-F238E27FC236}">
                <a16:creationId xmlns:a16="http://schemas.microsoft.com/office/drawing/2014/main" id="{B27E5109-5A09-690E-66A3-73165AFD0F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5254" y="1860919"/>
            <a:ext cx="862665" cy="862665"/>
          </a:xfrm>
          <a:prstGeom prst="rect">
            <a:avLst/>
          </a:prstGeom>
        </p:spPr>
      </p:pic>
      <p:pic>
        <p:nvPicPr>
          <p:cNvPr id="11" name="Graphic 10" descr="School boy with solid fill">
            <a:extLst>
              <a:ext uri="{FF2B5EF4-FFF2-40B4-BE49-F238E27FC236}">
                <a16:creationId xmlns:a16="http://schemas.microsoft.com/office/drawing/2014/main" id="{621082AB-F02E-B4EB-951B-033569B0BF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231945" y="3015750"/>
            <a:ext cx="964178" cy="964178"/>
          </a:xfrm>
          <a:prstGeom prst="rect">
            <a:avLst/>
          </a:prstGeom>
        </p:spPr>
      </p:pic>
      <p:cxnSp>
        <p:nvCxnSpPr>
          <p:cNvPr id="12" name="Straight Arrow Connector 11">
            <a:extLst>
              <a:ext uri="{FF2B5EF4-FFF2-40B4-BE49-F238E27FC236}">
                <a16:creationId xmlns:a16="http://schemas.microsoft.com/office/drawing/2014/main" id="{54F6046B-6557-8ED2-E4FE-F7E1F5A914E6}"/>
              </a:ext>
            </a:extLst>
          </p:cNvPr>
          <p:cNvCxnSpPr>
            <a:cxnSpLocks/>
          </p:cNvCxnSpPr>
          <p:nvPr/>
        </p:nvCxnSpPr>
        <p:spPr>
          <a:xfrm>
            <a:off x="1856582" y="2600836"/>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793A1F8-29C3-72DB-2F0A-1FAC5FDA978D}"/>
              </a:ext>
            </a:extLst>
          </p:cNvPr>
          <p:cNvCxnSpPr>
            <a:cxnSpLocks/>
          </p:cNvCxnSpPr>
          <p:nvPr/>
        </p:nvCxnSpPr>
        <p:spPr>
          <a:xfrm>
            <a:off x="1851030" y="3373759"/>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012B760-2F45-514B-BC36-D9B8411CE1EA}"/>
                  </a:ext>
                </a:extLst>
              </p:cNvPr>
              <p:cNvSpPr txBox="1"/>
              <p:nvPr/>
            </p:nvSpPr>
            <p:spPr>
              <a:xfrm>
                <a:off x="2517052" y="2964265"/>
                <a:ext cx="1543046" cy="1015663"/>
              </a:xfrm>
              <a:prstGeom prst="rect">
                <a:avLst/>
              </a:prstGeom>
              <a:noFill/>
            </p:spPr>
            <p:txBody>
              <a:bodyPr wrap="square" rtlCol="0">
                <a:spAutoFit/>
              </a:bodyPr>
              <a:lstStyle/>
              <a:p>
                <a:pPr algn="ctr"/>
                <a:r>
                  <a:rPr lang="en-IL" sz="2000" dirty="0">
                    <a:latin typeface="Helvetica Neue Light" panose="02000403000000020004" pitchFamily="2" charset="0"/>
                    <a:ea typeface="Helvetica Neue Light" panose="02000403000000020004" pitchFamily="2" charset="0"/>
                  </a:rPr>
                  <a:t>Does not require knowing </a:t>
                </a:r>
                <a14:m>
                  <m:oMath xmlns:m="http://schemas.openxmlformats.org/officeDocument/2006/math">
                    <m:r>
                      <a:rPr lang="en-US" sz="2000" b="0" i="1" smtClean="0">
                        <a:latin typeface="Cambria Math" panose="02040503050406030204" pitchFamily="18" charset="0"/>
                        <a:ea typeface="Helvetica Neue Light" panose="02000403000000020004" pitchFamily="2" charset="0"/>
                      </a:rPr>
                      <m:t>𝑘</m:t>
                    </m:r>
                  </m:oMath>
                </a14:m>
                <a:endParaRPr lang="en-IL" sz="2000" dirty="0">
                  <a:latin typeface="Helvetica Neue Light" panose="02000403000000020004" pitchFamily="2" charset="0"/>
                  <a:ea typeface="Helvetica Neue Light" panose="02000403000000020004" pitchFamily="2" charset="0"/>
                </a:endParaRPr>
              </a:p>
            </p:txBody>
          </p:sp>
        </mc:Choice>
        <mc:Fallback xmlns="">
          <p:sp>
            <p:nvSpPr>
              <p:cNvPr id="29" name="TextBox 28">
                <a:extLst>
                  <a:ext uri="{FF2B5EF4-FFF2-40B4-BE49-F238E27FC236}">
                    <a16:creationId xmlns:a16="http://schemas.microsoft.com/office/drawing/2014/main" id="{E012B760-2F45-514B-BC36-D9B8411CE1EA}"/>
                  </a:ext>
                </a:extLst>
              </p:cNvPr>
              <p:cNvSpPr txBox="1">
                <a:spLocks noRot="1" noChangeAspect="1" noMove="1" noResize="1" noEditPoints="1" noAdjustHandles="1" noChangeArrowheads="1" noChangeShapeType="1" noTextEdit="1"/>
              </p:cNvSpPr>
              <p:nvPr/>
            </p:nvSpPr>
            <p:spPr>
              <a:xfrm>
                <a:off x="2517052" y="2964265"/>
                <a:ext cx="1543046" cy="1015663"/>
              </a:xfrm>
              <a:prstGeom prst="rect">
                <a:avLst/>
              </a:prstGeom>
              <a:blipFill>
                <a:blip r:embed="rId9"/>
                <a:stretch>
                  <a:fillRect t="-3704" b="-9877"/>
                </a:stretch>
              </a:blipFill>
            </p:spPr>
            <p:txBody>
              <a:bodyPr/>
              <a:lstStyle/>
              <a:p>
                <a:r>
                  <a:rPr lang="en-IL">
                    <a:noFill/>
                  </a:rPr>
                  <a:t> </a:t>
                </a:r>
              </a:p>
            </p:txBody>
          </p:sp>
        </mc:Fallback>
      </mc:AlternateContent>
      <p:pic>
        <p:nvPicPr>
          <p:cNvPr id="31" name="Graphic 30" descr="Female Profile with solid fill">
            <a:extLst>
              <a:ext uri="{FF2B5EF4-FFF2-40B4-BE49-F238E27FC236}">
                <a16:creationId xmlns:a16="http://schemas.microsoft.com/office/drawing/2014/main" id="{AFC8AF57-2F37-0567-ED4D-7C9A0BA430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2701" y="4677473"/>
            <a:ext cx="862665" cy="862665"/>
          </a:xfrm>
          <a:prstGeom prst="rect">
            <a:avLst/>
          </a:prstGeom>
        </p:spPr>
      </p:pic>
      <p:sp>
        <p:nvSpPr>
          <p:cNvPr id="32" name="Rounded Rectangular Callout 31">
            <a:extLst>
              <a:ext uri="{FF2B5EF4-FFF2-40B4-BE49-F238E27FC236}">
                <a16:creationId xmlns:a16="http://schemas.microsoft.com/office/drawing/2014/main" id="{A26F527E-8FE8-DB5A-E385-518AAEDE6AEF}"/>
              </a:ext>
            </a:extLst>
          </p:cNvPr>
          <p:cNvSpPr/>
          <p:nvPr/>
        </p:nvSpPr>
        <p:spPr>
          <a:xfrm>
            <a:off x="1196123" y="4582246"/>
            <a:ext cx="1695501" cy="1053117"/>
          </a:xfrm>
          <a:prstGeom prst="wedgeRoundRectCallout">
            <a:avLst>
              <a:gd name="adj1" fmla="val -64229"/>
              <a:gd name="adj2" fmla="val -14352"/>
              <a:gd name="adj3" fmla="val 16667"/>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IL" dirty="0">
              <a:solidFill>
                <a:schemeClr val="tx1"/>
              </a:solidFill>
            </a:endParaRPr>
          </a:p>
        </p:txBody>
      </p:sp>
      <p:sp>
        <p:nvSpPr>
          <p:cNvPr id="33" name="TextBox 32">
            <a:extLst>
              <a:ext uri="{FF2B5EF4-FFF2-40B4-BE49-F238E27FC236}">
                <a16:creationId xmlns:a16="http://schemas.microsoft.com/office/drawing/2014/main" id="{6A1B2F56-67A7-F022-FF82-9D45E6DEBD1D}"/>
              </a:ext>
            </a:extLst>
          </p:cNvPr>
          <p:cNvSpPr txBox="1"/>
          <p:nvPr/>
        </p:nvSpPr>
        <p:spPr>
          <a:xfrm>
            <a:off x="928011" y="4622299"/>
            <a:ext cx="1846038" cy="369332"/>
          </a:xfrm>
          <a:prstGeom prst="rect">
            <a:avLst/>
          </a:prstGeom>
          <a:noFill/>
        </p:spPr>
        <p:txBody>
          <a:bodyPr wrap="square">
            <a:spAutoFit/>
          </a:bodyPr>
          <a:lstStyle/>
          <a:p>
            <a:pPr algn="ctr"/>
            <a:r>
              <a:rPr lang="en-IL" b="1" dirty="0">
                <a:solidFill>
                  <a:schemeClr val="tx1"/>
                </a:solidFill>
                <a:latin typeface="HELVETICA NEUE LIGHT" panose="02000403000000020004" pitchFamily="2" charset="0"/>
                <a:ea typeface="HELVETICA NEUE LIGHT" panose="02000403000000020004" pitchFamily="2" charset="0"/>
              </a:rPr>
              <a:t>Opening to</a:t>
            </a:r>
          </a:p>
        </p:txBody>
      </p:sp>
      <mc:AlternateContent xmlns:mc="http://schemas.openxmlformats.org/markup-compatibility/2006" xmlns:a14="http://schemas.microsoft.com/office/drawing/2010/main">
        <mc:Choice Requires="a14">
          <p:sp>
            <p:nvSpPr>
              <p:cNvPr id="35" name="Rounded Rectangle 34">
                <a:extLst>
                  <a:ext uri="{FF2B5EF4-FFF2-40B4-BE49-F238E27FC236}">
                    <a16:creationId xmlns:a16="http://schemas.microsoft.com/office/drawing/2014/main" id="{0D6FCB7E-8545-1BFC-9D0D-652BC780ABF4}"/>
                  </a:ext>
                </a:extLst>
              </p:cNvPr>
              <p:cNvSpPr/>
              <p:nvPr/>
            </p:nvSpPr>
            <p:spPr>
              <a:xfrm>
                <a:off x="1425254" y="4991631"/>
                <a:ext cx="1263208" cy="525640"/>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𝑘</m:t>
                          </m:r>
                        </m:e>
                      </m:d>
                    </m:oMath>
                  </m:oMathPara>
                </a14:m>
                <a:endParaRPr lang="en-IL" sz="2000" dirty="0"/>
              </a:p>
            </p:txBody>
          </p:sp>
        </mc:Choice>
        <mc:Fallback xmlns="">
          <p:sp>
            <p:nvSpPr>
              <p:cNvPr id="35" name="Rounded Rectangle 34">
                <a:extLst>
                  <a:ext uri="{FF2B5EF4-FFF2-40B4-BE49-F238E27FC236}">
                    <a16:creationId xmlns:a16="http://schemas.microsoft.com/office/drawing/2014/main" id="{0D6FCB7E-8545-1BFC-9D0D-652BC780ABF4}"/>
                  </a:ext>
                </a:extLst>
              </p:cNvPr>
              <p:cNvSpPr>
                <a:spLocks noRot="1" noChangeAspect="1" noMove="1" noResize="1" noEditPoints="1" noAdjustHandles="1" noChangeArrowheads="1" noChangeShapeType="1" noTextEdit="1"/>
              </p:cNvSpPr>
              <p:nvPr/>
            </p:nvSpPr>
            <p:spPr>
              <a:xfrm>
                <a:off x="1425254" y="4991631"/>
                <a:ext cx="1263208" cy="525640"/>
              </a:xfrm>
              <a:prstGeom prst="roundRect">
                <a:avLst/>
              </a:prstGeom>
              <a:blipFill>
                <a:blip r:embed="rId10"/>
                <a:stretch>
                  <a:fillRect/>
                </a:stretch>
              </a:blipFill>
              <a:ln>
                <a:solidFill>
                  <a:schemeClr val="accent4">
                    <a:lumMod val="40000"/>
                    <a:lumOff val="60000"/>
                  </a:schemeClr>
                </a:solidFill>
              </a:ln>
            </p:spPr>
            <p:txBody>
              <a:bodyPr/>
              <a:lstStyle/>
              <a:p>
                <a:r>
                  <a:rPr lang="en-IL">
                    <a:noFill/>
                  </a:rPr>
                  <a:t> </a:t>
                </a:r>
              </a:p>
            </p:txBody>
          </p:sp>
        </mc:Fallback>
      </mc:AlternateContent>
      <p:sp>
        <p:nvSpPr>
          <p:cNvPr id="36" name="TextBox 35">
            <a:extLst>
              <a:ext uri="{FF2B5EF4-FFF2-40B4-BE49-F238E27FC236}">
                <a16:creationId xmlns:a16="http://schemas.microsoft.com/office/drawing/2014/main" id="{709865F0-CA7F-D9AB-40CC-8C1232654C44}"/>
              </a:ext>
            </a:extLst>
          </p:cNvPr>
          <p:cNvSpPr txBox="1"/>
          <p:nvPr/>
        </p:nvSpPr>
        <p:spPr>
          <a:xfrm>
            <a:off x="2773732" y="4618339"/>
            <a:ext cx="2022745" cy="1015663"/>
          </a:xfrm>
          <a:prstGeom prst="rect">
            <a:avLst/>
          </a:prstGeom>
          <a:noFill/>
        </p:spPr>
        <p:txBody>
          <a:bodyPr wrap="square" rtlCol="0">
            <a:spAutoFit/>
          </a:bodyPr>
          <a:lstStyle/>
          <a:p>
            <a:pPr marL="0" algn="ctr" defTabSz="457200" rtl="1" eaLnBrk="1" latinLnBrk="0" hangingPunct="1"/>
            <a:r>
              <a:rPr lang="en-US" sz="2000" dirty="0">
                <a:latin typeface="Helvetica Neue Light" panose="02000403000000020004" pitchFamily="2" charset="0"/>
                <a:ea typeface="Helvetica Neue Light" panose="02000403000000020004" pitchFamily="2" charset="0"/>
              </a:rPr>
              <a:t>can open randomized commitments</a:t>
            </a:r>
            <a:endParaRPr lang="en-IL" sz="2000" dirty="0">
              <a:latin typeface="Helvetica Neue Light" panose="02000403000000020004" pitchFamily="2" charset="0"/>
              <a:ea typeface="Helvetica Neue Light" panose="02000403000000020004" pitchFamily="2" charset="0"/>
            </a:endParaRPr>
          </a:p>
        </p:txBody>
      </p:sp>
      <p:sp>
        <p:nvSpPr>
          <p:cNvPr id="37" name="TextBox 36">
            <a:extLst>
              <a:ext uri="{FF2B5EF4-FFF2-40B4-BE49-F238E27FC236}">
                <a16:creationId xmlns:a16="http://schemas.microsoft.com/office/drawing/2014/main" id="{EEF78CA4-F51C-4C18-EC78-0B71B01281C2}"/>
              </a:ext>
            </a:extLst>
          </p:cNvPr>
          <p:cNvSpPr txBox="1"/>
          <p:nvPr/>
        </p:nvSpPr>
        <p:spPr>
          <a:xfrm>
            <a:off x="5759181" y="5741649"/>
            <a:ext cx="1119217"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Binding</a:t>
            </a:r>
          </a:p>
        </p:txBody>
      </p:sp>
      <mc:AlternateContent xmlns:mc="http://schemas.openxmlformats.org/markup-compatibility/2006" xmlns:a14="http://schemas.microsoft.com/office/drawing/2010/main">
        <mc:Choice Requires="a14">
          <p:sp>
            <p:nvSpPr>
              <p:cNvPr id="38" name="Rounded Rectangle 37">
                <a:extLst>
                  <a:ext uri="{FF2B5EF4-FFF2-40B4-BE49-F238E27FC236}">
                    <a16:creationId xmlns:a16="http://schemas.microsoft.com/office/drawing/2014/main" id="{BD80DAA3-4D71-37FE-51F0-6E47164E28C8}"/>
                  </a:ext>
                </a:extLst>
              </p:cNvPr>
              <p:cNvSpPr/>
              <p:nvPr/>
            </p:nvSpPr>
            <p:spPr>
              <a:xfrm>
                <a:off x="5674491" y="3367136"/>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oMath>
                  </m:oMathPara>
                </a14:m>
                <a:endParaRPr lang="en-IL" sz="2000" dirty="0"/>
              </a:p>
            </p:txBody>
          </p:sp>
        </mc:Choice>
        <mc:Fallback xmlns="">
          <p:sp>
            <p:nvSpPr>
              <p:cNvPr id="38" name="Rounded Rectangle 37">
                <a:extLst>
                  <a:ext uri="{FF2B5EF4-FFF2-40B4-BE49-F238E27FC236}">
                    <a16:creationId xmlns:a16="http://schemas.microsoft.com/office/drawing/2014/main" id="{BD80DAA3-4D71-37FE-51F0-6E47164E28C8}"/>
                  </a:ext>
                </a:extLst>
              </p:cNvPr>
              <p:cNvSpPr>
                <a:spLocks noRot="1" noChangeAspect="1" noMove="1" noResize="1" noEditPoints="1" noAdjustHandles="1" noChangeArrowheads="1" noChangeShapeType="1" noTextEdit="1"/>
              </p:cNvSpPr>
              <p:nvPr/>
            </p:nvSpPr>
            <p:spPr>
              <a:xfrm>
                <a:off x="5674491" y="3367136"/>
                <a:ext cx="1320929" cy="689953"/>
              </a:xfrm>
              <a:prstGeom prst="roundRect">
                <a:avLst/>
              </a:prstGeom>
              <a:blipFill>
                <a:blip r:embed="rId11"/>
                <a:stretch>
                  <a:fillRect/>
                </a:stretch>
              </a:blipFill>
              <a:ln>
                <a:solidFill>
                  <a:schemeClr val="accent4">
                    <a:lumMod val="40000"/>
                    <a:lumOff val="60000"/>
                  </a:schemeClr>
                </a:solidFill>
              </a:ln>
            </p:spPr>
            <p:txBody>
              <a:bodyPr/>
              <a:lstStyle/>
              <a:p>
                <a:r>
                  <a:rPr lang="en-IL">
                    <a:noFill/>
                  </a:rPr>
                  <a:t> </a:t>
                </a:r>
              </a:p>
            </p:txBody>
          </p:sp>
        </mc:Fallback>
      </mc:AlternateContent>
      <p:pic>
        <p:nvPicPr>
          <p:cNvPr id="42" name="Graphic 41" descr="Devil face with solid fill with solid fill">
            <a:extLst>
              <a:ext uri="{FF2B5EF4-FFF2-40B4-BE49-F238E27FC236}">
                <a16:creationId xmlns:a16="http://schemas.microsoft.com/office/drawing/2014/main" id="{EA7925C6-EBCF-C051-7D8F-FC141CF499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20802" y="2496664"/>
            <a:ext cx="828308" cy="828308"/>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37A59E8-4130-67F5-BA45-021E338A5036}"/>
                  </a:ext>
                </a:extLst>
              </p:cNvPr>
              <p:cNvSpPr txBox="1"/>
              <p:nvPr/>
            </p:nvSpPr>
            <p:spPr>
              <a:xfrm>
                <a:off x="5261407" y="4543191"/>
                <a:ext cx="2193132" cy="707886"/>
              </a:xfrm>
              <a:prstGeom prst="rect">
                <a:avLst/>
              </a:prstGeom>
              <a:noFill/>
            </p:spPr>
            <p:txBody>
              <a:bodyPr wrap="square">
                <a:spAutoFit/>
              </a:bodyPr>
              <a:lstStyle/>
              <a:p>
                <a:pPr algn="ctr"/>
                <a:r>
                  <a:rPr lang="en-IL" sz="2000" dirty="0">
                    <a:solidFill>
                      <a:schemeClr val="tx1"/>
                    </a:solidFill>
                    <a:latin typeface="Helvetica Neue Light" panose="02000403000000020004" pitchFamily="2" charset="0"/>
                    <a:ea typeface="Helvetica Neue Light" panose="02000403000000020004" pitchFamily="2" charset="0"/>
                  </a:rPr>
                  <a:t>Two distrinct opening</a:t>
                </a:r>
                <a:r>
                  <a:rPr lang="en-US" sz="2000" dirty="0">
                    <a:latin typeface="Helvetica Neue Light" panose="02000403000000020004" pitchFamily="2" charset="0"/>
                    <a:ea typeface="Helvetica Neue Light" panose="02000403000000020004" pitchFamily="2" charset="0"/>
                  </a:rPr>
                  <a:t>s </a:t>
                </a:r>
                <a14:m>
                  <m:oMath xmlns:m="http://schemas.openxmlformats.org/officeDocument/2006/math">
                    <m:r>
                      <a:rPr lang="en-US" sz="2000" b="0" i="1" smtClean="0">
                        <a:latin typeface="Cambria Math" panose="02040503050406030204" pitchFamily="18" charset="0"/>
                        <a:ea typeface="Helvetica Neue Light" panose="02000403000000020004" pitchFamily="2" charset="0"/>
                      </a:rPr>
                      <m:t>𝑘</m:t>
                    </m:r>
                    <m:r>
                      <a:rPr lang="en-US" sz="2000" b="0" i="1" smtClean="0">
                        <a:latin typeface="Cambria Math" panose="02040503050406030204" pitchFamily="18" charset="0"/>
                        <a:ea typeface="Helvetica Neue Light" panose="02000403000000020004" pitchFamily="2" charset="0"/>
                      </a:rPr>
                      <m:t>≠</m:t>
                    </m:r>
                    <m:r>
                      <a:rPr lang="en-US" sz="2000" b="0" i="1" smtClean="0">
                        <a:latin typeface="Cambria Math" panose="02040503050406030204" pitchFamily="18" charset="0"/>
                        <a:ea typeface="Helvetica Neue Light" panose="02000403000000020004" pitchFamily="2" charset="0"/>
                      </a:rPr>
                      <m:t>𝑘</m:t>
                    </m:r>
                    <m:r>
                      <a:rPr lang="en-US" sz="2000" b="0" i="1" smtClean="0">
                        <a:latin typeface="Cambria Math" panose="02040503050406030204" pitchFamily="18" charset="0"/>
                        <a:ea typeface="Helvetica Neue Light" panose="02000403000000020004" pitchFamily="2" charset="0"/>
                      </a:rPr>
                      <m:t>′</m:t>
                    </m:r>
                  </m:oMath>
                </a14:m>
                <a:endParaRPr lang="en-IL" sz="2000" dirty="0">
                  <a:solidFill>
                    <a:schemeClr val="tx1"/>
                  </a:solidFill>
                  <a:latin typeface="Helvetica Neue Light" panose="02000403000000020004" pitchFamily="2" charset="0"/>
                  <a:ea typeface="Helvetica Neue Light" panose="02000403000000020004" pitchFamily="2" charset="0"/>
                </a:endParaRPr>
              </a:p>
            </p:txBody>
          </p:sp>
        </mc:Choice>
        <mc:Fallback xmlns="">
          <p:sp>
            <p:nvSpPr>
              <p:cNvPr id="45" name="TextBox 44">
                <a:extLst>
                  <a:ext uri="{FF2B5EF4-FFF2-40B4-BE49-F238E27FC236}">
                    <a16:creationId xmlns:a16="http://schemas.microsoft.com/office/drawing/2014/main" id="{C37A59E8-4130-67F5-BA45-021E338A5036}"/>
                  </a:ext>
                </a:extLst>
              </p:cNvPr>
              <p:cNvSpPr txBox="1">
                <a:spLocks noRot="1" noChangeAspect="1" noMove="1" noResize="1" noEditPoints="1" noAdjustHandles="1" noChangeArrowheads="1" noChangeShapeType="1" noTextEdit="1"/>
              </p:cNvSpPr>
              <p:nvPr/>
            </p:nvSpPr>
            <p:spPr>
              <a:xfrm>
                <a:off x="5261407" y="4543191"/>
                <a:ext cx="2193132" cy="707886"/>
              </a:xfrm>
              <a:prstGeom prst="rect">
                <a:avLst/>
              </a:prstGeom>
              <a:blipFill>
                <a:blip r:embed="rId14"/>
                <a:stretch>
                  <a:fillRect t="-3509" b="-14035"/>
                </a:stretch>
              </a:blipFill>
            </p:spPr>
            <p:txBody>
              <a:bodyPr/>
              <a:lstStyle/>
              <a:p>
                <a:r>
                  <a:rPr lang="en-IL">
                    <a:noFill/>
                  </a:rPr>
                  <a:t> </a:t>
                </a:r>
              </a:p>
            </p:txBody>
          </p:sp>
        </mc:Fallback>
      </mc:AlternateContent>
      <p:cxnSp>
        <p:nvCxnSpPr>
          <p:cNvPr id="46" name="Straight Arrow Connector 45">
            <a:extLst>
              <a:ext uri="{FF2B5EF4-FFF2-40B4-BE49-F238E27FC236}">
                <a16:creationId xmlns:a16="http://schemas.microsoft.com/office/drawing/2014/main" id="{D7ABF67A-5761-1413-98F4-0F648C9C012E}"/>
              </a:ext>
            </a:extLst>
          </p:cNvPr>
          <p:cNvCxnSpPr>
            <a:cxnSpLocks/>
          </p:cNvCxnSpPr>
          <p:nvPr/>
        </p:nvCxnSpPr>
        <p:spPr>
          <a:xfrm>
            <a:off x="6357974" y="3234265"/>
            <a:ext cx="0" cy="24816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 name="Graphic 3" descr="Add with solid fill">
            <a:extLst>
              <a:ext uri="{FF2B5EF4-FFF2-40B4-BE49-F238E27FC236}">
                <a16:creationId xmlns:a16="http://schemas.microsoft.com/office/drawing/2014/main" id="{1161617B-379C-E70B-CF2E-F159B13114C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34808" y="3896860"/>
            <a:ext cx="646331" cy="646331"/>
          </a:xfrm>
          <a:prstGeom prst="rect">
            <a:avLst/>
          </a:prstGeom>
        </p:spPr>
      </p:pic>
      <p:sp>
        <p:nvSpPr>
          <p:cNvPr id="5" name="TextBox 4">
            <a:extLst>
              <a:ext uri="{FF2B5EF4-FFF2-40B4-BE49-F238E27FC236}">
                <a16:creationId xmlns:a16="http://schemas.microsoft.com/office/drawing/2014/main" id="{8D6C7649-16F7-C952-3521-66607A214A62}"/>
              </a:ext>
            </a:extLst>
          </p:cNvPr>
          <p:cNvSpPr txBox="1"/>
          <p:nvPr/>
        </p:nvSpPr>
        <p:spPr>
          <a:xfrm>
            <a:off x="5238389" y="2091890"/>
            <a:ext cx="2193132" cy="400110"/>
          </a:xfrm>
          <a:prstGeom prst="rect">
            <a:avLst/>
          </a:prstGeom>
          <a:noFill/>
        </p:spPr>
        <p:txBody>
          <a:bodyPr wrap="square">
            <a:spAutoFit/>
          </a:bodyPr>
          <a:lstStyle/>
          <a:p>
            <a:pPr algn="ctr"/>
            <a:r>
              <a:rPr lang="en-US" sz="2000" b="1" dirty="0">
                <a:solidFill>
                  <a:srgbClr val="C00000"/>
                </a:solidFill>
                <a:latin typeface="Helvetica Neue Light" panose="02000403000000020004" pitchFamily="2" charset="0"/>
                <a:ea typeface="Helvetica Neue Light" panose="02000403000000020004" pitchFamily="2" charset="0"/>
              </a:rPr>
              <a:t>NOT</a:t>
            </a:r>
            <a:r>
              <a:rPr lang="en-US" sz="2000" dirty="0">
                <a:solidFill>
                  <a:schemeClr val="tx1"/>
                </a:solidFill>
                <a:latin typeface="Helvetica Neue Light" panose="02000403000000020004" pitchFamily="2" charset="0"/>
                <a:ea typeface="Helvetica Neue Light" panose="02000403000000020004" pitchFamily="2" charset="0"/>
              </a:rPr>
              <a:t> possible:</a:t>
            </a:r>
            <a:endParaRPr lang="en-IL" sz="2000" dirty="0">
              <a:solidFill>
                <a:schemeClr val="tx1"/>
              </a:solidFill>
              <a:latin typeface="Helvetica Neue Light" panose="02000403000000020004" pitchFamily="2" charset="0"/>
              <a:ea typeface="Helvetica Neue Light" panose="02000403000000020004" pitchFamily="2" charset="0"/>
            </a:endParaRPr>
          </a:p>
        </p:txBody>
      </p:sp>
      <p:sp>
        <p:nvSpPr>
          <p:cNvPr id="13" name="TextBox 12">
            <a:extLst>
              <a:ext uri="{FF2B5EF4-FFF2-40B4-BE49-F238E27FC236}">
                <a16:creationId xmlns:a16="http://schemas.microsoft.com/office/drawing/2014/main" id="{796502B7-84C5-178A-BA76-B1ED0E51506D}"/>
              </a:ext>
            </a:extLst>
          </p:cNvPr>
          <p:cNvSpPr txBox="1"/>
          <p:nvPr/>
        </p:nvSpPr>
        <p:spPr>
          <a:xfrm>
            <a:off x="8993087" y="5741649"/>
            <a:ext cx="1709122" cy="461665"/>
          </a:xfrm>
          <a:prstGeom prst="rect">
            <a:avLst/>
          </a:prstGeom>
          <a:noFill/>
        </p:spPr>
        <p:txBody>
          <a:bodyPr wrap="none" rtlCol="0">
            <a:spAutoFit/>
          </a:bodyPr>
          <a:lstStyle/>
          <a:p>
            <a:r>
              <a:rPr lang="en-IL"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Unlinkability</a:t>
            </a:r>
          </a:p>
        </p:txBody>
      </p:sp>
      <mc:AlternateContent xmlns:mc="http://schemas.openxmlformats.org/markup-compatibility/2006" xmlns:a14="http://schemas.microsoft.com/office/drawing/2010/main">
        <mc:Choice Requires="a14">
          <p:sp>
            <p:nvSpPr>
              <p:cNvPr id="14" name="Rounded Rectangle 13">
                <a:extLst>
                  <a:ext uri="{FF2B5EF4-FFF2-40B4-BE49-F238E27FC236}">
                    <a16:creationId xmlns:a16="http://schemas.microsoft.com/office/drawing/2014/main" id="{BA31C91F-BF71-1E46-4214-FC3F791CAE24}"/>
                  </a:ext>
                </a:extLst>
              </p:cNvPr>
              <p:cNvSpPr/>
              <p:nvPr/>
            </p:nvSpPr>
            <p:spPr>
              <a:xfrm>
                <a:off x="8290322" y="2670237"/>
                <a:ext cx="1320929" cy="689953"/>
              </a:xfrm>
              <a:prstGeom prst="roundRec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14" name="Rounded Rectangle 13">
                <a:extLst>
                  <a:ext uri="{FF2B5EF4-FFF2-40B4-BE49-F238E27FC236}">
                    <a16:creationId xmlns:a16="http://schemas.microsoft.com/office/drawing/2014/main" id="{BA31C91F-BF71-1E46-4214-FC3F791CAE24}"/>
                  </a:ext>
                </a:extLst>
              </p:cNvPr>
              <p:cNvSpPr>
                <a:spLocks noRot="1" noChangeAspect="1" noMove="1" noResize="1" noEditPoints="1" noAdjustHandles="1" noChangeArrowheads="1" noChangeShapeType="1" noTextEdit="1"/>
              </p:cNvSpPr>
              <p:nvPr/>
            </p:nvSpPr>
            <p:spPr>
              <a:xfrm>
                <a:off x="8290322" y="2670237"/>
                <a:ext cx="1320929" cy="689953"/>
              </a:xfrm>
              <a:prstGeom prst="roundRect">
                <a:avLst/>
              </a:prstGeom>
              <a:blipFill>
                <a:blip r:embed="rId17"/>
                <a:stretch>
                  <a:fillRect/>
                </a:stretch>
              </a:blipFill>
              <a:ln>
                <a:solidFill>
                  <a:schemeClr val="accent4">
                    <a:lumMod val="40000"/>
                    <a:lumOff val="6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5" name="Rounded Rectangle 14">
                <a:extLst>
                  <a:ext uri="{FF2B5EF4-FFF2-40B4-BE49-F238E27FC236}">
                    <a16:creationId xmlns:a16="http://schemas.microsoft.com/office/drawing/2014/main" id="{28A76853-3A0A-8300-6028-D9D3A0980236}"/>
                  </a:ext>
                </a:extLst>
              </p:cNvPr>
              <p:cNvSpPr/>
              <p:nvPr/>
            </p:nvSpPr>
            <p:spPr>
              <a:xfrm>
                <a:off x="10015348" y="2670237"/>
                <a:ext cx="1320929" cy="689953"/>
              </a:xfrm>
              <a:prstGeom prst="roundRec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2</m:t>
                              </m:r>
                            </m:sub>
                          </m:sSub>
                        </m:e>
                      </m:d>
                    </m:oMath>
                  </m:oMathPara>
                </a14:m>
                <a:endParaRPr lang="en-IL" sz="2000" dirty="0"/>
              </a:p>
            </p:txBody>
          </p:sp>
        </mc:Choice>
        <mc:Fallback xmlns="">
          <p:sp>
            <p:nvSpPr>
              <p:cNvPr id="15" name="Rounded Rectangle 14">
                <a:extLst>
                  <a:ext uri="{FF2B5EF4-FFF2-40B4-BE49-F238E27FC236}">
                    <a16:creationId xmlns:a16="http://schemas.microsoft.com/office/drawing/2014/main" id="{28A76853-3A0A-8300-6028-D9D3A0980236}"/>
                  </a:ext>
                </a:extLst>
              </p:cNvPr>
              <p:cNvSpPr>
                <a:spLocks noRot="1" noChangeAspect="1" noMove="1" noResize="1" noEditPoints="1" noAdjustHandles="1" noChangeArrowheads="1" noChangeShapeType="1" noTextEdit="1"/>
              </p:cNvSpPr>
              <p:nvPr/>
            </p:nvSpPr>
            <p:spPr>
              <a:xfrm>
                <a:off x="10015348" y="2670237"/>
                <a:ext cx="1320929" cy="689953"/>
              </a:xfrm>
              <a:prstGeom prst="roundRect">
                <a:avLst/>
              </a:prstGeom>
              <a:blipFill>
                <a:blip r:embed="rId18"/>
                <a:stretch>
                  <a:fillRect/>
                </a:stretch>
              </a:blipFill>
              <a:ln>
                <a:solidFill>
                  <a:schemeClr val="accent5">
                    <a:lumMod val="40000"/>
                    <a:lumOff val="60000"/>
                  </a:schemeClr>
                </a:solidFill>
              </a:ln>
            </p:spPr>
            <p:txBody>
              <a:bodyPr/>
              <a:lstStyle/>
              <a:p>
                <a:r>
                  <a:rPr lang="en-IL">
                    <a:noFill/>
                  </a:rPr>
                  <a:t> </a:t>
                </a:r>
              </a:p>
            </p:txBody>
          </p:sp>
        </mc:Fallback>
      </mc:AlternateContent>
      <p:sp>
        <p:nvSpPr>
          <p:cNvPr id="19" name="TextBox 18">
            <a:extLst>
              <a:ext uri="{FF2B5EF4-FFF2-40B4-BE49-F238E27FC236}">
                <a16:creationId xmlns:a16="http://schemas.microsoft.com/office/drawing/2014/main" id="{E39F3132-A9AB-7137-C987-914BCCEED4B1}"/>
              </a:ext>
            </a:extLst>
          </p:cNvPr>
          <p:cNvSpPr txBox="1"/>
          <p:nvPr/>
        </p:nvSpPr>
        <p:spPr>
          <a:xfrm>
            <a:off x="8223303" y="2091890"/>
            <a:ext cx="3112022" cy="400110"/>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Given two commitments</a:t>
            </a:r>
            <a:endParaRPr lang="en-IL" sz="2000" dirty="0">
              <a:latin typeface="Helvetica Neue Light" panose="02000403000000020004" pitchFamily="2" charset="0"/>
              <a:ea typeface="Helvetica Neue Light" panose="02000403000000020004" pitchFamily="2" charset="0"/>
            </a:endParaRPr>
          </a:p>
        </p:txBody>
      </p:sp>
      <p:sp>
        <p:nvSpPr>
          <p:cNvPr id="20" name="TextBox 19">
            <a:extLst>
              <a:ext uri="{FF2B5EF4-FFF2-40B4-BE49-F238E27FC236}">
                <a16:creationId xmlns:a16="http://schemas.microsoft.com/office/drawing/2014/main" id="{59094779-C7AA-71E8-532B-FFA54FBB9E8D}"/>
              </a:ext>
            </a:extLst>
          </p:cNvPr>
          <p:cNvSpPr txBox="1"/>
          <p:nvPr/>
        </p:nvSpPr>
        <p:spPr>
          <a:xfrm>
            <a:off x="8105762" y="3513005"/>
            <a:ext cx="3347104" cy="400110"/>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A re-randomization</a:t>
            </a:r>
            <a:endParaRPr lang="en-IL"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9C20B665-9596-FAAA-99CB-952C08FEE22D}"/>
                  </a:ext>
                </a:extLst>
              </p:cNvPr>
              <p:cNvSpPr/>
              <p:nvPr/>
            </p:nvSpPr>
            <p:spPr>
              <a:xfrm>
                <a:off x="9118849" y="3990589"/>
                <a:ext cx="1320929" cy="689953"/>
              </a:xfrm>
              <a:prstGeom prst="roundRect">
                <a:avLst/>
              </a:prstGeom>
              <a:pattFill prst="wdUpDiag">
                <a:fgClr>
                  <a:schemeClr val="accent4">
                    <a:lumMod val="20000"/>
                    <a:lumOff val="80000"/>
                  </a:schemeClr>
                </a:fgClr>
                <a:bgClr>
                  <a:schemeClr val="bg1"/>
                </a:bgClr>
              </a:patt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𝑐𝑜𝑚</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𝑘</m:t>
                              </m:r>
                            </m:e>
                            <m:sub>
                              <m:r>
                                <a:rPr lang="en-US" sz="2000" b="0" i="1" smtClean="0">
                                  <a:solidFill>
                                    <a:schemeClr val="tx1"/>
                                  </a:solidFill>
                                  <a:latin typeface="Cambria Math" panose="02040503050406030204" pitchFamily="18" charset="0"/>
                                </a:rPr>
                                <m:t>1</m:t>
                              </m:r>
                            </m:sub>
                          </m:sSub>
                        </m:e>
                      </m:d>
                    </m:oMath>
                  </m:oMathPara>
                </a14:m>
                <a:endParaRPr lang="en-IL" sz="2000" dirty="0"/>
              </a:p>
            </p:txBody>
          </p:sp>
        </mc:Choice>
        <mc:Fallback xmlns="">
          <p:sp>
            <p:nvSpPr>
              <p:cNvPr id="21" name="Rounded Rectangle 20">
                <a:extLst>
                  <a:ext uri="{FF2B5EF4-FFF2-40B4-BE49-F238E27FC236}">
                    <a16:creationId xmlns:a16="http://schemas.microsoft.com/office/drawing/2014/main" id="{9C20B665-9596-FAAA-99CB-952C08FEE22D}"/>
                  </a:ext>
                </a:extLst>
              </p:cNvPr>
              <p:cNvSpPr>
                <a:spLocks noRot="1" noChangeAspect="1" noMove="1" noResize="1" noEditPoints="1" noAdjustHandles="1" noChangeArrowheads="1" noChangeShapeType="1" noTextEdit="1"/>
              </p:cNvSpPr>
              <p:nvPr/>
            </p:nvSpPr>
            <p:spPr>
              <a:xfrm>
                <a:off x="9118849" y="3990589"/>
                <a:ext cx="1320929" cy="689953"/>
              </a:xfrm>
              <a:prstGeom prst="roundRect">
                <a:avLst/>
              </a:prstGeom>
              <a:blipFill>
                <a:blip r:embed="rId19"/>
                <a:stretch>
                  <a:fillRect/>
                </a:stretch>
              </a:blipFill>
              <a:ln>
                <a:solidFill>
                  <a:schemeClr val="accent4">
                    <a:lumMod val="40000"/>
                    <a:lumOff val="60000"/>
                  </a:schemeClr>
                </a:solidFill>
              </a:ln>
            </p:spPr>
            <p:txBody>
              <a:bodyPr/>
              <a:lstStyle/>
              <a:p>
                <a:r>
                  <a:rPr lang="en-IL">
                    <a:noFill/>
                  </a:rPr>
                  <a:t> </a:t>
                </a:r>
              </a:p>
            </p:txBody>
          </p:sp>
        </mc:Fallback>
      </mc:AlternateContent>
      <p:sp>
        <p:nvSpPr>
          <p:cNvPr id="22" name="TextBox 21">
            <a:extLst>
              <a:ext uri="{FF2B5EF4-FFF2-40B4-BE49-F238E27FC236}">
                <a16:creationId xmlns:a16="http://schemas.microsoft.com/office/drawing/2014/main" id="{9153F9C3-B8FA-1A6B-BB80-BFB5F3B231FB}"/>
              </a:ext>
            </a:extLst>
          </p:cNvPr>
          <p:cNvSpPr txBox="1"/>
          <p:nvPr/>
        </p:nvSpPr>
        <p:spPr>
          <a:xfrm>
            <a:off x="8164046" y="4806965"/>
            <a:ext cx="3347104" cy="707886"/>
          </a:xfrm>
          <a:prstGeom prst="rect">
            <a:avLst/>
          </a:prstGeom>
          <a:noFill/>
        </p:spPr>
        <p:txBody>
          <a:bodyPr wrap="square">
            <a:spAutoFit/>
          </a:bodyPr>
          <a:lstStyle/>
          <a:p>
            <a:pPr algn="ctr"/>
            <a:r>
              <a:rPr lang="en-US" sz="2000" dirty="0">
                <a:latin typeface="Helvetica Neue Light" panose="02000403000000020004" pitchFamily="2" charset="0"/>
                <a:ea typeface="Helvetica Neue Light" panose="02000403000000020004" pitchFamily="2" charset="0"/>
              </a:rPr>
              <a:t>should be </a:t>
            </a:r>
            <a:r>
              <a:rPr lang="en-US" sz="2000" b="1" dirty="0" err="1">
                <a:solidFill>
                  <a:srgbClr val="C00000"/>
                </a:solidFill>
                <a:latin typeface="Helvetica Neue Light" panose="02000403000000020004" pitchFamily="2" charset="0"/>
                <a:ea typeface="Helvetica Neue Light" panose="02000403000000020004" pitchFamily="2" charset="0"/>
              </a:rPr>
              <a:t>unlinkable</a:t>
            </a:r>
            <a:r>
              <a:rPr lang="en-US" sz="2000" dirty="0">
                <a:latin typeface="Helvetica Neue Light" panose="02000403000000020004" pitchFamily="2" charset="0"/>
                <a:ea typeface="Helvetica Neue Light" panose="02000403000000020004" pitchFamily="2" charset="0"/>
              </a:rPr>
              <a:t> to the commitment it came from </a:t>
            </a:r>
            <a:endParaRPr lang="en-IL"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BEF9BAB-2AEF-206F-5265-1B8574D718C4}"/>
                  </a:ext>
                </a:extLst>
              </p:cNvPr>
              <p:cNvSpPr txBox="1"/>
              <p:nvPr/>
            </p:nvSpPr>
            <p:spPr>
              <a:xfrm>
                <a:off x="1396918" y="6195577"/>
                <a:ext cx="1988045"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Correctness</a:t>
                </a:r>
              </a:p>
            </p:txBody>
          </p:sp>
        </mc:Choice>
        <mc:Fallback xmlns="">
          <p:sp>
            <p:nvSpPr>
              <p:cNvPr id="23" name="TextBox 22">
                <a:extLst>
                  <a:ext uri="{FF2B5EF4-FFF2-40B4-BE49-F238E27FC236}">
                    <a16:creationId xmlns:a16="http://schemas.microsoft.com/office/drawing/2014/main" id="{BBEF9BAB-2AEF-206F-5265-1B8574D718C4}"/>
                  </a:ext>
                </a:extLst>
              </p:cNvPr>
              <p:cNvSpPr txBox="1">
                <a:spLocks noRot="1" noChangeAspect="1" noMove="1" noResize="1" noEditPoints="1" noAdjustHandles="1" noChangeArrowheads="1" noChangeShapeType="1" noTextEdit="1"/>
              </p:cNvSpPr>
              <p:nvPr/>
            </p:nvSpPr>
            <p:spPr>
              <a:xfrm>
                <a:off x="1396918" y="6195577"/>
                <a:ext cx="1988045" cy="461665"/>
              </a:xfrm>
              <a:prstGeom prst="rect">
                <a:avLst/>
              </a:prstGeom>
              <a:blipFill>
                <a:blip r:embed="rId20"/>
                <a:stretch>
                  <a:fillRect t="-10526" r="-3797" b="-26316"/>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D32E953-2474-0DD2-D1AE-601EF1BAD05E}"/>
                  </a:ext>
                </a:extLst>
              </p:cNvPr>
              <p:cNvSpPr txBox="1"/>
              <p:nvPr/>
            </p:nvSpPr>
            <p:spPr>
              <a:xfrm>
                <a:off x="5271436" y="6199279"/>
                <a:ext cx="1936749"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Uniqueness</a:t>
                </a:r>
              </a:p>
            </p:txBody>
          </p:sp>
        </mc:Choice>
        <mc:Fallback xmlns="">
          <p:sp>
            <p:nvSpPr>
              <p:cNvPr id="24" name="TextBox 23">
                <a:extLst>
                  <a:ext uri="{FF2B5EF4-FFF2-40B4-BE49-F238E27FC236}">
                    <a16:creationId xmlns:a16="http://schemas.microsoft.com/office/drawing/2014/main" id="{AD32E953-2474-0DD2-D1AE-601EF1BAD05E}"/>
                  </a:ext>
                </a:extLst>
              </p:cNvPr>
              <p:cNvSpPr txBox="1">
                <a:spLocks noRot="1" noChangeAspect="1" noMove="1" noResize="1" noEditPoints="1" noAdjustHandles="1" noChangeArrowheads="1" noChangeShapeType="1" noTextEdit="1"/>
              </p:cNvSpPr>
              <p:nvPr/>
            </p:nvSpPr>
            <p:spPr>
              <a:xfrm>
                <a:off x="5271436" y="6199279"/>
                <a:ext cx="1936749" cy="461665"/>
              </a:xfrm>
              <a:prstGeom prst="rect">
                <a:avLst/>
              </a:prstGeom>
              <a:blipFill>
                <a:blip r:embed="rId21"/>
                <a:stretch>
                  <a:fillRect t="-10811" r="-3922" b="-27027"/>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3316C79-D757-4458-767F-B51B327A1700}"/>
                  </a:ext>
                </a:extLst>
              </p:cNvPr>
              <p:cNvSpPr txBox="1"/>
              <p:nvPr/>
            </p:nvSpPr>
            <p:spPr>
              <a:xfrm>
                <a:off x="8610339" y="6199279"/>
                <a:ext cx="2454518" cy="461665"/>
              </a:xfrm>
              <a:prstGeom prst="rect">
                <a:avLst/>
              </a:prstGeom>
              <a:noFill/>
            </p:spPr>
            <p:txBody>
              <a:bodyPr wrap="none" rtlCol="0">
                <a:spAutoFit/>
              </a:bodyPr>
              <a:lstStyle/>
              <a:p>
                <a14:m>
                  <m:oMath xmlns:m="http://schemas.openxmlformats.org/officeDocument/2006/math">
                    <m:r>
                      <a:rPr lang="en-IL" sz="2400" b="1" i="1" smtClean="0">
                        <a:solidFill>
                          <a:schemeClr val="tx2"/>
                        </a:solidFill>
                        <a:latin typeface="Cambria Math" panose="02040503050406030204" pitchFamily="18" charset="0"/>
                        <a:ea typeface="Cambria Math" panose="02040503050406030204" pitchFamily="18" charset="0"/>
                        <a:cs typeface="Helvetica Neue Condensed" panose="02000503000000020004" pitchFamily="2" charset="0"/>
                      </a:rPr>
                      <m:t>⇒</m:t>
                    </m:r>
                  </m:oMath>
                </a14:m>
                <a:r>
                  <a:rPr lang="en-IL" sz="2400"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 Unpredictability</a:t>
                </a:r>
              </a:p>
            </p:txBody>
          </p:sp>
        </mc:Choice>
        <mc:Fallback xmlns="">
          <p:sp>
            <p:nvSpPr>
              <p:cNvPr id="25" name="TextBox 24">
                <a:extLst>
                  <a:ext uri="{FF2B5EF4-FFF2-40B4-BE49-F238E27FC236}">
                    <a16:creationId xmlns:a16="http://schemas.microsoft.com/office/drawing/2014/main" id="{23316C79-D757-4458-767F-B51B327A1700}"/>
                  </a:ext>
                </a:extLst>
              </p:cNvPr>
              <p:cNvSpPr txBox="1">
                <a:spLocks noRot="1" noChangeAspect="1" noMove="1" noResize="1" noEditPoints="1" noAdjustHandles="1" noChangeArrowheads="1" noChangeShapeType="1" noTextEdit="1"/>
              </p:cNvSpPr>
              <p:nvPr/>
            </p:nvSpPr>
            <p:spPr>
              <a:xfrm>
                <a:off x="8610339" y="6199279"/>
                <a:ext cx="2454518" cy="461665"/>
              </a:xfrm>
              <a:prstGeom prst="rect">
                <a:avLst/>
              </a:prstGeom>
              <a:blipFill>
                <a:blip r:embed="rId22"/>
                <a:stretch>
                  <a:fillRect t="-10811" r="-2564" b="-27027"/>
                </a:stretch>
              </a:blipFill>
            </p:spPr>
            <p:txBody>
              <a:bodyPr/>
              <a:lstStyle/>
              <a:p>
                <a:r>
                  <a:rPr lang="en-IL">
                    <a:noFill/>
                  </a:rPr>
                  <a:t> </a:t>
                </a:r>
              </a:p>
            </p:txBody>
          </p:sp>
        </mc:Fallback>
      </mc:AlternateContent>
      <p:sp>
        <p:nvSpPr>
          <p:cNvPr id="3" name="Rectangle 2">
            <a:extLst>
              <a:ext uri="{FF2B5EF4-FFF2-40B4-BE49-F238E27FC236}">
                <a16:creationId xmlns:a16="http://schemas.microsoft.com/office/drawing/2014/main" id="{4134B9A1-EB7E-222A-7905-4FF94275E40D}"/>
              </a:ext>
            </a:extLst>
          </p:cNvPr>
          <p:cNvSpPr/>
          <p:nvPr/>
        </p:nvSpPr>
        <p:spPr>
          <a:xfrm>
            <a:off x="282701" y="1839525"/>
            <a:ext cx="7654250" cy="5474369"/>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7" name="Rounded Rectangle 16">
            <a:extLst>
              <a:ext uri="{FF2B5EF4-FFF2-40B4-BE49-F238E27FC236}">
                <a16:creationId xmlns:a16="http://schemas.microsoft.com/office/drawing/2014/main" id="{7F1B7D05-0464-5650-BDB5-D29723388E20}"/>
              </a:ext>
            </a:extLst>
          </p:cNvPr>
          <p:cNvSpPr/>
          <p:nvPr/>
        </p:nvSpPr>
        <p:spPr>
          <a:xfrm>
            <a:off x="720658" y="2091890"/>
            <a:ext cx="6487527" cy="3159187"/>
          </a:xfrm>
          <a:prstGeom prst="roundRect">
            <a:avLst>
              <a:gd name="adj" fmla="val 5481"/>
            </a:avLst>
          </a:prstGeom>
          <a:solidFill>
            <a:schemeClr val="bg1">
              <a:lumMod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6566FFC-3026-F853-15A7-EC3A8923D418}"/>
                  </a:ext>
                </a:extLst>
              </p:cNvPr>
              <p:cNvSpPr txBox="1"/>
              <p:nvPr/>
            </p:nvSpPr>
            <p:spPr>
              <a:xfrm>
                <a:off x="838200" y="2223494"/>
                <a:ext cx="7267561" cy="292387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This is not enough for SSLE!</a:t>
                </a:r>
              </a:p>
              <a:p>
                <a:pPr marL="342900" indent="-342900">
                  <a:spcAft>
                    <a:spcPts val="1200"/>
                  </a:spcAft>
                  <a:buFont typeface="Arial" panose="020B0604020202020204" pitchFamily="34" charset="0"/>
                  <a:buChar char="•"/>
                </a:pPr>
                <a14:m>
                  <m:oMath xmlns:m="http://schemas.openxmlformats.org/officeDocument/2006/math">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𝑐𝑜𝑚</m:t>
                    </m:r>
                    <m:d>
                      <m:d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dPr>
                      <m:e>
                        <m:sSub>
                          <m:sSub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sSub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1</m:t>
                            </m:r>
                          </m:sub>
                        </m:sSub>
                      </m:e>
                    </m:d>
                  </m:oMath>
                </a14:m>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 and/or </a:t>
                </a:r>
                <a14:m>
                  <m:oMath xmlns:m="http://schemas.openxmlformats.org/officeDocument/2006/math">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𝑐𝑜𝑚</m:t>
                    </m:r>
                    <m:d>
                      <m:d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dPr>
                      <m:e>
                        <m:sSub>
                          <m:sSubPr>
                            <m:ctrlP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ctrlPr>
                          </m:sSubPr>
                          <m:e>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𝑘</m:t>
                            </m:r>
                          </m:e>
                          <m:sub>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2</m:t>
                            </m:r>
                          </m:sub>
                        </m:sSub>
                      </m:e>
                    </m:d>
                    <m:r>
                      <a:rPr lang="en-US" sz="2400" b="0" i="1" smtClean="0">
                        <a:latin typeface="Cambria Math" panose="02040503050406030204" pitchFamily="18" charset="0"/>
                        <a:ea typeface="Helvetica Neue Light" panose="02000403000000020004" pitchFamily="2" charset="0"/>
                        <a:cs typeface="Helvetica Neue Condensed" panose="02000503000000020004" pitchFamily="2" charset="0"/>
                      </a:rPr>
                      <m:t> </m:t>
                    </m:r>
                  </m:oMath>
                </a14:m>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might have been </a:t>
                </a:r>
                <a:b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b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re-randomized by a corrupted party</a:t>
                </a:r>
              </a:p>
              <a:p>
                <a:pPr marL="342900" indent="-342900">
                  <a:spcAft>
                    <a:spcPts val="1200"/>
                  </a:spcAft>
                  <a:buFont typeface="Arial" panose="020B0604020202020204" pitchFamily="34" charset="0"/>
                  <a:buChar char="•"/>
                </a:pP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In the paper:</a:t>
                </a:r>
              </a:p>
              <a:p>
                <a:pPr marL="800100" lvl="1" indent="-342900">
                  <a:spcAft>
                    <a:spcPts val="1200"/>
                  </a:spcAft>
                  <a:buFont typeface="Arial" panose="020B0604020202020204" pitchFamily="34" charset="0"/>
                  <a:buChar char="•"/>
                </a:pP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Stronger definition</a:t>
                </a:r>
              </a:p>
              <a:p>
                <a:pPr marL="800100" lvl="1" indent="-342900">
                  <a:spcAft>
                    <a:spcPts val="1200"/>
                  </a:spcAft>
                  <a:buFont typeface="Arial" panose="020B0604020202020204" pitchFamily="34" charset="0"/>
                  <a:buChar char="•"/>
                </a:pPr>
                <a:r>
                  <a:rPr lang="en-IL" sz="2400" dirty="0">
                    <a:latin typeface="Helvetica Neue Light" panose="02000403000000020004" pitchFamily="2" charset="0"/>
                    <a:ea typeface="Helvetica Neue Light" panose="02000403000000020004" pitchFamily="2" charset="0"/>
                    <a:cs typeface="Helvetica Neue Condensed" panose="02000503000000020004" pitchFamily="2" charset="0"/>
                  </a:rPr>
                  <a:t>Augmented constructions</a:t>
                </a:r>
              </a:p>
            </p:txBody>
          </p:sp>
        </mc:Choice>
        <mc:Fallback xmlns="">
          <p:sp>
            <p:nvSpPr>
              <p:cNvPr id="16" name="TextBox 15">
                <a:extLst>
                  <a:ext uri="{FF2B5EF4-FFF2-40B4-BE49-F238E27FC236}">
                    <a16:creationId xmlns:a16="http://schemas.microsoft.com/office/drawing/2014/main" id="{26566FFC-3026-F853-15A7-EC3A8923D418}"/>
                  </a:ext>
                </a:extLst>
              </p:cNvPr>
              <p:cNvSpPr txBox="1">
                <a:spLocks noRot="1" noChangeAspect="1" noMove="1" noResize="1" noEditPoints="1" noAdjustHandles="1" noChangeArrowheads="1" noChangeShapeType="1" noTextEdit="1"/>
              </p:cNvSpPr>
              <p:nvPr/>
            </p:nvSpPr>
            <p:spPr>
              <a:xfrm>
                <a:off x="838200" y="2223494"/>
                <a:ext cx="7267561" cy="2923877"/>
              </a:xfrm>
              <a:prstGeom prst="rect">
                <a:avLst/>
              </a:prstGeom>
              <a:blipFill>
                <a:blip r:embed="rId23"/>
                <a:stretch>
                  <a:fillRect l="-1222" t="-1732" b="-3896"/>
                </a:stretch>
              </a:blipFill>
            </p:spPr>
            <p:txBody>
              <a:bodyPr/>
              <a:lstStyle/>
              <a:p>
                <a:r>
                  <a:rPr lang="en-IL">
                    <a:noFill/>
                  </a:rPr>
                  <a:t> </a:t>
                </a:r>
              </a:p>
            </p:txBody>
          </p:sp>
        </mc:Fallback>
      </mc:AlternateContent>
    </p:spTree>
    <p:extLst>
      <p:ext uri="{BB962C8B-B14F-4D97-AF65-F5344CB8AC3E}">
        <p14:creationId xmlns:p14="http://schemas.microsoft.com/office/powerpoint/2010/main" val="46966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C74158-CA86-406C-CA74-0AE7F31E5661}"/>
              </a:ext>
            </a:extLst>
          </p:cNvPr>
          <p:cNvSpPr txBox="1">
            <a:spLocks/>
          </p:cNvSpPr>
          <p:nvPr/>
        </p:nvSpPr>
        <p:spPr>
          <a:xfrm>
            <a:off x="798256" y="451783"/>
            <a:ext cx="813143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RRCs from Ring-LWE</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5" name="Content Placeholder 2">
            <a:extLst>
              <a:ext uri="{FF2B5EF4-FFF2-40B4-BE49-F238E27FC236}">
                <a16:creationId xmlns:a16="http://schemas.microsoft.com/office/drawing/2014/main" id="{1115CB9B-BD4E-F3A8-068F-D769027A8B71}"/>
              </a:ext>
            </a:extLst>
          </p:cNvPr>
          <p:cNvSpPr>
            <a:spLocks noGrp="1"/>
          </p:cNvSpPr>
          <p:nvPr>
            <p:ph idx="1"/>
          </p:nvPr>
        </p:nvSpPr>
        <p:spPr>
          <a:xfrm>
            <a:off x="809630" y="1485900"/>
            <a:ext cx="10515600" cy="4691063"/>
          </a:xfrm>
        </p:spPr>
        <p:txBody>
          <a:bodyPr/>
          <a:lstStyle/>
          <a:p>
            <a:pPr marL="0" indent="0">
              <a:buNone/>
            </a:pPr>
            <a:r>
              <a:rPr lang="en-IL" b="1" dirty="0">
                <a:latin typeface="Helvetica Neue Condensed" panose="02000503000000020004" pitchFamily="2" charset="0"/>
                <a:ea typeface="Helvetica Neue Condensed" panose="02000503000000020004" pitchFamily="2" charset="0"/>
                <a:cs typeface="Helvetica Neue Condensed" panose="02000503000000020004" pitchFamily="2" charset="0"/>
              </a:rPr>
              <a:t>We construct a </a:t>
            </a:r>
            <a:r>
              <a:rPr 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practical lattice-based SSLE protocol</a:t>
            </a:r>
          </a:p>
        </p:txBody>
      </p:sp>
      <p:sp>
        <p:nvSpPr>
          <p:cNvPr id="7" name="Rounded Rectangle 6">
            <a:extLst>
              <a:ext uri="{FF2B5EF4-FFF2-40B4-BE49-F238E27FC236}">
                <a16:creationId xmlns:a16="http://schemas.microsoft.com/office/drawing/2014/main" id="{0AA49D35-12C5-3AB7-3D3D-319E9AB80E53}"/>
              </a:ext>
            </a:extLst>
          </p:cNvPr>
          <p:cNvSpPr/>
          <p:nvPr/>
        </p:nvSpPr>
        <p:spPr>
          <a:xfrm>
            <a:off x="828677" y="2185988"/>
            <a:ext cx="4371975" cy="3986212"/>
          </a:xfrm>
          <a:prstGeom prst="round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8E5E5317-F344-3A7D-18EB-C8AC36C47993}"/>
              </a:ext>
            </a:extLst>
          </p:cNvPr>
          <p:cNvSpPr txBox="1"/>
          <p:nvPr/>
        </p:nvSpPr>
        <p:spPr>
          <a:xfrm>
            <a:off x="596504" y="2474893"/>
            <a:ext cx="4836319" cy="954107"/>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Generalize the </a:t>
            </a:r>
            <a:b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b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BEHG protocol</a:t>
            </a:r>
          </a:p>
        </p:txBody>
      </p:sp>
      <p:sp>
        <p:nvSpPr>
          <p:cNvPr id="10" name="Rounded Rectangle 9">
            <a:extLst>
              <a:ext uri="{FF2B5EF4-FFF2-40B4-BE49-F238E27FC236}">
                <a16:creationId xmlns:a16="http://schemas.microsoft.com/office/drawing/2014/main" id="{4044E76C-0417-08AF-09D9-714C9C6178EF}"/>
              </a:ext>
            </a:extLst>
          </p:cNvPr>
          <p:cNvSpPr/>
          <p:nvPr/>
        </p:nvSpPr>
        <p:spPr>
          <a:xfrm>
            <a:off x="1026318" y="4572000"/>
            <a:ext cx="3976689" cy="1352549"/>
          </a:xfrm>
          <a:prstGeom prst="roundRect">
            <a:avLst/>
          </a:prstGeom>
          <a:solidFill>
            <a:schemeClr val="bg1"/>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TextBox 10">
            <a:extLst>
              <a:ext uri="{FF2B5EF4-FFF2-40B4-BE49-F238E27FC236}">
                <a16:creationId xmlns:a16="http://schemas.microsoft.com/office/drawing/2014/main" id="{DDF44BD9-BFFD-E9A3-B939-C6FBE50EE58C}"/>
              </a:ext>
            </a:extLst>
          </p:cNvPr>
          <p:cNvSpPr txBox="1"/>
          <p:nvPr/>
        </p:nvSpPr>
        <p:spPr>
          <a:xfrm>
            <a:off x="596502" y="4743421"/>
            <a:ext cx="4836319" cy="954107"/>
          </a:xfrm>
          <a:prstGeom prst="rect">
            <a:avLst/>
          </a:prstGeom>
          <a:noFill/>
        </p:spPr>
        <p:txBody>
          <a:bodyPr wrap="square">
            <a:spAutoFit/>
          </a:bodyPr>
          <a:lstStyle/>
          <a:p>
            <a:pPr algn="ctr"/>
            <a:r>
              <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rPr>
              <a:t>Re-randomizable Commitments (RRCs)</a:t>
            </a:r>
          </a:p>
        </p:txBody>
      </p:sp>
      <p:sp>
        <p:nvSpPr>
          <p:cNvPr id="12" name="TextBox 11">
            <a:extLst>
              <a:ext uri="{FF2B5EF4-FFF2-40B4-BE49-F238E27FC236}">
                <a16:creationId xmlns:a16="http://schemas.microsoft.com/office/drawing/2014/main" id="{8244B08D-9415-BA22-6026-810F227FBCC1}"/>
              </a:ext>
            </a:extLst>
          </p:cNvPr>
          <p:cNvSpPr txBox="1"/>
          <p:nvPr/>
        </p:nvSpPr>
        <p:spPr>
          <a:xfrm>
            <a:off x="-200022" y="4091614"/>
            <a:ext cx="4836319"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New notion:</a:t>
            </a:r>
          </a:p>
        </p:txBody>
      </p:sp>
      <p:cxnSp>
        <p:nvCxnSpPr>
          <p:cNvPr id="15" name="Elbow Connector 14">
            <a:extLst>
              <a:ext uri="{FF2B5EF4-FFF2-40B4-BE49-F238E27FC236}">
                <a16:creationId xmlns:a16="http://schemas.microsoft.com/office/drawing/2014/main" id="{997A24B1-4C8A-9852-F5D0-1033C73C854C}"/>
              </a:ext>
            </a:extLst>
          </p:cNvPr>
          <p:cNvCxnSpPr/>
          <p:nvPr/>
        </p:nvCxnSpPr>
        <p:spPr>
          <a:xfrm flipV="1">
            <a:off x="5003007" y="3429000"/>
            <a:ext cx="1897859" cy="1819274"/>
          </a:xfrm>
          <a:prstGeom prst="bentConnector3">
            <a:avLst/>
          </a:prstGeom>
          <a:ln w="57150">
            <a:solidFill>
              <a:srgbClr val="1D2F6C"/>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DC4AF7D2-6213-F55B-9EB7-2EE51804C25E}"/>
              </a:ext>
            </a:extLst>
          </p:cNvPr>
          <p:cNvSpPr/>
          <p:nvPr/>
        </p:nvSpPr>
        <p:spPr>
          <a:xfrm>
            <a:off x="7888499" y="3390501"/>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TextBox 16">
            <a:extLst>
              <a:ext uri="{FF2B5EF4-FFF2-40B4-BE49-F238E27FC236}">
                <a16:creationId xmlns:a16="http://schemas.microsoft.com/office/drawing/2014/main" id="{F224B43C-DC21-8A77-F066-5975F079825B}"/>
              </a:ext>
            </a:extLst>
          </p:cNvPr>
          <p:cNvSpPr txBox="1"/>
          <p:nvPr/>
        </p:nvSpPr>
        <p:spPr>
          <a:xfrm>
            <a:off x="6665714" y="2311191"/>
            <a:ext cx="4836319" cy="954107"/>
          </a:xfrm>
          <a:prstGeom prst="rect">
            <a:avLst/>
          </a:prstGeom>
          <a:noFill/>
          <a:ln>
            <a:noFill/>
          </a:ln>
        </p:spPr>
        <p:txBody>
          <a:bodyPr wrap="square">
            <a:spAutoFit/>
          </a:bodyPr>
          <a:lstStyle/>
          <a:p>
            <a:pPr algn="ct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Two lattice-based </a:t>
            </a:r>
            <a:b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br>
            <a:r>
              <a:rPr lang="en-US" sz="2800" dirty="0">
                <a:latin typeface="Helvetica Neue Medium" panose="02000503000000020004" pitchFamily="2" charset="0"/>
                <a:ea typeface="Helvetica Neue Medium" panose="02000503000000020004" pitchFamily="2" charset="0"/>
                <a:cs typeface="Helvetica Neue Medium" panose="02000503000000020004" pitchFamily="2" charset="0"/>
              </a:rPr>
              <a:t>RRC constructions</a:t>
            </a:r>
            <a:endParaRPr lang="en-IL" sz="280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8" name="TextBox 17">
            <a:extLst>
              <a:ext uri="{FF2B5EF4-FFF2-40B4-BE49-F238E27FC236}">
                <a16:creationId xmlns:a16="http://schemas.microsoft.com/office/drawing/2014/main" id="{170A1B4E-52D3-F857-AB07-E3562E8BA449}"/>
              </a:ext>
            </a:extLst>
          </p:cNvPr>
          <p:cNvSpPr txBox="1"/>
          <p:nvPr/>
        </p:nvSpPr>
        <p:spPr>
          <a:xfrm>
            <a:off x="7490528" y="3669836"/>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LWE</a:t>
            </a:r>
          </a:p>
        </p:txBody>
      </p:sp>
      <p:sp>
        <p:nvSpPr>
          <p:cNvPr id="19" name="Rounded Rectangle 18">
            <a:extLst>
              <a:ext uri="{FF2B5EF4-FFF2-40B4-BE49-F238E27FC236}">
                <a16:creationId xmlns:a16="http://schemas.microsoft.com/office/drawing/2014/main" id="{C3E6DB73-AF04-3D52-BF93-47B70E2ADBE3}"/>
              </a:ext>
            </a:extLst>
          </p:cNvPr>
          <p:cNvSpPr/>
          <p:nvPr/>
        </p:nvSpPr>
        <p:spPr>
          <a:xfrm>
            <a:off x="7888499" y="4779544"/>
            <a:ext cx="2477690" cy="1081891"/>
          </a:xfrm>
          <a:prstGeom prst="roundRect">
            <a:avLst/>
          </a:prstGeom>
          <a:solidFill>
            <a:schemeClr val="tx2"/>
          </a:solid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TextBox 19">
            <a:extLst>
              <a:ext uri="{FF2B5EF4-FFF2-40B4-BE49-F238E27FC236}">
                <a16:creationId xmlns:a16="http://schemas.microsoft.com/office/drawing/2014/main" id="{6A71C6E2-D168-926F-6461-1330BCF3C9DC}"/>
              </a:ext>
            </a:extLst>
          </p:cNvPr>
          <p:cNvSpPr txBox="1"/>
          <p:nvPr/>
        </p:nvSpPr>
        <p:spPr>
          <a:xfrm>
            <a:off x="7506010" y="5086680"/>
            <a:ext cx="3242668" cy="523220"/>
          </a:xfrm>
          <a:prstGeom prst="rect">
            <a:avLst/>
          </a:prstGeom>
          <a:noFill/>
        </p:spPr>
        <p:txBody>
          <a:bodyPr wrap="square">
            <a:spAutoFit/>
          </a:bodyPr>
          <a:lstStyle/>
          <a:p>
            <a:pPr algn="ctr"/>
            <a:r>
              <a:rPr lang="en-IL" sz="28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Ring-LWE</a:t>
            </a:r>
          </a:p>
        </p:txBody>
      </p:sp>
      <p:sp>
        <p:nvSpPr>
          <p:cNvPr id="21" name="Rounded Rectangle 20">
            <a:extLst>
              <a:ext uri="{FF2B5EF4-FFF2-40B4-BE49-F238E27FC236}">
                <a16:creationId xmlns:a16="http://schemas.microsoft.com/office/drawing/2014/main" id="{3542AF77-8D12-47BF-323E-28F882A93F9F}"/>
              </a:ext>
            </a:extLst>
          </p:cNvPr>
          <p:cNvSpPr/>
          <p:nvPr/>
        </p:nvSpPr>
        <p:spPr>
          <a:xfrm>
            <a:off x="6897887" y="2185988"/>
            <a:ext cx="4371975" cy="3986212"/>
          </a:xfrm>
          <a:prstGeom prst="roundRect">
            <a:avLst/>
          </a:prstGeom>
          <a:noFill/>
          <a:ln w="57150">
            <a:solidFill>
              <a:srgbClr val="1D2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Rectangle 1">
            <a:extLst>
              <a:ext uri="{FF2B5EF4-FFF2-40B4-BE49-F238E27FC236}">
                <a16:creationId xmlns:a16="http://schemas.microsoft.com/office/drawing/2014/main" id="{CBED3A0F-9637-B262-CB2A-11253303ACE1}"/>
              </a:ext>
            </a:extLst>
          </p:cNvPr>
          <p:cNvSpPr/>
          <p:nvPr/>
        </p:nvSpPr>
        <p:spPr>
          <a:xfrm>
            <a:off x="282701" y="2031999"/>
            <a:ext cx="6559818" cy="5281895"/>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3" name="Rectangle 2">
            <a:extLst>
              <a:ext uri="{FF2B5EF4-FFF2-40B4-BE49-F238E27FC236}">
                <a16:creationId xmlns:a16="http://schemas.microsoft.com/office/drawing/2014/main" id="{44773CBF-3010-BAD7-98A8-0D53D074216B}"/>
              </a:ext>
            </a:extLst>
          </p:cNvPr>
          <p:cNvSpPr/>
          <p:nvPr/>
        </p:nvSpPr>
        <p:spPr>
          <a:xfrm>
            <a:off x="7506009" y="3284733"/>
            <a:ext cx="3242669" cy="1251603"/>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4" name="Rounded Rectangle 13">
            <a:extLst>
              <a:ext uri="{FF2B5EF4-FFF2-40B4-BE49-F238E27FC236}">
                <a16:creationId xmlns:a16="http://schemas.microsoft.com/office/drawing/2014/main" id="{99FDBC4D-6D2E-D50E-B1FE-75EA8428B766}"/>
              </a:ext>
            </a:extLst>
          </p:cNvPr>
          <p:cNvSpPr/>
          <p:nvPr/>
        </p:nvSpPr>
        <p:spPr>
          <a:xfrm>
            <a:off x="1094069" y="2427545"/>
            <a:ext cx="3915639" cy="1242291"/>
          </a:xfrm>
          <a:prstGeom prst="roundRect">
            <a:avLst>
              <a:gd name="adj" fmla="val 5481"/>
            </a:avLst>
          </a:prstGeom>
          <a:solidFill>
            <a:schemeClr val="bg1">
              <a:lumMod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TextBox 21">
            <a:extLst>
              <a:ext uri="{FF2B5EF4-FFF2-40B4-BE49-F238E27FC236}">
                <a16:creationId xmlns:a16="http://schemas.microsoft.com/office/drawing/2014/main" id="{284C6043-CB67-B0CA-2ABA-E94534A90044}"/>
              </a:ext>
            </a:extLst>
          </p:cNvPr>
          <p:cNvSpPr txBox="1"/>
          <p:nvPr/>
        </p:nvSpPr>
        <p:spPr>
          <a:xfrm>
            <a:off x="940677" y="2541116"/>
            <a:ext cx="4164806" cy="984885"/>
          </a:xfrm>
          <a:prstGeom prst="rect">
            <a:avLst/>
          </a:prstGeom>
          <a:noFill/>
        </p:spPr>
        <p:txBody>
          <a:bodyPr wrap="square" rtlCol="0">
            <a:spAutoFit/>
          </a:bodyPr>
          <a:lstStyle/>
          <a:p>
            <a:pPr algn="ctr">
              <a:spcAft>
                <a:spcPts val="1200"/>
              </a:spcAft>
            </a:pPr>
            <a:r>
              <a:rPr 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More efficient</a:t>
            </a:r>
            <a:r>
              <a:rPr lang="en-IL" sz="2400" b="1" dirty="0">
                <a:latin typeface="Helvetica Neue Light" panose="02000403000000020004" pitchFamily="2" charset="0"/>
                <a:ea typeface="Helvetica Neue Light" panose="02000403000000020004" pitchFamily="2" charset="0"/>
                <a:cs typeface="Helvetica Neue Condensed" panose="02000503000000020004" pitchFamily="2" charset="0"/>
              </a:rPr>
              <a:t> </a:t>
            </a:r>
          </a:p>
          <a:p>
            <a:pPr algn="ctr">
              <a:spcAft>
                <a:spcPts val="1200"/>
              </a:spcAft>
            </a:pPr>
            <a:r>
              <a:rPr lang="en-IL" sz="2400" b="1" dirty="0">
                <a:latin typeface="Helvetica Neue Light" panose="02000403000000020004" pitchFamily="2" charset="0"/>
                <a:ea typeface="Helvetica Neue Light" panose="02000403000000020004" pitchFamily="2" charset="0"/>
                <a:cs typeface="Helvetica Neue Condensed" panose="02000503000000020004" pitchFamily="2" charset="0"/>
              </a:rPr>
              <a:t>(see the paper)</a:t>
            </a:r>
          </a:p>
        </p:txBody>
      </p:sp>
      <p:cxnSp>
        <p:nvCxnSpPr>
          <p:cNvPr id="24" name="Straight Arrow Connector 23">
            <a:extLst>
              <a:ext uri="{FF2B5EF4-FFF2-40B4-BE49-F238E27FC236}">
                <a16:creationId xmlns:a16="http://schemas.microsoft.com/office/drawing/2014/main" id="{B103D918-450D-5019-056D-0B6C88DCD602}"/>
              </a:ext>
            </a:extLst>
          </p:cNvPr>
          <p:cNvCxnSpPr>
            <a:cxnSpLocks/>
            <a:endCxn id="22" idx="3"/>
          </p:cNvCxnSpPr>
          <p:nvPr/>
        </p:nvCxnSpPr>
        <p:spPr>
          <a:xfrm flipH="1" flipV="1">
            <a:off x="5105483" y="3033559"/>
            <a:ext cx="2783016" cy="2338541"/>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A4E78B05-B822-B71E-EF58-C63EA6610060}"/>
              </a:ext>
            </a:extLst>
          </p:cNvPr>
          <p:cNvSpPr/>
          <p:nvPr/>
        </p:nvSpPr>
        <p:spPr>
          <a:xfrm>
            <a:off x="1101880" y="3921442"/>
            <a:ext cx="3915639" cy="1450658"/>
          </a:xfrm>
          <a:prstGeom prst="roundRect">
            <a:avLst>
              <a:gd name="adj" fmla="val 5481"/>
            </a:avLst>
          </a:prstGeom>
          <a:solidFill>
            <a:schemeClr val="bg1">
              <a:lumMod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TextBox 12">
            <a:extLst>
              <a:ext uri="{FF2B5EF4-FFF2-40B4-BE49-F238E27FC236}">
                <a16:creationId xmlns:a16="http://schemas.microsoft.com/office/drawing/2014/main" id="{FAA61D5E-4FD5-6503-8F43-07CEB4F13552}"/>
              </a:ext>
            </a:extLst>
          </p:cNvPr>
          <p:cNvSpPr txBox="1"/>
          <p:nvPr/>
        </p:nvSpPr>
        <p:spPr>
          <a:xfrm>
            <a:off x="948488" y="4035013"/>
            <a:ext cx="4164806" cy="1200329"/>
          </a:xfrm>
          <a:prstGeom prst="rect">
            <a:avLst/>
          </a:prstGeom>
          <a:noFill/>
        </p:spPr>
        <p:txBody>
          <a:bodyPr wrap="square" rtlCol="0">
            <a:spAutoFit/>
          </a:bodyPr>
          <a:lstStyle/>
          <a:p>
            <a:pPr algn="ctr">
              <a:spcAft>
                <a:spcPts val="1200"/>
              </a:spcAft>
            </a:pPr>
            <a:r>
              <a:rPr lang="en-US" sz="2400" dirty="0">
                <a:latin typeface="Helvetica Neue" panose="02000503000000020004" pitchFamily="2" charset="0"/>
                <a:ea typeface="Helvetica Neue" panose="02000503000000020004" pitchFamily="2" charset="0"/>
                <a:cs typeface="Helvetica Neue" panose="02000503000000020004" pitchFamily="2" charset="0"/>
              </a:rPr>
              <a:t>Also in the paper: </a:t>
            </a:r>
            <a:br>
              <a:rPr lang="en-US" sz="2400" dirty="0">
                <a:latin typeface="Helvetica Neue" panose="02000503000000020004" pitchFamily="2" charset="0"/>
                <a:ea typeface="Helvetica Neue" panose="02000503000000020004" pitchFamily="2" charset="0"/>
                <a:cs typeface="Helvetica Neue" panose="02000503000000020004" pitchFamily="2" charset="0"/>
              </a:rPr>
            </a:br>
            <a:r>
              <a:rPr lang="en-US" sz="2400" dirty="0">
                <a:latin typeface="Helvetica Neue" panose="02000503000000020004" pitchFamily="2" charset="0"/>
                <a:ea typeface="Helvetica Neue" panose="02000503000000020004" pitchFamily="2" charset="0"/>
                <a:cs typeface="Helvetica Neue" panose="02000503000000020004" pitchFamily="2" charset="0"/>
              </a:rPr>
              <a:t>A lattice-based proof of shuffle based on [CMM19]</a:t>
            </a:r>
            <a:endParaRPr lang="en-IL" sz="24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0574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a:extLst>
              <a:ext uri="{FF2B5EF4-FFF2-40B4-BE49-F238E27FC236}">
                <a16:creationId xmlns:a16="http://schemas.microsoft.com/office/drawing/2014/main" id="{0AC7BD7B-0198-A2C1-CBD4-EBEDA7FBE3EE}"/>
              </a:ext>
            </a:extLst>
          </p:cNvPr>
          <p:cNvSpPr/>
          <p:nvPr/>
        </p:nvSpPr>
        <p:spPr>
          <a:xfrm>
            <a:off x="838200" y="2438123"/>
            <a:ext cx="10727267" cy="1815882"/>
          </a:xfrm>
          <a:prstGeom prst="roundRect">
            <a:avLst>
              <a:gd name="adj" fmla="val 7232"/>
            </a:avLst>
          </a:prstGeom>
          <a:solidFill>
            <a:schemeClr val="accent6">
              <a:lumMod val="20000"/>
              <a:lumOff val="80000"/>
            </a:schemeClr>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itle 1">
            <a:extLst>
              <a:ext uri="{FF2B5EF4-FFF2-40B4-BE49-F238E27FC236}">
                <a16:creationId xmlns:a16="http://schemas.microsoft.com/office/drawing/2014/main" id="{EEC74158-CA86-406C-CA74-0AE7F31E5661}"/>
              </a:ext>
            </a:extLst>
          </p:cNvPr>
          <p:cNvSpPr txBox="1">
            <a:spLocks/>
          </p:cNvSpPr>
          <p:nvPr/>
        </p:nvSpPr>
        <p:spPr>
          <a:xfrm>
            <a:off x="798256" y="451783"/>
            <a:ext cx="813143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Conclusions</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
        <p:nvSpPr>
          <p:cNvPr id="25" name="Content Placeholder 24">
            <a:extLst>
              <a:ext uri="{FF2B5EF4-FFF2-40B4-BE49-F238E27FC236}">
                <a16:creationId xmlns:a16="http://schemas.microsoft.com/office/drawing/2014/main" id="{A06AC160-E00F-6E26-7074-0BBB9C7A16D4}"/>
              </a:ext>
            </a:extLst>
          </p:cNvPr>
          <p:cNvSpPr>
            <a:spLocks noGrp="1"/>
          </p:cNvSpPr>
          <p:nvPr>
            <p:ph idx="1"/>
          </p:nvPr>
        </p:nvSpPr>
        <p:spPr>
          <a:xfrm>
            <a:off x="838200" y="1370358"/>
            <a:ext cx="10515600" cy="5798537"/>
          </a:xfrm>
        </p:spPr>
        <p:txBody>
          <a:bodyPr/>
          <a:lstStyle/>
          <a:p>
            <a:pPr>
              <a:spcBef>
                <a:spcPts val="0"/>
              </a:spcBef>
              <a:spcAft>
                <a:spcPts val="1200"/>
              </a:spcAft>
            </a:pPr>
            <a:r>
              <a:rPr lang="en-IL" dirty="0">
                <a:latin typeface="Helvetica Neue Light" panose="02000403000000020004" pitchFamily="2" charset="0"/>
                <a:ea typeface="Helvetica Neue Light" panose="02000403000000020004" pitchFamily="2" charset="0"/>
              </a:rPr>
              <a:t>SSLE: useful when moving from PoW to PoS</a:t>
            </a:r>
          </a:p>
          <a:p>
            <a:pPr>
              <a:spcBef>
                <a:spcPts val="0"/>
              </a:spcBef>
              <a:spcAft>
                <a:spcPts val="1800"/>
              </a:spcAft>
            </a:pPr>
            <a:endParaRPr lang="en-IL" dirty="0">
              <a:latin typeface="Helvetica Neue Light" panose="02000403000000020004" pitchFamily="2" charset="0"/>
              <a:ea typeface="Helvetica Neue Light" panose="02000403000000020004" pitchFamily="2" charset="0"/>
            </a:endParaRPr>
          </a:p>
          <a:p>
            <a:endParaRPr lang="en-IL" dirty="0">
              <a:latin typeface="Helvetica Neue Light" panose="02000403000000020004" pitchFamily="2" charset="0"/>
              <a:ea typeface="Helvetica Neue Light" panose="02000403000000020004" pitchFamily="2" charset="0"/>
            </a:endParaRPr>
          </a:p>
        </p:txBody>
      </p:sp>
      <p:sp>
        <p:nvSpPr>
          <p:cNvPr id="29" name="TextBox 28">
            <a:extLst>
              <a:ext uri="{FF2B5EF4-FFF2-40B4-BE49-F238E27FC236}">
                <a16:creationId xmlns:a16="http://schemas.microsoft.com/office/drawing/2014/main" id="{6C31B135-31B6-0A58-AD51-D8FF158DE659}"/>
              </a:ext>
            </a:extLst>
          </p:cNvPr>
          <p:cNvSpPr txBox="1"/>
          <p:nvPr/>
        </p:nvSpPr>
        <p:spPr>
          <a:xfrm>
            <a:off x="838200" y="2423808"/>
            <a:ext cx="10515600" cy="1815882"/>
          </a:xfrm>
          <a:prstGeom prst="rect">
            <a:avLst/>
          </a:prstGeom>
          <a:noFill/>
        </p:spPr>
        <p:txBody>
          <a:bodyPr wrap="square">
            <a:spAutoFit/>
          </a:bodyPr>
          <a:lstStyle/>
          <a:p>
            <a:pPr marL="285750" indent="-285750">
              <a:buFont typeface="Arial" panose="020B0604020202020204" pitchFamily="34" charset="0"/>
              <a:buChar char="•"/>
            </a:pPr>
            <a:r>
              <a:rPr lang="en-IL" sz="2800" dirty="0">
                <a:latin typeface="Helvetica Neue Light" panose="02000403000000020004" pitchFamily="2" charset="0"/>
                <a:ea typeface="Helvetica Neue Light" panose="02000403000000020004" pitchFamily="2" charset="0"/>
              </a:rPr>
              <a:t>We construct a practical SSLE protocol from lattice-based assumptions (LWE, ring-LWE)</a:t>
            </a:r>
          </a:p>
          <a:p>
            <a:pPr marL="742950" lvl="1" indent="-285750">
              <a:buFont typeface="Arial" panose="020B0604020202020204" pitchFamily="34" charset="0"/>
              <a:buChar char="•"/>
            </a:pPr>
            <a:r>
              <a:rPr lang="en-IL" sz="2800" dirty="0">
                <a:latin typeface="Helvetica Neue Light" panose="02000403000000020004" pitchFamily="2" charset="0"/>
                <a:ea typeface="Helvetica Neue Light" panose="02000403000000020004" pitchFamily="2" charset="0"/>
              </a:rPr>
              <a:t>Bel</a:t>
            </a:r>
            <a:r>
              <a:rPr lang="en-US" sz="2800" dirty="0" err="1">
                <a:latin typeface="Helvetica Neue Light" panose="02000403000000020004" pitchFamily="2" charset="0"/>
                <a:ea typeface="Helvetica Neue Light" panose="02000403000000020004" pitchFamily="2" charset="0"/>
              </a:rPr>
              <a:t>ie</a:t>
            </a:r>
            <a:r>
              <a:rPr lang="en-IL" sz="2800" dirty="0">
                <a:latin typeface="Helvetica Neue Light" panose="02000403000000020004" pitchFamily="2" charset="0"/>
                <a:ea typeface="Helvetica Neue Light" panose="02000403000000020004" pitchFamily="2" charset="0"/>
              </a:rPr>
              <a:t>ved to be post-quantum secure</a:t>
            </a:r>
          </a:p>
          <a:p>
            <a:pPr marL="742950" lvl="1" indent="-285750">
              <a:spcAft>
                <a:spcPts val="1200"/>
              </a:spcAft>
              <a:buFont typeface="Arial" panose="020B0604020202020204" pitchFamily="34" charset="0"/>
              <a:buChar char="•"/>
            </a:pPr>
            <a:r>
              <a:rPr lang="en-IL" sz="2800" dirty="0">
                <a:latin typeface="Helvetica Neue Light" panose="02000403000000020004" pitchFamily="2" charset="0"/>
                <a:ea typeface="Helvetica Neue Light" panose="02000403000000020004" pitchFamily="2" charset="0"/>
              </a:rPr>
              <a:t>New notion: re-randomizable commitments (RRCs)</a:t>
            </a:r>
          </a:p>
        </p:txBody>
      </p:sp>
      <p:sp>
        <p:nvSpPr>
          <p:cNvPr id="30" name="TextBox 29">
            <a:extLst>
              <a:ext uri="{FF2B5EF4-FFF2-40B4-BE49-F238E27FC236}">
                <a16:creationId xmlns:a16="http://schemas.microsoft.com/office/drawing/2014/main" id="{57868B92-7152-151F-9220-6496991DBA32}"/>
              </a:ext>
            </a:extLst>
          </p:cNvPr>
          <p:cNvSpPr txBox="1"/>
          <p:nvPr/>
        </p:nvSpPr>
        <p:spPr>
          <a:xfrm>
            <a:off x="838200" y="4809752"/>
            <a:ext cx="9296399" cy="1384995"/>
          </a:xfrm>
          <a:prstGeom prst="rect">
            <a:avLst/>
          </a:prstGeom>
          <a:noFill/>
        </p:spPr>
        <p:txBody>
          <a:bodyPr wrap="square">
            <a:spAutoFit/>
          </a:bodyPr>
          <a:lstStyle/>
          <a:p>
            <a:pPr marL="285750" indent="-285750">
              <a:buFont typeface="Arial" panose="020B0604020202020204" pitchFamily="34" charset="0"/>
              <a:buChar char="•"/>
            </a:pPr>
            <a:r>
              <a:rPr lang="en-IL" sz="2800" dirty="0">
                <a:latin typeface="Helvetica Neue Light" panose="02000403000000020004" pitchFamily="2" charset="0"/>
                <a:ea typeface="Helvetica Neue Light" panose="02000403000000020004" pitchFamily="2" charset="0"/>
              </a:rPr>
              <a:t>Open:</a:t>
            </a:r>
          </a:p>
          <a:p>
            <a:pPr marL="742950" lvl="1" indent="-28575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rPr>
              <a:t>Additional applications of RRCs?</a:t>
            </a:r>
          </a:p>
          <a:p>
            <a:pPr marL="742950" lvl="1" indent="-285750">
              <a:buFont typeface="Arial" panose="020B0604020202020204" pitchFamily="34" charset="0"/>
              <a:buChar char="•"/>
            </a:pPr>
            <a:r>
              <a:rPr lang="en-US" sz="2800" dirty="0">
                <a:latin typeface="Helvetica Neue Light" panose="02000403000000020004" pitchFamily="2" charset="0"/>
                <a:ea typeface="Helvetica Neue Light" panose="02000403000000020004" pitchFamily="2" charset="0"/>
              </a:rPr>
              <a:t>More efficient approaches for SSLE?</a:t>
            </a:r>
            <a:endParaRPr lang="en-IL" sz="28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14392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sp>
        <p:nvSpPr>
          <p:cNvPr id="12" name="Title 1">
            <a:extLst>
              <a:ext uri="{FF2B5EF4-FFF2-40B4-BE49-F238E27FC236}">
                <a16:creationId xmlns:a16="http://schemas.microsoft.com/office/drawing/2014/main" id="{E0B49588-AC20-D601-C6B4-45D5D73A7BD6}"/>
              </a:ext>
            </a:extLst>
          </p:cNvPr>
          <p:cNvSpPr txBox="1">
            <a:spLocks/>
          </p:cNvSpPr>
          <p:nvPr/>
        </p:nvSpPr>
        <p:spPr>
          <a:xfrm>
            <a:off x="798256" y="451783"/>
            <a:ext cx="453098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Desired Properties</a:t>
            </a:r>
          </a:p>
        </p:txBody>
      </p:sp>
      <p:sp>
        <p:nvSpPr>
          <p:cNvPr id="21" name="Rounded Rectangle 20">
            <a:extLst>
              <a:ext uri="{FF2B5EF4-FFF2-40B4-BE49-F238E27FC236}">
                <a16:creationId xmlns:a16="http://schemas.microsoft.com/office/drawing/2014/main" id="{CD416146-882A-0754-5CCA-0E6E1B273B71}"/>
              </a:ext>
            </a:extLst>
          </p:cNvPr>
          <p:cNvSpPr/>
          <p:nvPr/>
        </p:nvSpPr>
        <p:spPr>
          <a:xfrm>
            <a:off x="598228" y="2064670"/>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All parties have the same probability of being elected</a:t>
            </a:r>
          </a:p>
        </p:txBody>
      </p:sp>
      <p:sp>
        <p:nvSpPr>
          <p:cNvPr id="24" name="Rounded Rectangle 23">
            <a:extLst>
              <a:ext uri="{FF2B5EF4-FFF2-40B4-BE49-F238E27FC236}">
                <a16:creationId xmlns:a16="http://schemas.microsoft.com/office/drawing/2014/main" id="{43BC499D-60C2-988C-49AC-FFE74ACD67B5}"/>
              </a:ext>
            </a:extLst>
          </p:cNvPr>
          <p:cNvSpPr/>
          <p:nvPr/>
        </p:nvSpPr>
        <p:spPr>
          <a:xfrm>
            <a:off x="598227" y="3827788"/>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Only one party is elected</a:t>
            </a:r>
          </a:p>
        </p:txBody>
      </p:sp>
      <p:sp>
        <p:nvSpPr>
          <p:cNvPr id="25" name="Title 1">
            <a:extLst>
              <a:ext uri="{FF2B5EF4-FFF2-40B4-BE49-F238E27FC236}">
                <a16:creationId xmlns:a16="http://schemas.microsoft.com/office/drawing/2014/main" id="{7C0873EB-1524-C5B7-5596-FFEFB06EAAB6}"/>
              </a:ext>
            </a:extLst>
          </p:cNvPr>
          <p:cNvSpPr txBox="1">
            <a:spLocks/>
          </p:cNvSpPr>
          <p:nvPr/>
        </p:nvSpPr>
        <p:spPr>
          <a:xfrm>
            <a:off x="592324" y="1574254"/>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Fairness</a:t>
            </a:r>
          </a:p>
        </p:txBody>
      </p:sp>
      <p:sp>
        <p:nvSpPr>
          <p:cNvPr id="26" name="Title 1">
            <a:extLst>
              <a:ext uri="{FF2B5EF4-FFF2-40B4-BE49-F238E27FC236}">
                <a16:creationId xmlns:a16="http://schemas.microsoft.com/office/drawing/2014/main" id="{1B682C32-FBA8-832D-182A-2F668946A757}"/>
              </a:ext>
            </a:extLst>
          </p:cNvPr>
          <p:cNvSpPr txBox="1">
            <a:spLocks/>
          </p:cNvSpPr>
          <p:nvPr/>
        </p:nvSpPr>
        <p:spPr>
          <a:xfrm>
            <a:off x="592324" y="3337374"/>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Uniqueness</a:t>
            </a:r>
          </a:p>
        </p:txBody>
      </p:sp>
      <p:sp>
        <p:nvSpPr>
          <p:cNvPr id="2" name="Rectangle 1">
            <a:extLst>
              <a:ext uri="{FF2B5EF4-FFF2-40B4-BE49-F238E27FC236}">
                <a16:creationId xmlns:a16="http://schemas.microsoft.com/office/drawing/2014/main" id="{F65CFD9D-1E82-6395-EBA6-35DCB127DB04}"/>
              </a:ext>
            </a:extLst>
          </p:cNvPr>
          <p:cNvSpPr/>
          <p:nvPr/>
        </p:nvSpPr>
        <p:spPr>
          <a:xfrm>
            <a:off x="389467" y="1574254"/>
            <a:ext cx="4805280" cy="3827479"/>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761262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EC74158-CA86-406C-CA74-0AE7F31E5661}"/>
              </a:ext>
            </a:extLst>
          </p:cNvPr>
          <p:cNvSpPr txBox="1">
            <a:spLocks/>
          </p:cNvSpPr>
          <p:nvPr/>
        </p:nvSpPr>
        <p:spPr>
          <a:xfrm>
            <a:off x="2030284" y="3040529"/>
            <a:ext cx="813143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Thank you!</a:t>
            </a:r>
            <a:endParaRPr lang="en-IL" dirty="0">
              <a:solidFill>
                <a:schemeClr val="tx2"/>
              </a:solidFill>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spTree>
    <p:extLst>
      <p:ext uri="{BB962C8B-B14F-4D97-AF65-F5344CB8AC3E}">
        <p14:creationId xmlns:p14="http://schemas.microsoft.com/office/powerpoint/2010/main" val="143294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sp>
        <p:nvSpPr>
          <p:cNvPr id="12" name="Title 1">
            <a:extLst>
              <a:ext uri="{FF2B5EF4-FFF2-40B4-BE49-F238E27FC236}">
                <a16:creationId xmlns:a16="http://schemas.microsoft.com/office/drawing/2014/main" id="{E0B49588-AC20-D601-C6B4-45D5D73A7BD6}"/>
              </a:ext>
            </a:extLst>
          </p:cNvPr>
          <p:cNvSpPr txBox="1">
            <a:spLocks/>
          </p:cNvSpPr>
          <p:nvPr/>
        </p:nvSpPr>
        <p:spPr>
          <a:xfrm>
            <a:off x="798256" y="451783"/>
            <a:ext cx="453098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Desired Properties</a:t>
            </a:r>
          </a:p>
        </p:txBody>
      </p:sp>
      <p:sp>
        <p:nvSpPr>
          <p:cNvPr id="21" name="Rounded Rectangle 20">
            <a:extLst>
              <a:ext uri="{FF2B5EF4-FFF2-40B4-BE49-F238E27FC236}">
                <a16:creationId xmlns:a16="http://schemas.microsoft.com/office/drawing/2014/main" id="{CD416146-882A-0754-5CCA-0E6E1B273B71}"/>
              </a:ext>
            </a:extLst>
          </p:cNvPr>
          <p:cNvSpPr/>
          <p:nvPr/>
        </p:nvSpPr>
        <p:spPr>
          <a:xfrm>
            <a:off x="598228" y="2064670"/>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All parties have the same probability of being elected</a:t>
            </a:r>
          </a:p>
        </p:txBody>
      </p:sp>
      <p:sp>
        <p:nvSpPr>
          <p:cNvPr id="24" name="Rounded Rectangle 23">
            <a:extLst>
              <a:ext uri="{FF2B5EF4-FFF2-40B4-BE49-F238E27FC236}">
                <a16:creationId xmlns:a16="http://schemas.microsoft.com/office/drawing/2014/main" id="{43BC499D-60C2-988C-49AC-FFE74ACD67B5}"/>
              </a:ext>
            </a:extLst>
          </p:cNvPr>
          <p:cNvSpPr/>
          <p:nvPr/>
        </p:nvSpPr>
        <p:spPr>
          <a:xfrm>
            <a:off x="598227" y="3827788"/>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Only one party is elected</a:t>
            </a:r>
          </a:p>
        </p:txBody>
      </p:sp>
      <p:sp>
        <p:nvSpPr>
          <p:cNvPr id="25" name="Title 1">
            <a:extLst>
              <a:ext uri="{FF2B5EF4-FFF2-40B4-BE49-F238E27FC236}">
                <a16:creationId xmlns:a16="http://schemas.microsoft.com/office/drawing/2014/main" id="{7C0873EB-1524-C5B7-5596-FFEFB06EAAB6}"/>
              </a:ext>
            </a:extLst>
          </p:cNvPr>
          <p:cNvSpPr txBox="1">
            <a:spLocks/>
          </p:cNvSpPr>
          <p:nvPr/>
        </p:nvSpPr>
        <p:spPr>
          <a:xfrm>
            <a:off x="592324" y="1574254"/>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Fairness</a:t>
            </a:r>
          </a:p>
        </p:txBody>
      </p:sp>
      <p:sp>
        <p:nvSpPr>
          <p:cNvPr id="26" name="Title 1">
            <a:extLst>
              <a:ext uri="{FF2B5EF4-FFF2-40B4-BE49-F238E27FC236}">
                <a16:creationId xmlns:a16="http://schemas.microsoft.com/office/drawing/2014/main" id="{1B682C32-FBA8-832D-182A-2F668946A757}"/>
              </a:ext>
            </a:extLst>
          </p:cNvPr>
          <p:cNvSpPr txBox="1">
            <a:spLocks/>
          </p:cNvSpPr>
          <p:nvPr/>
        </p:nvSpPr>
        <p:spPr>
          <a:xfrm>
            <a:off x="592324" y="3337374"/>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Uniqueness</a:t>
            </a:r>
          </a:p>
        </p:txBody>
      </p:sp>
      <p:sp>
        <p:nvSpPr>
          <p:cNvPr id="2" name="Rectangle 1">
            <a:extLst>
              <a:ext uri="{FF2B5EF4-FFF2-40B4-BE49-F238E27FC236}">
                <a16:creationId xmlns:a16="http://schemas.microsoft.com/office/drawing/2014/main" id="{9F907F17-27CA-129A-61D4-A9F30B632402}"/>
              </a:ext>
            </a:extLst>
          </p:cNvPr>
          <p:cNvSpPr/>
          <p:nvPr/>
        </p:nvSpPr>
        <p:spPr>
          <a:xfrm>
            <a:off x="389467" y="3262646"/>
            <a:ext cx="4805280" cy="21390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58965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sp>
        <p:nvSpPr>
          <p:cNvPr id="12" name="Title 1">
            <a:extLst>
              <a:ext uri="{FF2B5EF4-FFF2-40B4-BE49-F238E27FC236}">
                <a16:creationId xmlns:a16="http://schemas.microsoft.com/office/drawing/2014/main" id="{E0B49588-AC20-D601-C6B4-45D5D73A7BD6}"/>
              </a:ext>
            </a:extLst>
          </p:cNvPr>
          <p:cNvSpPr txBox="1">
            <a:spLocks/>
          </p:cNvSpPr>
          <p:nvPr/>
        </p:nvSpPr>
        <p:spPr>
          <a:xfrm>
            <a:off x="798256" y="451783"/>
            <a:ext cx="4530982" cy="77694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Desired Properties</a:t>
            </a:r>
          </a:p>
        </p:txBody>
      </p:sp>
      <p:sp>
        <p:nvSpPr>
          <p:cNvPr id="21" name="Rounded Rectangle 20">
            <a:extLst>
              <a:ext uri="{FF2B5EF4-FFF2-40B4-BE49-F238E27FC236}">
                <a16:creationId xmlns:a16="http://schemas.microsoft.com/office/drawing/2014/main" id="{CD416146-882A-0754-5CCA-0E6E1B273B71}"/>
              </a:ext>
            </a:extLst>
          </p:cNvPr>
          <p:cNvSpPr/>
          <p:nvPr/>
        </p:nvSpPr>
        <p:spPr>
          <a:xfrm>
            <a:off x="598228" y="2064670"/>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All parties have the same probability of being elected</a:t>
            </a:r>
          </a:p>
        </p:txBody>
      </p:sp>
      <p:sp>
        <p:nvSpPr>
          <p:cNvPr id="24" name="Rounded Rectangle 23">
            <a:extLst>
              <a:ext uri="{FF2B5EF4-FFF2-40B4-BE49-F238E27FC236}">
                <a16:creationId xmlns:a16="http://schemas.microsoft.com/office/drawing/2014/main" id="{43BC499D-60C2-988C-49AC-FFE74ACD67B5}"/>
              </a:ext>
            </a:extLst>
          </p:cNvPr>
          <p:cNvSpPr/>
          <p:nvPr/>
        </p:nvSpPr>
        <p:spPr>
          <a:xfrm>
            <a:off x="598227" y="3827788"/>
            <a:ext cx="4306765" cy="114162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0"/>
              </a:spcBef>
              <a:spcAft>
                <a:spcPts val="1200"/>
              </a:spcAft>
              <a:buNone/>
            </a:pPr>
            <a:r>
              <a:rPr lang="en-IL" sz="2400" dirty="0">
                <a:solidFill>
                  <a:schemeClr val="bg1"/>
                </a:solidFill>
                <a:latin typeface="Helvetica Neue Light" panose="02000403000000020004" pitchFamily="2" charset="0"/>
                <a:ea typeface="Helvetica Neue Light" panose="02000403000000020004" pitchFamily="2" charset="0"/>
              </a:rPr>
              <a:t>Only one party is elected</a:t>
            </a:r>
          </a:p>
        </p:txBody>
      </p:sp>
      <p:sp>
        <p:nvSpPr>
          <p:cNvPr id="25" name="Title 1">
            <a:extLst>
              <a:ext uri="{FF2B5EF4-FFF2-40B4-BE49-F238E27FC236}">
                <a16:creationId xmlns:a16="http://schemas.microsoft.com/office/drawing/2014/main" id="{7C0873EB-1524-C5B7-5596-FFEFB06EAAB6}"/>
              </a:ext>
            </a:extLst>
          </p:cNvPr>
          <p:cNvSpPr txBox="1">
            <a:spLocks/>
          </p:cNvSpPr>
          <p:nvPr/>
        </p:nvSpPr>
        <p:spPr>
          <a:xfrm>
            <a:off x="592324" y="1574254"/>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Fairness</a:t>
            </a:r>
          </a:p>
        </p:txBody>
      </p:sp>
      <p:sp>
        <p:nvSpPr>
          <p:cNvPr id="26" name="Title 1">
            <a:extLst>
              <a:ext uri="{FF2B5EF4-FFF2-40B4-BE49-F238E27FC236}">
                <a16:creationId xmlns:a16="http://schemas.microsoft.com/office/drawing/2014/main" id="{1B682C32-FBA8-832D-182A-2F668946A757}"/>
              </a:ext>
            </a:extLst>
          </p:cNvPr>
          <p:cNvSpPr txBox="1">
            <a:spLocks/>
          </p:cNvSpPr>
          <p:nvPr/>
        </p:nvSpPr>
        <p:spPr>
          <a:xfrm>
            <a:off x="592324" y="3337374"/>
            <a:ext cx="2236598" cy="53398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3200" b="1" dirty="0">
                <a:solidFill>
                  <a:schemeClr val="accent1">
                    <a:lumMod val="7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Uniqueness</a:t>
            </a:r>
          </a:p>
        </p:txBody>
      </p:sp>
    </p:spTree>
    <p:extLst>
      <p:ext uri="{BB962C8B-B14F-4D97-AF65-F5344CB8AC3E}">
        <p14:creationId xmlns:p14="http://schemas.microsoft.com/office/powerpoint/2010/main" val="307603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graphicFrame>
        <p:nvGraphicFramePr>
          <p:cNvPr id="17" name="Diagram 16">
            <a:extLst>
              <a:ext uri="{FF2B5EF4-FFF2-40B4-BE49-F238E27FC236}">
                <a16:creationId xmlns:a16="http://schemas.microsoft.com/office/drawing/2014/main" id="{A96BDE9F-12EF-47FF-CD6F-24D05300D34D}"/>
              </a:ext>
            </a:extLst>
          </p:cNvPr>
          <p:cNvGraphicFramePr/>
          <p:nvPr/>
        </p:nvGraphicFramePr>
        <p:xfrm>
          <a:off x="379193" y="2231821"/>
          <a:ext cx="4689779" cy="390804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3" name="Rectangle 22">
            <a:extLst>
              <a:ext uri="{FF2B5EF4-FFF2-40B4-BE49-F238E27FC236}">
                <a16:creationId xmlns:a16="http://schemas.microsoft.com/office/drawing/2014/main" id="{74DE00C3-A5F3-070C-6580-EBD648D31A42}"/>
              </a:ext>
            </a:extLst>
          </p:cNvPr>
          <p:cNvSpPr/>
          <p:nvPr/>
        </p:nvSpPr>
        <p:spPr>
          <a:xfrm>
            <a:off x="1328738" y="4700583"/>
            <a:ext cx="3652133" cy="1643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itle 1">
            <a:extLst>
              <a:ext uri="{FF2B5EF4-FFF2-40B4-BE49-F238E27FC236}">
                <a16:creationId xmlns:a16="http://schemas.microsoft.com/office/drawing/2014/main" id="{471C32C9-7EC3-E918-0462-4F69E6E81373}"/>
              </a:ext>
            </a:extLst>
          </p:cNvPr>
          <p:cNvSpPr txBox="1">
            <a:spLocks/>
          </p:cNvSpPr>
          <p:nvPr/>
        </p:nvSpPr>
        <p:spPr>
          <a:xfrm>
            <a:off x="798256" y="451783"/>
            <a:ext cx="4182615" cy="1334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In Proof-of-Work Blockchains</a:t>
            </a:r>
          </a:p>
        </p:txBody>
      </p:sp>
    </p:spTree>
    <p:extLst>
      <p:ext uri="{BB962C8B-B14F-4D97-AF65-F5344CB8AC3E}">
        <p14:creationId xmlns:p14="http://schemas.microsoft.com/office/powerpoint/2010/main" val="257736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Female Profile with solid fill">
            <a:extLst>
              <a:ext uri="{FF2B5EF4-FFF2-40B4-BE49-F238E27FC236}">
                <a16:creationId xmlns:a16="http://schemas.microsoft.com/office/drawing/2014/main" id="{F4292152-76D3-DE5B-9DC1-F3A8685C8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93492" y="637523"/>
            <a:ext cx="2008668" cy="2008668"/>
          </a:xfrm>
          <a:prstGeom prst="rect">
            <a:avLst/>
          </a:prstGeom>
        </p:spPr>
      </p:pic>
      <p:pic>
        <p:nvPicPr>
          <p:cNvPr id="9" name="Graphic 8" descr="School boy with solid fill">
            <a:extLst>
              <a:ext uri="{FF2B5EF4-FFF2-40B4-BE49-F238E27FC236}">
                <a16:creationId xmlns:a16="http://schemas.microsoft.com/office/drawing/2014/main" id="{EB2E40DF-F742-ED38-1FA8-F11BDB4819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94747" y="2896154"/>
            <a:ext cx="2320478" cy="2320478"/>
          </a:xfrm>
          <a:prstGeom prst="rect">
            <a:avLst/>
          </a:prstGeom>
        </p:spPr>
      </p:pic>
      <p:pic>
        <p:nvPicPr>
          <p:cNvPr id="13" name="Graphic 12" descr="Office worker female with solid fill">
            <a:extLst>
              <a:ext uri="{FF2B5EF4-FFF2-40B4-BE49-F238E27FC236}">
                <a16:creationId xmlns:a16="http://schemas.microsoft.com/office/drawing/2014/main" id="{EA41E073-565F-BE26-36E9-D4C2A7C811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9378" y="4345518"/>
            <a:ext cx="2008668" cy="2008668"/>
          </a:xfrm>
          <a:prstGeom prst="rect">
            <a:avLst/>
          </a:prstGeom>
        </p:spPr>
      </p:pic>
      <p:pic>
        <p:nvPicPr>
          <p:cNvPr id="5" name="Graphic 4" descr="Office worker male with solid fill">
            <a:extLst>
              <a:ext uri="{FF2B5EF4-FFF2-40B4-BE49-F238E27FC236}">
                <a16:creationId xmlns:a16="http://schemas.microsoft.com/office/drawing/2014/main" id="{9A53862C-CBB1-7F0A-695A-E8F63CB26F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33866" y="712541"/>
            <a:ext cx="2008669" cy="2008669"/>
          </a:xfrm>
          <a:prstGeom prst="rect">
            <a:avLst/>
          </a:prstGeom>
        </p:spPr>
      </p:pic>
      <p:pic>
        <p:nvPicPr>
          <p:cNvPr id="15" name="Graphic 14" descr="Male profile with solid fill">
            <a:extLst>
              <a:ext uri="{FF2B5EF4-FFF2-40B4-BE49-F238E27FC236}">
                <a16:creationId xmlns:a16="http://schemas.microsoft.com/office/drawing/2014/main" id="{1D280F69-4078-FEF8-10F6-AD6F823BFB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18046" y="3262646"/>
            <a:ext cx="2008669" cy="2008669"/>
          </a:xfrm>
          <a:prstGeom prst="rect">
            <a:avLst/>
          </a:prstGeom>
        </p:spPr>
      </p:pic>
      <p:graphicFrame>
        <p:nvGraphicFramePr>
          <p:cNvPr id="17" name="Diagram 16">
            <a:extLst>
              <a:ext uri="{FF2B5EF4-FFF2-40B4-BE49-F238E27FC236}">
                <a16:creationId xmlns:a16="http://schemas.microsoft.com/office/drawing/2014/main" id="{A96BDE9F-12EF-47FF-CD6F-24D05300D34D}"/>
              </a:ext>
            </a:extLst>
          </p:cNvPr>
          <p:cNvGraphicFramePr/>
          <p:nvPr/>
        </p:nvGraphicFramePr>
        <p:xfrm>
          <a:off x="379193" y="2231821"/>
          <a:ext cx="4689779" cy="390804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3" name="Rectangle 22">
            <a:extLst>
              <a:ext uri="{FF2B5EF4-FFF2-40B4-BE49-F238E27FC236}">
                <a16:creationId xmlns:a16="http://schemas.microsoft.com/office/drawing/2014/main" id="{74DE00C3-A5F3-070C-6580-EBD648D31A42}"/>
              </a:ext>
            </a:extLst>
          </p:cNvPr>
          <p:cNvSpPr/>
          <p:nvPr/>
        </p:nvSpPr>
        <p:spPr>
          <a:xfrm>
            <a:off x="1328738" y="4700583"/>
            <a:ext cx="3652133" cy="1643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itle 1">
            <a:extLst>
              <a:ext uri="{FF2B5EF4-FFF2-40B4-BE49-F238E27FC236}">
                <a16:creationId xmlns:a16="http://schemas.microsoft.com/office/drawing/2014/main" id="{471C32C9-7EC3-E918-0462-4F69E6E81373}"/>
              </a:ext>
            </a:extLst>
          </p:cNvPr>
          <p:cNvSpPr txBox="1">
            <a:spLocks/>
          </p:cNvSpPr>
          <p:nvPr/>
        </p:nvSpPr>
        <p:spPr>
          <a:xfrm>
            <a:off x="798256" y="451783"/>
            <a:ext cx="4182615" cy="1334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b="1" dirty="0">
                <a:solidFill>
                  <a:schemeClr val="tx2"/>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In Proof-of-Work Blockchains</a:t>
            </a:r>
          </a:p>
        </p:txBody>
      </p:sp>
      <p:pic>
        <p:nvPicPr>
          <p:cNvPr id="8" name="Graphic 7" descr="Puzzle pieces with solid fill">
            <a:extLst>
              <a:ext uri="{FF2B5EF4-FFF2-40B4-BE49-F238E27FC236}">
                <a16:creationId xmlns:a16="http://schemas.microsoft.com/office/drawing/2014/main" id="{071BFB92-F1AE-28B8-906B-572E47784D8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553613" y="871539"/>
            <a:ext cx="914400" cy="914400"/>
          </a:xfrm>
          <a:prstGeom prst="rect">
            <a:avLst/>
          </a:prstGeom>
        </p:spPr>
      </p:pic>
      <p:pic>
        <p:nvPicPr>
          <p:cNvPr id="10" name="Graphic 9" descr="Puzzle pieces with solid fill">
            <a:extLst>
              <a:ext uri="{FF2B5EF4-FFF2-40B4-BE49-F238E27FC236}">
                <a16:creationId xmlns:a16="http://schemas.microsoft.com/office/drawing/2014/main" id="{E26301E2-E8E7-B151-8199-8C21050ACC9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84924" y="871539"/>
            <a:ext cx="914400" cy="914400"/>
          </a:xfrm>
          <a:prstGeom prst="rect">
            <a:avLst/>
          </a:prstGeom>
        </p:spPr>
      </p:pic>
      <p:pic>
        <p:nvPicPr>
          <p:cNvPr id="11" name="Graphic 10" descr="Puzzle pieces with solid fill">
            <a:extLst>
              <a:ext uri="{FF2B5EF4-FFF2-40B4-BE49-F238E27FC236}">
                <a16:creationId xmlns:a16="http://schemas.microsoft.com/office/drawing/2014/main" id="{E640EE6C-9222-F4E1-C512-949D37162DF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042124" y="4892652"/>
            <a:ext cx="914400" cy="914400"/>
          </a:xfrm>
          <a:prstGeom prst="rect">
            <a:avLst/>
          </a:prstGeom>
        </p:spPr>
      </p:pic>
      <p:pic>
        <p:nvPicPr>
          <p:cNvPr id="12" name="Graphic 11" descr="Puzzle pieces with solid fill">
            <a:extLst>
              <a:ext uri="{FF2B5EF4-FFF2-40B4-BE49-F238E27FC236}">
                <a16:creationId xmlns:a16="http://schemas.microsoft.com/office/drawing/2014/main" id="{DCC80111-7339-15BE-3929-D75514727DD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150780" y="5512154"/>
            <a:ext cx="914400" cy="914400"/>
          </a:xfrm>
          <a:prstGeom prst="rect">
            <a:avLst/>
          </a:prstGeom>
        </p:spPr>
      </p:pic>
      <p:pic>
        <p:nvPicPr>
          <p:cNvPr id="14" name="Graphic 13" descr="Puzzle pieces with solid fill">
            <a:extLst>
              <a:ext uri="{FF2B5EF4-FFF2-40B4-BE49-F238E27FC236}">
                <a16:creationId xmlns:a16="http://schemas.microsoft.com/office/drawing/2014/main" id="{3731BDE1-006E-AC3D-9FF9-7F2C60BF80B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042372" y="3396622"/>
            <a:ext cx="914400" cy="914400"/>
          </a:xfrm>
          <a:prstGeom prst="rect">
            <a:avLst/>
          </a:prstGeom>
        </p:spPr>
      </p:pic>
      <p:sp>
        <p:nvSpPr>
          <p:cNvPr id="16" name="Rounded Rectangular Callout 15">
            <a:extLst>
              <a:ext uri="{FF2B5EF4-FFF2-40B4-BE49-F238E27FC236}">
                <a16:creationId xmlns:a16="http://schemas.microsoft.com/office/drawing/2014/main" id="{E3DAD0CA-4E0A-9D64-445A-7233FF8EC34C}"/>
              </a:ext>
            </a:extLst>
          </p:cNvPr>
          <p:cNvSpPr/>
          <p:nvPr/>
        </p:nvSpPr>
        <p:spPr>
          <a:xfrm>
            <a:off x="8550444" y="2909039"/>
            <a:ext cx="1200671" cy="1288878"/>
          </a:xfrm>
          <a:prstGeom prst="wedgeRoundRectCallout">
            <a:avLst>
              <a:gd name="adj1" fmla="val 1977"/>
              <a:gd name="adj2" fmla="val 95757"/>
              <a:gd name="adj3" fmla="val 16667"/>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2400" dirty="0">
                <a:solidFill>
                  <a:schemeClr val="tx1"/>
                </a:solidFill>
                <a:latin typeface="Helvetica Neue Light" panose="02000403000000020004" pitchFamily="2" charset="0"/>
                <a:ea typeface="Helvetica Neue Light" panose="02000403000000020004" pitchFamily="2" charset="0"/>
              </a:rPr>
              <a:t>Solved it!</a:t>
            </a:r>
          </a:p>
        </p:txBody>
      </p:sp>
    </p:spTree>
    <p:extLst>
      <p:ext uri="{BB962C8B-B14F-4D97-AF65-F5344CB8AC3E}">
        <p14:creationId xmlns:p14="http://schemas.microsoft.com/office/powerpoint/2010/main" val="426207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21722</TotalTime>
  <Words>4490</Words>
  <Application>Microsoft Macintosh PowerPoint</Application>
  <PresentationFormat>Widescreen</PresentationFormat>
  <Paragraphs>620</Paragraphs>
  <Slides>50</Slides>
  <Notes>49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Arial</vt:lpstr>
      <vt:lpstr>Calibri</vt:lpstr>
      <vt:lpstr>Calibri Light</vt:lpstr>
      <vt:lpstr>Cambria Math</vt:lpstr>
      <vt:lpstr>Helvetica Neue</vt:lpstr>
      <vt:lpstr>Helvetica Neue Condensed</vt:lpstr>
      <vt:lpstr>Helvetica Neue Condensed</vt:lpstr>
      <vt:lpstr>Helvetica Neue Condensed Black</vt:lpstr>
      <vt:lpstr>Helvetica Neue Light</vt:lpstr>
      <vt:lpstr>Helvetica Neue Light</vt:lpstr>
      <vt:lpstr>Helvetica Neue Medium</vt:lpstr>
      <vt:lpstr>Helvetica Neue Thin</vt:lpstr>
      <vt:lpstr>Office Theme</vt:lpstr>
      <vt:lpstr>Post-Quantum  Single Secret Leader Election (SSLE) from Re-randomizable Commitments</vt:lpstr>
      <vt:lpstr>Leader Election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BEHG Protocol: An Abstract View</vt:lpstr>
      <vt:lpstr>The BEHG Protocol: An Abstract View</vt:lpstr>
      <vt:lpstr>The BEHG Protocol: An Abstract View</vt:lpstr>
      <vt:lpstr>The BEHG Protocol</vt:lpstr>
      <vt:lpstr>The BEHG Protocol</vt:lpstr>
      <vt:lpstr>The BEHG Protocol</vt:lpstr>
      <vt:lpstr>The BEHG Protocol</vt:lpstr>
      <vt:lpstr>PowerPoint Presentation</vt:lpstr>
      <vt:lpstr>Re-randomizable Commitments (RRCs)</vt:lpstr>
      <vt:lpstr>Re-randomizable Commitments (RRCs)</vt:lpstr>
      <vt:lpstr>Re-randomizable Commitments (RRCs)</vt:lpstr>
      <vt:lpstr>Re-randomizable Commitments (RRCs)</vt:lpstr>
      <vt:lpstr>RRCs from DDH [BEHG20]</vt:lpstr>
      <vt:lpstr>PowerPoint Presentation</vt:lpstr>
      <vt:lpstr>Lattice RRCs: A First Attempt</vt:lpstr>
      <vt:lpstr>A First Attempt: Re-randomization</vt:lpstr>
      <vt:lpstr>A First Attempt: Unlinkability</vt:lpstr>
      <vt:lpstr>The Problem: Binding</vt:lpstr>
      <vt:lpstr>Simple Fixes Do Not Work</vt:lpstr>
      <vt:lpstr>A Key Observation</vt:lpstr>
      <vt:lpstr>We’re not done yet…</vt:lpstr>
      <vt:lpstr>Re-randomizable Commitments (RRCs)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Post-Quantum  Single Secret Leader Election from Re-randomizable Commitments</dc:title>
  <dc:creator>Lior Rotem</dc:creator>
  <cp:lastModifiedBy>Aditi Partap</cp:lastModifiedBy>
  <cp:revision>442</cp:revision>
  <dcterms:created xsi:type="dcterms:W3CDTF">2023-05-24T20:51:50Z</dcterms:created>
  <dcterms:modified xsi:type="dcterms:W3CDTF">2023-10-23T17:43:10Z</dcterms:modified>
</cp:coreProperties>
</file>