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317" r:id="rId3"/>
    <p:sldId id="320" r:id="rId4"/>
    <p:sldId id="321" r:id="rId5"/>
    <p:sldId id="323" r:id="rId6"/>
    <p:sldId id="324" r:id="rId7"/>
    <p:sldId id="354" r:id="rId8"/>
    <p:sldId id="259" r:id="rId9"/>
    <p:sldId id="326" r:id="rId10"/>
    <p:sldId id="328" r:id="rId11"/>
    <p:sldId id="260" r:id="rId12"/>
    <p:sldId id="329" r:id="rId13"/>
    <p:sldId id="349" r:id="rId14"/>
    <p:sldId id="350" r:id="rId15"/>
    <p:sldId id="351" r:id="rId16"/>
    <p:sldId id="352" r:id="rId17"/>
    <p:sldId id="353" r:id="rId18"/>
    <p:sldId id="331" r:id="rId19"/>
    <p:sldId id="273" r:id="rId20"/>
    <p:sldId id="274" r:id="rId21"/>
    <p:sldId id="332" r:id="rId22"/>
    <p:sldId id="330" r:id="rId23"/>
    <p:sldId id="334" r:id="rId24"/>
    <p:sldId id="275" r:id="rId25"/>
    <p:sldId id="341" r:id="rId26"/>
    <p:sldId id="336" r:id="rId27"/>
    <p:sldId id="293" r:id="rId28"/>
    <p:sldId id="337" r:id="rId29"/>
    <p:sldId id="296" r:id="rId30"/>
    <p:sldId id="300" r:id="rId31"/>
    <p:sldId id="345" r:id="rId32"/>
    <p:sldId id="297" r:id="rId33"/>
    <p:sldId id="299" r:id="rId34"/>
    <p:sldId id="343" r:id="rId35"/>
    <p:sldId id="342" r:id="rId36"/>
    <p:sldId id="347" r:id="rId37"/>
    <p:sldId id="305" r:id="rId38"/>
    <p:sldId id="304"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036"/>
    <a:srgbClr val="EF0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2"/>
    <p:restoredTop sz="78170"/>
  </p:normalViewPr>
  <p:slideViewPr>
    <p:cSldViewPr snapToGrid="0">
      <p:cViewPr varScale="1">
        <p:scale>
          <a:sx n="92" d="100"/>
          <a:sy n="92" d="100"/>
        </p:scale>
        <p:origin x="1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5A33F8-A814-284D-9C35-D9D84ADB3E35}"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E0A3D-DC3F-0C4A-A80D-9678C210DBB5}" type="slidenum">
              <a:rPr lang="en-US" smtClean="0"/>
              <a:t>‹#›</a:t>
            </a:fld>
            <a:endParaRPr lang="en-US"/>
          </a:p>
        </p:txBody>
      </p:sp>
    </p:spTree>
    <p:extLst>
      <p:ext uri="{BB962C8B-B14F-4D97-AF65-F5344CB8AC3E}">
        <p14:creationId xmlns:p14="http://schemas.microsoft.com/office/powerpoint/2010/main" val="76828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consensus forms the core of any blockchain – at a high level, we have a bunch of validators that look at a pool a transactions from the network, and they output an ordering over these transactions – the execution engine of the blockchain can take this order and execute the </a:t>
            </a:r>
            <a:r>
              <a:rPr lang="en-US" dirty="0" err="1"/>
              <a:t>txns</a:t>
            </a:r>
            <a:r>
              <a:rPr lang="en-US" dirty="0"/>
              <a:t>.</a:t>
            </a:r>
          </a:p>
        </p:txBody>
      </p:sp>
      <p:sp>
        <p:nvSpPr>
          <p:cNvPr id="4" name="Slide Number Placeholder 3"/>
          <p:cNvSpPr>
            <a:spLocks noGrp="1"/>
          </p:cNvSpPr>
          <p:nvPr>
            <p:ph type="sldNum" sz="quarter" idx="5"/>
          </p:nvPr>
        </p:nvSpPr>
        <p:spPr/>
        <p:txBody>
          <a:bodyPr/>
          <a:lstStyle/>
          <a:p>
            <a:fld id="{A47E0A3D-DC3F-0C4A-A80D-9678C210DBB5}" type="slidenum">
              <a:rPr lang="en-US" smtClean="0"/>
              <a:t>2</a:t>
            </a:fld>
            <a:endParaRPr lang="en-US"/>
          </a:p>
        </p:txBody>
      </p:sp>
    </p:spTree>
    <p:extLst>
      <p:ext uri="{BB962C8B-B14F-4D97-AF65-F5344CB8AC3E}">
        <p14:creationId xmlns:p14="http://schemas.microsoft.com/office/powerpoint/2010/main" val="321578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motivation in mind, we make two main contributions in our work:</a:t>
            </a:r>
          </a:p>
          <a:p>
            <a:pPr marL="171450" indent="-171450">
              <a:buFontTx/>
              <a:buChar char="-"/>
            </a:pPr>
            <a:r>
              <a:rPr lang="en-US" dirty="0"/>
              <a:t>Give new definitions for data availability sampling. Specifically, we generalize </a:t>
            </a:r>
            <a:r>
              <a:rPr lang="en-US" dirty="0" err="1"/>
              <a:t>defns</a:t>
            </a:r>
            <a:r>
              <a:rPr lang="en-US" dirty="0"/>
              <a:t> given in HASW23, and we formalize the notion of repair, which says that it should be possible to repair any chunk efficiently.</a:t>
            </a:r>
          </a:p>
          <a:p>
            <a:pPr marL="171450" indent="-171450">
              <a:buFontTx/>
              <a:buChar char="-"/>
            </a:pPr>
            <a:r>
              <a:rPr lang="en-US" dirty="0"/>
              <a:t>Additionally, we also give the first formal definition for retrieval, which says that it should be possible to retrieve the full data in the future if everything goes well,</a:t>
            </a:r>
          </a:p>
          <a:p>
            <a:pPr marL="171450" indent="-171450">
              <a:buFontTx/>
              <a:buChar char="-"/>
            </a:pPr>
            <a:r>
              <a:rPr lang="en-US" dirty="0"/>
              <a:t>Second, we give a new framework for building DAS schemes with repair, from two building blocks: a code with locality + an erasure code commitment for the same code with locality.</a:t>
            </a:r>
          </a:p>
          <a:p>
            <a:pPr marL="171450" indent="-171450">
              <a:buFontTx/>
              <a:buChar char="-"/>
            </a:pPr>
            <a:r>
              <a:rPr lang="en-US" dirty="0"/>
              <a:t>lastly, we give a new construction of DAS with efficient repair: we use our framework, with multiplicity codes and a New polynomial commitment scheme!!!! This is an erasure code commitment for </a:t>
            </a:r>
            <a:r>
              <a:rPr lang="en-US" dirty="0" err="1"/>
              <a:t>mult</a:t>
            </a:r>
            <a:r>
              <a:rPr lang="en-US" dirty="0"/>
              <a:t> codes with locality. </a:t>
            </a:r>
          </a:p>
          <a:p>
            <a:pPr marL="171450" indent="-171450">
              <a:buFontTx/>
              <a:buChar char="-"/>
            </a:pPr>
            <a:r>
              <a:rPr lang="en-US" dirty="0"/>
              <a:t>Lastly, I do </a:t>
            </a:r>
            <a:r>
              <a:rPr lang="en-US" dirty="0" err="1"/>
              <a:t>wanna</a:t>
            </a:r>
            <a:r>
              <a:rPr lang="en-US" dirty="0"/>
              <a:t> mention that this commitment scheme may be of independent interest – e.g. it can be used for PIR schemes based on </a:t>
            </a:r>
            <a:r>
              <a:rPr lang="en-US" dirty="0" err="1"/>
              <a:t>mult</a:t>
            </a:r>
            <a:r>
              <a:rPr lang="en-US" dirty="0"/>
              <a:t> codes.</a:t>
            </a:r>
          </a:p>
        </p:txBody>
      </p:sp>
      <p:sp>
        <p:nvSpPr>
          <p:cNvPr id="4" name="Slide Number Placeholder 3"/>
          <p:cNvSpPr>
            <a:spLocks noGrp="1"/>
          </p:cNvSpPr>
          <p:nvPr>
            <p:ph type="sldNum" sz="quarter" idx="5"/>
          </p:nvPr>
        </p:nvSpPr>
        <p:spPr/>
        <p:txBody>
          <a:bodyPr/>
          <a:lstStyle/>
          <a:p>
            <a:fld id="{A47E0A3D-DC3F-0C4A-A80D-9678C210DBB5}" type="slidenum">
              <a:rPr lang="en-US" smtClean="0"/>
              <a:t>11</a:t>
            </a:fld>
            <a:endParaRPr lang="en-US"/>
          </a:p>
        </p:txBody>
      </p:sp>
    </p:spTree>
    <p:extLst>
      <p:ext uri="{BB962C8B-B14F-4D97-AF65-F5344CB8AC3E}">
        <p14:creationId xmlns:p14="http://schemas.microsoft.com/office/powerpoint/2010/main" val="299172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very briefly, in terms of </a:t>
            </a:r>
            <a:r>
              <a:rPr lang="en-US" dirty="0" err="1"/>
              <a:t>defns</a:t>
            </a:r>
            <a:r>
              <a:rPr lang="en-US" dirty="0"/>
              <a:t>, we define a repair protocol: so if this node loses its chunk, it can interact with a few other nodes to repair its chunk.</a:t>
            </a:r>
          </a:p>
        </p:txBody>
      </p:sp>
      <p:sp>
        <p:nvSpPr>
          <p:cNvPr id="4" name="Slide Number Placeholder 3"/>
          <p:cNvSpPr>
            <a:spLocks noGrp="1"/>
          </p:cNvSpPr>
          <p:nvPr>
            <p:ph type="sldNum" sz="quarter" idx="5"/>
          </p:nvPr>
        </p:nvSpPr>
        <p:spPr/>
        <p:txBody>
          <a:bodyPr/>
          <a:lstStyle/>
          <a:p>
            <a:fld id="{A47E0A3D-DC3F-0C4A-A80D-9678C210DBB5}" type="slidenum">
              <a:rPr lang="en-US" smtClean="0"/>
              <a:t>12</a:t>
            </a:fld>
            <a:endParaRPr lang="en-US"/>
          </a:p>
        </p:txBody>
      </p:sp>
    </p:spTree>
    <p:extLst>
      <p:ext uri="{BB962C8B-B14F-4D97-AF65-F5344CB8AC3E}">
        <p14:creationId xmlns:p14="http://schemas.microsoft.com/office/powerpoint/2010/main" val="232450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here’s a comparison of our construction with the Ethereum DAS scheme that’s included as part of the </a:t>
            </a:r>
            <a:r>
              <a:rPr lang="en-US" dirty="0" err="1"/>
              <a:t>fulu</a:t>
            </a:r>
            <a:r>
              <a:rPr lang="en-US" dirty="0"/>
              <a:t> hard fork.</a:t>
            </a:r>
          </a:p>
          <a:p>
            <a:r>
              <a:rPr lang="en-US" dirty="0"/>
              <a:t>All of the numbers are for a single blob, which in Ethereum is a list of 4096 field </a:t>
            </a:r>
            <a:r>
              <a:rPr lang="en-US" dirty="0" err="1"/>
              <a:t>elems</a:t>
            </a:r>
            <a:r>
              <a:rPr lang="en-US" dirty="0"/>
              <a:t>.</a:t>
            </a:r>
          </a:p>
          <a:p>
            <a:r>
              <a:rPr lang="en-US" dirty="0"/>
              <a:t>Starting with node storage, which denotes how much data does each node have to store, in eth: this is 8KB, whereas for our design, this is only 0.23KB : i.e. each node has to store 35 times less data in our scheme.</a:t>
            </a:r>
          </a:p>
          <a:p>
            <a:endParaRPr lang="en-US" dirty="0"/>
          </a:p>
        </p:txBody>
      </p:sp>
      <p:sp>
        <p:nvSpPr>
          <p:cNvPr id="4" name="Slide Number Placeholder 3"/>
          <p:cNvSpPr>
            <a:spLocks noGrp="1"/>
          </p:cNvSpPr>
          <p:nvPr>
            <p:ph type="sldNum" sz="quarter" idx="5"/>
          </p:nvPr>
        </p:nvSpPr>
        <p:spPr/>
        <p:txBody>
          <a:bodyPr/>
          <a:lstStyle/>
          <a:p>
            <a:fld id="{A47E0A3D-DC3F-0C4A-A80D-9678C210DBB5}" type="slidenum">
              <a:rPr lang="en-US" smtClean="0"/>
              <a:t>13</a:t>
            </a:fld>
            <a:endParaRPr lang="en-US"/>
          </a:p>
        </p:txBody>
      </p:sp>
    </p:spTree>
    <p:extLst>
      <p:ext uri="{BB962C8B-B14F-4D97-AF65-F5344CB8AC3E}">
        <p14:creationId xmlns:p14="http://schemas.microsoft.com/office/powerpoint/2010/main" val="212055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compare repair, we define two metrics: the first one is total amt of bandwidth that you need to use over the NW to repair one chunk. For eth, this is 128KB, whereas we only need about 21 KB, i.e. 6 times lower load on the network for repair.</a:t>
            </a:r>
          </a:p>
          <a:p>
            <a:r>
              <a:rPr lang="en-US" dirty="0"/>
              <a:t>The second metric is the number of gossip subnets one node need to join to repair its chunk. So for this comparison, </a:t>
            </a:r>
            <a:r>
              <a:rPr lang="en-US" dirty="0" err="1"/>
              <a:t>i'm</a:t>
            </a:r>
            <a:r>
              <a:rPr lang="en-US" dirty="0"/>
              <a:t> assuming that we use a gossip protocol for dispersal, where there may be a separate subnet or topic for each chunk.</a:t>
            </a:r>
          </a:p>
          <a:p>
            <a:r>
              <a:rPr lang="en-US" dirty="0"/>
              <a:t> For eth this is 64, its slightly higher for our scheme, but we believe this is a reasonable tradeoff.</a:t>
            </a:r>
          </a:p>
        </p:txBody>
      </p:sp>
      <p:sp>
        <p:nvSpPr>
          <p:cNvPr id="4" name="Slide Number Placeholder 3"/>
          <p:cNvSpPr>
            <a:spLocks noGrp="1"/>
          </p:cNvSpPr>
          <p:nvPr>
            <p:ph type="sldNum" sz="quarter" idx="5"/>
          </p:nvPr>
        </p:nvSpPr>
        <p:spPr/>
        <p:txBody>
          <a:bodyPr/>
          <a:lstStyle/>
          <a:p>
            <a:fld id="{A47E0A3D-DC3F-0C4A-A80D-9678C210DBB5}" type="slidenum">
              <a:rPr lang="en-US" smtClean="0"/>
              <a:t>14</a:t>
            </a:fld>
            <a:endParaRPr lang="en-US"/>
          </a:p>
        </p:txBody>
      </p:sp>
    </p:spTree>
    <p:extLst>
      <p:ext uri="{BB962C8B-B14F-4D97-AF65-F5344CB8AC3E}">
        <p14:creationId xmlns:p14="http://schemas.microsoft.com/office/powerpoint/2010/main" val="9189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compare sampling </a:t>
            </a:r>
            <a:r>
              <a:rPr lang="en-US" dirty="0" err="1"/>
              <a:t>b.w</a:t>
            </a:r>
            <a:r>
              <a:rPr lang="en-US" dirty="0"/>
              <a:t> which denotes how much should one verifier need to sample to get some assurance that the data is indeed available: this is about 16 KB for eth, but for our scheme, we only use about 9KB bandwidth for sampling – this is almost 2 times better than eth. Also There’s an asterisk </a:t>
            </a:r>
            <a:r>
              <a:rPr lang="en-US" dirty="0" err="1"/>
              <a:t>cuz</a:t>
            </a:r>
            <a:r>
              <a:rPr lang="en-US" dirty="0"/>
              <a:t> actually Ethereum’s scheme does not achieve the same level of security as we do.</a:t>
            </a:r>
          </a:p>
          <a:p>
            <a:r>
              <a:rPr lang="en-US" dirty="0"/>
              <a:t>Next, </a:t>
            </a:r>
            <a:r>
              <a:rPr lang="en-US" dirty="0" err="1"/>
              <a:t>dispersor</a:t>
            </a:r>
            <a:r>
              <a:rPr lang="en-US" dirty="0"/>
              <a:t> work: amt of compute that the block builder needs to do to disperse the data. This is about 0.3s for eth, and for us, this is about 0.42s assuming the disperser has enough </a:t>
            </a:r>
            <a:r>
              <a:rPr lang="en-US" dirty="0" err="1"/>
              <a:t>cpu</a:t>
            </a:r>
            <a:r>
              <a:rPr lang="en-US" dirty="0"/>
              <a:t> cores. Again this is slightly higher but a reasonable tradeoff to get good repair.</a:t>
            </a:r>
          </a:p>
        </p:txBody>
      </p:sp>
      <p:sp>
        <p:nvSpPr>
          <p:cNvPr id="4" name="Slide Number Placeholder 3"/>
          <p:cNvSpPr>
            <a:spLocks noGrp="1"/>
          </p:cNvSpPr>
          <p:nvPr>
            <p:ph type="sldNum" sz="quarter" idx="5"/>
          </p:nvPr>
        </p:nvSpPr>
        <p:spPr/>
        <p:txBody>
          <a:bodyPr/>
          <a:lstStyle/>
          <a:p>
            <a:fld id="{A47E0A3D-DC3F-0C4A-A80D-9678C210DBB5}" type="slidenum">
              <a:rPr lang="en-US" smtClean="0"/>
              <a:t>15</a:t>
            </a:fld>
            <a:endParaRPr lang="en-US"/>
          </a:p>
        </p:txBody>
      </p:sp>
    </p:spTree>
    <p:extLst>
      <p:ext uri="{BB962C8B-B14F-4D97-AF65-F5344CB8AC3E}">
        <p14:creationId xmlns:p14="http://schemas.microsoft.com/office/powerpoint/2010/main" val="317149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54BDD-2C97-95A2-C458-E44BE68B3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22BF3-F8D8-66E9-A620-D48DB2277C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87945-562B-5D45-BE4B-FE538AD1B5F0}"/>
              </a:ext>
            </a:extLst>
          </p:cNvPr>
          <p:cNvSpPr>
            <a:spLocks noGrp="1"/>
          </p:cNvSpPr>
          <p:nvPr>
            <p:ph type="body" idx="1"/>
          </p:nvPr>
        </p:nvSpPr>
        <p:spPr/>
        <p:txBody>
          <a:bodyPr/>
          <a:lstStyle/>
          <a:p>
            <a:r>
              <a:rPr lang="en-US" dirty="0"/>
              <a:t>Lastly, we have #gossip subnets that we need over the network to do dispersal of the data. </a:t>
            </a:r>
          </a:p>
          <a:p>
            <a:r>
              <a:rPr lang="en-US" dirty="0"/>
              <a:t>Eth: 128, our scheme actually requires a large number of subnets. Now, apparently, as per the FAQs in Ethereum’s specs, this number does not matter.</a:t>
            </a:r>
          </a:p>
        </p:txBody>
      </p:sp>
      <p:sp>
        <p:nvSpPr>
          <p:cNvPr id="4" name="Slide Number Placeholder 3">
            <a:extLst>
              <a:ext uri="{FF2B5EF4-FFF2-40B4-BE49-F238E27FC236}">
                <a16:creationId xmlns:a16="http://schemas.microsoft.com/office/drawing/2014/main" id="{8177F79D-4344-6029-A61A-FD8769616310}"/>
              </a:ext>
            </a:extLst>
          </p:cNvPr>
          <p:cNvSpPr>
            <a:spLocks noGrp="1"/>
          </p:cNvSpPr>
          <p:nvPr>
            <p:ph type="sldNum" sz="quarter" idx="5"/>
          </p:nvPr>
        </p:nvSpPr>
        <p:spPr/>
        <p:txBody>
          <a:bodyPr/>
          <a:lstStyle/>
          <a:p>
            <a:fld id="{A47E0A3D-DC3F-0C4A-A80D-9678C210DBB5}" type="slidenum">
              <a:rPr lang="en-US" smtClean="0"/>
              <a:t>16</a:t>
            </a:fld>
            <a:endParaRPr lang="en-US"/>
          </a:p>
        </p:txBody>
      </p:sp>
    </p:spTree>
    <p:extLst>
      <p:ext uri="{BB962C8B-B14F-4D97-AF65-F5344CB8AC3E}">
        <p14:creationId xmlns:p14="http://schemas.microsoft.com/office/powerpoint/2010/main" val="313438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57310-4A9E-CCC7-F60A-7D84E3EF8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3DB7C-CF4B-5A63-4832-53465B33CE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7882D7-844A-FDE0-B12E-435585A944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just in case it does matter, we also have an alternate construction in the paper where we use some batching techniques -- this is almost 2x better than the Ethereum DAS, and only needs about a 1000 subnets for dispersal, which is much more reasonable. For simplicity, I will only focus on the first construction, but U can see the paper for details on this alternate construction. </a:t>
            </a:r>
          </a:p>
        </p:txBody>
      </p:sp>
      <p:sp>
        <p:nvSpPr>
          <p:cNvPr id="4" name="Slide Number Placeholder 3">
            <a:extLst>
              <a:ext uri="{FF2B5EF4-FFF2-40B4-BE49-F238E27FC236}">
                <a16:creationId xmlns:a16="http://schemas.microsoft.com/office/drawing/2014/main" id="{6AC567BE-18AA-D059-DA6C-340E3157DD63}"/>
              </a:ext>
            </a:extLst>
          </p:cNvPr>
          <p:cNvSpPr>
            <a:spLocks noGrp="1"/>
          </p:cNvSpPr>
          <p:nvPr>
            <p:ph type="sldNum" sz="quarter" idx="5"/>
          </p:nvPr>
        </p:nvSpPr>
        <p:spPr/>
        <p:txBody>
          <a:bodyPr/>
          <a:lstStyle/>
          <a:p>
            <a:fld id="{A47E0A3D-DC3F-0C4A-A80D-9678C210DBB5}" type="slidenum">
              <a:rPr lang="en-US" smtClean="0"/>
              <a:t>17</a:t>
            </a:fld>
            <a:endParaRPr lang="en-US"/>
          </a:p>
        </p:txBody>
      </p:sp>
    </p:spTree>
    <p:extLst>
      <p:ext uri="{BB962C8B-B14F-4D97-AF65-F5344CB8AC3E}">
        <p14:creationId xmlns:p14="http://schemas.microsoft.com/office/powerpoint/2010/main" val="2586394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So for our construction, we have three key building blocks. First, we have a new framework to construct DAS with repair, which uses a code with locality + an erasure code commit with locality. I will explain </a:t>
            </a:r>
            <a:r>
              <a:rPr lang="en-US" dirty="0" err="1"/>
              <a:t>wut</a:t>
            </a:r>
            <a:r>
              <a:rPr lang="en-US" dirty="0"/>
              <a:t> these are in a bit. Then, we get our construction by applying this framework to </a:t>
            </a:r>
            <a:r>
              <a:rPr lang="en-US" dirty="0" err="1"/>
              <a:t>mult</a:t>
            </a:r>
            <a:r>
              <a:rPr lang="en-US" dirty="0"/>
              <a:t> codes + a new multivariate poly commit scheme.</a:t>
            </a:r>
          </a:p>
        </p:txBody>
      </p:sp>
      <p:sp>
        <p:nvSpPr>
          <p:cNvPr id="4" name="Slide Number Placeholder 3"/>
          <p:cNvSpPr>
            <a:spLocks noGrp="1"/>
          </p:cNvSpPr>
          <p:nvPr>
            <p:ph type="sldNum" sz="quarter" idx="5"/>
          </p:nvPr>
        </p:nvSpPr>
        <p:spPr/>
        <p:txBody>
          <a:bodyPr/>
          <a:lstStyle/>
          <a:p>
            <a:fld id="{A47E0A3D-DC3F-0C4A-A80D-9678C210DBB5}" type="slidenum">
              <a:rPr lang="en-US" smtClean="0"/>
              <a:t>18</a:t>
            </a:fld>
            <a:endParaRPr lang="en-US"/>
          </a:p>
        </p:txBody>
      </p:sp>
    </p:spTree>
    <p:extLst>
      <p:ext uri="{BB962C8B-B14F-4D97-AF65-F5344CB8AC3E}">
        <p14:creationId xmlns:p14="http://schemas.microsoft.com/office/powerpoint/2010/main" val="119321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describe our framework, lets start with the existing framework for DAS which was formalized by hall Anderson </a:t>
            </a:r>
            <a:r>
              <a:rPr lang="en-US" dirty="0" err="1"/>
              <a:t>el</a:t>
            </a:r>
            <a:r>
              <a:rPr lang="en-US" dirty="0"/>
              <a:t> al:</a:t>
            </a:r>
          </a:p>
          <a:p>
            <a:r>
              <a:rPr lang="en-US" dirty="0"/>
              <a:t>To disperse the data, we first encode it using an erasure code: here E denotes the encoding.</a:t>
            </a:r>
          </a:p>
          <a:p>
            <a:r>
              <a:rPr lang="en-US" dirty="0"/>
              <a:t>Then, Each node stores one symbol of the encoding: node 1 stores the first position</a:t>
            </a:r>
          </a:p>
          <a:p>
            <a:r>
              <a:rPr lang="en-US" dirty="0"/>
              <a:t>For simplicity, </a:t>
            </a:r>
            <a:r>
              <a:rPr lang="en-US" dirty="0" err="1"/>
              <a:t>im</a:t>
            </a:r>
            <a:r>
              <a:rPr lang="en-US" dirty="0"/>
              <a:t> assuming that the length of encoding is the same as #nodes n.</a:t>
            </a:r>
          </a:p>
          <a:p>
            <a:r>
              <a:rPr lang="en-US" dirty="0"/>
              <a:t>Next, to verify, the verifier will sample random positions of the encoding, and query the nodes for those positions – e.g. here, we query symbol 1, and we get back E1’, similarly we get back E3’ for position 3 and so on. But how can the verifier check that the symbols it got are indeed correct?</a:t>
            </a:r>
          </a:p>
        </p:txBody>
      </p:sp>
      <p:sp>
        <p:nvSpPr>
          <p:cNvPr id="4" name="Slide Number Placeholder 3"/>
          <p:cNvSpPr>
            <a:spLocks noGrp="1"/>
          </p:cNvSpPr>
          <p:nvPr>
            <p:ph type="sldNum" sz="quarter" idx="5"/>
          </p:nvPr>
        </p:nvSpPr>
        <p:spPr/>
        <p:txBody>
          <a:bodyPr/>
          <a:lstStyle/>
          <a:p>
            <a:fld id="{A47E0A3D-DC3F-0C4A-A80D-9678C210DBB5}" type="slidenum">
              <a:rPr lang="en-US" smtClean="0"/>
              <a:t>19</a:t>
            </a:fld>
            <a:endParaRPr lang="en-US"/>
          </a:p>
        </p:txBody>
      </p:sp>
    </p:spTree>
    <p:extLst>
      <p:ext uri="{BB962C8B-B14F-4D97-AF65-F5344CB8AC3E}">
        <p14:creationId xmlns:p14="http://schemas.microsoft.com/office/powerpoint/2010/main" val="3794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issue, we need some way of committing to the data so we can check these symbols </a:t>
            </a:r>
            <a:r>
              <a:rPr lang="en-US" dirty="0" err="1"/>
              <a:t>w.r.t</a:t>
            </a:r>
            <a:r>
              <a:rPr lang="en-US" dirty="0"/>
              <a:t> the commitment.</a:t>
            </a:r>
          </a:p>
          <a:p>
            <a:r>
              <a:rPr lang="en-US" dirty="0"/>
              <a:t>this was formalized by HAsw23 the notion of an erasure code commitment: at a high level, they allow committing to data </a:t>
            </a:r>
            <a:r>
              <a:rPr lang="en-US" dirty="0" err="1"/>
              <a:t>w.r.t.</a:t>
            </a:r>
            <a:r>
              <a:rPr lang="en-US" dirty="0"/>
              <a:t> a code C </a:t>
            </a:r>
            <a:r>
              <a:rPr lang="en-US" dirty="0" err="1"/>
              <a:t>s.t.</a:t>
            </a:r>
            <a:r>
              <a:rPr lang="en-US" dirty="0"/>
              <a:t> we can …</a:t>
            </a:r>
          </a:p>
        </p:txBody>
      </p:sp>
      <p:sp>
        <p:nvSpPr>
          <p:cNvPr id="4" name="Slide Number Placeholder 3"/>
          <p:cNvSpPr>
            <a:spLocks noGrp="1"/>
          </p:cNvSpPr>
          <p:nvPr>
            <p:ph type="sldNum" sz="quarter" idx="5"/>
          </p:nvPr>
        </p:nvSpPr>
        <p:spPr/>
        <p:txBody>
          <a:bodyPr/>
          <a:lstStyle/>
          <a:p>
            <a:fld id="{A47E0A3D-DC3F-0C4A-A80D-9678C210DBB5}" type="slidenum">
              <a:rPr lang="en-US" smtClean="0"/>
              <a:t>20</a:t>
            </a:fld>
            <a:endParaRPr lang="en-US"/>
          </a:p>
        </p:txBody>
      </p:sp>
    </p:spTree>
    <p:extLst>
      <p:ext uri="{BB962C8B-B14F-4D97-AF65-F5344CB8AC3E}">
        <p14:creationId xmlns:p14="http://schemas.microsoft.com/office/powerpoint/2010/main" val="410186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E141D-03BA-8576-7FB7-BCD7E0D1B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6B74C3-2ECE-6857-5A84-9FF47AEE2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7FCBB-F02F-0497-DFB7-6117F450AAF0}"/>
              </a:ext>
            </a:extLst>
          </p:cNvPr>
          <p:cNvSpPr>
            <a:spLocks noGrp="1"/>
          </p:cNvSpPr>
          <p:nvPr>
            <p:ph type="body" idx="1"/>
          </p:nvPr>
        </p:nvSpPr>
        <p:spPr/>
        <p:txBody>
          <a:bodyPr/>
          <a:lstStyle/>
          <a:p>
            <a:r>
              <a:rPr lang="en-US" dirty="0"/>
              <a:t>But the problem is, as we try to scale the blockchain to handle more transactions, the consensus layer quickly becomes the bottleneck – this is because all consensus protocols have </a:t>
            </a:r>
            <a:r>
              <a:rPr lang="en-US" dirty="0" err="1"/>
              <a:t>atleast</a:t>
            </a:r>
            <a:r>
              <a:rPr lang="en-US" dirty="0"/>
              <a:t> a quadratic overhead.</a:t>
            </a:r>
          </a:p>
          <a:p>
            <a:r>
              <a:rPr lang="en-US" dirty="0"/>
              <a:t>Hence, we need to design scalable consensus protocols to make a high-throughput blockchain.</a:t>
            </a:r>
          </a:p>
        </p:txBody>
      </p:sp>
      <p:sp>
        <p:nvSpPr>
          <p:cNvPr id="4" name="Slide Number Placeholder 3">
            <a:extLst>
              <a:ext uri="{FF2B5EF4-FFF2-40B4-BE49-F238E27FC236}">
                <a16:creationId xmlns:a16="http://schemas.microsoft.com/office/drawing/2014/main" id="{B62346C6-46CB-BEFC-F7F7-D41157A15278}"/>
              </a:ext>
            </a:extLst>
          </p:cNvPr>
          <p:cNvSpPr>
            <a:spLocks noGrp="1"/>
          </p:cNvSpPr>
          <p:nvPr>
            <p:ph type="sldNum" sz="quarter" idx="5"/>
          </p:nvPr>
        </p:nvSpPr>
        <p:spPr/>
        <p:txBody>
          <a:bodyPr/>
          <a:lstStyle/>
          <a:p>
            <a:fld id="{A47E0A3D-DC3F-0C4A-A80D-9678C210DBB5}" type="slidenum">
              <a:rPr lang="en-US" smtClean="0"/>
              <a:t>3</a:t>
            </a:fld>
            <a:endParaRPr lang="en-US"/>
          </a:p>
        </p:txBody>
      </p:sp>
    </p:spTree>
    <p:extLst>
      <p:ext uri="{BB962C8B-B14F-4D97-AF65-F5344CB8AC3E}">
        <p14:creationId xmlns:p14="http://schemas.microsoft.com/office/powerpoint/2010/main" val="88237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FD62D-E887-D265-AB31-D3B06F35D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1A946B-9781-0198-3228-4A47C83E90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50BF7-76DC-E762-6602-F44396016F4F}"/>
              </a:ext>
            </a:extLst>
          </p:cNvPr>
          <p:cNvSpPr>
            <a:spLocks noGrp="1"/>
          </p:cNvSpPr>
          <p:nvPr>
            <p:ph type="body" idx="1"/>
          </p:nvPr>
        </p:nvSpPr>
        <p:spPr/>
        <p:txBody>
          <a:bodyPr/>
          <a:lstStyle/>
          <a:p>
            <a:r>
              <a:rPr lang="en-US" dirty="0"/>
              <a:t>Now, in Disperse, along with encoding the data, the </a:t>
            </a:r>
            <a:r>
              <a:rPr lang="en-US" dirty="0" err="1"/>
              <a:t>dispersor</a:t>
            </a:r>
            <a:r>
              <a:rPr lang="en-US" dirty="0"/>
              <a:t> also computes a commitment com using the </a:t>
            </a:r>
            <a:r>
              <a:rPr lang="en-US" dirty="0" err="1"/>
              <a:t>ECCom</a:t>
            </a:r>
            <a:r>
              <a:rPr lang="en-US" dirty="0"/>
              <a:t> – u can think of this as the public reference to this data.</a:t>
            </a:r>
          </a:p>
          <a:p>
            <a:r>
              <a:rPr lang="en-US" dirty="0"/>
              <a:t>Next, the </a:t>
            </a:r>
            <a:r>
              <a:rPr lang="en-US" dirty="0" err="1"/>
              <a:t>dispersor</a:t>
            </a:r>
            <a:r>
              <a:rPr lang="en-US" dirty="0"/>
              <a:t> also computes the opening proofs pi1 to pin for all positions. Node 1 then gets the symbol E1 along with proof pi1 as its chunk.</a:t>
            </a:r>
          </a:p>
          <a:p>
            <a:r>
              <a:rPr lang="en-US" dirty="0"/>
              <a:t>The verifier will now get symbols and corresponding proofs when it queries for random positions, and it can verify these proofs </a:t>
            </a:r>
            <a:r>
              <a:rPr lang="en-US" dirty="0" err="1"/>
              <a:t>w.r.t.</a:t>
            </a:r>
            <a:r>
              <a:rPr lang="en-US" dirty="0"/>
              <a:t> the commitment, and output 1 only if all of them are valid.</a:t>
            </a:r>
          </a:p>
        </p:txBody>
      </p:sp>
      <p:sp>
        <p:nvSpPr>
          <p:cNvPr id="4" name="Slide Number Placeholder 3">
            <a:extLst>
              <a:ext uri="{FF2B5EF4-FFF2-40B4-BE49-F238E27FC236}">
                <a16:creationId xmlns:a16="http://schemas.microsoft.com/office/drawing/2014/main" id="{8A7C4E5A-6745-A2D1-0A6A-4EC1F80EFFEE}"/>
              </a:ext>
            </a:extLst>
          </p:cNvPr>
          <p:cNvSpPr>
            <a:spLocks noGrp="1"/>
          </p:cNvSpPr>
          <p:nvPr>
            <p:ph type="sldNum" sz="quarter" idx="5"/>
          </p:nvPr>
        </p:nvSpPr>
        <p:spPr/>
        <p:txBody>
          <a:bodyPr/>
          <a:lstStyle/>
          <a:p>
            <a:fld id="{A47E0A3D-DC3F-0C4A-A80D-9678C210DBB5}" type="slidenum">
              <a:rPr lang="en-US" smtClean="0"/>
              <a:t>21</a:t>
            </a:fld>
            <a:endParaRPr lang="en-US"/>
          </a:p>
        </p:txBody>
      </p:sp>
    </p:spTree>
    <p:extLst>
      <p:ext uri="{BB962C8B-B14F-4D97-AF65-F5344CB8AC3E}">
        <p14:creationId xmlns:p14="http://schemas.microsoft.com/office/powerpoint/2010/main" val="2342769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u can construct a DAS scheme from a erasure code + a erasure code commit for the same code. E.g. </a:t>
            </a:r>
            <a:r>
              <a:rPr lang="en-US" dirty="0" err="1"/>
              <a:t>ehtereum</a:t>
            </a:r>
            <a:r>
              <a:rPr lang="en-US" dirty="0"/>
              <a:t> </a:t>
            </a:r>
            <a:r>
              <a:rPr lang="en-US" dirty="0" err="1"/>
              <a:t>Fulu</a:t>
            </a:r>
            <a:r>
              <a:rPr lang="en-US" dirty="0"/>
              <a:t> DAS follows this framework with RS code + KZG commitment.</a:t>
            </a:r>
          </a:p>
        </p:txBody>
      </p:sp>
      <p:sp>
        <p:nvSpPr>
          <p:cNvPr id="4" name="Slide Number Placeholder 3"/>
          <p:cNvSpPr>
            <a:spLocks noGrp="1"/>
          </p:cNvSpPr>
          <p:nvPr>
            <p:ph type="sldNum" sz="quarter" idx="5"/>
          </p:nvPr>
        </p:nvSpPr>
        <p:spPr/>
        <p:txBody>
          <a:bodyPr/>
          <a:lstStyle/>
          <a:p>
            <a:fld id="{A47E0A3D-DC3F-0C4A-A80D-9678C210DBB5}" type="slidenum">
              <a:rPr lang="en-US" smtClean="0"/>
              <a:t>22</a:t>
            </a:fld>
            <a:endParaRPr lang="en-US"/>
          </a:p>
        </p:txBody>
      </p:sp>
    </p:spTree>
    <p:extLst>
      <p:ext uri="{BB962C8B-B14F-4D97-AF65-F5344CB8AC3E}">
        <p14:creationId xmlns:p14="http://schemas.microsoft.com/office/powerpoint/2010/main" val="3747049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9DEC0-3868-0587-0011-B96E6B36A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F663E-050B-9DFF-93F1-A5142575A9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6F5DDD-99B1-AA3C-B697-7B3C6BC835DF}"/>
              </a:ext>
            </a:extLst>
          </p:cNvPr>
          <p:cNvSpPr>
            <a:spLocks noGrp="1"/>
          </p:cNvSpPr>
          <p:nvPr>
            <p:ph type="body" idx="1"/>
          </p:nvPr>
        </p:nvSpPr>
        <p:spPr/>
        <p:txBody>
          <a:bodyPr/>
          <a:lstStyle/>
          <a:p>
            <a:r>
              <a:rPr lang="en-US" dirty="0"/>
              <a:t>But now, the key question is how to repair lost chunks? So in this design, what happens if a node loses its symbol Ei and proof </a:t>
            </a:r>
            <a:r>
              <a:rPr lang="en-US" dirty="0" err="1"/>
              <a:t>pi_i</a:t>
            </a:r>
            <a:r>
              <a:rPr lang="en-US" dirty="0"/>
              <a:t>?</a:t>
            </a:r>
          </a:p>
        </p:txBody>
      </p:sp>
      <p:sp>
        <p:nvSpPr>
          <p:cNvPr id="4" name="Slide Number Placeholder 3">
            <a:extLst>
              <a:ext uri="{FF2B5EF4-FFF2-40B4-BE49-F238E27FC236}">
                <a16:creationId xmlns:a16="http://schemas.microsoft.com/office/drawing/2014/main" id="{F5D139F9-DDF1-8821-429B-D9152E0A67A8}"/>
              </a:ext>
            </a:extLst>
          </p:cNvPr>
          <p:cNvSpPr>
            <a:spLocks noGrp="1"/>
          </p:cNvSpPr>
          <p:nvPr>
            <p:ph type="sldNum" sz="quarter" idx="5"/>
          </p:nvPr>
        </p:nvSpPr>
        <p:spPr/>
        <p:txBody>
          <a:bodyPr/>
          <a:lstStyle/>
          <a:p>
            <a:fld id="{A47E0A3D-DC3F-0C4A-A80D-9678C210DBB5}" type="slidenum">
              <a:rPr lang="en-US" smtClean="0"/>
              <a:t>23</a:t>
            </a:fld>
            <a:endParaRPr lang="en-US"/>
          </a:p>
        </p:txBody>
      </p:sp>
    </p:spTree>
    <p:extLst>
      <p:ext uri="{BB962C8B-B14F-4D97-AF65-F5344CB8AC3E}">
        <p14:creationId xmlns:p14="http://schemas.microsoft.com/office/powerpoint/2010/main" val="1973106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issue, the key observation we make is that we should use codes with locality, specifically, locally correctable codes: these are special erasure codes wherein, we can repair …</a:t>
            </a:r>
          </a:p>
        </p:txBody>
      </p:sp>
      <p:sp>
        <p:nvSpPr>
          <p:cNvPr id="4" name="Slide Number Placeholder 3"/>
          <p:cNvSpPr>
            <a:spLocks noGrp="1"/>
          </p:cNvSpPr>
          <p:nvPr>
            <p:ph type="sldNum" sz="quarter" idx="5"/>
          </p:nvPr>
        </p:nvSpPr>
        <p:spPr/>
        <p:txBody>
          <a:bodyPr/>
          <a:lstStyle/>
          <a:p>
            <a:fld id="{A47E0A3D-DC3F-0C4A-A80D-9678C210DBB5}" type="slidenum">
              <a:rPr lang="en-US" smtClean="0"/>
              <a:t>24</a:t>
            </a:fld>
            <a:endParaRPr lang="en-US"/>
          </a:p>
        </p:txBody>
      </p:sp>
    </p:spTree>
    <p:extLst>
      <p:ext uri="{BB962C8B-B14F-4D97-AF65-F5344CB8AC3E}">
        <p14:creationId xmlns:p14="http://schemas.microsoft.com/office/powerpoint/2010/main" val="1738378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6EC14-68D5-4670-0078-A7EF697C42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E258B4-5109-8FC3-68E1-7F90596B1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001A31-6430-B303-E8BA-64C50C2BEE24}"/>
              </a:ext>
            </a:extLst>
          </p:cNvPr>
          <p:cNvSpPr>
            <a:spLocks noGrp="1"/>
          </p:cNvSpPr>
          <p:nvPr>
            <p:ph type="body" idx="1"/>
          </p:nvPr>
        </p:nvSpPr>
        <p:spPr/>
        <p:txBody>
          <a:bodyPr/>
          <a:lstStyle/>
          <a:p>
            <a:r>
              <a:rPr lang="en-US" dirty="0"/>
              <a:t>Here’s the updated framework where </a:t>
            </a:r>
            <a:r>
              <a:rPr lang="en-US" dirty="0" err="1"/>
              <a:t>evt</a:t>
            </a:r>
            <a:r>
              <a:rPr lang="en-US" dirty="0"/>
              <a:t> remains the same, but we just use a LCC to encode the data. Verify is the same as before.</a:t>
            </a:r>
          </a:p>
        </p:txBody>
      </p:sp>
      <p:sp>
        <p:nvSpPr>
          <p:cNvPr id="4" name="Slide Number Placeholder 3">
            <a:extLst>
              <a:ext uri="{FF2B5EF4-FFF2-40B4-BE49-F238E27FC236}">
                <a16:creationId xmlns:a16="http://schemas.microsoft.com/office/drawing/2014/main" id="{B703E2CE-84D0-834B-A12A-568D5D778943}"/>
              </a:ext>
            </a:extLst>
          </p:cNvPr>
          <p:cNvSpPr>
            <a:spLocks noGrp="1"/>
          </p:cNvSpPr>
          <p:nvPr>
            <p:ph type="sldNum" sz="quarter" idx="5"/>
          </p:nvPr>
        </p:nvSpPr>
        <p:spPr/>
        <p:txBody>
          <a:bodyPr/>
          <a:lstStyle/>
          <a:p>
            <a:fld id="{A47E0A3D-DC3F-0C4A-A80D-9678C210DBB5}" type="slidenum">
              <a:rPr lang="en-US" smtClean="0"/>
              <a:t>25</a:t>
            </a:fld>
            <a:endParaRPr lang="en-US"/>
          </a:p>
        </p:txBody>
      </p:sp>
    </p:spTree>
    <p:extLst>
      <p:ext uri="{BB962C8B-B14F-4D97-AF65-F5344CB8AC3E}">
        <p14:creationId xmlns:p14="http://schemas.microsoft.com/office/powerpoint/2010/main" val="3682391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6792A-2388-A6F8-2257-C270860A4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1F9FB-2879-BE91-E5AC-155CD7437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4959A-220D-ED78-1277-191F24C67C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for repair, if lets say node n loses its chunk, we can use local correction of the code: we can query r nodes to repair En: in our example, we’ll just need to query nodes 1 and 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about the proof </a:t>
            </a:r>
            <a:r>
              <a:rPr lang="en-US" dirty="0" err="1"/>
              <a:t>pi_n?how</a:t>
            </a:r>
            <a:r>
              <a:rPr lang="en-US" dirty="0"/>
              <a:t> can this node repair the opening proof for its symbol?</a:t>
            </a:r>
          </a:p>
        </p:txBody>
      </p:sp>
      <p:sp>
        <p:nvSpPr>
          <p:cNvPr id="4" name="Slide Number Placeholder 3">
            <a:extLst>
              <a:ext uri="{FF2B5EF4-FFF2-40B4-BE49-F238E27FC236}">
                <a16:creationId xmlns:a16="http://schemas.microsoft.com/office/drawing/2014/main" id="{EB52CE07-B603-5884-37DB-00A675F61F94}"/>
              </a:ext>
            </a:extLst>
          </p:cNvPr>
          <p:cNvSpPr>
            <a:spLocks noGrp="1"/>
          </p:cNvSpPr>
          <p:nvPr>
            <p:ph type="sldNum" sz="quarter" idx="5"/>
          </p:nvPr>
        </p:nvSpPr>
        <p:spPr/>
        <p:txBody>
          <a:bodyPr/>
          <a:lstStyle/>
          <a:p>
            <a:fld id="{A47E0A3D-DC3F-0C4A-A80D-9678C210DBB5}" type="slidenum">
              <a:rPr lang="en-US" smtClean="0"/>
              <a:t>26</a:t>
            </a:fld>
            <a:endParaRPr lang="en-US"/>
          </a:p>
        </p:txBody>
      </p:sp>
    </p:spTree>
    <p:extLst>
      <p:ext uri="{BB962C8B-B14F-4D97-AF65-F5344CB8AC3E}">
        <p14:creationId xmlns:p14="http://schemas.microsoft.com/office/powerpoint/2010/main" val="3191988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able to repair toe opening proofs, we also need the erasure code commitment scheme to have some notion of locality: specifically, we define </a:t>
            </a:r>
            <a:r>
              <a:rPr lang="en-US" dirty="0" err="1"/>
              <a:t>ECCom</a:t>
            </a:r>
            <a:r>
              <a:rPr lang="en-US" dirty="0"/>
              <a:t> with local correction, wherein, we can repair opening proof for any position …</a:t>
            </a:r>
          </a:p>
        </p:txBody>
      </p:sp>
      <p:sp>
        <p:nvSpPr>
          <p:cNvPr id="4" name="Slide Number Placeholder 3"/>
          <p:cNvSpPr>
            <a:spLocks noGrp="1"/>
          </p:cNvSpPr>
          <p:nvPr>
            <p:ph type="sldNum" sz="quarter" idx="5"/>
          </p:nvPr>
        </p:nvSpPr>
        <p:spPr/>
        <p:txBody>
          <a:bodyPr/>
          <a:lstStyle/>
          <a:p>
            <a:fld id="{A47E0A3D-DC3F-0C4A-A80D-9678C210DBB5}" type="slidenum">
              <a:rPr lang="en-US" smtClean="0"/>
              <a:t>27</a:t>
            </a:fld>
            <a:endParaRPr lang="en-US"/>
          </a:p>
        </p:txBody>
      </p:sp>
    </p:spTree>
    <p:extLst>
      <p:ext uri="{BB962C8B-B14F-4D97-AF65-F5344CB8AC3E}">
        <p14:creationId xmlns:p14="http://schemas.microsoft.com/office/powerpoint/2010/main" val="11470280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09A4A-6131-E2E9-F3A0-B309906E7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6DE05-B059-256B-6DF4-658FD8C0C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E7638-758E-E62B-AD01-DB26AD8DCF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a:t>
            </a:r>
            <a:r>
              <a:rPr lang="en-US" dirty="0" err="1"/>
              <a:t>dispersor</a:t>
            </a:r>
            <a:r>
              <a:rPr lang="en-US" dirty="0"/>
              <a:t> will use an </a:t>
            </a:r>
            <a:r>
              <a:rPr lang="en-US" dirty="0" err="1"/>
              <a:t>ECCom</a:t>
            </a:r>
            <a:r>
              <a:rPr lang="en-US" dirty="0"/>
              <a:t> with local correction to commit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Iif</a:t>
            </a:r>
            <a:r>
              <a:rPr lang="en-US" dirty="0"/>
              <a:t> the last node loses its chunk, it can query lets say nodes 1 and 5, and now it can repair both the symbol En and the proof </a:t>
            </a:r>
            <a:r>
              <a:rPr lang="en-US" dirty="0" err="1"/>
              <a:t>pi_n</a:t>
            </a:r>
            <a:r>
              <a:rPr lang="en-US" dirty="0"/>
              <a:t>. this is a high level overview of the new framework.</a:t>
            </a:r>
          </a:p>
        </p:txBody>
      </p:sp>
      <p:sp>
        <p:nvSpPr>
          <p:cNvPr id="4" name="Slide Number Placeholder 3">
            <a:extLst>
              <a:ext uri="{FF2B5EF4-FFF2-40B4-BE49-F238E27FC236}">
                <a16:creationId xmlns:a16="http://schemas.microsoft.com/office/drawing/2014/main" id="{3EAEED8A-FC54-A806-C1C4-F32CE371CD18}"/>
              </a:ext>
            </a:extLst>
          </p:cNvPr>
          <p:cNvSpPr>
            <a:spLocks noGrp="1"/>
          </p:cNvSpPr>
          <p:nvPr>
            <p:ph type="sldNum" sz="quarter" idx="5"/>
          </p:nvPr>
        </p:nvSpPr>
        <p:spPr/>
        <p:txBody>
          <a:bodyPr/>
          <a:lstStyle/>
          <a:p>
            <a:fld id="{A47E0A3D-DC3F-0C4A-A80D-9678C210DBB5}" type="slidenum">
              <a:rPr lang="en-US" smtClean="0"/>
              <a:t>28</a:t>
            </a:fld>
            <a:endParaRPr lang="en-US"/>
          </a:p>
        </p:txBody>
      </p:sp>
    </p:spTree>
    <p:extLst>
      <p:ext uri="{BB962C8B-B14F-4D97-AF65-F5344CB8AC3E}">
        <p14:creationId xmlns:p14="http://schemas.microsoft.com/office/powerpoint/2010/main" val="1085855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show that we can get a secure DAS with repair by using a LCC and a </a:t>
            </a:r>
            <a:r>
              <a:rPr lang="en-US" dirty="0" err="1"/>
              <a:t>ECCom</a:t>
            </a:r>
            <a:r>
              <a:rPr lang="en-US" dirty="0"/>
              <a:t> with local correction. You can find the proofs in the paper.</a:t>
            </a:r>
          </a:p>
          <a:p>
            <a:r>
              <a:rPr lang="en-US" dirty="0"/>
              <a:t>Note that, for the proofs, we also formalize the use of peer-to-peer gossip N/W for dispersal : we use this to provide guarantees about the DAS scheme.</a:t>
            </a:r>
          </a:p>
        </p:txBody>
      </p:sp>
      <p:sp>
        <p:nvSpPr>
          <p:cNvPr id="4" name="Slide Number Placeholder 3"/>
          <p:cNvSpPr>
            <a:spLocks noGrp="1"/>
          </p:cNvSpPr>
          <p:nvPr>
            <p:ph type="sldNum" sz="quarter" idx="5"/>
          </p:nvPr>
        </p:nvSpPr>
        <p:spPr/>
        <p:txBody>
          <a:bodyPr/>
          <a:lstStyle/>
          <a:p>
            <a:fld id="{A47E0A3D-DC3F-0C4A-A80D-9678C210DBB5}" type="slidenum">
              <a:rPr lang="en-US" smtClean="0"/>
              <a:t>29</a:t>
            </a:fld>
            <a:endParaRPr lang="en-US"/>
          </a:p>
        </p:txBody>
      </p:sp>
    </p:spTree>
    <p:extLst>
      <p:ext uri="{BB962C8B-B14F-4D97-AF65-F5344CB8AC3E}">
        <p14:creationId xmlns:p14="http://schemas.microsoft.com/office/powerpoint/2010/main" val="2953637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 now know that we need to use a locally correctable code + a corresponding commit scheme to construct DAS. Now the question is what sort of code and commitment should we use, for that lets look at all the efficiency metrics that we care about: e.g. node storage: each node has to store 1 symbol of the encoding + 1 opening proof: so we would need a commitment scheme with short opening proofs, next, </a:t>
            </a:r>
            <a:r>
              <a:rPr lang="en-US" dirty="0" err="1"/>
              <a:t>dispersor</a:t>
            </a:r>
            <a:r>
              <a:rPr lang="en-US" dirty="0"/>
              <a:t> work: includes encoding data using the code, and also computing opening proofs for all positions: </a:t>
            </a:r>
          </a:p>
          <a:p>
            <a:r>
              <a:rPr lang="en-US" dirty="0"/>
              <a:t>Lastly, for sampling bandwidth, we show in our paper that one should use codes with good minimum distance.</a:t>
            </a:r>
          </a:p>
        </p:txBody>
      </p:sp>
      <p:sp>
        <p:nvSpPr>
          <p:cNvPr id="4" name="Slide Number Placeholder 3"/>
          <p:cNvSpPr>
            <a:spLocks noGrp="1"/>
          </p:cNvSpPr>
          <p:nvPr>
            <p:ph type="sldNum" sz="quarter" idx="5"/>
          </p:nvPr>
        </p:nvSpPr>
        <p:spPr/>
        <p:txBody>
          <a:bodyPr/>
          <a:lstStyle/>
          <a:p>
            <a:fld id="{A47E0A3D-DC3F-0C4A-A80D-9678C210DBB5}" type="slidenum">
              <a:rPr lang="en-US" smtClean="0"/>
              <a:t>30</a:t>
            </a:fld>
            <a:endParaRPr lang="en-US"/>
          </a:p>
        </p:txBody>
      </p:sp>
    </p:spTree>
    <p:extLst>
      <p:ext uri="{BB962C8B-B14F-4D97-AF65-F5344CB8AC3E}">
        <p14:creationId xmlns:p14="http://schemas.microsoft.com/office/powerpoint/2010/main" val="309534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591C-B017-C4BF-A9A3-FC01D7A4E8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D6271-C1C5-5130-C2C0-9816E15FF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DE3E1-63DD-E0A1-96B1-CA493082527B}"/>
              </a:ext>
            </a:extLst>
          </p:cNvPr>
          <p:cNvSpPr>
            <a:spLocks noGrp="1"/>
          </p:cNvSpPr>
          <p:nvPr>
            <p:ph type="body" idx="1"/>
          </p:nvPr>
        </p:nvSpPr>
        <p:spPr/>
        <p:txBody>
          <a:bodyPr/>
          <a:lstStyle/>
          <a:p>
            <a:r>
              <a:rPr lang="en-US" dirty="0"/>
              <a:t>One commonly-used solution to this problem is to decouple ordering of </a:t>
            </a:r>
            <a:r>
              <a:rPr lang="en-US" dirty="0" err="1"/>
              <a:t>txns</a:t>
            </a:r>
            <a:r>
              <a:rPr lang="en-US" dirty="0"/>
              <a:t> from dissemination. Lets see what I mean by that: we have a bunch of validators as before, and we have a pool of </a:t>
            </a:r>
            <a:r>
              <a:rPr lang="en-US" dirty="0" err="1"/>
              <a:t>txns</a:t>
            </a:r>
            <a:r>
              <a:rPr lang="en-US" dirty="0"/>
              <a:t> on the left.</a:t>
            </a:r>
          </a:p>
          <a:p>
            <a:r>
              <a:rPr lang="en-US" dirty="0"/>
              <a:t>but now, instead of running consensus on the full </a:t>
            </a:r>
            <a:r>
              <a:rPr lang="en-US" dirty="0" err="1"/>
              <a:t>txns</a:t>
            </a:r>
            <a:r>
              <a:rPr lang="en-US" dirty="0"/>
              <a:t>, we only run it on references to the </a:t>
            </a:r>
            <a:r>
              <a:rPr lang="en-US" dirty="0" err="1"/>
              <a:t>txns</a:t>
            </a:r>
            <a:r>
              <a:rPr lang="en-US" dirty="0"/>
              <a:t>: here the paperclip represents a reference.</a:t>
            </a:r>
          </a:p>
          <a:p>
            <a:r>
              <a:rPr lang="en-US" dirty="0"/>
              <a:t>In parallel, the validators will run a verifiable distributed storage service, and the </a:t>
            </a:r>
            <a:r>
              <a:rPr lang="en-US" dirty="0" err="1"/>
              <a:t>txns</a:t>
            </a:r>
            <a:r>
              <a:rPr lang="en-US" dirty="0"/>
              <a:t> will be dispersed through this system for storage.</a:t>
            </a:r>
          </a:p>
          <a:p>
            <a:r>
              <a:rPr lang="en-US" dirty="0"/>
              <a:t>So for consensus, the validators will only see a reference, and before voting for the </a:t>
            </a:r>
            <a:r>
              <a:rPr lang="en-US" dirty="0" err="1"/>
              <a:t>txns</a:t>
            </a:r>
            <a:r>
              <a:rPr lang="en-US" dirty="0"/>
              <a:t>, the validators can Verify with the distributed storage that the </a:t>
            </a:r>
            <a:r>
              <a:rPr lang="en-US" dirty="0" err="1"/>
              <a:t>txn</a:t>
            </a:r>
            <a:r>
              <a:rPr lang="en-US" dirty="0"/>
              <a:t> </a:t>
            </a:r>
            <a:r>
              <a:rPr lang="en-US" dirty="0" err="1"/>
              <a:t>w.r.t.</a:t>
            </a:r>
            <a:r>
              <a:rPr lang="en-US" dirty="0"/>
              <a:t> these references are indeed being stored. Then finally we get an ordering on the references as the output. The execution engine can then look at this order, and for each ref, retrieve the corresponding </a:t>
            </a:r>
            <a:r>
              <a:rPr lang="en-US" dirty="0" err="1"/>
              <a:t>txn</a:t>
            </a:r>
            <a:r>
              <a:rPr lang="en-US" dirty="0"/>
              <a:t> from the storage.</a:t>
            </a:r>
          </a:p>
          <a:p>
            <a:r>
              <a:rPr lang="en-US" dirty="0"/>
              <a:t>This is a foundational technique that allows scaling consensus to handle high throughput.</a:t>
            </a:r>
          </a:p>
        </p:txBody>
      </p:sp>
      <p:sp>
        <p:nvSpPr>
          <p:cNvPr id="4" name="Slide Number Placeholder 3">
            <a:extLst>
              <a:ext uri="{FF2B5EF4-FFF2-40B4-BE49-F238E27FC236}">
                <a16:creationId xmlns:a16="http://schemas.microsoft.com/office/drawing/2014/main" id="{7B0661AF-3DAA-BEF5-41CA-4FC17B9A3970}"/>
              </a:ext>
            </a:extLst>
          </p:cNvPr>
          <p:cNvSpPr>
            <a:spLocks noGrp="1"/>
          </p:cNvSpPr>
          <p:nvPr>
            <p:ph type="sldNum" sz="quarter" idx="5"/>
          </p:nvPr>
        </p:nvSpPr>
        <p:spPr/>
        <p:txBody>
          <a:bodyPr/>
          <a:lstStyle/>
          <a:p>
            <a:fld id="{A47E0A3D-DC3F-0C4A-A80D-9678C210DBB5}" type="slidenum">
              <a:rPr lang="en-US" smtClean="0"/>
              <a:t>4</a:t>
            </a:fld>
            <a:endParaRPr lang="en-US"/>
          </a:p>
        </p:txBody>
      </p:sp>
    </p:spTree>
    <p:extLst>
      <p:ext uri="{BB962C8B-B14F-4D97-AF65-F5344CB8AC3E}">
        <p14:creationId xmlns:p14="http://schemas.microsoft.com/office/powerpoint/2010/main" val="366418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this in mind, for our construction, we use </a:t>
            </a:r>
            <a:r>
              <a:rPr lang="en-US" dirty="0" err="1"/>
              <a:t>mult</a:t>
            </a:r>
            <a:r>
              <a:rPr lang="en-US" dirty="0"/>
              <a:t> codes + a new </a:t>
            </a:r>
            <a:r>
              <a:rPr lang="en-US" dirty="0" err="1"/>
              <a:t>multivar</a:t>
            </a:r>
            <a:r>
              <a:rPr lang="en-US" dirty="0"/>
              <a:t> poly commit scheme. Now I’ll give a high level overview of </a:t>
            </a:r>
            <a:r>
              <a:rPr lang="en-US" dirty="0" err="1"/>
              <a:t>mult</a:t>
            </a:r>
            <a:r>
              <a:rPr lang="en-US" dirty="0"/>
              <a:t> codes, and why they're a good choice for constructing DAS.</a:t>
            </a:r>
          </a:p>
        </p:txBody>
      </p:sp>
      <p:sp>
        <p:nvSpPr>
          <p:cNvPr id="4" name="Slide Number Placeholder 3"/>
          <p:cNvSpPr>
            <a:spLocks noGrp="1"/>
          </p:cNvSpPr>
          <p:nvPr>
            <p:ph type="sldNum" sz="quarter" idx="5"/>
          </p:nvPr>
        </p:nvSpPr>
        <p:spPr/>
        <p:txBody>
          <a:bodyPr/>
          <a:lstStyle/>
          <a:p>
            <a:fld id="{A47E0A3D-DC3F-0C4A-A80D-9678C210DBB5}" type="slidenum">
              <a:rPr lang="en-US" smtClean="0"/>
              <a:t>31</a:t>
            </a:fld>
            <a:endParaRPr lang="en-US"/>
          </a:p>
        </p:txBody>
      </p:sp>
    </p:spTree>
    <p:extLst>
      <p:ext uri="{BB962C8B-B14F-4D97-AF65-F5344CB8AC3E}">
        <p14:creationId xmlns:p14="http://schemas.microsoft.com/office/powerpoint/2010/main" val="194104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mult</a:t>
            </a:r>
            <a:r>
              <a:rPr lang="en-US" dirty="0"/>
              <a:t> codes were proposed by </a:t>
            </a:r>
            <a:r>
              <a:rPr lang="en-US" dirty="0" err="1"/>
              <a:t>Kopparty</a:t>
            </a:r>
            <a:r>
              <a:rPr lang="en-US" dirty="0"/>
              <a:t> et al in 2014, and they can be seen as a generalization of RS. At a high level, we can interpret the data as a multivariate poly of deg d. for simplicity, I will take the example of a bivariate poly. So data = f(</a:t>
            </a:r>
            <a:r>
              <a:rPr lang="en-US" dirty="0" err="1"/>
              <a:t>x,y</a:t>
            </a:r>
            <a:r>
              <a:rPr lang="en-US" dirty="0"/>
              <a:t>).</a:t>
            </a:r>
          </a:p>
          <a:p>
            <a:r>
              <a:rPr lang="en-US" dirty="0"/>
              <a:t>Next, the encoding of this data will include, evaluations of the poly f at all values of </a:t>
            </a:r>
            <a:r>
              <a:rPr lang="en-US" dirty="0" err="1"/>
              <a:t>x,y</a:t>
            </a:r>
            <a:r>
              <a:rPr lang="en-US" dirty="0"/>
              <a:t> in a set S: this is similar to reed Solomon, but the key thing that’s different in </a:t>
            </a:r>
            <a:r>
              <a:rPr lang="en-US" dirty="0" err="1"/>
              <a:t>mult</a:t>
            </a:r>
            <a:r>
              <a:rPr lang="en-US" dirty="0"/>
              <a:t> codes is that we also store evaluations of derivatives of f. here, we have </a:t>
            </a:r>
            <a:r>
              <a:rPr lang="en-US" dirty="0" err="1"/>
              <a:t>f’x</a:t>
            </a:r>
            <a:r>
              <a:rPr lang="en-US" dirty="0"/>
              <a:t> which is the first derivative </a:t>
            </a:r>
            <a:r>
              <a:rPr lang="en-US" dirty="0" err="1"/>
              <a:t>w.r.t.x</a:t>
            </a:r>
            <a:r>
              <a:rPr lang="en-US" dirty="0"/>
              <a:t> and </a:t>
            </a:r>
            <a:r>
              <a:rPr lang="en-US" dirty="0" err="1"/>
              <a:t>f’y</a:t>
            </a:r>
            <a:r>
              <a:rPr lang="en-US" dirty="0"/>
              <a:t>, and the encoding contains the evals of f, and both these derivates at all </a:t>
            </a:r>
            <a:r>
              <a:rPr lang="en-US" dirty="0" err="1"/>
              <a:t>vals</a:t>
            </a:r>
            <a:r>
              <a:rPr lang="en-US" dirty="0"/>
              <a:t> of </a:t>
            </a:r>
            <a:r>
              <a:rPr lang="en-US" dirty="0" err="1"/>
              <a:t>x,y</a:t>
            </a:r>
            <a:r>
              <a:rPr lang="en-US" dirty="0"/>
              <a:t>.</a:t>
            </a:r>
          </a:p>
        </p:txBody>
      </p:sp>
      <p:sp>
        <p:nvSpPr>
          <p:cNvPr id="4" name="Slide Number Placeholder 3"/>
          <p:cNvSpPr>
            <a:spLocks noGrp="1"/>
          </p:cNvSpPr>
          <p:nvPr>
            <p:ph type="sldNum" sz="quarter" idx="5"/>
          </p:nvPr>
        </p:nvSpPr>
        <p:spPr/>
        <p:txBody>
          <a:bodyPr/>
          <a:lstStyle/>
          <a:p>
            <a:fld id="{A47E0A3D-DC3F-0C4A-A80D-9678C210DBB5}" type="slidenum">
              <a:rPr lang="en-US" smtClean="0"/>
              <a:t>32</a:t>
            </a:fld>
            <a:endParaRPr lang="en-US"/>
          </a:p>
        </p:txBody>
      </p:sp>
    </p:spTree>
    <p:extLst>
      <p:ext uri="{BB962C8B-B14F-4D97-AF65-F5344CB8AC3E}">
        <p14:creationId xmlns:p14="http://schemas.microsoft.com/office/powerpoint/2010/main" val="4078397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The first symbol of the encoding for polynomial f will contain the eval of f at 1,1, eval of derivative </a:t>
            </a:r>
            <a:r>
              <a:rPr lang="en-US" dirty="0" err="1"/>
              <a:t>f’x</a:t>
            </a:r>
            <a:r>
              <a:rPr lang="en-US" dirty="0"/>
              <a:t> and </a:t>
            </a:r>
            <a:r>
              <a:rPr lang="en-US" dirty="0" err="1"/>
              <a:t>f’y</a:t>
            </a:r>
            <a:r>
              <a:rPr lang="en-US" dirty="0"/>
              <a:t> at 1,1. this is what the 1</a:t>
            </a:r>
            <a:r>
              <a:rPr lang="en-US" baseline="30000" dirty="0"/>
              <a:t>st</a:t>
            </a:r>
            <a:r>
              <a:rPr lang="en-US" dirty="0"/>
              <a:t> node will store.</a:t>
            </a:r>
          </a:p>
        </p:txBody>
      </p:sp>
      <p:sp>
        <p:nvSpPr>
          <p:cNvPr id="4" name="Slide Number Placeholder 3"/>
          <p:cNvSpPr>
            <a:spLocks noGrp="1"/>
          </p:cNvSpPr>
          <p:nvPr>
            <p:ph type="sldNum" sz="quarter" idx="5"/>
          </p:nvPr>
        </p:nvSpPr>
        <p:spPr/>
        <p:txBody>
          <a:bodyPr/>
          <a:lstStyle/>
          <a:p>
            <a:fld id="{A47E0A3D-DC3F-0C4A-A80D-9678C210DBB5}" type="slidenum">
              <a:rPr lang="en-US" smtClean="0"/>
              <a:t>33</a:t>
            </a:fld>
            <a:endParaRPr lang="en-US"/>
          </a:p>
        </p:txBody>
      </p:sp>
    </p:spTree>
    <p:extLst>
      <p:ext uri="{BB962C8B-B14F-4D97-AF65-F5344CB8AC3E}">
        <p14:creationId xmlns:p14="http://schemas.microsoft.com/office/powerpoint/2010/main" val="482343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4C0BF-1392-CD11-4ECC-65B14C71A9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81CD1-1389-86A0-6EED-D3A426C6A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DD0E7-3125-A234-120A-F504C303A5CA}"/>
              </a:ext>
            </a:extLst>
          </p:cNvPr>
          <p:cNvSpPr>
            <a:spLocks noGrp="1"/>
          </p:cNvSpPr>
          <p:nvPr>
            <p:ph type="body" idx="1"/>
          </p:nvPr>
        </p:nvSpPr>
        <p:spPr/>
        <p:txBody>
          <a:bodyPr/>
          <a:lstStyle/>
          <a:p>
            <a:r>
              <a:rPr lang="en-US" dirty="0"/>
              <a:t>Similarly the second symbol has evals at 1,2… and so on </a:t>
            </a:r>
            <a:r>
              <a:rPr lang="en-US" dirty="0" err="1"/>
              <a:t>til</a:t>
            </a:r>
            <a:r>
              <a:rPr lang="en-US" dirty="0"/>
              <a:t> 1,q.</a:t>
            </a:r>
          </a:p>
        </p:txBody>
      </p:sp>
      <p:sp>
        <p:nvSpPr>
          <p:cNvPr id="4" name="Slide Number Placeholder 3">
            <a:extLst>
              <a:ext uri="{FF2B5EF4-FFF2-40B4-BE49-F238E27FC236}">
                <a16:creationId xmlns:a16="http://schemas.microsoft.com/office/drawing/2014/main" id="{607DB699-FE55-0DC9-4B0A-DF7540DBC2F7}"/>
              </a:ext>
            </a:extLst>
          </p:cNvPr>
          <p:cNvSpPr>
            <a:spLocks noGrp="1"/>
          </p:cNvSpPr>
          <p:nvPr>
            <p:ph type="sldNum" sz="quarter" idx="5"/>
          </p:nvPr>
        </p:nvSpPr>
        <p:spPr/>
        <p:txBody>
          <a:bodyPr/>
          <a:lstStyle/>
          <a:p>
            <a:fld id="{A47E0A3D-DC3F-0C4A-A80D-9678C210DBB5}" type="slidenum">
              <a:rPr lang="en-US" smtClean="0"/>
              <a:t>34</a:t>
            </a:fld>
            <a:endParaRPr lang="en-US"/>
          </a:p>
        </p:txBody>
      </p:sp>
    </p:spTree>
    <p:extLst>
      <p:ext uri="{BB962C8B-B14F-4D97-AF65-F5344CB8AC3E}">
        <p14:creationId xmlns:p14="http://schemas.microsoft.com/office/powerpoint/2010/main" val="2330437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92512-7C9F-9DA5-D7D8-F2CDAC3CCF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7367E-23BA-1CFD-4BB2-C28B8C71D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6CB5-BE09-79CA-5931-EE86FE867FB0}"/>
              </a:ext>
            </a:extLst>
          </p:cNvPr>
          <p:cNvSpPr>
            <a:spLocks noGrp="1"/>
          </p:cNvSpPr>
          <p:nvPr>
            <p:ph type="body" idx="1"/>
          </p:nvPr>
        </p:nvSpPr>
        <p:spPr/>
        <p:txBody>
          <a:bodyPr/>
          <a:lstStyle/>
          <a:p>
            <a:r>
              <a:rPr lang="en-US" dirty="0"/>
              <a:t>We can form a matrix of evaluations, i.e. for all points </a:t>
            </a:r>
            <a:r>
              <a:rPr lang="en-US" dirty="0" err="1"/>
              <a:t>I,j</a:t>
            </a:r>
            <a:r>
              <a:rPr lang="en-US" dirty="0"/>
              <a:t> in 1 to q.</a:t>
            </a:r>
          </a:p>
          <a:p>
            <a:r>
              <a:rPr lang="en-US" dirty="0"/>
              <a:t>I </a:t>
            </a:r>
            <a:r>
              <a:rPr lang="en-US" dirty="0" err="1"/>
              <a:t>wanna</a:t>
            </a:r>
            <a:r>
              <a:rPr lang="en-US" dirty="0"/>
              <a:t> highlight Two key properties of </a:t>
            </a:r>
            <a:r>
              <a:rPr lang="en-US" dirty="0" err="1"/>
              <a:t>mult</a:t>
            </a:r>
            <a:r>
              <a:rPr lang="en-US" dirty="0"/>
              <a:t> codes: 1) </a:t>
            </a:r>
            <a:r>
              <a:rPr lang="en-US" dirty="0" err="1"/>
              <a:t>cuz</a:t>
            </a:r>
            <a:r>
              <a:rPr lang="en-US" dirty="0"/>
              <a:t> we’re storing derivatives: we have more redundancy, hence </a:t>
            </a:r>
            <a:r>
              <a:rPr lang="en-US" dirty="0" err="1"/>
              <a:t>mult</a:t>
            </a:r>
            <a:r>
              <a:rPr lang="en-US" dirty="0"/>
              <a:t> codes achieve good distance.</a:t>
            </a:r>
          </a:p>
          <a:p>
            <a:r>
              <a:rPr lang="en-US" dirty="0"/>
              <a:t>Second, they also have good local correction: lets take an example: lets say a node loses the symbol Eq. lets focus on the first row of the matrix: we can think of it as a Univar poly f(1,y), and this poly has deg d. this means that we can repair this symbol by simply querying any d+1 points on this row. This also works for the derivatives. And we can actually do this along any line: e.g. the diagonal, or the column.</a:t>
            </a:r>
          </a:p>
          <a:p>
            <a:r>
              <a:rPr lang="en-US" dirty="0"/>
              <a:t>In our paper, we also give efficient systematic encoding algorithms for </a:t>
            </a:r>
            <a:r>
              <a:rPr lang="en-US" dirty="0" err="1"/>
              <a:t>mult</a:t>
            </a:r>
            <a:r>
              <a:rPr lang="en-US" dirty="0"/>
              <a:t> codes.</a:t>
            </a:r>
          </a:p>
        </p:txBody>
      </p:sp>
      <p:sp>
        <p:nvSpPr>
          <p:cNvPr id="4" name="Slide Number Placeholder 3">
            <a:extLst>
              <a:ext uri="{FF2B5EF4-FFF2-40B4-BE49-F238E27FC236}">
                <a16:creationId xmlns:a16="http://schemas.microsoft.com/office/drawing/2014/main" id="{392209F5-D736-D970-4E12-8F642AE4F27E}"/>
              </a:ext>
            </a:extLst>
          </p:cNvPr>
          <p:cNvSpPr>
            <a:spLocks noGrp="1"/>
          </p:cNvSpPr>
          <p:nvPr>
            <p:ph type="sldNum" sz="quarter" idx="5"/>
          </p:nvPr>
        </p:nvSpPr>
        <p:spPr/>
        <p:txBody>
          <a:bodyPr/>
          <a:lstStyle/>
          <a:p>
            <a:fld id="{A47E0A3D-DC3F-0C4A-A80D-9678C210DBB5}" type="slidenum">
              <a:rPr lang="en-US" smtClean="0"/>
              <a:t>35</a:t>
            </a:fld>
            <a:endParaRPr lang="en-US"/>
          </a:p>
        </p:txBody>
      </p:sp>
    </p:spTree>
    <p:extLst>
      <p:ext uri="{BB962C8B-B14F-4D97-AF65-F5344CB8AC3E}">
        <p14:creationId xmlns:p14="http://schemas.microsoft.com/office/powerpoint/2010/main" val="1650928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Note that to be able to use </a:t>
            </a:r>
            <a:r>
              <a:rPr lang="en-US" dirty="0" err="1"/>
              <a:t>mult</a:t>
            </a:r>
            <a:r>
              <a:rPr lang="en-US" dirty="0"/>
              <a:t> codes with the framework, we do need a commitment scheme that supports multivariate polynomials, and also allows opening evaluations of derivatives. Hence, in our work, we construct a new poly commit scheme that has all these properties.</a:t>
            </a:r>
          </a:p>
        </p:txBody>
      </p:sp>
      <p:sp>
        <p:nvSpPr>
          <p:cNvPr id="4" name="Slide Number Placeholder 3"/>
          <p:cNvSpPr>
            <a:spLocks noGrp="1"/>
          </p:cNvSpPr>
          <p:nvPr>
            <p:ph type="sldNum" sz="quarter" idx="5"/>
          </p:nvPr>
        </p:nvSpPr>
        <p:spPr/>
        <p:txBody>
          <a:bodyPr/>
          <a:lstStyle/>
          <a:p>
            <a:fld id="{A47E0A3D-DC3F-0C4A-A80D-9678C210DBB5}" type="slidenum">
              <a:rPr lang="en-US" smtClean="0"/>
              <a:t>36</a:t>
            </a:fld>
            <a:endParaRPr lang="en-US"/>
          </a:p>
        </p:txBody>
      </p:sp>
    </p:spTree>
    <p:extLst>
      <p:ext uri="{BB962C8B-B14F-4D97-AF65-F5344CB8AC3E}">
        <p14:creationId xmlns:p14="http://schemas.microsoft.com/office/powerpoint/2010/main" val="3026284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it is the first poly commit scheme that supports 1)…</a:t>
            </a:r>
          </a:p>
        </p:txBody>
      </p:sp>
      <p:sp>
        <p:nvSpPr>
          <p:cNvPr id="4" name="Slide Number Placeholder 3"/>
          <p:cNvSpPr>
            <a:spLocks noGrp="1"/>
          </p:cNvSpPr>
          <p:nvPr>
            <p:ph type="sldNum" sz="quarter" idx="5"/>
          </p:nvPr>
        </p:nvSpPr>
        <p:spPr/>
        <p:txBody>
          <a:bodyPr/>
          <a:lstStyle/>
          <a:p>
            <a:fld id="{A47E0A3D-DC3F-0C4A-A80D-9678C210DBB5}" type="slidenum">
              <a:rPr lang="en-US" smtClean="0"/>
              <a:t>37</a:t>
            </a:fld>
            <a:endParaRPr lang="en-US"/>
          </a:p>
        </p:txBody>
      </p:sp>
    </p:spTree>
    <p:extLst>
      <p:ext uri="{BB962C8B-B14F-4D97-AF65-F5344CB8AC3E}">
        <p14:creationId xmlns:p14="http://schemas.microsoft.com/office/powerpoint/2010/main" val="2150319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hopefully I’ve convinced u today that repair in DAS schemes is an important problem. And in our paper, we proposed a new framework for constructing DAS with repair, and we also have an efficient const using </a:t>
            </a:r>
            <a:r>
              <a:rPr lang="en-US" dirty="0" err="1"/>
              <a:t>mult</a:t>
            </a:r>
            <a:r>
              <a:rPr lang="en-US" dirty="0"/>
              <a:t> codes + a new poly commit scheme.</a:t>
            </a:r>
          </a:p>
          <a:p>
            <a:r>
              <a:rPr lang="en-US" dirty="0"/>
              <a:t>Thankyou for listening, and I’d be happy to take questions.</a:t>
            </a:r>
          </a:p>
        </p:txBody>
      </p:sp>
      <p:sp>
        <p:nvSpPr>
          <p:cNvPr id="4" name="Slide Number Placeholder 3"/>
          <p:cNvSpPr>
            <a:spLocks noGrp="1"/>
          </p:cNvSpPr>
          <p:nvPr>
            <p:ph type="sldNum" sz="quarter" idx="5"/>
          </p:nvPr>
        </p:nvSpPr>
        <p:spPr/>
        <p:txBody>
          <a:bodyPr/>
          <a:lstStyle/>
          <a:p>
            <a:fld id="{A47E0A3D-DC3F-0C4A-A80D-9678C210DBB5}" type="slidenum">
              <a:rPr lang="en-US" smtClean="0"/>
              <a:t>38</a:t>
            </a:fld>
            <a:endParaRPr lang="en-US"/>
          </a:p>
        </p:txBody>
      </p:sp>
    </p:spTree>
    <p:extLst>
      <p:ext uri="{BB962C8B-B14F-4D97-AF65-F5344CB8AC3E}">
        <p14:creationId xmlns:p14="http://schemas.microsoft.com/office/powerpoint/2010/main" val="193502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a:t>
            </a:r>
          </a:p>
          <a:p>
            <a:r>
              <a:rPr lang="en-US" dirty="0"/>
              <a:t>Require new commitment schemes!</a:t>
            </a:r>
          </a:p>
        </p:txBody>
      </p:sp>
      <p:sp>
        <p:nvSpPr>
          <p:cNvPr id="4" name="Slide Number Placeholder 3"/>
          <p:cNvSpPr>
            <a:spLocks noGrp="1"/>
          </p:cNvSpPr>
          <p:nvPr>
            <p:ph type="sldNum" sz="quarter" idx="5"/>
          </p:nvPr>
        </p:nvSpPr>
        <p:spPr/>
        <p:txBody>
          <a:bodyPr/>
          <a:lstStyle/>
          <a:p>
            <a:fld id="{A47E0A3D-DC3F-0C4A-A80D-9678C210DBB5}" type="slidenum">
              <a:rPr lang="en-US" smtClean="0"/>
              <a:t>39</a:t>
            </a:fld>
            <a:endParaRPr lang="en-US"/>
          </a:p>
        </p:txBody>
      </p:sp>
    </p:spTree>
    <p:extLst>
      <p:ext uri="{BB962C8B-B14F-4D97-AF65-F5344CB8AC3E}">
        <p14:creationId xmlns:p14="http://schemas.microsoft.com/office/powerpoint/2010/main" val="275210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F3E56-8081-1BD4-A76E-6EFDECE291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8791A3-CF53-B121-EC24-73C322432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8A66A-8CD4-FFE3-7041-60BAD68E9816}"/>
              </a:ext>
            </a:extLst>
          </p:cNvPr>
          <p:cNvSpPr>
            <a:spLocks noGrp="1"/>
          </p:cNvSpPr>
          <p:nvPr>
            <p:ph type="body" idx="1"/>
          </p:nvPr>
        </p:nvSpPr>
        <p:spPr/>
        <p:txBody>
          <a:bodyPr/>
          <a:lstStyle/>
          <a:p>
            <a:r>
              <a:rPr lang="en-US" dirty="0"/>
              <a:t>Now lets dive into VDS in a bit more detail</a:t>
            </a:r>
          </a:p>
          <a:p>
            <a:r>
              <a:rPr lang="en-US" dirty="0"/>
              <a:t>At a high level: it’s a system that allows us to …</a:t>
            </a:r>
          </a:p>
          <a:p>
            <a:r>
              <a:rPr lang="en-US" dirty="0"/>
              <a:t>We have storage nodes, these are basically the validators. we have the disperser here, which gets a large </a:t>
            </a:r>
            <a:r>
              <a:rPr lang="en-US" dirty="0" err="1"/>
              <a:t>setof</a:t>
            </a:r>
            <a:r>
              <a:rPr lang="en-US" dirty="0"/>
              <a:t> </a:t>
            </a:r>
            <a:r>
              <a:rPr lang="en-US" dirty="0" err="1"/>
              <a:t>txns</a:t>
            </a:r>
            <a:r>
              <a:rPr lang="en-US" dirty="0"/>
              <a:t>, it then runs something called Dispersal, wherein it gives a small chunk of the data to each storage node. And we also have a public reference to this data.</a:t>
            </a:r>
          </a:p>
          <a:p>
            <a:r>
              <a:rPr lang="en-US" dirty="0"/>
              <a:t>Then, anyone can verify whether the data is actually being stored by the nodes by running a Verify protocol. This is what the validators will run before they vote on this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if someone wants to actually get the data, they can run a Retrieval protocol with the storage nodes.</a:t>
            </a:r>
          </a:p>
        </p:txBody>
      </p:sp>
      <p:sp>
        <p:nvSpPr>
          <p:cNvPr id="4" name="Slide Number Placeholder 3">
            <a:extLst>
              <a:ext uri="{FF2B5EF4-FFF2-40B4-BE49-F238E27FC236}">
                <a16:creationId xmlns:a16="http://schemas.microsoft.com/office/drawing/2014/main" id="{1200F785-2209-41DF-16A6-214D2350A28B}"/>
              </a:ext>
            </a:extLst>
          </p:cNvPr>
          <p:cNvSpPr>
            <a:spLocks noGrp="1"/>
          </p:cNvSpPr>
          <p:nvPr>
            <p:ph type="sldNum" sz="quarter" idx="5"/>
          </p:nvPr>
        </p:nvSpPr>
        <p:spPr/>
        <p:txBody>
          <a:bodyPr/>
          <a:lstStyle/>
          <a:p>
            <a:fld id="{A47E0A3D-DC3F-0C4A-A80D-9678C210DBB5}" type="slidenum">
              <a:rPr lang="en-US" smtClean="0"/>
              <a:t>5</a:t>
            </a:fld>
            <a:endParaRPr lang="en-US"/>
          </a:p>
        </p:txBody>
      </p:sp>
    </p:spTree>
    <p:extLst>
      <p:ext uri="{BB962C8B-B14F-4D97-AF65-F5344CB8AC3E}">
        <p14:creationId xmlns:p14="http://schemas.microsoft.com/office/powerpoint/2010/main" val="205496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two incarnations of verifiable </a:t>
            </a:r>
            <a:r>
              <a:rPr lang="en-US" dirty="0" err="1"/>
              <a:t>dist</a:t>
            </a:r>
            <a:r>
              <a:rPr lang="en-US" dirty="0"/>
              <a:t> storage:</a:t>
            </a:r>
          </a:p>
          <a:p>
            <a:r>
              <a:rPr lang="en-US" dirty="0"/>
              <a:t>The first one is VID, which stands for </a:t>
            </a:r>
            <a:r>
              <a:rPr lang="en-US" dirty="0" err="1"/>
              <a:t>verif</a:t>
            </a:r>
            <a:r>
              <a:rPr lang="en-US" dirty="0"/>
              <a:t> info disp. This is also known as AVID, or </a:t>
            </a:r>
            <a:r>
              <a:rPr lang="en-US" dirty="0" err="1"/>
              <a:t>ACeD</a:t>
            </a:r>
            <a:r>
              <a:rPr lang="en-US" dirty="0"/>
              <a:t>. at a very high level, the </a:t>
            </a:r>
            <a:r>
              <a:rPr lang="en-US" dirty="0" err="1"/>
              <a:t>vf</a:t>
            </a:r>
            <a:r>
              <a:rPr lang="en-US" dirty="0"/>
              <a:t> is done via signatures: sp. Each storage node publishes a signature if it gets its chunk of the data.</a:t>
            </a:r>
          </a:p>
          <a:p>
            <a:r>
              <a:rPr lang="en-US" dirty="0"/>
              <a:t>Then the verifier just checks these signatures and output 1 if enough sigs are valid.</a:t>
            </a:r>
          </a:p>
          <a:p>
            <a:r>
              <a:rPr lang="en-US" dirty="0"/>
              <a:t>Here, note that security depends on the threshold honesty assumption: i.e. most of the validators are indeed honest.</a:t>
            </a:r>
          </a:p>
        </p:txBody>
      </p:sp>
      <p:sp>
        <p:nvSpPr>
          <p:cNvPr id="4" name="Slide Number Placeholder 3"/>
          <p:cNvSpPr>
            <a:spLocks noGrp="1"/>
          </p:cNvSpPr>
          <p:nvPr>
            <p:ph type="sldNum" sz="quarter" idx="5"/>
          </p:nvPr>
        </p:nvSpPr>
        <p:spPr/>
        <p:txBody>
          <a:bodyPr/>
          <a:lstStyle/>
          <a:p>
            <a:fld id="{A47E0A3D-DC3F-0C4A-A80D-9678C210DBB5}" type="slidenum">
              <a:rPr lang="en-US" smtClean="0"/>
              <a:t>6</a:t>
            </a:fld>
            <a:endParaRPr lang="en-US"/>
          </a:p>
        </p:txBody>
      </p:sp>
    </p:spTree>
    <p:extLst>
      <p:ext uri="{BB962C8B-B14F-4D97-AF65-F5344CB8AC3E}">
        <p14:creationId xmlns:p14="http://schemas.microsoft.com/office/powerpoint/2010/main" val="20557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BC344-0FA3-778D-F039-EA0EB81D8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1B92B-8F52-EE94-A58D-EA6C0640D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F6EF2F-D678-06AB-9C83-D0408B59F3A3}"/>
              </a:ext>
            </a:extLst>
          </p:cNvPr>
          <p:cNvSpPr>
            <a:spLocks noGrp="1"/>
          </p:cNvSpPr>
          <p:nvPr>
            <p:ph type="body" idx="1"/>
          </p:nvPr>
        </p:nvSpPr>
        <p:spPr/>
        <p:txBody>
          <a:bodyPr/>
          <a:lstStyle/>
          <a:p>
            <a:r>
              <a:rPr lang="en-US" dirty="0"/>
              <a:t>The second incarnation is called data availability sampling, where </a:t>
            </a:r>
            <a:r>
              <a:rPr lang="en-US" dirty="0" err="1"/>
              <a:t>vf</a:t>
            </a:r>
            <a:r>
              <a:rPr lang="en-US" dirty="0"/>
              <a:t> is interactive. Specifically, the verifier samples random chunks of the data, and queries the nodes for it. And outputs 1 only if it finds all of those chunks. Generally, VID is good for permission systems with a small #of validators, whereas DAS works well for permissionless systems with dynamic committees. DAS is being implemented by eth and </a:t>
            </a:r>
            <a:r>
              <a:rPr lang="en-US" dirty="0" err="1"/>
              <a:t>celestia</a:t>
            </a:r>
            <a:r>
              <a:rPr lang="en-US" dirty="0"/>
              <a:t>.</a:t>
            </a:r>
          </a:p>
          <a:p>
            <a:r>
              <a:rPr lang="en-US" dirty="0"/>
              <a:t>This will the focus of today’s talk but note that all of our techniques apply to VID as well.</a:t>
            </a:r>
          </a:p>
        </p:txBody>
      </p:sp>
      <p:sp>
        <p:nvSpPr>
          <p:cNvPr id="4" name="Slide Number Placeholder 3">
            <a:extLst>
              <a:ext uri="{FF2B5EF4-FFF2-40B4-BE49-F238E27FC236}">
                <a16:creationId xmlns:a16="http://schemas.microsoft.com/office/drawing/2014/main" id="{75D321FA-EDF5-963D-D21C-137AD497F836}"/>
              </a:ext>
            </a:extLst>
          </p:cNvPr>
          <p:cNvSpPr>
            <a:spLocks noGrp="1"/>
          </p:cNvSpPr>
          <p:nvPr>
            <p:ph type="sldNum" sz="quarter" idx="5"/>
          </p:nvPr>
        </p:nvSpPr>
        <p:spPr/>
        <p:txBody>
          <a:bodyPr/>
          <a:lstStyle/>
          <a:p>
            <a:fld id="{A47E0A3D-DC3F-0C4A-A80D-9678C210DBB5}" type="slidenum">
              <a:rPr lang="en-US" smtClean="0"/>
              <a:t>7</a:t>
            </a:fld>
            <a:endParaRPr lang="en-US"/>
          </a:p>
        </p:txBody>
      </p:sp>
    </p:spTree>
    <p:extLst>
      <p:ext uri="{BB962C8B-B14F-4D97-AF65-F5344CB8AC3E}">
        <p14:creationId xmlns:p14="http://schemas.microsoft.com/office/powerpoint/2010/main" val="3529074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 our work, the question we ask is what happens when some node loses its chunk</a:t>
            </a:r>
          </a:p>
        </p:txBody>
      </p:sp>
      <p:sp>
        <p:nvSpPr>
          <p:cNvPr id="4" name="Slide Number Placeholder 3"/>
          <p:cNvSpPr>
            <a:spLocks noGrp="1"/>
          </p:cNvSpPr>
          <p:nvPr>
            <p:ph type="sldNum" sz="quarter" idx="5"/>
          </p:nvPr>
        </p:nvSpPr>
        <p:spPr/>
        <p:txBody>
          <a:bodyPr/>
          <a:lstStyle/>
          <a:p>
            <a:fld id="{A47E0A3D-DC3F-0C4A-A80D-9678C210DBB5}" type="slidenum">
              <a:rPr lang="en-US" smtClean="0"/>
              <a:t>8</a:t>
            </a:fld>
            <a:endParaRPr lang="en-US"/>
          </a:p>
        </p:txBody>
      </p:sp>
    </p:spTree>
    <p:extLst>
      <p:ext uri="{BB962C8B-B14F-4D97-AF65-F5344CB8AC3E}">
        <p14:creationId xmlns:p14="http://schemas.microsoft.com/office/powerpoint/2010/main" val="28947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CB7B5-D880-0880-5CB8-9A97DF4F8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95371-E58C-69FF-7479-6886735BF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F34E0-BB44-D2A5-B357-D88F483DC035}"/>
              </a:ext>
            </a:extLst>
          </p:cNvPr>
          <p:cNvSpPr>
            <a:spLocks noGrp="1"/>
          </p:cNvSpPr>
          <p:nvPr>
            <p:ph type="body" idx="1"/>
          </p:nvPr>
        </p:nvSpPr>
        <p:spPr/>
        <p:txBody>
          <a:bodyPr/>
          <a:lstStyle/>
          <a:p>
            <a:r>
              <a:rPr lang="en-US" dirty="0"/>
              <a:t>Or worse, what if the </a:t>
            </a:r>
            <a:r>
              <a:rPr lang="en-US" dirty="0" err="1"/>
              <a:t>dispersor</a:t>
            </a:r>
            <a:r>
              <a:rPr lang="en-US" dirty="0"/>
              <a:t> is adversarial and never published this chunk? </a:t>
            </a:r>
          </a:p>
        </p:txBody>
      </p:sp>
      <p:sp>
        <p:nvSpPr>
          <p:cNvPr id="4" name="Slide Number Placeholder 3">
            <a:extLst>
              <a:ext uri="{FF2B5EF4-FFF2-40B4-BE49-F238E27FC236}">
                <a16:creationId xmlns:a16="http://schemas.microsoft.com/office/drawing/2014/main" id="{C4B1F866-CB4A-B854-D86D-4999914B81EE}"/>
              </a:ext>
            </a:extLst>
          </p:cNvPr>
          <p:cNvSpPr>
            <a:spLocks noGrp="1"/>
          </p:cNvSpPr>
          <p:nvPr>
            <p:ph type="sldNum" sz="quarter" idx="5"/>
          </p:nvPr>
        </p:nvSpPr>
        <p:spPr/>
        <p:txBody>
          <a:bodyPr/>
          <a:lstStyle/>
          <a:p>
            <a:fld id="{A47E0A3D-DC3F-0C4A-A80D-9678C210DBB5}" type="slidenum">
              <a:rPr lang="en-US" smtClean="0"/>
              <a:t>9</a:t>
            </a:fld>
            <a:endParaRPr lang="en-US"/>
          </a:p>
        </p:txBody>
      </p:sp>
    </p:spTree>
    <p:extLst>
      <p:ext uri="{BB962C8B-B14F-4D97-AF65-F5344CB8AC3E}">
        <p14:creationId xmlns:p14="http://schemas.microsoft.com/office/powerpoint/2010/main" val="33514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38CAE-A04F-06D4-363E-58F847B5EC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2F557-A1D5-B010-D6E3-63D88CA2C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97EE2-5CDB-0B56-19C0-187F1DD9ED7A}"/>
              </a:ext>
            </a:extLst>
          </p:cNvPr>
          <p:cNvSpPr>
            <a:spLocks noGrp="1"/>
          </p:cNvSpPr>
          <p:nvPr>
            <p:ph type="body" idx="1"/>
          </p:nvPr>
        </p:nvSpPr>
        <p:spPr/>
        <p:txBody>
          <a:bodyPr/>
          <a:lstStyle/>
          <a:p>
            <a:r>
              <a:rPr lang="en-US" dirty="0"/>
              <a:t>This is problematic because missing chunks are bad for the performance and fault tolerance of the system, e.g. the Verification and retrieval protocols depend on querying storage nodes for their chunks – but if many nodes don’t have their chunks, everyone will have to now contact the small set of nodes that do have their chunks, and if any of those nodes go down, we might lose the data forever. Hence, we need some way to repair lost chunks.</a:t>
            </a:r>
          </a:p>
        </p:txBody>
      </p:sp>
      <p:sp>
        <p:nvSpPr>
          <p:cNvPr id="4" name="Slide Number Placeholder 3">
            <a:extLst>
              <a:ext uri="{FF2B5EF4-FFF2-40B4-BE49-F238E27FC236}">
                <a16:creationId xmlns:a16="http://schemas.microsoft.com/office/drawing/2014/main" id="{B9C92725-A2A2-B5CD-C242-B366EDFBC3DF}"/>
              </a:ext>
            </a:extLst>
          </p:cNvPr>
          <p:cNvSpPr>
            <a:spLocks noGrp="1"/>
          </p:cNvSpPr>
          <p:nvPr>
            <p:ph type="sldNum" sz="quarter" idx="5"/>
          </p:nvPr>
        </p:nvSpPr>
        <p:spPr/>
        <p:txBody>
          <a:bodyPr/>
          <a:lstStyle/>
          <a:p>
            <a:fld id="{A47E0A3D-DC3F-0C4A-A80D-9678C210DBB5}" type="slidenum">
              <a:rPr lang="en-US" smtClean="0"/>
              <a:t>10</a:t>
            </a:fld>
            <a:endParaRPr lang="en-US"/>
          </a:p>
        </p:txBody>
      </p:sp>
    </p:spTree>
    <p:extLst>
      <p:ext uri="{BB962C8B-B14F-4D97-AF65-F5344CB8AC3E}">
        <p14:creationId xmlns:p14="http://schemas.microsoft.com/office/powerpoint/2010/main" val="89237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56C-113F-FFC9-E6E0-F1C3AAD0B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7E9B62-DF9B-EA25-CEFD-15E918B6D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DA3FE5-879E-387E-47BF-2053E358B205}"/>
              </a:ext>
            </a:extLst>
          </p:cNvPr>
          <p:cNvSpPr>
            <a:spLocks noGrp="1"/>
          </p:cNvSpPr>
          <p:nvPr>
            <p:ph type="dt" sz="half" idx="10"/>
          </p:nvPr>
        </p:nvSpPr>
        <p:spPr/>
        <p:txBody>
          <a:bodyPr/>
          <a:lstStyle/>
          <a:p>
            <a:fld id="{9B409322-6E4F-8541-8F8E-D7AA160509F9}" type="datetime1">
              <a:rPr lang="en-US" smtClean="0"/>
              <a:t>8/4/25</a:t>
            </a:fld>
            <a:endParaRPr lang="en-US"/>
          </a:p>
        </p:txBody>
      </p:sp>
      <p:sp>
        <p:nvSpPr>
          <p:cNvPr id="5" name="Footer Placeholder 4">
            <a:extLst>
              <a:ext uri="{FF2B5EF4-FFF2-40B4-BE49-F238E27FC236}">
                <a16:creationId xmlns:a16="http://schemas.microsoft.com/office/drawing/2014/main" id="{18A6FE2E-8AC2-2C19-0AFA-A563441B4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BC530-5C1F-8248-4A82-C743E2D7FC9E}"/>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65267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E193-3273-1C02-6071-88BD934AE7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0431FD-D10C-25FB-C04A-2D63021DE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27F92-B853-8890-82D8-042D798065BC}"/>
              </a:ext>
            </a:extLst>
          </p:cNvPr>
          <p:cNvSpPr>
            <a:spLocks noGrp="1"/>
          </p:cNvSpPr>
          <p:nvPr>
            <p:ph type="dt" sz="half" idx="10"/>
          </p:nvPr>
        </p:nvSpPr>
        <p:spPr/>
        <p:txBody>
          <a:bodyPr/>
          <a:lstStyle/>
          <a:p>
            <a:fld id="{E323C142-2B77-1245-8525-67C177DA007E}" type="datetime1">
              <a:rPr lang="en-US" smtClean="0"/>
              <a:t>8/4/25</a:t>
            </a:fld>
            <a:endParaRPr lang="en-US"/>
          </a:p>
        </p:txBody>
      </p:sp>
      <p:sp>
        <p:nvSpPr>
          <p:cNvPr id="5" name="Footer Placeholder 4">
            <a:extLst>
              <a:ext uri="{FF2B5EF4-FFF2-40B4-BE49-F238E27FC236}">
                <a16:creationId xmlns:a16="http://schemas.microsoft.com/office/drawing/2014/main" id="{A63A7946-9C12-EA43-98C2-9D4164E82D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E865D-79CC-3A17-B57C-738A92F64620}"/>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95259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89E21-3AB9-EBD6-8145-D70E69959E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D7D085-86A7-4E42-D649-F096583204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EBE15-0273-10B9-3D01-4EFF2F30547A}"/>
              </a:ext>
            </a:extLst>
          </p:cNvPr>
          <p:cNvSpPr>
            <a:spLocks noGrp="1"/>
          </p:cNvSpPr>
          <p:nvPr>
            <p:ph type="dt" sz="half" idx="10"/>
          </p:nvPr>
        </p:nvSpPr>
        <p:spPr/>
        <p:txBody>
          <a:bodyPr/>
          <a:lstStyle/>
          <a:p>
            <a:fld id="{C8F0F03E-39A3-4C4A-BEFB-218F9657AC88}" type="datetime1">
              <a:rPr lang="en-US" smtClean="0"/>
              <a:t>8/4/25</a:t>
            </a:fld>
            <a:endParaRPr lang="en-US"/>
          </a:p>
        </p:txBody>
      </p:sp>
      <p:sp>
        <p:nvSpPr>
          <p:cNvPr id="5" name="Footer Placeholder 4">
            <a:extLst>
              <a:ext uri="{FF2B5EF4-FFF2-40B4-BE49-F238E27FC236}">
                <a16:creationId xmlns:a16="http://schemas.microsoft.com/office/drawing/2014/main" id="{C0A44795-F796-D574-5E99-24AD8E6F4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F34F4-8528-6383-5C04-F83321416032}"/>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56463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3B7B-ECFE-C134-1D0E-364AF2BEC643}"/>
              </a:ext>
            </a:extLst>
          </p:cNvPr>
          <p:cNvSpPr>
            <a:spLocks noGrp="1"/>
          </p:cNvSpPr>
          <p:nvPr>
            <p:ph type="title"/>
          </p:nvPr>
        </p:nvSpPr>
        <p:spPr>
          <a:xfrm>
            <a:off x="232270" y="22190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2B03FC2-83BB-3961-8033-FF7DECF30450}"/>
              </a:ext>
            </a:extLst>
          </p:cNvPr>
          <p:cNvSpPr>
            <a:spLocks noGrp="1"/>
          </p:cNvSpPr>
          <p:nvPr>
            <p:ph idx="1"/>
          </p:nvPr>
        </p:nvSpPr>
        <p:spPr>
          <a:xfrm>
            <a:off x="232270" y="1583252"/>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281D4-6970-F1E0-E8FC-4C96C1873A19}"/>
              </a:ext>
            </a:extLst>
          </p:cNvPr>
          <p:cNvSpPr>
            <a:spLocks noGrp="1"/>
          </p:cNvSpPr>
          <p:nvPr>
            <p:ph type="dt" sz="half" idx="10"/>
          </p:nvPr>
        </p:nvSpPr>
        <p:spPr/>
        <p:txBody>
          <a:bodyPr/>
          <a:lstStyle/>
          <a:p>
            <a:fld id="{6077F30B-286C-3E4E-B986-34AE30D7C27E}" type="datetime1">
              <a:rPr lang="en-US" smtClean="0"/>
              <a:t>8/4/25</a:t>
            </a:fld>
            <a:endParaRPr lang="en-US"/>
          </a:p>
        </p:txBody>
      </p:sp>
      <p:sp>
        <p:nvSpPr>
          <p:cNvPr id="5" name="Footer Placeholder 4">
            <a:extLst>
              <a:ext uri="{FF2B5EF4-FFF2-40B4-BE49-F238E27FC236}">
                <a16:creationId xmlns:a16="http://schemas.microsoft.com/office/drawing/2014/main" id="{D6EA8C21-783A-68DD-CC94-CD0090343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782E7-B9AD-C3AF-E00E-8B3CF7E40950}"/>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76725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DC14-7110-B7FA-B955-5FBF4D370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3F666-D953-FE90-4B91-CBA0F8B671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6591F-E253-A287-B7DE-4C3ECB17F1FC}"/>
              </a:ext>
            </a:extLst>
          </p:cNvPr>
          <p:cNvSpPr>
            <a:spLocks noGrp="1"/>
          </p:cNvSpPr>
          <p:nvPr>
            <p:ph type="dt" sz="half" idx="10"/>
          </p:nvPr>
        </p:nvSpPr>
        <p:spPr/>
        <p:txBody>
          <a:bodyPr/>
          <a:lstStyle/>
          <a:p>
            <a:fld id="{882D7CED-0D68-1543-8BC8-26BEB8C4DF51}" type="datetime1">
              <a:rPr lang="en-US" smtClean="0"/>
              <a:t>8/4/25</a:t>
            </a:fld>
            <a:endParaRPr lang="en-US"/>
          </a:p>
        </p:txBody>
      </p:sp>
      <p:sp>
        <p:nvSpPr>
          <p:cNvPr id="5" name="Footer Placeholder 4">
            <a:extLst>
              <a:ext uri="{FF2B5EF4-FFF2-40B4-BE49-F238E27FC236}">
                <a16:creationId xmlns:a16="http://schemas.microsoft.com/office/drawing/2014/main" id="{2A34C879-639B-5D19-F881-BDD62B5B5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93911-F912-1185-0604-FA0837B7C162}"/>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59910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AC73C-52DB-068D-4CE9-65E4F2DC8F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2FD2C-BE67-ECF4-6C6D-460F6D7AB3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346B14-C377-4B2D-1A95-34B3DBA15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3860D7-F96F-76F5-4639-727C937484E9}"/>
              </a:ext>
            </a:extLst>
          </p:cNvPr>
          <p:cNvSpPr>
            <a:spLocks noGrp="1"/>
          </p:cNvSpPr>
          <p:nvPr>
            <p:ph type="dt" sz="half" idx="10"/>
          </p:nvPr>
        </p:nvSpPr>
        <p:spPr/>
        <p:txBody>
          <a:bodyPr/>
          <a:lstStyle/>
          <a:p>
            <a:fld id="{72DF791A-9600-994E-9228-314275F44C9C}" type="datetime1">
              <a:rPr lang="en-US" smtClean="0"/>
              <a:t>8/4/25</a:t>
            </a:fld>
            <a:endParaRPr lang="en-US"/>
          </a:p>
        </p:txBody>
      </p:sp>
      <p:sp>
        <p:nvSpPr>
          <p:cNvPr id="6" name="Footer Placeholder 5">
            <a:extLst>
              <a:ext uri="{FF2B5EF4-FFF2-40B4-BE49-F238E27FC236}">
                <a16:creationId xmlns:a16="http://schemas.microsoft.com/office/drawing/2014/main" id="{2676A8C8-F413-E525-E793-6DD325242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73D1A-0529-E7DD-5281-C88CA7B5E16F}"/>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121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9CCD-FCB0-73FB-70B4-CF7F5472E3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75FE4-D045-18B0-C003-D920CCB264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33D20-CB83-45E0-3575-32B16345E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C9B3C1-ED90-1821-2CAE-B4876452E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E360D-01C6-C600-650D-031E962FC6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8C5E33-E346-247E-AE67-DB56588881FC}"/>
              </a:ext>
            </a:extLst>
          </p:cNvPr>
          <p:cNvSpPr>
            <a:spLocks noGrp="1"/>
          </p:cNvSpPr>
          <p:nvPr>
            <p:ph type="dt" sz="half" idx="10"/>
          </p:nvPr>
        </p:nvSpPr>
        <p:spPr/>
        <p:txBody>
          <a:bodyPr/>
          <a:lstStyle/>
          <a:p>
            <a:fld id="{C6C543D6-421D-6E4E-A0A4-05F9DB172AA6}" type="datetime1">
              <a:rPr lang="en-US" smtClean="0"/>
              <a:t>8/4/25</a:t>
            </a:fld>
            <a:endParaRPr lang="en-US"/>
          </a:p>
        </p:txBody>
      </p:sp>
      <p:sp>
        <p:nvSpPr>
          <p:cNvPr id="8" name="Footer Placeholder 7">
            <a:extLst>
              <a:ext uri="{FF2B5EF4-FFF2-40B4-BE49-F238E27FC236}">
                <a16:creationId xmlns:a16="http://schemas.microsoft.com/office/drawing/2014/main" id="{E15C36EF-A070-5FDB-1320-0DC16AC6B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3260B0-A85C-2C30-30FF-BFFAF537FF05}"/>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61072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436A-DAA5-CA1F-594D-419660AD39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D292B1-5E06-1CAC-379E-D13099EB0EF3}"/>
              </a:ext>
            </a:extLst>
          </p:cNvPr>
          <p:cNvSpPr>
            <a:spLocks noGrp="1"/>
          </p:cNvSpPr>
          <p:nvPr>
            <p:ph type="dt" sz="half" idx="10"/>
          </p:nvPr>
        </p:nvSpPr>
        <p:spPr/>
        <p:txBody>
          <a:bodyPr/>
          <a:lstStyle/>
          <a:p>
            <a:fld id="{588CD5D1-A781-394C-B3DF-5063615256C2}" type="datetime1">
              <a:rPr lang="en-US" smtClean="0"/>
              <a:t>8/4/25</a:t>
            </a:fld>
            <a:endParaRPr lang="en-US"/>
          </a:p>
        </p:txBody>
      </p:sp>
      <p:sp>
        <p:nvSpPr>
          <p:cNvPr id="4" name="Footer Placeholder 3">
            <a:extLst>
              <a:ext uri="{FF2B5EF4-FFF2-40B4-BE49-F238E27FC236}">
                <a16:creationId xmlns:a16="http://schemas.microsoft.com/office/drawing/2014/main" id="{822F7A31-19B8-2DFD-9B83-A51CA9AC4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270921-7E91-B311-E588-AEBE0F2CF4A1}"/>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125337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7B8CEA-816B-ED36-5A83-0A3E7677F68D}"/>
              </a:ext>
            </a:extLst>
          </p:cNvPr>
          <p:cNvSpPr>
            <a:spLocks noGrp="1"/>
          </p:cNvSpPr>
          <p:nvPr>
            <p:ph type="dt" sz="half" idx="10"/>
          </p:nvPr>
        </p:nvSpPr>
        <p:spPr/>
        <p:txBody>
          <a:bodyPr/>
          <a:lstStyle/>
          <a:p>
            <a:fld id="{F433A8EB-2D6D-E648-A9CC-E011996F2E90}" type="datetime1">
              <a:rPr lang="en-US" smtClean="0"/>
              <a:t>8/4/25</a:t>
            </a:fld>
            <a:endParaRPr lang="en-US"/>
          </a:p>
        </p:txBody>
      </p:sp>
      <p:sp>
        <p:nvSpPr>
          <p:cNvPr id="3" name="Footer Placeholder 2">
            <a:extLst>
              <a:ext uri="{FF2B5EF4-FFF2-40B4-BE49-F238E27FC236}">
                <a16:creationId xmlns:a16="http://schemas.microsoft.com/office/drawing/2014/main" id="{C613F6C2-40AF-6F49-B5B9-D1E416A853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14DDC2-9635-4C43-0A4C-387640C14CB5}"/>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159795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04EDE-E175-C2EF-B72A-39A1FEBAD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BE093F-B61E-1AEB-9B62-C811D35C0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714DC-A0B7-C7BE-DF87-8FFB658F2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260FB-320E-4AFB-935A-2A55C4FC3C8A}"/>
              </a:ext>
            </a:extLst>
          </p:cNvPr>
          <p:cNvSpPr>
            <a:spLocks noGrp="1"/>
          </p:cNvSpPr>
          <p:nvPr>
            <p:ph type="dt" sz="half" idx="10"/>
          </p:nvPr>
        </p:nvSpPr>
        <p:spPr/>
        <p:txBody>
          <a:bodyPr/>
          <a:lstStyle/>
          <a:p>
            <a:fld id="{39492C13-89A2-3E4D-A4D0-E166C8296508}" type="datetime1">
              <a:rPr lang="en-US" smtClean="0"/>
              <a:t>8/4/25</a:t>
            </a:fld>
            <a:endParaRPr lang="en-US"/>
          </a:p>
        </p:txBody>
      </p:sp>
      <p:sp>
        <p:nvSpPr>
          <p:cNvPr id="6" name="Footer Placeholder 5">
            <a:extLst>
              <a:ext uri="{FF2B5EF4-FFF2-40B4-BE49-F238E27FC236}">
                <a16:creationId xmlns:a16="http://schemas.microsoft.com/office/drawing/2014/main" id="{40073837-993F-45BA-4FC5-8FC8DCDDB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E7A14-EFC7-435B-0376-19CC3A213F8C}"/>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81454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441F-BF42-468C-C98F-EB2D0F589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A33789-31DE-480A-BB0F-603CA6B40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6BA7B6-7E2C-6136-174A-C678BD92E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F41A3-C262-05FE-FA0F-FB4BF5C9F258}"/>
              </a:ext>
            </a:extLst>
          </p:cNvPr>
          <p:cNvSpPr>
            <a:spLocks noGrp="1"/>
          </p:cNvSpPr>
          <p:nvPr>
            <p:ph type="dt" sz="half" idx="10"/>
          </p:nvPr>
        </p:nvSpPr>
        <p:spPr/>
        <p:txBody>
          <a:bodyPr/>
          <a:lstStyle/>
          <a:p>
            <a:fld id="{535008BF-BF8E-4A47-9641-0993C3C91585}" type="datetime1">
              <a:rPr lang="en-US" smtClean="0"/>
              <a:t>8/4/25</a:t>
            </a:fld>
            <a:endParaRPr lang="en-US"/>
          </a:p>
        </p:txBody>
      </p:sp>
      <p:sp>
        <p:nvSpPr>
          <p:cNvPr id="6" name="Footer Placeholder 5">
            <a:extLst>
              <a:ext uri="{FF2B5EF4-FFF2-40B4-BE49-F238E27FC236}">
                <a16:creationId xmlns:a16="http://schemas.microsoft.com/office/drawing/2014/main" id="{ACD053EF-4A8F-7DCD-BAD6-C61AA4967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00929-6FD5-A018-0CF2-91598DE8AF7E}"/>
              </a:ext>
            </a:extLst>
          </p:cNvPr>
          <p:cNvSpPr>
            <a:spLocks noGrp="1"/>
          </p:cNvSpPr>
          <p:nvPr>
            <p:ph type="sldNum" sz="quarter" idx="12"/>
          </p:nvPr>
        </p:nvSpPr>
        <p:spPr/>
        <p:txBody>
          <a:bodyPr/>
          <a:lstStyle/>
          <a:p>
            <a:fld id="{59C26DE2-BFBF-B440-AF55-B2C5C80336AD}" type="slidenum">
              <a:rPr lang="en-US" smtClean="0"/>
              <a:t>‹#›</a:t>
            </a:fld>
            <a:endParaRPr lang="en-US"/>
          </a:p>
        </p:txBody>
      </p:sp>
    </p:spTree>
    <p:extLst>
      <p:ext uri="{BB962C8B-B14F-4D97-AF65-F5344CB8AC3E}">
        <p14:creationId xmlns:p14="http://schemas.microsoft.com/office/powerpoint/2010/main" val="342989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6F7F0-DBD9-5F9B-E465-B48AFDC32210}"/>
              </a:ext>
            </a:extLst>
          </p:cNvPr>
          <p:cNvSpPr>
            <a:spLocks noGrp="1"/>
          </p:cNvSpPr>
          <p:nvPr>
            <p:ph type="title"/>
          </p:nvPr>
        </p:nvSpPr>
        <p:spPr>
          <a:xfrm>
            <a:off x="441593" y="31004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F9FFEA9-B96E-EBD9-5CDB-1C4672BBFAB2}"/>
              </a:ext>
            </a:extLst>
          </p:cNvPr>
          <p:cNvSpPr>
            <a:spLocks noGrp="1"/>
          </p:cNvSpPr>
          <p:nvPr>
            <p:ph type="body" idx="1"/>
          </p:nvPr>
        </p:nvSpPr>
        <p:spPr>
          <a:xfrm>
            <a:off x="441593" y="1770541"/>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642B4BD-B4FC-835E-B609-7C5F18199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9AE5A2-4CD1-064F-AF04-0F5A9A0FA71D}" type="datetime1">
              <a:rPr lang="en-US" smtClean="0"/>
              <a:t>8/4/25</a:t>
            </a:fld>
            <a:endParaRPr lang="en-US"/>
          </a:p>
        </p:txBody>
      </p:sp>
      <p:sp>
        <p:nvSpPr>
          <p:cNvPr id="5" name="Footer Placeholder 4">
            <a:extLst>
              <a:ext uri="{FF2B5EF4-FFF2-40B4-BE49-F238E27FC236}">
                <a16:creationId xmlns:a16="http://schemas.microsoft.com/office/drawing/2014/main" id="{D344BDB8-7F1B-C2D0-7276-0D0BAED70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15D937CF-7BE9-8BFC-D74A-E05469DC5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C26DE2-BFBF-B440-AF55-B2C5C80336AD}" type="slidenum">
              <a:rPr lang="en-US" smtClean="0"/>
              <a:t>‹#›</a:t>
            </a:fld>
            <a:endParaRPr lang="en-US"/>
          </a:p>
        </p:txBody>
      </p:sp>
    </p:spTree>
    <p:extLst>
      <p:ext uri="{BB962C8B-B14F-4D97-AF65-F5344CB8AC3E}">
        <p14:creationId xmlns:p14="http://schemas.microsoft.com/office/powerpoint/2010/main" val="179371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alifornian FB" panose="0207040306080B030204" pitchFamily="18"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fornian FB" panose="0207040306080B03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fornian FB" panose="0207040306080B03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fornian FB" panose="0207040306080B03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fornian FB" panose="0207040306080B03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fornian FB" panose="0207040306080B03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4.sv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25.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4.png"/><Relationship Id="rId5" Type="http://schemas.openxmlformats.org/officeDocument/2006/relationships/image" Target="../media/image13.png"/><Relationship Id="rId10" Type="http://schemas.openxmlformats.org/officeDocument/2006/relationships/image" Target="../media/image29.svg"/><Relationship Id="rId4" Type="http://schemas.openxmlformats.org/officeDocument/2006/relationships/image" Target="../media/image25.jp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6.png"/><Relationship Id="rId3" Type="http://schemas.openxmlformats.org/officeDocument/2006/relationships/image" Target="../media/image390.png"/><Relationship Id="rId7" Type="http://schemas.openxmlformats.org/officeDocument/2006/relationships/image" Target="../media/image43.png"/><Relationship Id="rId12" Type="http://schemas.openxmlformats.org/officeDocument/2006/relationships/image" Target="../media/image47.png"/><Relationship Id="rId17" Type="http://schemas.openxmlformats.org/officeDocument/2006/relationships/image" Target="../media/image14.svg"/><Relationship Id="rId2" Type="http://schemas.openxmlformats.org/officeDocument/2006/relationships/notesSlide" Target="../notesSlides/notesSlide1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6.png"/><Relationship Id="rId5" Type="http://schemas.openxmlformats.org/officeDocument/2006/relationships/image" Target="../media/image41.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image" Target="../media/image44.png"/><Relationship Id="rId14" Type="http://schemas.openxmlformats.org/officeDocument/2006/relationships/image" Target="../media/image27.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13.png"/><Relationship Id="rId18" Type="http://schemas.openxmlformats.org/officeDocument/2006/relationships/image" Target="../media/image52.png"/><Relationship Id="rId3" Type="http://schemas.openxmlformats.org/officeDocument/2006/relationships/image" Target="../media/image390.png"/><Relationship Id="rId21" Type="http://schemas.openxmlformats.org/officeDocument/2006/relationships/image" Target="../media/image55.png"/><Relationship Id="rId7" Type="http://schemas.openxmlformats.org/officeDocument/2006/relationships/image" Target="../media/image43.png"/><Relationship Id="rId12" Type="http://schemas.openxmlformats.org/officeDocument/2006/relationships/image" Target="../media/image50.png"/><Relationship Id="rId17" Type="http://schemas.openxmlformats.org/officeDocument/2006/relationships/image" Target="../media/image51.png"/><Relationship Id="rId2" Type="http://schemas.openxmlformats.org/officeDocument/2006/relationships/notesSlide" Target="../notesSlides/notesSlide20.xml"/><Relationship Id="rId16" Type="http://schemas.openxmlformats.org/officeDocument/2006/relationships/image" Target="../media/image29.svg"/><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9.png"/><Relationship Id="rId5" Type="http://schemas.openxmlformats.org/officeDocument/2006/relationships/image" Target="../media/image41.png"/><Relationship Id="rId15" Type="http://schemas.openxmlformats.org/officeDocument/2006/relationships/image" Target="../media/image28.png"/><Relationship Id="rId10" Type="http://schemas.openxmlformats.org/officeDocument/2006/relationships/image" Target="../media/image27.sv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26.png"/><Relationship Id="rId14" Type="http://schemas.openxmlformats.org/officeDocument/2006/relationships/image" Target="../media/image14.svg"/><Relationship Id="rId22"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14.svg"/><Relationship Id="rId18" Type="http://schemas.openxmlformats.org/officeDocument/2006/relationships/image" Target="../media/image52.png"/><Relationship Id="rId26" Type="http://schemas.openxmlformats.org/officeDocument/2006/relationships/image" Target="../media/image50.png"/><Relationship Id="rId3" Type="http://schemas.openxmlformats.org/officeDocument/2006/relationships/image" Target="../media/image390.png"/><Relationship Id="rId21" Type="http://schemas.openxmlformats.org/officeDocument/2006/relationships/image" Target="../media/image55.png"/><Relationship Id="rId7" Type="http://schemas.openxmlformats.org/officeDocument/2006/relationships/image" Target="../media/image43.png"/><Relationship Id="rId12" Type="http://schemas.openxmlformats.org/officeDocument/2006/relationships/image" Target="../media/image13.png"/><Relationship Id="rId17" Type="http://schemas.openxmlformats.org/officeDocument/2006/relationships/image" Target="../media/image51.png"/><Relationship Id="rId25" Type="http://schemas.openxmlformats.org/officeDocument/2006/relationships/image" Target="../media/image29.svg"/><Relationship Id="rId2" Type="http://schemas.openxmlformats.org/officeDocument/2006/relationships/notesSlide" Target="../notesSlides/notesSlide22.xml"/><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9.png"/><Relationship Id="rId24" Type="http://schemas.openxmlformats.org/officeDocument/2006/relationships/image" Target="../media/image28.png"/><Relationship Id="rId5" Type="http://schemas.openxmlformats.org/officeDocument/2006/relationships/image" Target="../media/image41.png"/><Relationship Id="rId23" Type="http://schemas.openxmlformats.org/officeDocument/2006/relationships/image" Target="../media/image57.png"/><Relationship Id="rId10" Type="http://schemas.openxmlformats.org/officeDocument/2006/relationships/image" Target="../media/image27.sv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26.png"/><Relationship Id="rId22"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14.svg"/><Relationship Id="rId18" Type="http://schemas.openxmlformats.org/officeDocument/2006/relationships/image" Target="../media/image52.png"/><Relationship Id="rId3" Type="http://schemas.openxmlformats.org/officeDocument/2006/relationships/image" Target="../media/image390.png"/><Relationship Id="rId21" Type="http://schemas.openxmlformats.org/officeDocument/2006/relationships/image" Target="../media/image55.png"/><Relationship Id="rId7" Type="http://schemas.openxmlformats.org/officeDocument/2006/relationships/image" Target="../media/image43.png"/><Relationship Id="rId12" Type="http://schemas.openxmlformats.org/officeDocument/2006/relationships/image" Target="../media/image13.png"/><Relationship Id="rId17" Type="http://schemas.openxmlformats.org/officeDocument/2006/relationships/image" Target="../media/image51.png"/><Relationship Id="rId25" Type="http://schemas.openxmlformats.org/officeDocument/2006/relationships/image" Target="../media/image50.png"/><Relationship Id="rId2" Type="http://schemas.openxmlformats.org/officeDocument/2006/relationships/notesSlide" Target="../notesSlides/notesSlide24.xml"/><Relationship Id="rId20"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9.png"/><Relationship Id="rId24" Type="http://schemas.openxmlformats.org/officeDocument/2006/relationships/image" Target="../media/image29.svg"/><Relationship Id="rId5" Type="http://schemas.openxmlformats.org/officeDocument/2006/relationships/image" Target="../media/image41.png"/><Relationship Id="rId23" Type="http://schemas.openxmlformats.org/officeDocument/2006/relationships/image" Target="../media/image28.png"/><Relationship Id="rId10" Type="http://schemas.openxmlformats.org/officeDocument/2006/relationships/image" Target="../media/image27.sv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26.png"/><Relationship Id="rId22" Type="http://schemas.openxmlformats.org/officeDocument/2006/relationships/image" Target="../media/image56.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8" Type="http://schemas.openxmlformats.org/officeDocument/2006/relationships/image" Target="../media/image53.png"/><Relationship Id="rId3" Type="http://schemas.openxmlformats.org/officeDocument/2006/relationships/image" Target="../media/image390.png"/><Relationship Id="rId21"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image" Target="../media/image14.svg"/><Relationship Id="rId17" Type="http://schemas.openxmlformats.org/officeDocument/2006/relationships/image" Target="../media/image52.png"/><Relationship Id="rId2" Type="http://schemas.openxmlformats.org/officeDocument/2006/relationships/notesSlide" Target="../notesSlides/notesSlide25.xml"/><Relationship Id="rId16" Type="http://schemas.openxmlformats.org/officeDocument/2006/relationships/image" Target="../media/image51.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13.png"/><Relationship Id="rId5" Type="http://schemas.openxmlformats.org/officeDocument/2006/relationships/image" Target="../media/image41.png"/><Relationship Id="rId23" Type="http://schemas.openxmlformats.org/officeDocument/2006/relationships/image" Target="../media/image29.svg"/><Relationship Id="rId10" Type="http://schemas.openxmlformats.org/officeDocument/2006/relationships/image" Target="../media/image49.png"/><Relationship Id="rId19" Type="http://schemas.openxmlformats.org/officeDocument/2006/relationships/image" Target="../media/image65.png"/><Relationship Id="rId4" Type="http://schemas.openxmlformats.org/officeDocument/2006/relationships/image" Target="../media/image40.png"/><Relationship Id="rId9" Type="http://schemas.openxmlformats.org/officeDocument/2006/relationships/image" Target="../media/image27.svg"/><Relationship Id="rId22"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7.png"/><Relationship Id="rId7" Type="http://schemas.openxmlformats.org/officeDocument/2006/relationships/image" Target="../media/image62.png"/><Relationship Id="rId12" Type="http://schemas.openxmlformats.org/officeDocument/2006/relationships/image" Target="../media/image7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71.png"/><Relationship Id="rId5" Type="http://schemas.openxmlformats.org/officeDocument/2006/relationships/image" Target="../media/image60.png"/><Relationship Id="rId10" Type="http://schemas.openxmlformats.org/officeDocument/2006/relationships/image" Target="../media/image70.png"/><Relationship Id="rId4" Type="http://schemas.openxmlformats.org/officeDocument/2006/relationships/image" Target="../media/image59.png"/><Relationship Id="rId9" Type="http://schemas.openxmlformats.org/officeDocument/2006/relationships/image" Target="../media/image69.png"/><Relationship Id="rId14" Type="http://schemas.openxmlformats.org/officeDocument/2006/relationships/image" Target="../media/image74.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18" Type="http://schemas.openxmlformats.org/officeDocument/2006/relationships/image" Target="../media/image53.png"/><Relationship Id="rId3" Type="http://schemas.openxmlformats.org/officeDocument/2006/relationships/image" Target="../media/image390.png"/><Relationship Id="rId21" Type="http://schemas.openxmlformats.org/officeDocument/2006/relationships/image" Target="../media/image28.png"/><Relationship Id="rId7" Type="http://schemas.openxmlformats.org/officeDocument/2006/relationships/image" Target="../media/image43.png"/><Relationship Id="rId12" Type="http://schemas.openxmlformats.org/officeDocument/2006/relationships/image" Target="../media/image14.svg"/><Relationship Id="rId17" Type="http://schemas.openxmlformats.org/officeDocument/2006/relationships/image" Target="../media/image52.png"/><Relationship Id="rId2" Type="http://schemas.openxmlformats.org/officeDocument/2006/relationships/notesSlide" Target="../notesSlides/notesSlide27.xml"/><Relationship Id="rId16" Type="http://schemas.openxmlformats.org/officeDocument/2006/relationships/image" Target="../media/image51.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13.png"/><Relationship Id="rId5" Type="http://schemas.openxmlformats.org/officeDocument/2006/relationships/image" Target="../media/image41.png"/><Relationship Id="rId10" Type="http://schemas.openxmlformats.org/officeDocument/2006/relationships/image" Target="../media/image49.png"/><Relationship Id="rId19" Type="http://schemas.openxmlformats.org/officeDocument/2006/relationships/image" Target="../media/image75.png"/><Relationship Id="rId4" Type="http://schemas.openxmlformats.org/officeDocument/2006/relationships/image" Target="../media/image40.png"/><Relationship Id="rId9" Type="http://schemas.openxmlformats.org/officeDocument/2006/relationships/image" Target="../media/image27.svg"/><Relationship Id="rId22" Type="http://schemas.openxmlformats.org/officeDocument/2006/relationships/image" Target="../media/image29.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760.png"/><Relationship Id="rId4" Type="http://schemas.openxmlformats.org/officeDocument/2006/relationships/image" Target="../media/image27.sv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27.svg"/></Relationships>
</file>

<file path=ppt/slides/_rels/slide3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svg"/><Relationship Id="rId3" Type="http://schemas.openxmlformats.org/officeDocument/2006/relationships/image" Target="../media/image4.jpeg"/><Relationship Id="rId7" Type="http://schemas.openxmlformats.org/officeDocument/2006/relationships/image" Target="../media/image8.sv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9.svg"/><Relationship Id="rId5" Type="http://schemas.openxmlformats.org/officeDocument/2006/relationships/image" Target="../media/image25.jp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eg"/><Relationship Id="rId3" Type="http://schemas.openxmlformats.org/officeDocument/2006/relationships/image" Target="../media/image23.png"/><Relationship Id="rId7" Type="http://schemas.openxmlformats.org/officeDocument/2006/relationships/image" Target="../media/image14.svg"/><Relationship Id="rId12"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33.pn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7.svg"/><Relationship Id="rId10"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E18C-1FA7-DCA5-34E0-0C15BAB04C7B}"/>
              </a:ext>
            </a:extLst>
          </p:cNvPr>
          <p:cNvSpPr>
            <a:spLocks noGrp="1"/>
          </p:cNvSpPr>
          <p:nvPr>
            <p:ph type="ctrTitle"/>
          </p:nvPr>
        </p:nvSpPr>
        <p:spPr>
          <a:xfrm>
            <a:off x="960328" y="2155284"/>
            <a:ext cx="10271343" cy="968910"/>
          </a:xfrm>
        </p:spPr>
        <p:txBody>
          <a:bodyPr>
            <a:noAutofit/>
          </a:bodyPr>
          <a:lstStyle/>
          <a:p>
            <a:r>
              <a:rPr lang="en-US" sz="4800" dirty="0"/>
              <a:t>Data Availability Sampling with Repair</a:t>
            </a:r>
          </a:p>
        </p:txBody>
      </p:sp>
      <p:sp>
        <p:nvSpPr>
          <p:cNvPr id="4" name="Google Shape;55;p13">
            <a:extLst>
              <a:ext uri="{FF2B5EF4-FFF2-40B4-BE49-F238E27FC236}">
                <a16:creationId xmlns:a16="http://schemas.microsoft.com/office/drawing/2014/main" id="{672EFCA1-BB1D-7D41-9596-68CCF916D314}"/>
              </a:ext>
            </a:extLst>
          </p:cNvPr>
          <p:cNvSpPr txBox="1">
            <a:spLocks noGrp="1"/>
          </p:cNvSpPr>
          <p:nvPr>
            <p:ph type="subTitle" idx="1"/>
          </p:nvPr>
        </p:nvSpPr>
        <p:spPr>
          <a:xfrm>
            <a:off x="1347315" y="3845631"/>
            <a:ext cx="9708612" cy="116970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800" dirty="0"/>
              <a:t>Dan </a:t>
            </a:r>
            <a:r>
              <a:rPr lang="en-US" sz="2800" dirty="0" err="1"/>
              <a:t>Boneh</a:t>
            </a:r>
            <a:r>
              <a:rPr lang="en-US" sz="2800" dirty="0"/>
              <a:t>,   Joachim Neu,   Valeria </a:t>
            </a:r>
            <a:r>
              <a:rPr lang="en-US" sz="2800" dirty="0" err="1"/>
              <a:t>Nikolaenko</a:t>
            </a:r>
            <a:r>
              <a:rPr lang="en-US" sz="2800" dirty="0"/>
              <a:t>,   </a:t>
            </a:r>
            <a:r>
              <a:rPr lang="en-US" sz="2800" b="1" u="sng" dirty="0"/>
              <a:t>Aditi Partap</a:t>
            </a:r>
            <a:endParaRPr lang="en-US" sz="2800" u="sng" dirty="0"/>
          </a:p>
        </p:txBody>
      </p:sp>
      <p:pic>
        <p:nvPicPr>
          <p:cNvPr id="5" name="Google Shape;56;p13">
            <a:extLst>
              <a:ext uri="{FF2B5EF4-FFF2-40B4-BE49-F238E27FC236}">
                <a16:creationId xmlns:a16="http://schemas.microsoft.com/office/drawing/2014/main" id="{A0A5BDBB-105E-08FC-6554-DCBD8767AF61}"/>
              </a:ext>
            </a:extLst>
          </p:cNvPr>
          <p:cNvPicPr preferRelativeResize="0"/>
          <p:nvPr/>
        </p:nvPicPr>
        <p:blipFill>
          <a:blip r:embed="rId2">
            <a:alphaModFix/>
          </a:blip>
          <a:stretch>
            <a:fillRect/>
          </a:stretch>
        </p:blipFill>
        <p:spPr>
          <a:xfrm>
            <a:off x="2496756" y="4638231"/>
            <a:ext cx="3376894" cy="792600"/>
          </a:xfrm>
          <a:prstGeom prst="rect">
            <a:avLst/>
          </a:prstGeom>
          <a:noFill/>
          <a:ln>
            <a:noFill/>
          </a:ln>
        </p:spPr>
      </p:pic>
      <p:pic>
        <p:nvPicPr>
          <p:cNvPr id="7" name="Graphic 6">
            <a:extLst>
              <a:ext uri="{FF2B5EF4-FFF2-40B4-BE49-F238E27FC236}">
                <a16:creationId xmlns:a16="http://schemas.microsoft.com/office/drawing/2014/main" id="{5C945A5A-F5BF-05E9-6B82-90E2518A44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8352" y="4853600"/>
            <a:ext cx="2161971" cy="413230"/>
          </a:xfrm>
          <a:prstGeom prst="rect">
            <a:avLst/>
          </a:prstGeom>
        </p:spPr>
      </p:pic>
      <p:sp>
        <p:nvSpPr>
          <p:cNvPr id="3" name="Slide Number Placeholder 2">
            <a:extLst>
              <a:ext uri="{FF2B5EF4-FFF2-40B4-BE49-F238E27FC236}">
                <a16:creationId xmlns:a16="http://schemas.microsoft.com/office/drawing/2014/main" id="{D197D35D-5980-4525-A163-A4C378023A25}"/>
              </a:ext>
            </a:extLst>
          </p:cNvPr>
          <p:cNvSpPr>
            <a:spLocks noGrp="1"/>
          </p:cNvSpPr>
          <p:nvPr>
            <p:ph type="sldNum" sz="quarter" idx="12"/>
          </p:nvPr>
        </p:nvSpPr>
        <p:spPr/>
        <p:txBody>
          <a:bodyPr/>
          <a:lstStyle/>
          <a:p>
            <a:fld id="{59C26DE2-BFBF-B440-AF55-B2C5C80336AD}" type="slidenum">
              <a:rPr lang="en-US" smtClean="0"/>
              <a:t>1</a:t>
            </a:fld>
            <a:endParaRPr lang="en-US"/>
          </a:p>
        </p:txBody>
      </p:sp>
      <p:sp>
        <p:nvSpPr>
          <p:cNvPr id="8" name="TextBox 7">
            <a:extLst>
              <a:ext uri="{FF2B5EF4-FFF2-40B4-BE49-F238E27FC236}">
                <a16:creationId xmlns:a16="http://schemas.microsoft.com/office/drawing/2014/main" id="{8E87F60D-D825-E845-8873-7700B9C75773}"/>
              </a:ext>
            </a:extLst>
          </p:cNvPr>
          <p:cNvSpPr txBox="1"/>
          <p:nvPr/>
        </p:nvSpPr>
        <p:spPr>
          <a:xfrm>
            <a:off x="-1" y="6396335"/>
            <a:ext cx="6096000" cy="461665"/>
          </a:xfrm>
          <a:prstGeom prst="rect">
            <a:avLst/>
          </a:prstGeom>
          <a:noFill/>
        </p:spPr>
        <p:txBody>
          <a:bodyPr wrap="square">
            <a:spAutoFit/>
          </a:bodyPr>
          <a:lstStyle/>
          <a:p>
            <a:r>
              <a:rPr lang="en-US" sz="2400" dirty="0">
                <a:latin typeface="Californian FB" panose="0207040306080B030204" pitchFamily="18" charset="77"/>
              </a:rPr>
              <a:t>https://</a:t>
            </a:r>
            <a:r>
              <a:rPr lang="en-US" sz="2400" dirty="0" err="1">
                <a:latin typeface="Californian FB" panose="0207040306080B030204" pitchFamily="18" charset="77"/>
              </a:rPr>
              <a:t>eprint.iacr.org</a:t>
            </a:r>
            <a:r>
              <a:rPr lang="en-US" sz="2400" dirty="0">
                <a:latin typeface="Californian FB" panose="0207040306080B030204" pitchFamily="18" charset="77"/>
              </a:rPr>
              <a:t>/2025/1414</a:t>
            </a:r>
          </a:p>
        </p:txBody>
      </p:sp>
      <p:cxnSp>
        <p:nvCxnSpPr>
          <p:cNvPr id="10" name="Straight Connector 9">
            <a:extLst>
              <a:ext uri="{FF2B5EF4-FFF2-40B4-BE49-F238E27FC236}">
                <a16:creationId xmlns:a16="http://schemas.microsoft.com/office/drawing/2014/main" id="{450A7AC7-DAB0-9A6F-8F86-7D77AB535272}"/>
              </a:ext>
            </a:extLst>
          </p:cNvPr>
          <p:cNvCxnSpPr/>
          <p:nvPr/>
        </p:nvCxnSpPr>
        <p:spPr>
          <a:xfrm>
            <a:off x="55419" y="6397915"/>
            <a:ext cx="421538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445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99DE-7545-5596-F01D-37DC738BF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EEF17-C90F-A2A9-A01A-3F584198B41E}"/>
              </a:ext>
            </a:extLst>
          </p:cNvPr>
          <p:cNvSpPr>
            <a:spLocks noGrp="1"/>
          </p:cNvSpPr>
          <p:nvPr>
            <p:ph type="title"/>
          </p:nvPr>
        </p:nvSpPr>
        <p:spPr/>
        <p:txBody>
          <a:bodyPr/>
          <a:lstStyle/>
          <a:p>
            <a:r>
              <a:rPr lang="en-US" dirty="0"/>
              <a:t>How to repair lost chunks?</a:t>
            </a:r>
          </a:p>
        </p:txBody>
      </p:sp>
      <p:pic>
        <p:nvPicPr>
          <p:cNvPr id="3" name="Google Shape;74;p15">
            <a:extLst>
              <a:ext uri="{FF2B5EF4-FFF2-40B4-BE49-F238E27FC236}">
                <a16:creationId xmlns:a16="http://schemas.microsoft.com/office/drawing/2014/main" id="{6C6FE307-852E-288B-52BB-BB13EEBE3148}"/>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cxnSp>
        <p:nvCxnSpPr>
          <p:cNvPr id="24" name="Straight Arrow Connector 23">
            <a:extLst>
              <a:ext uri="{FF2B5EF4-FFF2-40B4-BE49-F238E27FC236}">
                <a16:creationId xmlns:a16="http://schemas.microsoft.com/office/drawing/2014/main" id="{8F257F66-2C59-852C-2800-9F722E395082}"/>
              </a:ext>
            </a:extLst>
          </p:cNvPr>
          <p:cNvCxnSpPr>
            <a:cxnSpLocks/>
            <a:endCxn id="3"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9117BCDD-DD30-9BF8-F289-241A4F455465}"/>
              </a:ext>
            </a:extLst>
          </p:cNvPr>
          <p:cNvCxnSpPr>
            <a:cxnSpLocks/>
            <a:stCxn id="3" idx="0"/>
            <a:endCxn id="31"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08133CD7-7DA8-A417-2478-8084E366CF93}"/>
              </a:ext>
            </a:extLst>
          </p:cNvPr>
          <p:cNvCxnSpPr>
            <a:cxnSpLocks/>
            <a:stCxn id="3"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DF658B7-8851-18A4-726F-9C26AE674174}"/>
              </a:ext>
            </a:extLst>
          </p:cNvPr>
          <p:cNvCxnSpPr>
            <a:cxnSpLocks/>
            <a:stCxn id="3"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B08B8A9F-817A-3E28-40D5-D47C023FB740}"/>
              </a:ext>
            </a:extLst>
          </p:cNvPr>
          <p:cNvCxnSpPr>
            <a:cxnSpLocks/>
            <a:stCxn id="3" idx="0"/>
            <a:endCxn id="34"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Graphic 29" descr="Document outline">
            <a:extLst>
              <a:ext uri="{FF2B5EF4-FFF2-40B4-BE49-F238E27FC236}">
                <a16:creationId xmlns:a16="http://schemas.microsoft.com/office/drawing/2014/main" id="{6DD157F4-78EC-DA3C-3681-B0E99D7497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05" y="3414384"/>
            <a:ext cx="996517" cy="996517"/>
          </a:xfrm>
          <a:prstGeom prst="rect">
            <a:avLst/>
          </a:prstGeom>
        </p:spPr>
      </p:pic>
      <p:pic>
        <p:nvPicPr>
          <p:cNvPr id="31" name="Graphic 30" descr="Database outline">
            <a:extLst>
              <a:ext uri="{FF2B5EF4-FFF2-40B4-BE49-F238E27FC236}">
                <a16:creationId xmlns:a16="http://schemas.microsoft.com/office/drawing/2014/main" id="{93E2F038-855C-4FFB-4BD3-3D5A03158E3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54865" y="3147573"/>
            <a:ext cx="1152898" cy="1152898"/>
          </a:xfrm>
          <a:prstGeom prst="rect">
            <a:avLst/>
          </a:prstGeom>
        </p:spPr>
      </p:pic>
      <p:pic>
        <p:nvPicPr>
          <p:cNvPr id="32" name="Graphic 31" descr="Database outline">
            <a:extLst>
              <a:ext uri="{FF2B5EF4-FFF2-40B4-BE49-F238E27FC236}">
                <a16:creationId xmlns:a16="http://schemas.microsoft.com/office/drawing/2014/main" id="{B3E8D972-7941-4012-81E3-60D0D67A87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6598" y="3155452"/>
            <a:ext cx="1152898" cy="1152898"/>
          </a:xfrm>
          <a:prstGeom prst="rect">
            <a:avLst/>
          </a:prstGeom>
        </p:spPr>
      </p:pic>
      <p:pic>
        <p:nvPicPr>
          <p:cNvPr id="33" name="Graphic 32" descr="Database outline">
            <a:extLst>
              <a:ext uri="{FF2B5EF4-FFF2-40B4-BE49-F238E27FC236}">
                <a16:creationId xmlns:a16="http://schemas.microsoft.com/office/drawing/2014/main" id="{4796EC6B-FC58-8DA1-8658-D8A09DE4DB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93814" y="3128020"/>
            <a:ext cx="1152898" cy="1152898"/>
          </a:xfrm>
          <a:prstGeom prst="rect">
            <a:avLst/>
          </a:prstGeom>
        </p:spPr>
      </p:pic>
      <p:pic>
        <p:nvPicPr>
          <p:cNvPr id="35" name="Graphic 34" descr="Document outline">
            <a:extLst>
              <a:ext uri="{FF2B5EF4-FFF2-40B4-BE49-F238E27FC236}">
                <a16:creationId xmlns:a16="http://schemas.microsoft.com/office/drawing/2014/main" id="{5EFDB043-F734-5044-C804-035C20488E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4186" y="3088757"/>
            <a:ext cx="517883" cy="517883"/>
          </a:xfrm>
          <a:prstGeom prst="rect">
            <a:avLst/>
          </a:prstGeom>
        </p:spPr>
      </p:pic>
      <p:pic>
        <p:nvPicPr>
          <p:cNvPr id="36" name="Graphic 35" descr="Document outline">
            <a:extLst>
              <a:ext uri="{FF2B5EF4-FFF2-40B4-BE49-F238E27FC236}">
                <a16:creationId xmlns:a16="http://schemas.microsoft.com/office/drawing/2014/main" id="{D4B8E275-DAB9-4934-F43A-A7E881C43A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1938" y="3077252"/>
            <a:ext cx="517883" cy="517883"/>
          </a:xfrm>
          <a:prstGeom prst="rect">
            <a:avLst/>
          </a:prstGeom>
        </p:spPr>
      </p:pic>
      <p:pic>
        <p:nvPicPr>
          <p:cNvPr id="37" name="Graphic 36" descr="Document outline">
            <a:extLst>
              <a:ext uri="{FF2B5EF4-FFF2-40B4-BE49-F238E27FC236}">
                <a16:creationId xmlns:a16="http://schemas.microsoft.com/office/drawing/2014/main" id="{D5244889-253C-B312-E7D9-3EE39058D2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9636" y="3089178"/>
            <a:ext cx="517883" cy="517883"/>
          </a:xfrm>
          <a:prstGeom prst="rect">
            <a:avLst/>
          </a:prstGeom>
        </p:spPr>
      </p:pic>
      <p:pic>
        <p:nvPicPr>
          <p:cNvPr id="38" name="Graphic 37" descr="Document outline">
            <a:extLst>
              <a:ext uri="{FF2B5EF4-FFF2-40B4-BE49-F238E27FC236}">
                <a16:creationId xmlns:a16="http://schemas.microsoft.com/office/drawing/2014/main" id="{36118A6F-01DD-DEEE-EEDC-6A3E1E51E9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0864" y="3088757"/>
            <a:ext cx="517883" cy="517883"/>
          </a:xfrm>
          <a:prstGeom prst="rect">
            <a:avLst/>
          </a:prstGeom>
        </p:spPr>
      </p:pic>
      <p:pic>
        <p:nvPicPr>
          <p:cNvPr id="34" name="Graphic 33" descr="Database outline">
            <a:extLst>
              <a:ext uri="{FF2B5EF4-FFF2-40B4-BE49-F238E27FC236}">
                <a16:creationId xmlns:a16="http://schemas.microsoft.com/office/drawing/2014/main" id="{0C190731-144D-5D30-40A0-9A4A9A07C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6633" y="3155452"/>
            <a:ext cx="1152898" cy="1152898"/>
          </a:xfrm>
          <a:prstGeom prst="rect">
            <a:avLst/>
          </a:prstGeom>
        </p:spPr>
      </p:pic>
      <p:pic>
        <p:nvPicPr>
          <p:cNvPr id="4" name="Picture 3" descr="A red smiley face with horns&#10;&#10;Description automatically generated">
            <a:extLst>
              <a:ext uri="{FF2B5EF4-FFF2-40B4-BE49-F238E27FC236}">
                <a16:creationId xmlns:a16="http://schemas.microsoft.com/office/drawing/2014/main" id="{47FDF94B-9931-42C6-B84A-4C89E4EE752A}"/>
              </a:ext>
            </a:extLst>
          </p:cNvPr>
          <p:cNvPicPr>
            <a:picLocks noChangeAspect="1"/>
          </p:cNvPicPr>
          <p:nvPr/>
        </p:nvPicPr>
        <p:blipFill>
          <a:blip r:embed="rId8"/>
          <a:stretch>
            <a:fillRect/>
          </a:stretch>
        </p:blipFill>
        <p:spPr>
          <a:xfrm>
            <a:off x="1409501" y="3402468"/>
            <a:ext cx="561939" cy="548787"/>
          </a:xfrm>
          <a:prstGeom prst="rect">
            <a:avLst/>
          </a:prstGeom>
        </p:spPr>
      </p:pic>
      <p:sp>
        <p:nvSpPr>
          <p:cNvPr id="5" name="Multiply 4">
            <a:extLst>
              <a:ext uri="{FF2B5EF4-FFF2-40B4-BE49-F238E27FC236}">
                <a16:creationId xmlns:a16="http://schemas.microsoft.com/office/drawing/2014/main" id="{F8B608A2-6ED7-95E3-1832-A24485F4B39D}"/>
              </a:ext>
            </a:extLst>
          </p:cNvPr>
          <p:cNvSpPr/>
          <p:nvPr/>
        </p:nvSpPr>
        <p:spPr>
          <a:xfrm>
            <a:off x="7897888" y="2987151"/>
            <a:ext cx="642605" cy="698083"/>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1032802B-7F45-BFCA-26FD-C22A44098355}"/>
              </a:ext>
            </a:extLst>
          </p:cNvPr>
          <p:cNvSpPr txBox="1">
            <a:spLocks/>
          </p:cNvSpPr>
          <p:nvPr/>
        </p:nvSpPr>
        <p:spPr>
          <a:xfrm>
            <a:off x="232270" y="1375546"/>
            <a:ext cx="10743242" cy="1152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T Serif" panose="020A060304050502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T Serif" panose="020A060304050502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T Serif" panose="020A060304050502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lifornian FB" panose="0207040306080B030204" pitchFamily="18" charset="77"/>
              </a:rPr>
              <a:t>What if some node loses its chunk?</a:t>
            </a:r>
          </a:p>
          <a:p>
            <a:pPr marL="0" indent="0">
              <a:buNone/>
            </a:pPr>
            <a:r>
              <a:rPr lang="en-US" dirty="0">
                <a:latin typeface="Californian FB" panose="0207040306080B030204" pitchFamily="18" charset="77"/>
              </a:rPr>
              <a:t>Or, What if the </a:t>
            </a:r>
            <a:r>
              <a:rPr lang="en-US" dirty="0" err="1">
                <a:latin typeface="Californian FB" panose="0207040306080B030204" pitchFamily="18" charset="77"/>
              </a:rPr>
              <a:t>dispersor</a:t>
            </a:r>
            <a:r>
              <a:rPr lang="en-US" dirty="0">
                <a:latin typeface="Californian FB" panose="0207040306080B030204" pitchFamily="18" charset="77"/>
              </a:rPr>
              <a:t> never dispersed its chunk?</a:t>
            </a:r>
          </a:p>
        </p:txBody>
      </p:sp>
      <p:pic>
        <p:nvPicPr>
          <p:cNvPr id="7" name="Picture 6">
            <a:extLst>
              <a:ext uri="{FF2B5EF4-FFF2-40B4-BE49-F238E27FC236}">
                <a16:creationId xmlns:a16="http://schemas.microsoft.com/office/drawing/2014/main" id="{0C933583-3F2A-645C-8472-18F8DBE49F6F}"/>
              </a:ext>
            </a:extLst>
          </p:cNvPr>
          <p:cNvPicPr>
            <a:picLocks noChangeAspect="1"/>
          </p:cNvPicPr>
          <p:nvPr/>
        </p:nvPicPr>
        <p:blipFill>
          <a:blip r:embed="rId9"/>
          <a:stretch>
            <a:fillRect/>
          </a:stretch>
        </p:blipFill>
        <p:spPr>
          <a:xfrm>
            <a:off x="10351452" y="3348673"/>
            <a:ext cx="833383" cy="1140419"/>
          </a:xfrm>
          <a:prstGeom prst="rect">
            <a:avLst/>
          </a:prstGeom>
        </p:spPr>
      </p:pic>
      <p:pic>
        <p:nvPicPr>
          <p:cNvPr id="8" name="Google Shape;77;p15">
            <a:extLst>
              <a:ext uri="{FF2B5EF4-FFF2-40B4-BE49-F238E27FC236}">
                <a16:creationId xmlns:a16="http://schemas.microsoft.com/office/drawing/2014/main" id="{BE752C45-34E5-ACDA-72F6-3AC0E16028E0}"/>
              </a:ext>
            </a:extLst>
          </p:cNvPr>
          <p:cNvPicPr preferRelativeResize="0"/>
          <p:nvPr/>
        </p:nvPicPr>
        <p:blipFill>
          <a:blip r:embed="rId10">
            <a:alphaModFix/>
          </a:blip>
          <a:stretch>
            <a:fillRect/>
          </a:stretch>
        </p:blipFill>
        <p:spPr>
          <a:xfrm>
            <a:off x="5917667" y="5699904"/>
            <a:ext cx="834050" cy="1095717"/>
          </a:xfrm>
          <a:prstGeom prst="rect">
            <a:avLst/>
          </a:prstGeom>
          <a:noFill/>
          <a:ln>
            <a:noFill/>
          </a:ln>
        </p:spPr>
      </p:pic>
      <p:cxnSp>
        <p:nvCxnSpPr>
          <p:cNvPr id="11" name="Straight Arrow Connector 10">
            <a:extLst>
              <a:ext uri="{FF2B5EF4-FFF2-40B4-BE49-F238E27FC236}">
                <a16:creationId xmlns:a16="http://schemas.microsoft.com/office/drawing/2014/main" id="{257B1EA8-EF18-6148-4262-6DCC51E9B7C7}"/>
              </a:ext>
            </a:extLst>
          </p:cNvPr>
          <p:cNvCxnSpPr>
            <a:cxnSpLocks/>
          </p:cNvCxnSpPr>
          <p:nvPr/>
        </p:nvCxnSpPr>
        <p:spPr>
          <a:xfrm flipH="1" flipV="1">
            <a:off x="4111488" y="4678333"/>
            <a:ext cx="714797" cy="1042772"/>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7DF4E78-9980-7D40-58B6-C10EADEEC8DD}"/>
              </a:ext>
            </a:extLst>
          </p:cNvPr>
          <p:cNvCxnSpPr>
            <a:cxnSpLocks/>
          </p:cNvCxnSpPr>
          <p:nvPr/>
        </p:nvCxnSpPr>
        <p:spPr>
          <a:xfrm flipV="1">
            <a:off x="4826285" y="4733779"/>
            <a:ext cx="2161984"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05924DE-3985-A09D-FF99-BDF3E3628BCC}"/>
              </a:ext>
            </a:extLst>
          </p:cNvPr>
          <p:cNvCxnSpPr>
            <a:cxnSpLocks/>
          </p:cNvCxnSpPr>
          <p:nvPr/>
        </p:nvCxnSpPr>
        <p:spPr>
          <a:xfrm flipV="1">
            <a:off x="4826285" y="4646588"/>
            <a:ext cx="3662462" cy="1074517"/>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F0A96D9-4618-B67C-186D-9008691A0B5C}"/>
              </a:ext>
            </a:extLst>
          </p:cNvPr>
          <p:cNvCxnSpPr>
            <a:cxnSpLocks/>
            <a:stCxn id="8" idx="0"/>
          </p:cNvCxnSpPr>
          <p:nvPr/>
        </p:nvCxnSpPr>
        <p:spPr>
          <a:xfrm flipH="1" flipV="1">
            <a:off x="4171360" y="4672908"/>
            <a:ext cx="2163332"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93DB597-B6AC-1D86-3524-D1E5AB20B8A3}"/>
              </a:ext>
            </a:extLst>
          </p:cNvPr>
          <p:cNvCxnSpPr>
            <a:cxnSpLocks/>
            <a:stCxn id="8" idx="0"/>
          </p:cNvCxnSpPr>
          <p:nvPr/>
        </p:nvCxnSpPr>
        <p:spPr>
          <a:xfrm flipH="1" flipV="1">
            <a:off x="5485401" y="4734641"/>
            <a:ext cx="849291" cy="965263"/>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35A7C07-7897-D2F8-0AB6-49BA61D8CCF2}"/>
              </a:ext>
            </a:extLst>
          </p:cNvPr>
          <p:cNvCxnSpPr>
            <a:cxnSpLocks/>
            <a:stCxn id="8" idx="0"/>
          </p:cNvCxnSpPr>
          <p:nvPr/>
        </p:nvCxnSpPr>
        <p:spPr>
          <a:xfrm flipV="1">
            <a:off x="6334692" y="4672908"/>
            <a:ext cx="2208390"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FE0C00D-0887-14EA-4B35-1B187E97808F}"/>
              </a:ext>
            </a:extLst>
          </p:cNvPr>
          <p:cNvCxnSpPr>
            <a:cxnSpLocks/>
          </p:cNvCxnSpPr>
          <p:nvPr/>
        </p:nvCxnSpPr>
        <p:spPr>
          <a:xfrm flipH="1" flipV="1">
            <a:off x="5582584" y="4734641"/>
            <a:ext cx="2467596" cy="986464"/>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FAD35CD-4160-9316-069C-B7D211060122}"/>
              </a:ext>
            </a:extLst>
          </p:cNvPr>
          <p:cNvCxnSpPr>
            <a:cxnSpLocks/>
          </p:cNvCxnSpPr>
          <p:nvPr/>
        </p:nvCxnSpPr>
        <p:spPr>
          <a:xfrm flipH="1" flipV="1">
            <a:off x="7041674" y="4733779"/>
            <a:ext cx="1008506"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6313C55-B1F0-A1B4-EE65-DDE02C2E3D30}"/>
              </a:ext>
            </a:extLst>
          </p:cNvPr>
          <p:cNvCxnSpPr>
            <a:cxnSpLocks/>
          </p:cNvCxnSpPr>
          <p:nvPr/>
        </p:nvCxnSpPr>
        <p:spPr>
          <a:xfrm flipV="1">
            <a:off x="8050180" y="4668164"/>
            <a:ext cx="535750" cy="1052941"/>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Curved Connector 22">
            <a:extLst>
              <a:ext uri="{FF2B5EF4-FFF2-40B4-BE49-F238E27FC236}">
                <a16:creationId xmlns:a16="http://schemas.microsoft.com/office/drawing/2014/main" id="{00F7351E-339F-C00A-DD2F-9ADE026A2EA1}"/>
              </a:ext>
            </a:extLst>
          </p:cNvPr>
          <p:cNvCxnSpPr>
            <a:cxnSpLocks/>
            <a:stCxn id="7" idx="0"/>
          </p:cNvCxnSpPr>
          <p:nvPr/>
        </p:nvCxnSpPr>
        <p:spPr>
          <a:xfrm rot="16200000" flipV="1">
            <a:off x="9559003" y="2139532"/>
            <a:ext cx="193221" cy="2225062"/>
          </a:xfrm>
          <a:prstGeom prst="curvedConnector3">
            <a:avLst>
              <a:gd name="adj1" fmla="val 21831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 name="Curved Connector 38">
            <a:extLst>
              <a:ext uri="{FF2B5EF4-FFF2-40B4-BE49-F238E27FC236}">
                <a16:creationId xmlns:a16="http://schemas.microsoft.com/office/drawing/2014/main" id="{A4CC854F-C022-80B9-5EDC-C699D7B1CE6E}"/>
              </a:ext>
            </a:extLst>
          </p:cNvPr>
          <p:cNvCxnSpPr>
            <a:cxnSpLocks/>
            <a:stCxn id="7" idx="0"/>
          </p:cNvCxnSpPr>
          <p:nvPr/>
        </p:nvCxnSpPr>
        <p:spPr>
          <a:xfrm rot="16200000" flipV="1">
            <a:off x="8786477" y="1367005"/>
            <a:ext cx="193049" cy="3770287"/>
          </a:xfrm>
          <a:prstGeom prst="curvedConnector3">
            <a:avLst>
              <a:gd name="adj1" fmla="val 307657"/>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0" name="Curved Connector 39">
            <a:extLst>
              <a:ext uri="{FF2B5EF4-FFF2-40B4-BE49-F238E27FC236}">
                <a16:creationId xmlns:a16="http://schemas.microsoft.com/office/drawing/2014/main" id="{0B00E9E8-0A8F-E615-F42D-2579E0AFBAD3}"/>
              </a:ext>
            </a:extLst>
          </p:cNvPr>
          <p:cNvCxnSpPr>
            <a:cxnSpLocks/>
            <a:stCxn id="7" idx="0"/>
          </p:cNvCxnSpPr>
          <p:nvPr/>
        </p:nvCxnSpPr>
        <p:spPr>
          <a:xfrm rot="16200000" flipV="1">
            <a:off x="7253205" y="-166267"/>
            <a:ext cx="193049" cy="6836831"/>
          </a:xfrm>
          <a:prstGeom prst="curvedConnector3">
            <a:avLst>
              <a:gd name="adj1" fmla="val 44495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2" name="Multiply 41">
            <a:extLst>
              <a:ext uri="{FF2B5EF4-FFF2-40B4-BE49-F238E27FC236}">
                <a16:creationId xmlns:a16="http://schemas.microsoft.com/office/drawing/2014/main" id="{DEBA298E-464C-B699-163D-4D93F7B84895}"/>
              </a:ext>
            </a:extLst>
          </p:cNvPr>
          <p:cNvSpPr/>
          <p:nvPr/>
        </p:nvSpPr>
        <p:spPr>
          <a:xfrm>
            <a:off x="8206315" y="4857886"/>
            <a:ext cx="358191" cy="415779"/>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a:extLst>
              <a:ext uri="{FF2B5EF4-FFF2-40B4-BE49-F238E27FC236}">
                <a16:creationId xmlns:a16="http://schemas.microsoft.com/office/drawing/2014/main" id="{E182838E-408E-7F17-FF29-C3238E5EE4DB}"/>
              </a:ext>
            </a:extLst>
          </p:cNvPr>
          <p:cNvSpPr/>
          <p:nvPr/>
        </p:nvSpPr>
        <p:spPr>
          <a:xfrm>
            <a:off x="7797844" y="4762578"/>
            <a:ext cx="358191" cy="415779"/>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a:extLst>
              <a:ext uri="{FF2B5EF4-FFF2-40B4-BE49-F238E27FC236}">
                <a16:creationId xmlns:a16="http://schemas.microsoft.com/office/drawing/2014/main" id="{FFF54DB7-CD5B-73A3-E075-E906F0999129}"/>
              </a:ext>
            </a:extLst>
          </p:cNvPr>
          <p:cNvSpPr/>
          <p:nvPr/>
        </p:nvSpPr>
        <p:spPr>
          <a:xfrm>
            <a:off x="7439653" y="4662420"/>
            <a:ext cx="358191" cy="415779"/>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23248BD-6890-0EF9-8165-B6C45C3D1443}"/>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47" name="TextBox 46">
            <a:extLst>
              <a:ext uri="{FF2B5EF4-FFF2-40B4-BE49-F238E27FC236}">
                <a16:creationId xmlns:a16="http://schemas.microsoft.com/office/drawing/2014/main" id="{EF6A4389-53B4-F16D-F14C-7147440D2848}"/>
              </a:ext>
            </a:extLst>
          </p:cNvPr>
          <p:cNvSpPr txBox="1"/>
          <p:nvPr/>
        </p:nvSpPr>
        <p:spPr>
          <a:xfrm>
            <a:off x="4299117" y="4278223"/>
            <a:ext cx="3797975" cy="446276"/>
          </a:xfrm>
          <a:prstGeom prst="rect">
            <a:avLst/>
          </a:prstGeom>
          <a:noFill/>
        </p:spPr>
        <p:txBody>
          <a:bodyPr wrap="square" rtlCol="0">
            <a:spAutoFit/>
          </a:bodyPr>
          <a:lstStyle/>
          <a:p>
            <a:pPr algn="ctr"/>
            <a:r>
              <a:rPr lang="en-US" sz="2300" dirty="0">
                <a:latin typeface="Californian FB" panose="0207040306080B030204" pitchFamily="18" charset="77"/>
              </a:rPr>
              <a:t>Storage nodes (Validators)</a:t>
            </a:r>
          </a:p>
        </p:txBody>
      </p:sp>
      <p:sp>
        <p:nvSpPr>
          <p:cNvPr id="48" name="TextBox 47">
            <a:extLst>
              <a:ext uri="{FF2B5EF4-FFF2-40B4-BE49-F238E27FC236}">
                <a16:creationId xmlns:a16="http://schemas.microsoft.com/office/drawing/2014/main" id="{DFE846BA-52E9-56A1-8C0D-87FC9E8E1E62}"/>
              </a:ext>
            </a:extLst>
          </p:cNvPr>
          <p:cNvSpPr txBox="1"/>
          <p:nvPr/>
        </p:nvSpPr>
        <p:spPr>
          <a:xfrm>
            <a:off x="2687555" y="5985184"/>
            <a:ext cx="1876508" cy="800219"/>
          </a:xfrm>
          <a:prstGeom prst="rect">
            <a:avLst/>
          </a:prstGeom>
          <a:noFill/>
        </p:spPr>
        <p:txBody>
          <a:bodyPr wrap="square" rtlCol="0">
            <a:spAutoFit/>
          </a:bodyPr>
          <a:lstStyle/>
          <a:p>
            <a:pPr algn="ctr"/>
            <a:r>
              <a:rPr lang="en-US" sz="2300" dirty="0" err="1">
                <a:solidFill>
                  <a:schemeClr val="accent5">
                    <a:lumMod val="75000"/>
                  </a:schemeClr>
                </a:solidFill>
                <a:latin typeface="Californian FB" panose="0207040306080B030204" pitchFamily="18" charset="77"/>
              </a:rPr>
              <a:t>Verifiors</a:t>
            </a:r>
            <a:endParaRPr lang="en-US" sz="2300" dirty="0">
              <a:solidFill>
                <a:schemeClr val="accent5">
                  <a:lumMod val="75000"/>
                </a:schemeClr>
              </a:solidFill>
              <a:latin typeface="Californian FB" panose="0207040306080B030204" pitchFamily="18" charset="77"/>
            </a:endParaRPr>
          </a:p>
          <a:p>
            <a:pPr algn="ctr"/>
            <a:r>
              <a:rPr lang="en-US" sz="2300" dirty="0">
                <a:solidFill>
                  <a:schemeClr val="accent5">
                    <a:lumMod val="75000"/>
                  </a:schemeClr>
                </a:solidFill>
                <a:latin typeface="Californian FB" panose="0207040306080B030204" pitchFamily="18" charset="77"/>
              </a:rPr>
              <a:t>(Validators)</a:t>
            </a:r>
          </a:p>
        </p:txBody>
      </p:sp>
      <p:sp>
        <p:nvSpPr>
          <p:cNvPr id="49" name="TextBox 48">
            <a:extLst>
              <a:ext uri="{FF2B5EF4-FFF2-40B4-BE49-F238E27FC236}">
                <a16:creationId xmlns:a16="http://schemas.microsoft.com/office/drawing/2014/main" id="{EA105BD8-6250-9D65-BFCA-AB35BD8EEC5C}"/>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
        <p:nvSpPr>
          <p:cNvPr id="50" name="TextBox 49">
            <a:extLst>
              <a:ext uri="{FF2B5EF4-FFF2-40B4-BE49-F238E27FC236}">
                <a16:creationId xmlns:a16="http://schemas.microsoft.com/office/drawing/2014/main" id="{ADAD8335-BF2C-6F31-4656-8CBF3E492F5A}"/>
              </a:ext>
            </a:extLst>
          </p:cNvPr>
          <p:cNvSpPr txBox="1"/>
          <p:nvPr/>
        </p:nvSpPr>
        <p:spPr>
          <a:xfrm>
            <a:off x="2929667" y="5182463"/>
            <a:ext cx="1144510" cy="461665"/>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a:t>
            </a:r>
          </a:p>
        </p:txBody>
      </p:sp>
      <p:sp>
        <p:nvSpPr>
          <p:cNvPr id="51" name="TextBox 50">
            <a:extLst>
              <a:ext uri="{FF2B5EF4-FFF2-40B4-BE49-F238E27FC236}">
                <a16:creationId xmlns:a16="http://schemas.microsoft.com/office/drawing/2014/main" id="{DE8285BA-02BE-2B0F-6165-0C6E8D385E79}"/>
              </a:ext>
            </a:extLst>
          </p:cNvPr>
          <p:cNvSpPr txBox="1"/>
          <p:nvPr/>
        </p:nvSpPr>
        <p:spPr>
          <a:xfrm>
            <a:off x="10089746" y="4432018"/>
            <a:ext cx="1391465" cy="461665"/>
          </a:xfrm>
          <a:prstGeom prst="rect">
            <a:avLst/>
          </a:prstGeom>
          <a:noFill/>
        </p:spPr>
        <p:txBody>
          <a:bodyPr wrap="square" rtlCol="0">
            <a:spAutoFit/>
          </a:bodyPr>
          <a:lstStyle/>
          <a:p>
            <a:pPr algn="ctr"/>
            <a:r>
              <a:rPr lang="en-US" sz="2300" dirty="0" err="1">
                <a:solidFill>
                  <a:srgbClr val="C00000"/>
                </a:solidFill>
                <a:latin typeface="Californian FB" panose="0207040306080B030204" pitchFamily="18" charset="77"/>
              </a:rPr>
              <a:t>Retrievor</a:t>
            </a:r>
            <a:endParaRPr lang="en-US" sz="2300" dirty="0">
              <a:solidFill>
                <a:srgbClr val="C00000"/>
              </a:solidFill>
              <a:latin typeface="Californian FB" panose="0207040306080B030204" pitchFamily="18" charset="77"/>
            </a:endParaRPr>
          </a:p>
        </p:txBody>
      </p:sp>
      <p:sp>
        <p:nvSpPr>
          <p:cNvPr id="52" name="TextBox 51">
            <a:extLst>
              <a:ext uri="{FF2B5EF4-FFF2-40B4-BE49-F238E27FC236}">
                <a16:creationId xmlns:a16="http://schemas.microsoft.com/office/drawing/2014/main" id="{2E3E9ED4-B0F1-7DA1-92AC-F416EF347F0B}"/>
              </a:ext>
            </a:extLst>
          </p:cNvPr>
          <p:cNvSpPr txBox="1"/>
          <p:nvPr/>
        </p:nvSpPr>
        <p:spPr>
          <a:xfrm>
            <a:off x="9042824" y="2346709"/>
            <a:ext cx="2093843" cy="461665"/>
          </a:xfrm>
          <a:prstGeom prst="rect">
            <a:avLst/>
          </a:prstGeom>
          <a:noFill/>
        </p:spPr>
        <p:txBody>
          <a:bodyPr wrap="square" rtlCol="0">
            <a:spAutoFit/>
          </a:bodyPr>
          <a:lstStyle/>
          <a:p>
            <a:pPr algn="ctr"/>
            <a:r>
              <a:rPr lang="en-US" sz="2300" dirty="0">
                <a:solidFill>
                  <a:srgbClr val="C00000"/>
                </a:solidFill>
                <a:latin typeface="Californian FB" panose="0207040306080B030204" pitchFamily="18" charset="77"/>
              </a:rPr>
              <a:t>Retrieve</a:t>
            </a:r>
          </a:p>
        </p:txBody>
      </p:sp>
      <p:pic>
        <p:nvPicPr>
          <p:cNvPr id="6" name="Google Shape;77;p15">
            <a:extLst>
              <a:ext uri="{FF2B5EF4-FFF2-40B4-BE49-F238E27FC236}">
                <a16:creationId xmlns:a16="http://schemas.microsoft.com/office/drawing/2014/main" id="{8F88A222-344C-E603-1087-2D38B9DED271}"/>
              </a:ext>
            </a:extLst>
          </p:cNvPr>
          <p:cNvPicPr preferRelativeResize="0"/>
          <p:nvPr/>
        </p:nvPicPr>
        <p:blipFill>
          <a:blip r:embed="rId10">
            <a:alphaModFix/>
          </a:blip>
          <a:stretch>
            <a:fillRect/>
          </a:stretch>
        </p:blipFill>
        <p:spPr>
          <a:xfrm>
            <a:off x="4409260" y="5721105"/>
            <a:ext cx="834050" cy="1095717"/>
          </a:xfrm>
          <a:prstGeom prst="rect">
            <a:avLst/>
          </a:prstGeom>
          <a:noFill/>
          <a:ln>
            <a:noFill/>
          </a:ln>
        </p:spPr>
      </p:pic>
      <p:pic>
        <p:nvPicPr>
          <p:cNvPr id="10" name="Google Shape;77;p15">
            <a:extLst>
              <a:ext uri="{FF2B5EF4-FFF2-40B4-BE49-F238E27FC236}">
                <a16:creationId xmlns:a16="http://schemas.microsoft.com/office/drawing/2014/main" id="{D68F3C5F-26A3-C0CD-08FD-13798B58C2F4}"/>
              </a:ext>
            </a:extLst>
          </p:cNvPr>
          <p:cNvPicPr preferRelativeResize="0"/>
          <p:nvPr/>
        </p:nvPicPr>
        <p:blipFill>
          <a:blip r:embed="rId10">
            <a:alphaModFix/>
          </a:blip>
          <a:stretch>
            <a:fillRect/>
          </a:stretch>
        </p:blipFill>
        <p:spPr>
          <a:xfrm>
            <a:off x="7633155" y="5721105"/>
            <a:ext cx="834050" cy="1095717"/>
          </a:xfrm>
          <a:prstGeom prst="rect">
            <a:avLst/>
          </a:prstGeom>
          <a:noFill/>
          <a:ln>
            <a:noFill/>
          </a:ln>
        </p:spPr>
      </p:pic>
      <p:sp>
        <p:nvSpPr>
          <p:cNvPr id="45" name="Cloud Callout 44">
            <a:extLst>
              <a:ext uri="{FF2B5EF4-FFF2-40B4-BE49-F238E27FC236}">
                <a16:creationId xmlns:a16="http://schemas.microsoft.com/office/drawing/2014/main" id="{F7F891C4-A8E6-F164-CEB0-7E1B51D543F3}"/>
              </a:ext>
            </a:extLst>
          </p:cNvPr>
          <p:cNvSpPr/>
          <p:nvPr/>
        </p:nvSpPr>
        <p:spPr>
          <a:xfrm>
            <a:off x="6997857" y="5540172"/>
            <a:ext cx="4973307" cy="1152898"/>
          </a:xfrm>
          <a:prstGeom prst="cloudCallout">
            <a:avLst>
              <a:gd name="adj1" fmla="val -15209"/>
              <a:gd name="adj2" fmla="val -13075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alifornian FB" panose="0207040306080B030204" pitchFamily="18" charset="77"/>
              </a:rPr>
              <a:t>Need some way to repair lost chunks!</a:t>
            </a:r>
          </a:p>
        </p:txBody>
      </p:sp>
      <p:sp>
        <p:nvSpPr>
          <p:cNvPr id="12" name="Slide Number Placeholder 11">
            <a:extLst>
              <a:ext uri="{FF2B5EF4-FFF2-40B4-BE49-F238E27FC236}">
                <a16:creationId xmlns:a16="http://schemas.microsoft.com/office/drawing/2014/main" id="{E1233C33-79A6-4C79-29FB-6AE3F79D49AA}"/>
              </a:ext>
            </a:extLst>
          </p:cNvPr>
          <p:cNvSpPr>
            <a:spLocks noGrp="1"/>
          </p:cNvSpPr>
          <p:nvPr>
            <p:ph type="sldNum" sz="quarter" idx="12"/>
          </p:nvPr>
        </p:nvSpPr>
        <p:spPr/>
        <p:txBody>
          <a:bodyPr/>
          <a:lstStyle/>
          <a:p>
            <a:fld id="{59C26DE2-BFBF-B440-AF55-B2C5C80336AD}" type="slidenum">
              <a:rPr lang="en-US" smtClean="0"/>
              <a:t>10</a:t>
            </a:fld>
            <a:endParaRPr lang="en-US"/>
          </a:p>
        </p:txBody>
      </p:sp>
    </p:spTree>
    <p:extLst>
      <p:ext uri="{BB962C8B-B14F-4D97-AF65-F5344CB8AC3E}">
        <p14:creationId xmlns:p14="http://schemas.microsoft.com/office/powerpoint/2010/main" val="16532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51" grpId="0"/>
      <p:bldP spid="52" grpId="0"/>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6995B-FB03-5093-D3A9-4077543B7637}"/>
              </a:ext>
            </a:extLst>
          </p:cNvPr>
          <p:cNvSpPr>
            <a:spLocks noGrp="1"/>
          </p:cNvSpPr>
          <p:nvPr>
            <p:ph idx="1"/>
          </p:nvPr>
        </p:nvSpPr>
        <p:spPr>
          <a:xfrm>
            <a:off x="360670" y="1419811"/>
            <a:ext cx="11831330" cy="5216284"/>
          </a:xfrm>
        </p:spPr>
        <p:txBody>
          <a:bodyPr>
            <a:normAutofit/>
          </a:bodyPr>
          <a:lstStyle/>
          <a:p>
            <a:pPr>
              <a:lnSpc>
                <a:spcPct val="120000"/>
              </a:lnSpc>
            </a:pPr>
            <a:r>
              <a:rPr lang="en-US" dirty="0"/>
              <a:t>New definitions for Data Availability Sampling (DAS), strengthening </a:t>
            </a:r>
            <a:r>
              <a:rPr lang="en-US" sz="2400" dirty="0"/>
              <a:t>[HASW23]</a:t>
            </a:r>
            <a:r>
              <a:rPr lang="en-US" dirty="0"/>
              <a:t> to formalize:</a:t>
            </a:r>
          </a:p>
          <a:p>
            <a:pPr lvl="1">
              <a:lnSpc>
                <a:spcPct val="120000"/>
              </a:lnSpc>
            </a:pPr>
            <a:r>
              <a:rPr lang="en-US" dirty="0"/>
              <a:t>Repair</a:t>
            </a:r>
          </a:p>
          <a:p>
            <a:pPr lvl="1">
              <a:lnSpc>
                <a:spcPct val="120000"/>
              </a:lnSpc>
            </a:pPr>
            <a:r>
              <a:rPr lang="en-US" dirty="0"/>
              <a:t>Retrieval</a:t>
            </a:r>
          </a:p>
          <a:p>
            <a:pPr>
              <a:lnSpc>
                <a:spcPct val="120000"/>
              </a:lnSpc>
            </a:pPr>
            <a:r>
              <a:rPr lang="en-US" dirty="0"/>
              <a:t>New framework for building DAS with repair, from</a:t>
            </a:r>
          </a:p>
          <a:p>
            <a:pPr marL="0" indent="0">
              <a:lnSpc>
                <a:spcPct val="120000"/>
              </a:lnSpc>
              <a:buNone/>
            </a:pPr>
            <a:r>
              <a:rPr lang="en-US" dirty="0"/>
              <a:t>	</a:t>
            </a:r>
          </a:p>
          <a:p>
            <a:pPr>
              <a:lnSpc>
                <a:spcPct val="120000"/>
              </a:lnSpc>
            </a:pPr>
            <a:r>
              <a:rPr lang="en-US" dirty="0"/>
              <a:t>New Construction using the framework with</a:t>
            </a:r>
            <a:endParaRPr lang="en-US" sz="2400" dirty="0"/>
          </a:p>
          <a:p>
            <a:pPr marL="0" indent="0">
              <a:lnSpc>
                <a:spcPct val="120000"/>
              </a:lnSpc>
              <a:buNone/>
            </a:pPr>
            <a:endParaRPr lang="en-US" sz="2400" dirty="0"/>
          </a:p>
          <a:p>
            <a:pPr marL="0" indent="0">
              <a:lnSpc>
                <a:spcPct val="120000"/>
              </a:lnSpc>
              <a:buNone/>
            </a:pPr>
            <a:endParaRPr lang="en-US" sz="2400" dirty="0"/>
          </a:p>
        </p:txBody>
      </p:sp>
      <p:sp>
        <p:nvSpPr>
          <p:cNvPr id="2" name="Title 1">
            <a:extLst>
              <a:ext uri="{FF2B5EF4-FFF2-40B4-BE49-F238E27FC236}">
                <a16:creationId xmlns:a16="http://schemas.microsoft.com/office/drawing/2014/main" id="{360C22E7-B3F3-1293-2550-0A36A2F77A0D}"/>
              </a:ext>
            </a:extLst>
          </p:cNvPr>
          <p:cNvSpPr>
            <a:spLocks noGrp="1"/>
          </p:cNvSpPr>
          <p:nvPr>
            <p:ph type="title"/>
          </p:nvPr>
        </p:nvSpPr>
        <p:spPr/>
        <p:txBody>
          <a:bodyPr/>
          <a:lstStyle/>
          <a:p>
            <a:r>
              <a:rPr lang="en-US" dirty="0"/>
              <a:t>This work</a:t>
            </a:r>
          </a:p>
        </p:txBody>
      </p:sp>
      <p:sp>
        <p:nvSpPr>
          <p:cNvPr id="4" name="Rounded Rectangle 3">
            <a:extLst>
              <a:ext uri="{FF2B5EF4-FFF2-40B4-BE49-F238E27FC236}">
                <a16:creationId xmlns:a16="http://schemas.microsoft.com/office/drawing/2014/main" id="{28E01361-2590-ACA5-0198-BEFDCB584771}"/>
              </a:ext>
            </a:extLst>
          </p:cNvPr>
          <p:cNvSpPr/>
          <p:nvPr/>
        </p:nvSpPr>
        <p:spPr>
          <a:xfrm>
            <a:off x="1941534" y="4143259"/>
            <a:ext cx="3181610" cy="761248"/>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Codes with locality</a:t>
            </a:r>
          </a:p>
        </p:txBody>
      </p:sp>
      <p:sp>
        <p:nvSpPr>
          <p:cNvPr id="5" name="Rounded Rectangle 4">
            <a:extLst>
              <a:ext uri="{FF2B5EF4-FFF2-40B4-BE49-F238E27FC236}">
                <a16:creationId xmlns:a16="http://schemas.microsoft.com/office/drawing/2014/main" id="{93E66D3C-4CD1-1934-F354-B5621A7A07AD}"/>
              </a:ext>
            </a:extLst>
          </p:cNvPr>
          <p:cNvSpPr/>
          <p:nvPr/>
        </p:nvSpPr>
        <p:spPr>
          <a:xfrm>
            <a:off x="7171053" y="4143257"/>
            <a:ext cx="4116886" cy="761247"/>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 commitment with locality</a:t>
            </a:r>
          </a:p>
        </p:txBody>
      </p:sp>
      <p:sp>
        <p:nvSpPr>
          <p:cNvPr id="6" name="Plus 5">
            <a:extLst>
              <a:ext uri="{FF2B5EF4-FFF2-40B4-BE49-F238E27FC236}">
                <a16:creationId xmlns:a16="http://schemas.microsoft.com/office/drawing/2014/main" id="{23F970B7-B868-FB2F-30E1-5AE18923B572}"/>
              </a:ext>
            </a:extLst>
          </p:cNvPr>
          <p:cNvSpPr/>
          <p:nvPr/>
        </p:nvSpPr>
        <p:spPr>
          <a:xfrm>
            <a:off x="5813072" y="4198677"/>
            <a:ext cx="668053" cy="637589"/>
          </a:xfrm>
          <a:prstGeom prst="mathPl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40DC1618-DB45-024E-9765-DF6080172CE6}"/>
              </a:ext>
            </a:extLst>
          </p:cNvPr>
          <p:cNvSpPr/>
          <p:nvPr/>
        </p:nvSpPr>
        <p:spPr>
          <a:xfrm>
            <a:off x="1941534" y="5546005"/>
            <a:ext cx="3181610" cy="63759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Multiplicity codes</a:t>
            </a:r>
          </a:p>
        </p:txBody>
      </p:sp>
      <p:sp>
        <p:nvSpPr>
          <p:cNvPr id="8" name="Rounded Rectangle 7">
            <a:extLst>
              <a:ext uri="{FF2B5EF4-FFF2-40B4-BE49-F238E27FC236}">
                <a16:creationId xmlns:a16="http://schemas.microsoft.com/office/drawing/2014/main" id="{DF1CB7CF-A751-C6C8-EE5D-53841CE405F7}"/>
              </a:ext>
            </a:extLst>
          </p:cNvPr>
          <p:cNvSpPr/>
          <p:nvPr/>
        </p:nvSpPr>
        <p:spPr>
          <a:xfrm>
            <a:off x="7171053" y="5546003"/>
            <a:ext cx="4116886" cy="637589"/>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New Polynomial commitment scheme</a:t>
            </a:r>
          </a:p>
        </p:txBody>
      </p:sp>
      <p:sp>
        <p:nvSpPr>
          <p:cNvPr id="9" name="Plus 8">
            <a:extLst>
              <a:ext uri="{FF2B5EF4-FFF2-40B4-BE49-F238E27FC236}">
                <a16:creationId xmlns:a16="http://schemas.microsoft.com/office/drawing/2014/main" id="{4A285A61-DF73-1118-223B-A78FF2D16C9A}"/>
              </a:ext>
            </a:extLst>
          </p:cNvPr>
          <p:cNvSpPr/>
          <p:nvPr/>
        </p:nvSpPr>
        <p:spPr>
          <a:xfrm>
            <a:off x="5813072" y="5670698"/>
            <a:ext cx="668053" cy="637589"/>
          </a:xfrm>
          <a:prstGeom prst="mathPlus">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931EE7B-FC10-600B-C5BD-A94FED5D0C17}"/>
              </a:ext>
            </a:extLst>
          </p:cNvPr>
          <p:cNvSpPr>
            <a:spLocks noGrp="1"/>
          </p:cNvSpPr>
          <p:nvPr>
            <p:ph type="sldNum" sz="quarter" idx="12"/>
          </p:nvPr>
        </p:nvSpPr>
        <p:spPr/>
        <p:txBody>
          <a:bodyPr/>
          <a:lstStyle/>
          <a:p>
            <a:fld id="{59C26DE2-BFBF-B440-AF55-B2C5C80336AD}" type="slidenum">
              <a:rPr lang="en-US" smtClean="0"/>
              <a:t>11</a:t>
            </a:fld>
            <a:endParaRPr lang="en-US"/>
          </a:p>
        </p:txBody>
      </p:sp>
      <p:sp>
        <p:nvSpPr>
          <p:cNvPr id="10" name="Cloud Callout 9">
            <a:extLst>
              <a:ext uri="{FF2B5EF4-FFF2-40B4-BE49-F238E27FC236}">
                <a16:creationId xmlns:a16="http://schemas.microsoft.com/office/drawing/2014/main" id="{12AE389E-9D56-5D5D-1CEF-2A08C4EBFC9F}"/>
              </a:ext>
            </a:extLst>
          </p:cNvPr>
          <p:cNvSpPr/>
          <p:nvPr/>
        </p:nvSpPr>
        <p:spPr>
          <a:xfrm>
            <a:off x="1652732" y="4198677"/>
            <a:ext cx="5894356" cy="1420115"/>
          </a:xfrm>
          <a:prstGeom prst="cloudCallout">
            <a:avLst>
              <a:gd name="adj1" fmla="val 41232"/>
              <a:gd name="adj2" fmla="val 682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Can be used for Private Information Retrieval (PIR)</a:t>
            </a:r>
          </a:p>
        </p:txBody>
      </p:sp>
    </p:spTree>
    <p:extLst>
      <p:ext uri="{BB962C8B-B14F-4D97-AF65-F5344CB8AC3E}">
        <p14:creationId xmlns:p14="http://schemas.microsoft.com/office/powerpoint/2010/main" val="285511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1D5F-17D9-0DAB-563F-24187C782D78}"/>
              </a:ext>
            </a:extLst>
          </p:cNvPr>
          <p:cNvSpPr>
            <a:spLocks noGrp="1"/>
          </p:cNvSpPr>
          <p:nvPr>
            <p:ph type="title"/>
          </p:nvPr>
        </p:nvSpPr>
        <p:spPr>
          <a:xfrm>
            <a:off x="232270" y="221905"/>
            <a:ext cx="11755138" cy="1325563"/>
          </a:xfrm>
        </p:spPr>
        <p:txBody>
          <a:bodyPr/>
          <a:lstStyle/>
          <a:p>
            <a:r>
              <a:rPr lang="en-US" dirty="0"/>
              <a:t>Defining Repair for Data Availability Sampling</a:t>
            </a:r>
          </a:p>
        </p:txBody>
      </p:sp>
      <p:pic>
        <p:nvPicPr>
          <p:cNvPr id="4" name="Google Shape;74;p15">
            <a:extLst>
              <a:ext uri="{FF2B5EF4-FFF2-40B4-BE49-F238E27FC236}">
                <a16:creationId xmlns:a16="http://schemas.microsoft.com/office/drawing/2014/main" id="{480A81CE-F583-D363-F069-A985752FA936}"/>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pic>
        <p:nvPicPr>
          <p:cNvPr id="5" name="Picture 4">
            <a:extLst>
              <a:ext uri="{FF2B5EF4-FFF2-40B4-BE49-F238E27FC236}">
                <a16:creationId xmlns:a16="http://schemas.microsoft.com/office/drawing/2014/main" id="{2C58E251-EB63-6EBD-B0B4-6DED5C9C29DE}"/>
              </a:ext>
            </a:extLst>
          </p:cNvPr>
          <p:cNvPicPr>
            <a:picLocks noChangeAspect="1"/>
          </p:cNvPicPr>
          <p:nvPr/>
        </p:nvPicPr>
        <p:blipFill>
          <a:blip r:embed="rId4"/>
          <a:stretch>
            <a:fillRect/>
          </a:stretch>
        </p:blipFill>
        <p:spPr>
          <a:xfrm>
            <a:off x="10351452" y="3348673"/>
            <a:ext cx="833383" cy="1140419"/>
          </a:xfrm>
          <a:prstGeom prst="rect">
            <a:avLst/>
          </a:prstGeom>
        </p:spPr>
      </p:pic>
      <p:cxnSp>
        <p:nvCxnSpPr>
          <p:cNvPr id="9" name="Straight Arrow Connector 8">
            <a:extLst>
              <a:ext uri="{FF2B5EF4-FFF2-40B4-BE49-F238E27FC236}">
                <a16:creationId xmlns:a16="http://schemas.microsoft.com/office/drawing/2014/main" id="{6F4BB0AC-5761-1AD3-8F25-2DE2AE71830A}"/>
              </a:ext>
            </a:extLst>
          </p:cNvPr>
          <p:cNvCxnSpPr>
            <a:cxnSpLocks/>
            <a:endCxn id="4"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urved Connector 9">
            <a:extLst>
              <a:ext uri="{FF2B5EF4-FFF2-40B4-BE49-F238E27FC236}">
                <a16:creationId xmlns:a16="http://schemas.microsoft.com/office/drawing/2014/main" id="{FF0B87A5-ABAB-343B-318C-F3CD5775ED8C}"/>
              </a:ext>
            </a:extLst>
          </p:cNvPr>
          <p:cNvCxnSpPr>
            <a:cxnSpLocks/>
            <a:stCxn id="4" idx="0"/>
            <a:endCxn id="31"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urved Connector 10">
            <a:extLst>
              <a:ext uri="{FF2B5EF4-FFF2-40B4-BE49-F238E27FC236}">
                <a16:creationId xmlns:a16="http://schemas.microsoft.com/office/drawing/2014/main" id="{D4DCDE63-003A-5D0F-1444-27B1121436FC}"/>
              </a:ext>
            </a:extLst>
          </p:cNvPr>
          <p:cNvCxnSpPr>
            <a:cxnSpLocks/>
            <a:stCxn id="4"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urved Connector 11">
            <a:extLst>
              <a:ext uri="{FF2B5EF4-FFF2-40B4-BE49-F238E27FC236}">
                <a16:creationId xmlns:a16="http://schemas.microsoft.com/office/drawing/2014/main" id="{F2D003DF-8D18-69A8-88B0-4BB62EA399AD}"/>
              </a:ext>
            </a:extLst>
          </p:cNvPr>
          <p:cNvCxnSpPr>
            <a:cxnSpLocks/>
            <a:stCxn id="4"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urved Connector 12">
            <a:extLst>
              <a:ext uri="{FF2B5EF4-FFF2-40B4-BE49-F238E27FC236}">
                <a16:creationId xmlns:a16="http://schemas.microsoft.com/office/drawing/2014/main" id="{D8503C8E-C956-757C-C5E9-BABE29B241A0}"/>
              </a:ext>
            </a:extLst>
          </p:cNvPr>
          <p:cNvCxnSpPr>
            <a:cxnSpLocks/>
            <a:stCxn id="4" idx="0"/>
            <a:endCxn id="34"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CB7C2C7-3827-72E6-ACB4-4F06080F06C2}"/>
              </a:ext>
            </a:extLst>
          </p:cNvPr>
          <p:cNvCxnSpPr>
            <a:cxnSpLocks/>
          </p:cNvCxnSpPr>
          <p:nvPr/>
        </p:nvCxnSpPr>
        <p:spPr>
          <a:xfrm flipH="1" flipV="1">
            <a:off x="4111488" y="4678333"/>
            <a:ext cx="714797" cy="1042772"/>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6D3A4CE-90F6-9065-A0B4-421D837966BA}"/>
              </a:ext>
            </a:extLst>
          </p:cNvPr>
          <p:cNvCxnSpPr>
            <a:cxnSpLocks/>
          </p:cNvCxnSpPr>
          <p:nvPr/>
        </p:nvCxnSpPr>
        <p:spPr>
          <a:xfrm flipV="1">
            <a:off x="4826285" y="4733779"/>
            <a:ext cx="2161984"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0F633AE-133A-AAF2-AB6A-385F27F805D6}"/>
              </a:ext>
            </a:extLst>
          </p:cNvPr>
          <p:cNvCxnSpPr>
            <a:cxnSpLocks/>
          </p:cNvCxnSpPr>
          <p:nvPr/>
        </p:nvCxnSpPr>
        <p:spPr>
          <a:xfrm flipV="1">
            <a:off x="4826285" y="4646588"/>
            <a:ext cx="3662462" cy="1074517"/>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1550888-30ED-24C0-2249-1342CD9BF9C6}"/>
              </a:ext>
            </a:extLst>
          </p:cNvPr>
          <p:cNvCxnSpPr>
            <a:cxnSpLocks/>
          </p:cNvCxnSpPr>
          <p:nvPr/>
        </p:nvCxnSpPr>
        <p:spPr>
          <a:xfrm flipH="1" flipV="1">
            <a:off x="4171360" y="4672908"/>
            <a:ext cx="2163332"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D3F5621-10C9-6CAC-A839-FA7BABEB6260}"/>
              </a:ext>
            </a:extLst>
          </p:cNvPr>
          <p:cNvCxnSpPr>
            <a:cxnSpLocks/>
          </p:cNvCxnSpPr>
          <p:nvPr/>
        </p:nvCxnSpPr>
        <p:spPr>
          <a:xfrm flipH="1" flipV="1">
            <a:off x="5485401" y="4734641"/>
            <a:ext cx="849291" cy="965263"/>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B2E97CB-68DA-2503-9022-343CD30C0EB6}"/>
              </a:ext>
            </a:extLst>
          </p:cNvPr>
          <p:cNvCxnSpPr>
            <a:cxnSpLocks/>
          </p:cNvCxnSpPr>
          <p:nvPr/>
        </p:nvCxnSpPr>
        <p:spPr>
          <a:xfrm flipV="1">
            <a:off x="6334692" y="4672908"/>
            <a:ext cx="2208390"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8AA1946-BCFD-B1C9-5F27-83832B1918F1}"/>
              </a:ext>
            </a:extLst>
          </p:cNvPr>
          <p:cNvCxnSpPr>
            <a:cxnSpLocks/>
          </p:cNvCxnSpPr>
          <p:nvPr/>
        </p:nvCxnSpPr>
        <p:spPr>
          <a:xfrm flipH="1" flipV="1">
            <a:off x="5582584" y="4734641"/>
            <a:ext cx="2467596" cy="986464"/>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CB04665-4D49-714E-700D-DBD7FAABF351}"/>
              </a:ext>
            </a:extLst>
          </p:cNvPr>
          <p:cNvCxnSpPr>
            <a:cxnSpLocks/>
          </p:cNvCxnSpPr>
          <p:nvPr/>
        </p:nvCxnSpPr>
        <p:spPr>
          <a:xfrm flipH="1" flipV="1">
            <a:off x="7041674" y="4733779"/>
            <a:ext cx="1008506"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3812466-4A2A-32A4-430E-833864AD6F59}"/>
              </a:ext>
            </a:extLst>
          </p:cNvPr>
          <p:cNvCxnSpPr>
            <a:cxnSpLocks/>
          </p:cNvCxnSpPr>
          <p:nvPr/>
        </p:nvCxnSpPr>
        <p:spPr>
          <a:xfrm flipV="1">
            <a:off x="8050180" y="4668164"/>
            <a:ext cx="535750" cy="1052941"/>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EE5A31F7-A570-BDD0-7BC8-E4F0F215C346}"/>
              </a:ext>
            </a:extLst>
          </p:cNvPr>
          <p:cNvCxnSpPr>
            <a:cxnSpLocks/>
            <a:stCxn id="5" idx="0"/>
            <a:endCxn id="34" idx="0"/>
          </p:cNvCxnSpPr>
          <p:nvPr/>
        </p:nvCxnSpPr>
        <p:spPr>
          <a:xfrm rot="16200000" flipV="1">
            <a:off x="9559003" y="2139532"/>
            <a:ext cx="193221" cy="2225062"/>
          </a:xfrm>
          <a:prstGeom prst="curvedConnector3">
            <a:avLst>
              <a:gd name="adj1" fmla="val 21831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94ED50A3-8CA3-F308-3550-34F256E2AA2E}"/>
              </a:ext>
            </a:extLst>
          </p:cNvPr>
          <p:cNvCxnSpPr>
            <a:cxnSpLocks/>
            <a:stCxn id="5" idx="0"/>
          </p:cNvCxnSpPr>
          <p:nvPr/>
        </p:nvCxnSpPr>
        <p:spPr>
          <a:xfrm rot="16200000" flipV="1">
            <a:off x="8786477" y="1367005"/>
            <a:ext cx="193049" cy="3770287"/>
          </a:xfrm>
          <a:prstGeom prst="curvedConnector3">
            <a:avLst>
              <a:gd name="adj1" fmla="val 307657"/>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56D31A15-5660-B008-DF1C-FED24CFCD840}"/>
              </a:ext>
            </a:extLst>
          </p:cNvPr>
          <p:cNvCxnSpPr>
            <a:cxnSpLocks/>
            <a:stCxn id="5" idx="0"/>
          </p:cNvCxnSpPr>
          <p:nvPr/>
        </p:nvCxnSpPr>
        <p:spPr>
          <a:xfrm rot="16200000" flipV="1">
            <a:off x="7253205" y="-166267"/>
            <a:ext cx="193049" cy="6836831"/>
          </a:xfrm>
          <a:prstGeom prst="curvedConnector3">
            <a:avLst>
              <a:gd name="adj1" fmla="val 44495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0" name="Graphic 29" descr="Document outline">
            <a:extLst>
              <a:ext uri="{FF2B5EF4-FFF2-40B4-BE49-F238E27FC236}">
                <a16:creationId xmlns:a16="http://schemas.microsoft.com/office/drawing/2014/main" id="{F0D9995B-E01A-472A-D54B-CCC59483F7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705" y="3414384"/>
            <a:ext cx="996517" cy="996517"/>
          </a:xfrm>
          <a:prstGeom prst="rect">
            <a:avLst/>
          </a:prstGeom>
        </p:spPr>
      </p:pic>
      <p:pic>
        <p:nvPicPr>
          <p:cNvPr id="31" name="Graphic 30" descr="Database outline">
            <a:extLst>
              <a:ext uri="{FF2B5EF4-FFF2-40B4-BE49-F238E27FC236}">
                <a16:creationId xmlns:a16="http://schemas.microsoft.com/office/drawing/2014/main" id="{5B65D9DF-4A8D-29E4-BA08-9AADB6727C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54865" y="3147573"/>
            <a:ext cx="1152898" cy="1152898"/>
          </a:xfrm>
          <a:prstGeom prst="rect">
            <a:avLst/>
          </a:prstGeom>
        </p:spPr>
      </p:pic>
      <p:pic>
        <p:nvPicPr>
          <p:cNvPr id="32" name="Graphic 31" descr="Database outline">
            <a:extLst>
              <a:ext uri="{FF2B5EF4-FFF2-40B4-BE49-F238E27FC236}">
                <a16:creationId xmlns:a16="http://schemas.microsoft.com/office/drawing/2014/main" id="{49DE93F6-E505-DF2B-2F90-9E9FE455FA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16598" y="3155452"/>
            <a:ext cx="1152898" cy="1152898"/>
          </a:xfrm>
          <a:prstGeom prst="rect">
            <a:avLst/>
          </a:prstGeom>
        </p:spPr>
      </p:pic>
      <p:pic>
        <p:nvPicPr>
          <p:cNvPr id="33" name="Graphic 32" descr="Database outline">
            <a:extLst>
              <a:ext uri="{FF2B5EF4-FFF2-40B4-BE49-F238E27FC236}">
                <a16:creationId xmlns:a16="http://schemas.microsoft.com/office/drawing/2014/main" id="{7E25DDE8-E66D-B4B3-DDF1-28E7CD8EE8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93814" y="3128020"/>
            <a:ext cx="1152898" cy="1152898"/>
          </a:xfrm>
          <a:prstGeom prst="rect">
            <a:avLst/>
          </a:prstGeom>
        </p:spPr>
      </p:pic>
      <p:pic>
        <p:nvPicPr>
          <p:cNvPr id="34" name="Graphic 33" descr="Database outline">
            <a:extLst>
              <a:ext uri="{FF2B5EF4-FFF2-40B4-BE49-F238E27FC236}">
                <a16:creationId xmlns:a16="http://schemas.microsoft.com/office/drawing/2014/main" id="{73281D72-3A5F-EF3F-B734-522BF54E7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66633" y="3155452"/>
            <a:ext cx="1152898" cy="1152898"/>
          </a:xfrm>
          <a:prstGeom prst="rect">
            <a:avLst/>
          </a:prstGeom>
        </p:spPr>
      </p:pic>
      <p:pic>
        <p:nvPicPr>
          <p:cNvPr id="35" name="Graphic 34" descr="Document outline">
            <a:extLst>
              <a:ext uri="{FF2B5EF4-FFF2-40B4-BE49-F238E27FC236}">
                <a16:creationId xmlns:a16="http://schemas.microsoft.com/office/drawing/2014/main" id="{6CDC633C-72F5-A78B-4AC1-10C853540F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14186" y="3088757"/>
            <a:ext cx="517883" cy="517883"/>
          </a:xfrm>
          <a:prstGeom prst="rect">
            <a:avLst/>
          </a:prstGeom>
        </p:spPr>
      </p:pic>
      <p:pic>
        <p:nvPicPr>
          <p:cNvPr id="36" name="Graphic 35" descr="Document outline">
            <a:extLst>
              <a:ext uri="{FF2B5EF4-FFF2-40B4-BE49-F238E27FC236}">
                <a16:creationId xmlns:a16="http://schemas.microsoft.com/office/drawing/2014/main" id="{EE502089-27CE-C296-465E-E173D788F2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11938" y="3077252"/>
            <a:ext cx="517883" cy="517883"/>
          </a:xfrm>
          <a:prstGeom prst="rect">
            <a:avLst/>
          </a:prstGeom>
        </p:spPr>
      </p:pic>
      <p:pic>
        <p:nvPicPr>
          <p:cNvPr id="37" name="Graphic 36" descr="Document outline">
            <a:extLst>
              <a:ext uri="{FF2B5EF4-FFF2-40B4-BE49-F238E27FC236}">
                <a16:creationId xmlns:a16="http://schemas.microsoft.com/office/drawing/2014/main" id="{1A93D87E-8622-9AE3-1FE7-9BECFB0DB5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9636" y="3089178"/>
            <a:ext cx="517883" cy="517883"/>
          </a:xfrm>
          <a:prstGeom prst="rect">
            <a:avLst/>
          </a:prstGeom>
        </p:spPr>
      </p:pic>
      <p:pic>
        <p:nvPicPr>
          <p:cNvPr id="38" name="Graphic 37" descr="Document outline">
            <a:extLst>
              <a:ext uri="{FF2B5EF4-FFF2-40B4-BE49-F238E27FC236}">
                <a16:creationId xmlns:a16="http://schemas.microsoft.com/office/drawing/2014/main" id="{393DACD1-020C-ACA7-1238-934055EC2E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0864" y="3088757"/>
            <a:ext cx="517883" cy="517883"/>
          </a:xfrm>
          <a:prstGeom prst="rect">
            <a:avLst/>
          </a:prstGeom>
        </p:spPr>
      </p:pic>
      <p:pic>
        <p:nvPicPr>
          <p:cNvPr id="39" name="Graphic 38" descr="Paperclip with solid fill">
            <a:extLst>
              <a:ext uri="{FF2B5EF4-FFF2-40B4-BE49-F238E27FC236}">
                <a16:creationId xmlns:a16="http://schemas.microsoft.com/office/drawing/2014/main" id="{5D81F4E4-0442-8FEA-DB50-B8FFFD455B7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548573" y="5674852"/>
            <a:ext cx="464625" cy="464625"/>
          </a:xfrm>
          <a:prstGeom prst="rect">
            <a:avLst/>
          </a:prstGeom>
        </p:spPr>
      </p:pic>
      <p:sp>
        <p:nvSpPr>
          <p:cNvPr id="43" name="TextBox 42">
            <a:extLst>
              <a:ext uri="{FF2B5EF4-FFF2-40B4-BE49-F238E27FC236}">
                <a16:creationId xmlns:a16="http://schemas.microsoft.com/office/drawing/2014/main" id="{0665550F-9282-42C6-0F4D-78CD51ED891B}"/>
              </a:ext>
            </a:extLst>
          </p:cNvPr>
          <p:cNvSpPr txBox="1"/>
          <p:nvPr/>
        </p:nvSpPr>
        <p:spPr>
          <a:xfrm>
            <a:off x="8743001" y="4385103"/>
            <a:ext cx="1092491" cy="446276"/>
          </a:xfrm>
          <a:prstGeom prst="rect">
            <a:avLst/>
          </a:prstGeom>
          <a:noFill/>
          <a:ln w="19050">
            <a:noFill/>
          </a:ln>
        </p:spPr>
        <p:txBody>
          <a:bodyPr wrap="square" rtlCol="0">
            <a:spAutoFit/>
          </a:bodyPr>
          <a:lstStyle/>
          <a:p>
            <a:pPr algn="ctr"/>
            <a:r>
              <a:rPr lang="en-US" sz="2300" dirty="0">
                <a:solidFill>
                  <a:schemeClr val="accent6">
                    <a:lumMod val="75000"/>
                  </a:schemeClr>
                </a:solidFill>
                <a:latin typeface="Californian FB" panose="0207040306080B030204" pitchFamily="18" charset="77"/>
              </a:rPr>
              <a:t>Repair</a:t>
            </a:r>
          </a:p>
        </p:txBody>
      </p:sp>
      <p:cxnSp>
        <p:nvCxnSpPr>
          <p:cNvPr id="44" name="Curved Connector 43">
            <a:extLst>
              <a:ext uri="{FF2B5EF4-FFF2-40B4-BE49-F238E27FC236}">
                <a16:creationId xmlns:a16="http://schemas.microsoft.com/office/drawing/2014/main" id="{51CEF4C3-A0D1-9096-35E7-CD6B53D53858}"/>
              </a:ext>
            </a:extLst>
          </p:cNvPr>
          <p:cNvCxnSpPr>
            <a:cxnSpLocks/>
            <a:stCxn id="34" idx="2"/>
            <a:endCxn id="33" idx="2"/>
          </p:cNvCxnSpPr>
          <p:nvPr/>
        </p:nvCxnSpPr>
        <p:spPr>
          <a:xfrm rot="5400000" flipH="1">
            <a:off x="7742957" y="3508225"/>
            <a:ext cx="27432" cy="1572819"/>
          </a:xfrm>
          <a:prstGeom prst="curvedConnector3">
            <a:avLst>
              <a:gd name="adj1" fmla="val -833333"/>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urved Connector 44">
            <a:extLst>
              <a:ext uri="{FF2B5EF4-FFF2-40B4-BE49-F238E27FC236}">
                <a16:creationId xmlns:a16="http://schemas.microsoft.com/office/drawing/2014/main" id="{DCD2D64D-930E-95B6-E001-2335CB9D900C}"/>
              </a:ext>
            </a:extLst>
          </p:cNvPr>
          <p:cNvCxnSpPr>
            <a:cxnSpLocks/>
            <a:stCxn id="34" idx="2"/>
            <a:endCxn id="31" idx="2"/>
          </p:cNvCxnSpPr>
          <p:nvPr/>
        </p:nvCxnSpPr>
        <p:spPr>
          <a:xfrm rot="5400000" flipH="1">
            <a:off x="6233258" y="1998527"/>
            <a:ext cx="7879" cy="4611768"/>
          </a:xfrm>
          <a:prstGeom prst="curvedConnector3">
            <a:avLst>
              <a:gd name="adj1" fmla="val -4583348"/>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6" name="Multiply 45">
            <a:extLst>
              <a:ext uri="{FF2B5EF4-FFF2-40B4-BE49-F238E27FC236}">
                <a16:creationId xmlns:a16="http://schemas.microsoft.com/office/drawing/2014/main" id="{A9ED3682-0B31-5016-6CA9-51FB897EE44B}"/>
              </a:ext>
            </a:extLst>
          </p:cNvPr>
          <p:cNvSpPr/>
          <p:nvPr/>
        </p:nvSpPr>
        <p:spPr>
          <a:xfrm>
            <a:off x="8050180" y="3315142"/>
            <a:ext cx="1004945" cy="88432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oogle Shape;77;p15">
            <a:extLst>
              <a:ext uri="{FF2B5EF4-FFF2-40B4-BE49-F238E27FC236}">
                <a16:creationId xmlns:a16="http://schemas.microsoft.com/office/drawing/2014/main" id="{062B2833-C789-8BD9-D4FA-A0DD8D4AA0FF}"/>
              </a:ext>
            </a:extLst>
          </p:cNvPr>
          <p:cNvPicPr preferRelativeResize="0"/>
          <p:nvPr/>
        </p:nvPicPr>
        <p:blipFill>
          <a:blip r:embed="rId11">
            <a:alphaModFix/>
          </a:blip>
          <a:stretch>
            <a:fillRect/>
          </a:stretch>
        </p:blipFill>
        <p:spPr>
          <a:xfrm>
            <a:off x="4409260" y="5721105"/>
            <a:ext cx="834050" cy="1095717"/>
          </a:xfrm>
          <a:prstGeom prst="rect">
            <a:avLst/>
          </a:prstGeom>
          <a:noFill/>
          <a:ln>
            <a:noFill/>
          </a:ln>
        </p:spPr>
      </p:pic>
      <p:pic>
        <p:nvPicPr>
          <p:cNvPr id="54" name="Google Shape;77;p15">
            <a:extLst>
              <a:ext uri="{FF2B5EF4-FFF2-40B4-BE49-F238E27FC236}">
                <a16:creationId xmlns:a16="http://schemas.microsoft.com/office/drawing/2014/main" id="{39532E7C-FF60-ED62-29A2-95E3767E5347}"/>
              </a:ext>
            </a:extLst>
          </p:cNvPr>
          <p:cNvPicPr preferRelativeResize="0"/>
          <p:nvPr/>
        </p:nvPicPr>
        <p:blipFill>
          <a:blip r:embed="rId11">
            <a:alphaModFix/>
          </a:blip>
          <a:stretch>
            <a:fillRect/>
          </a:stretch>
        </p:blipFill>
        <p:spPr>
          <a:xfrm>
            <a:off x="5917667" y="5699904"/>
            <a:ext cx="834050" cy="1095717"/>
          </a:xfrm>
          <a:prstGeom prst="rect">
            <a:avLst/>
          </a:prstGeom>
          <a:noFill/>
          <a:ln>
            <a:noFill/>
          </a:ln>
        </p:spPr>
      </p:pic>
      <p:pic>
        <p:nvPicPr>
          <p:cNvPr id="55" name="Google Shape;77;p15">
            <a:extLst>
              <a:ext uri="{FF2B5EF4-FFF2-40B4-BE49-F238E27FC236}">
                <a16:creationId xmlns:a16="http://schemas.microsoft.com/office/drawing/2014/main" id="{015143CA-F092-50B7-1274-B6C8D3386A09}"/>
              </a:ext>
            </a:extLst>
          </p:cNvPr>
          <p:cNvPicPr preferRelativeResize="0"/>
          <p:nvPr/>
        </p:nvPicPr>
        <p:blipFill>
          <a:blip r:embed="rId11">
            <a:alphaModFix/>
          </a:blip>
          <a:stretch>
            <a:fillRect/>
          </a:stretch>
        </p:blipFill>
        <p:spPr>
          <a:xfrm>
            <a:off x="7633155" y="5721105"/>
            <a:ext cx="834050" cy="1095717"/>
          </a:xfrm>
          <a:prstGeom prst="rect">
            <a:avLst/>
          </a:prstGeom>
          <a:noFill/>
          <a:ln>
            <a:noFill/>
          </a:ln>
        </p:spPr>
      </p:pic>
      <p:sp>
        <p:nvSpPr>
          <p:cNvPr id="56" name="Content Placeholder 2">
            <a:extLst>
              <a:ext uri="{FF2B5EF4-FFF2-40B4-BE49-F238E27FC236}">
                <a16:creationId xmlns:a16="http://schemas.microsoft.com/office/drawing/2014/main" id="{71F855FE-0C41-D4C2-CE69-E3A0F97515C2}"/>
              </a:ext>
            </a:extLst>
          </p:cNvPr>
          <p:cNvSpPr txBox="1">
            <a:spLocks/>
          </p:cNvSpPr>
          <p:nvPr/>
        </p:nvSpPr>
        <p:spPr>
          <a:xfrm>
            <a:off x="232270" y="1375546"/>
            <a:ext cx="10743242" cy="1152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T Serif" panose="020A060304050502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T Serif" panose="020A060304050502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T Serif" panose="020A060304050502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lifornian FB" panose="0207040306080B030204" pitchFamily="18" charset="77"/>
              </a:rPr>
              <a:t>Repair protocol:</a:t>
            </a:r>
          </a:p>
        </p:txBody>
      </p:sp>
      <p:sp>
        <p:nvSpPr>
          <p:cNvPr id="3" name="TextBox 2">
            <a:extLst>
              <a:ext uri="{FF2B5EF4-FFF2-40B4-BE49-F238E27FC236}">
                <a16:creationId xmlns:a16="http://schemas.microsoft.com/office/drawing/2014/main" id="{89FBFF6B-A583-F9E7-E947-70EBFE237D4E}"/>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41" name="TextBox 40">
            <a:extLst>
              <a:ext uri="{FF2B5EF4-FFF2-40B4-BE49-F238E27FC236}">
                <a16:creationId xmlns:a16="http://schemas.microsoft.com/office/drawing/2014/main" id="{6311BFFB-C80A-57BA-BCBC-A7316D7BBEED}"/>
              </a:ext>
            </a:extLst>
          </p:cNvPr>
          <p:cNvSpPr txBox="1"/>
          <p:nvPr/>
        </p:nvSpPr>
        <p:spPr>
          <a:xfrm>
            <a:off x="2687555" y="5985184"/>
            <a:ext cx="1876508" cy="446276"/>
          </a:xfrm>
          <a:prstGeom prst="rect">
            <a:avLst/>
          </a:prstGeom>
          <a:noFill/>
        </p:spPr>
        <p:txBody>
          <a:bodyPr wrap="square" rtlCol="0">
            <a:spAutoFit/>
          </a:bodyPr>
          <a:lstStyle/>
          <a:p>
            <a:pPr algn="ctr"/>
            <a:r>
              <a:rPr lang="en-US" sz="2300" dirty="0" err="1">
                <a:solidFill>
                  <a:schemeClr val="accent5">
                    <a:lumMod val="75000"/>
                  </a:schemeClr>
                </a:solidFill>
                <a:latin typeface="Californian FB" panose="0207040306080B030204" pitchFamily="18" charset="77"/>
              </a:rPr>
              <a:t>Verifiors</a:t>
            </a:r>
            <a:endParaRPr lang="en-US" sz="2300" dirty="0">
              <a:solidFill>
                <a:schemeClr val="accent5">
                  <a:lumMod val="75000"/>
                </a:schemeClr>
              </a:solidFill>
              <a:latin typeface="Californian FB" panose="0207040306080B030204" pitchFamily="18" charset="77"/>
            </a:endParaRPr>
          </a:p>
        </p:txBody>
      </p:sp>
      <p:sp>
        <p:nvSpPr>
          <p:cNvPr id="42" name="TextBox 41">
            <a:extLst>
              <a:ext uri="{FF2B5EF4-FFF2-40B4-BE49-F238E27FC236}">
                <a16:creationId xmlns:a16="http://schemas.microsoft.com/office/drawing/2014/main" id="{6E82EDA4-0F84-4B6A-FE60-723EA036A793}"/>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
        <p:nvSpPr>
          <p:cNvPr id="47" name="TextBox 46">
            <a:extLst>
              <a:ext uri="{FF2B5EF4-FFF2-40B4-BE49-F238E27FC236}">
                <a16:creationId xmlns:a16="http://schemas.microsoft.com/office/drawing/2014/main" id="{B3192D79-4C08-32BA-244D-BFE2A3EB8AA8}"/>
              </a:ext>
            </a:extLst>
          </p:cNvPr>
          <p:cNvSpPr txBox="1"/>
          <p:nvPr/>
        </p:nvSpPr>
        <p:spPr>
          <a:xfrm>
            <a:off x="2929667" y="5182463"/>
            <a:ext cx="1144510" cy="461665"/>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a:t>
            </a:r>
          </a:p>
        </p:txBody>
      </p:sp>
      <p:sp>
        <p:nvSpPr>
          <p:cNvPr id="48" name="TextBox 47">
            <a:extLst>
              <a:ext uri="{FF2B5EF4-FFF2-40B4-BE49-F238E27FC236}">
                <a16:creationId xmlns:a16="http://schemas.microsoft.com/office/drawing/2014/main" id="{56AB16D7-ECCB-1FFA-52A7-D8442E0704F6}"/>
              </a:ext>
            </a:extLst>
          </p:cNvPr>
          <p:cNvSpPr txBox="1"/>
          <p:nvPr/>
        </p:nvSpPr>
        <p:spPr>
          <a:xfrm>
            <a:off x="10089746" y="4432018"/>
            <a:ext cx="1391465" cy="461665"/>
          </a:xfrm>
          <a:prstGeom prst="rect">
            <a:avLst/>
          </a:prstGeom>
          <a:noFill/>
        </p:spPr>
        <p:txBody>
          <a:bodyPr wrap="square" rtlCol="0">
            <a:spAutoFit/>
          </a:bodyPr>
          <a:lstStyle/>
          <a:p>
            <a:pPr algn="ctr"/>
            <a:r>
              <a:rPr lang="en-US" sz="2300" dirty="0" err="1">
                <a:solidFill>
                  <a:srgbClr val="C00000"/>
                </a:solidFill>
                <a:latin typeface="Californian FB" panose="0207040306080B030204" pitchFamily="18" charset="77"/>
              </a:rPr>
              <a:t>Retrievor</a:t>
            </a:r>
            <a:endParaRPr lang="en-US" sz="2300" dirty="0">
              <a:solidFill>
                <a:srgbClr val="C00000"/>
              </a:solidFill>
              <a:latin typeface="Californian FB" panose="0207040306080B030204" pitchFamily="18" charset="77"/>
            </a:endParaRPr>
          </a:p>
        </p:txBody>
      </p:sp>
      <p:sp>
        <p:nvSpPr>
          <p:cNvPr id="49" name="TextBox 48">
            <a:extLst>
              <a:ext uri="{FF2B5EF4-FFF2-40B4-BE49-F238E27FC236}">
                <a16:creationId xmlns:a16="http://schemas.microsoft.com/office/drawing/2014/main" id="{97ECC326-75EE-7E58-E1A7-14787BF08267}"/>
              </a:ext>
            </a:extLst>
          </p:cNvPr>
          <p:cNvSpPr txBox="1"/>
          <p:nvPr/>
        </p:nvSpPr>
        <p:spPr>
          <a:xfrm>
            <a:off x="9042824" y="2346709"/>
            <a:ext cx="2093843" cy="461665"/>
          </a:xfrm>
          <a:prstGeom prst="rect">
            <a:avLst/>
          </a:prstGeom>
          <a:noFill/>
        </p:spPr>
        <p:txBody>
          <a:bodyPr wrap="square" rtlCol="0">
            <a:spAutoFit/>
          </a:bodyPr>
          <a:lstStyle/>
          <a:p>
            <a:pPr algn="ctr"/>
            <a:r>
              <a:rPr lang="en-US" sz="2300" dirty="0">
                <a:solidFill>
                  <a:srgbClr val="C00000"/>
                </a:solidFill>
                <a:latin typeface="Californian FB" panose="0207040306080B030204" pitchFamily="18" charset="77"/>
              </a:rPr>
              <a:t>Retrieve</a:t>
            </a:r>
          </a:p>
        </p:txBody>
      </p:sp>
      <p:sp>
        <p:nvSpPr>
          <p:cNvPr id="50" name="TextBox 49">
            <a:extLst>
              <a:ext uri="{FF2B5EF4-FFF2-40B4-BE49-F238E27FC236}">
                <a16:creationId xmlns:a16="http://schemas.microsoft.com/office/drawing/2014/main" id="{5609B3ED-A123-C2ED-FB69-27F7CD65A2FC}"/>
              </a:ext>
            </a:extLst>
          </p:cNvPr>
          <p:cNvSpPr txBox="1"/>
          <p:nvPr/>
        </p:nvSpPr>
        <p:spPr>
          <a:xfrm>
            <a:off x="133221" y="5519326"/>
            <a:ext cx="1537096" cy="830997"/>
          </a:xfrm>
          <a:prstGeom prst="rect">
            <a:avLst/>
          </a:prstGeom>
          <a:noFill/>
        </p:spPr>
        <p:txBody>
          <a:bodyPr wrap="square" rtlCol="0">
            <a:spAutoFit/>
          </a:bodyPr>
          <a:lstStyle/>
          <a:p>
            <a:pPr algn="ctr"/>
            <a:r>
              <a:rPr lang="en-US" sz="2400" dirty="0">
                <a:latin typeface="Californian FB" panose="0207040306080B030204" pitchFamily="18" charset="77"/>
              </a:rPr>
              <a:t>Public reference</a:t>
            </a:r>
          </a:p>
        </p:txBody>
      </p:sp>
      <p:sp>
        <p:nvSpPr>
          <p:cNvPr id="6" name="Slide Number Placeholder 5">
            <a:extLst>
              <a:ext uri="{FF2B5EF4-FFF2-40B4-BE49-F238E27FC236}">
                <a16:creationId xmlns:a16="http://schemas.microsoft.com/office/drawing/2014/main" id="{77AFB86F-B6EA-2651-A724-C044F212F9B8}"/>
              </a:ext>
            </a:extLst>
          </p:cNvPr>
          <p:cNvSpPr>
            <a:spLocks noGrp="1"/>
          </p:cNvSpPr>
          <p:nvPr>
            <p:ph type="sldNum" sz="quarter" idx="12"/>
          </p:nvPr>
        </p:nvSpPr>
        <p:spPr/>
        <p:txBody>
          <a:bodyPr/>
          <a:lstStyle/>
          <a:p>
            <a:fld id="{59C26DE2-BFBF-B440-AF55-B2C5C80336AD}" type="slidenum">
              <a:rPr lang="en-US" smtClean="0"/>
              <a:t>12</a:t>
            </a:fld>
            <a:endParaRPr lang="en-US"/>
          </a:p>
        </p:txBody>
      </p:sp>
    </p:spTree>
    <p:extLst>
      <p:ext uri="{BB962C8B-B14F-4D97-AF65-F5344CB8AC3E}">
        <p14:creationId xmlns:p14="http://schemas.microsoft.com/office/powerpoint/2010/main" val="121909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38EE-269D-60B0-AFAA-CFC6EE25D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13998-B52A-77FD-8738-1EF204B2ABD4}"/>
              </a:ext>
            </a:extLst>
          </p:cNvPr>
          <p:cNvSpPr>
            <a:spLocks noGrp="1"/>
          </p:cNvSpPr>
          <p:nvPr>
            <p:ph type="title"/>
          </p:nvPr>
        </p:nvSpPr>
        <p:spPr>
          <a:xfrm>
            <a:off x="232270" y="46541"/>
            <a:ext cx="10515600" cy="1325563"/>
          </a:xfrm>
        </p:spPr>
        <p:txBody>
          <a:bodyPr/>
          <a:lstStyle/>
          <a:p>
            <a:r>
              <a:rPr lang="en-US" dirty="0"/>
              <a:t>Our Construction</a:t>
            </a:r>
          </a:p>
        </p:txBody>
      </p:sp>
      <p:sp>
        <p:nvSpPr>
          <p:cNvPr id="3" name="Slide Number Placeholder 2">
            <a:extLst>
              <a:ext uri="{FF2B5EF4-FFF2-40B4-BE49-F238E27FC236}">
                <a16:creationId xmlns:a16="http://schemas.microsoft.com/office/drawing/2014/main" id="{008F229A-1876-A4DA-3FB3-AC220CAADEAA}"/>
              </a:ext>
            </a:extLst>
          </p:cNvPr>
          <p:cNvSpPr>
            <a:spLocks noGrp="1"/>
          </p:cNvSpPr>
          <p:nvPr>
            <p:ph type="sldNum" sz="quarter" idx="12"/>
          </p:nvPr>
        </p:nvSpPr>
        <p:spPr/>
        <p:txBody>
          <a:bodyPr/>
          <a:lstStyle/>
          <a:p>
            <a:fld id="{59C26DE2-BFBF-B440-AF55-B2C5C80336AD}" type="slidenum">
              <a:rPr lang="en-US" smtClean="0"/>
              <a:t>13</a:t>
            </a:fld>
            <a:endParaRPr lang="en-US"/>
          </a:p>
        </p:txBody>
      </p:sp>
      <p:graphicFrame>
        <p:nvGraphicFramePr>
          <p:cNvPr id="4" name="Content Placeholder 3">
            <a:extLst>
              <a:ext uri="{FF2B5EF4-FFF2-40B4-BE49-F238E27FC236}">
                <a16:creationId xmlns:a16="http://schemas.microsoft.com/office/drawing/2014/main" id="{BB50DDFB-9E02-A089-C8ED-54811CBF636B}"/>
              </a:ext>
            </a:extLst>
          </p:cNvPr>
          <p:cNvGraphicFramePr>
            <a:graphicFrameLocks/>
          </p:cNvGraphicFramePr>
          <p:nvPr>
            <p:extLst>
              <p:ext uri="{D42A27DB-BD31-4B8C-83A1-F6EECF244321}">
                <p14:modId xmlns:p14="http://schemas.microsoft.com/office/powerpoint/2010/main" val="1537711714"/>
              </p:ext>
            </p:extLst>
          </p:nvPr>
        </p:nvGraphicFramePr>
        <p:xfrm>
          <a:off x="1581201" y="1145993"/>
          <a:ext cx="7979193" cy="5106273"/>
        </p:xfrm>
        <a:graphic>
          <a:graphicData uri="http://schemas.openxmlformats.org/drawingml/2006/table">
            <a:tbl>
              <a:tblPr firstRow="1" bandRow="1">
                <a:tableStyleId>{5C22544A-7EE6-4342-B048-85BDC9FD1C3A}</a:tableStyleId>
              </a:tblPr>
              <a:tblGrid>
                <a:gridCol w="2762932">
                  <a:extLst>
                    <a:ext uri="{9D8B030D-6E8A-4147-A177-3AD203B41FA5}">
                      <a16:colId xmlns:a16="http://schemas.microsoft.com/office/drawing/2014/main" val="907239487"/>
                    </a:ext>
                  </a:extLst>
                </a:gridCol>
                <a:gridCol w="1475166">
                  <a:extLst>
                    <a:ext uri="{9D8B030D-6E8A-4147-A177-3AD203B41FA5}">
                      <a16:colId xmlns:a16="http://schemas.microsoft.com/office/drawing/2014/main" val="4112165102"/>
                    </a:ext>
                  </a:extLst>
                </a:gridCol>
                <a:gridCol w="3741095">
                  <a:extLst>
                    <a:ext uri="{9D8B030D-6E8A-4147-A177-3AD203B41FA5}">
                      <a16:colId xmlns:a16="http://schemas.microsoft.com/office/drawing/2014/main" val="2555608453"/>
                    </a:ext>
                  </a:extLst>
                </a:gridCol>
              </a:tblGrid>
              <a:tr h="801577">
                <a:tc>
                  <a:txBody>
                    <a:bodyPr/>
                    <a:lstStyle/>
                    <a:p>
                      <a:endParaRPr lang="en-US" sz="2400" dirty="0">
                        <a:latin typeface="Californian FB" panose="0207040306080B030204" pitchFamily="18" charset="77"/>
                      </a:endParaRPr>
                    </a:p>
                  </a:txBody>
                  <a:tcPr/>
                </a:tc>
                <a:tc>
                  <a:txBody>
                    <a:bodyPr/>
                    <a:lstStyle/>
                    <a:p>
                      <a:r>
                        <a:rPr lang="en-US" sz="2400" dirty="0">
                          <a:latin typeface="Californian FB" panose="0207040306080B030204" pitchFamily="18" charset="77"/>
                        </a:rPr>
                        <a:t>Ethereum</a:t>
                      </a:r>
                    </a:p>
                    <a:p>
                      <a:r>
                        <a:rPr lang="en-US" sz="2400" dirty="0" err="1">
                          <a:latin typeface="Californian FB" panose="0207040306080B030204" pitchFamily="18" charset="77"/>
                        </a:rPr>
                        <a:t>Fulu</a:t>
                      </a:r>
                      <a:r>
                        <a:rPr lang="en-US" sz="2400" dirty="0">
                          <a:latin typeface="Californian FB" panose="0207040306080B030204" pitchFamily="18" charset="77"/>
                        </a:rPr>
                        <a:t> DAS</a:t>
                      </a:r>
                    </a:p>
                  </a:txBody>
                  <a:tcPr/>
                </a:tc>
                <a:tc>
                  <a:txBody>
                    <a:bodyPr/>
                    <a:lstStyle/>
                    <a:p>
                      <a:r>
                        <a:rPr lang="en-US" sz="2400" dirty="0">
                          <a:latin typeface="Californian FB" panose="0207040306080B030204" pitchFamily="18" charset="77"/>
                        </a:rPr>
                        <a:t>Our</a:t>
                      </a:r>
                    </a:p>
                    <a:p>
                      <a:r>
                        <a:rPr lang="en-US" sz="2400" dirty="0">
                          <a:latin typeface="Californian FB" panose="0207040306080B030204" pitchFamily="18" charset="77"/>
                        </a:rPr>
                        <a:t>Construction</a:t>
                      </a:r>
                    </a:p>
                  </a:txBody>
                  <a:tcPr/>
                </a:tc>
                <a:extLst>
                  <a:ext uri="{0D108BD9-81ED-4DB2-BD59-A6C34878D82A}">
                    <a16:rowId xmlns:a16="http://schemas.microsoft.com/office/drawing/2014/main" val="1499133379"/>
                  </a:ext>
                </a:extLst>
              </a:tr>
              <a:tr h="498709">
                <a:tc>
                  <a:txBody>
                    <a:bodyPr/>
                    <a:lstStyle/>
                    <a:p>
                      <a:r>
                        <a:rPr lang="en-US" sz="2400" dirty="0">
                          <a:latin typeface="Californian FB" panose="0207040306080B030204" pitchFamily="18" charset="77"/>
                        </a:rPr>
                        <a:t>Node storage</a:t>
                      </a:r>
                    </a:p>
                  </a:txBody>
                  <a:tcPr>
                    <a:solidFill>
                      <a:schemeClr val="bg2"/>
                    </a:solidFill>
                  </a:tcPr>
                </a:tc>
                <a:tc>
                  <a:txBody>
                    <a:bodyPr/>
                    <a:lstStyle/>
                    <a:p>
                      <a:r>
                        <a:rPr lang="en-US" sz="2400" dirty="0">
                          <a:latin typeface="Californian FB" panose="0207040306080B030204" pitchFamily="18" charset="77"/>
                        </a:rPr>
                        <a:t>8.18 KB</a:t>
                      </a:r>
                    </a:p>
                  </a:txBody>
                  <a:tcPr anchor="ctr">
                    <a:solidFill>
                      <a:schemeClr val="bg2"/>
                    </a:solidFill>
                  </a:tcPr>
                </a:tc>
                <a:tc>
                  <a:txBody>
                    <a:bodyPr/>
                    <a:lstStyle/>
                    <a:p>
                      <a:r>
                        <a:rPr lang="en-US" sz="2400" dirty="0">
                          <a:latin typeface="Californian FB" panose="0207040306080B030204" pitchFamily="18" charset="77"/>
                        </a:rPr>
                        <a:t>0.23 KB    [</a:t>
                      </a:r>
                      <a:r>
                        <a:rPr lang="en-US" sz="2400" dirty="0">
                          <a:solidFill>
                            <a:schemeClr val="accent6"/>
                          </a:solidFill>
                          <a:latin typeface="Californian FB" panose="0207040306080B030204" pitchFamily="18" charset="77"/>
                        </a:rPr>
                        <a:t>35x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407691148"/>
                  </a:ext>
                </a:extLst>
              </a:tr>
              <a:tr h="80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1082981146"/>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3490077846"/>
                  </a:ext>
                </a:extLst>
              </a:tr>
              <a:tr h="578296">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2729053647"/>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344114064"/>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1395975919"/>
                  </a:ext>
                </a:extLst>
              </a:tr>
            </a:tbl>
          </a:graphicData>
        </a:graphic>
      </p:graphicFrame>
    </p:spTree>
    <p:extLst>
      <p:ext uri="{BB962C8B-B14F-4D97-AF65-F5344CB8AC3E}">
        <p14:creationId xmlns:p14="http://schemas.microsoft.com/office/powerpoint/2010/main" val="259747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C943C-EF5A-4125-D832-72816A36B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6E186-0EFD-5EE5-1929-C09979FE294D}"/>
              </a:ext>
            </a:extLst>
          </p:cNvPr>
          <p:cNvSpPr>
            <a:spLocks noGrp="1"/>
          </p:cNvSpPr>
          <p:nvPr>
            <p:ph type="title"/>
          </p:nvPr>
        </p:nvSpPr>
        <p:spPr>
          <a:xfrm>
            <a:off x="232270" y="46541"/>
            <a:ext cx="10515600" cy="1325563"/>
          </a:xfrm>
        </p:spPr>
        <p:txBody>
          <a:bodyPr/>
          <a:lstStyle/>
          <a:p>
            <a:r>
              <a:rPr lang="en-US" dirty="0"/>
              <a:t>Our Construction</a:t>
            </a:r>
          </a:p>
        </p:txBody>
      </p:sp>
      <p:sp>
        <p:nvSpPr>
          <p:cNvPr id="3" name="Slide Number Placeholder 2">
            <a:extLst>
              <a:ext uri="{FF2B5EF4-FFF2-40B4-BE49-F238E27FC236}">
                <a16:creationId xmlns:a16="http://schemas.microsoft.com/office/drawing/2014/main" id="{D7CB6D42-0975-6869-75DA-65D53CBD7334}"/>
              </a:ext>
            </a:extLst>
          </p:cNvPr>
          <p:cNvSpPr>
            <a:spLocks noGrp="1"/>
          </p:cNvSpPr>
          <p:nvPr>
            <p:ph type="sldNum" sz="quarter" idx="12"/>
          </p:nvPr>
        </p:nvSpPr>
        <p:spPr/>
        <p:txBody>
          <a:bodyPr/>
          <a:lstStyle/>
          <a:p>
            <a:fld id="{59C26DE2-BFBF-B440-AF55-B2C5C80336AD}" type="slidenum">
              <a:rPr lang="en-US" smtClean="0"/>
              <a:t>14</a:t>
            </a:fld>
            <a:endParaRPr lang="en-US"/>
          </a:p>
        </p:txBody>
      </p:sp>
      <p:graphicFrame>
        <p:nvGraphicFramePr>
          <p:cNvPr id="6" name="Content Placeholder 3">
            <a:extLst>
              <a:ext uri="{FF2B5EF4-FFF2-40B4-BE49-F238E27FC236}">
                <a16:creationId xmlns:a16="http://schemas.microsoft.com/office/drawing/2014/main" id="{A46C1AE3-7756-4D80-0DC0-95B2D5D5E00F}"/>
              </a:ext>
            </a:extLst>
          </p:cNvPr>
          <p:cNvGraphicFramePr>
            <a:graphicFrameLocks/>
          </p:cNvGraphicFramePr>
          <p:nvPr>
            <p:extLst>
              <p:ext uri="{D42A27DB-BD31-4B8C-83A1-F6EECF244321}">
                <p14:modId xmlns:p14="http://schemas.microsoft.com/office/powerpoint/2010/main" val="1933535085"/>
              </p:ext>
            </p:extLst>
          </p:nvPr>
        </p:nvGraphicFramePr>
        <p:xfrm>
          <a:off x="1581201" y="1145993"/>
          <a:ext cx="7979193" cy="5149039"/>
        </p:xfrm>
        <a:graphic>
          <a:graphicData uri="http://schemas.openxmlformats.org/drawingml/2006/table">
            <a:tbl>
              <a:tblPr firstRow="1" bandRow="1">
                <a:tableStyleId>{5C22544A-7EE6-4342-B048-85BDC9FD1C3A}</a:tableStyleId>
              </a:tblPr>
              <a:tblGrid>
                <a:gridCol w="2762932">
                  <a:extLst>
                    <a:ext uri="{9D8B030D-6E8A-4147-A177-3AD203B41FA5}">
                      <a16:colId xmlns:a16="http://schemas.microsoft.com/office/drawing/2014/main" val="907239487"/>
                    </a:ext>
                  </a:extLst>
                </a:gridCol>
                <a:gridCol w="1475166">
                  <a:extLst>
                    <a:ext uri="{9D8B030D-6E8A-4147-A177-3AD203B41FA5}">
                      <a16:colId xmlns:a16="http://schemas.microsoft.com/office/drawing/2014/main" val="4112165102"/>
                    </a:ext>
                  </a:extLst>
                </a:gridCol>
                <a:gridCol w="3741095">
                  <a:extLst>
                    <a:ext uri="{9D8B030D-6E8A-4147-A177-3AD203B41FA5}">
                      <a16:colId xmlns:a16="http://schemas.microsoft.com/office/drawing/2014/main" val="2555608453"/>
                    </a:ext>
                  </a:extLst>
                </a:gridCol>
              </a:tblGrid>
              <a:tr h="801577">
                <a:tc>
                  <a:txBody>
                    <a:bodyPr/>
                    <a:lstStyle/>
                    <a:p>
                      <a:endParaRPr lang="en-US" sz="2400" dirty="0">
                        <a:latin typeface="Californian FB" panose="0207040306080B030204" pitchFamily="18" charset="77"/>
                      </a:endParaRPr>
                    </a:p>
                  </a:txBody>
                  <a:tcPr/>
                </a:tc>
                <a:tc>
                  <a:txBody>
                    <a:bodyPr/>
                    <a:lstStyle/>
                    <a:p>
                      <a:r>
                        <a:rPr lang="en-US" sz="2400" dirty="0">
                          <a:latin typeface="Californian FB" panose="0207040306080B030204" pitchFamily="18" charset="77"/>
                        </a:rPr>
                        <a:t>Ethereum</a:t>
                      </a:r>
                    </a:p>
                    <a:p>
                      <a:r>
                        <a:rPr lang="en-US" sz="2400" dirty="0" err="1">
                          <a:latin typeface="Californian FB" panose="0207040306080B030204" pitchFamily="18" charset="77"/>
                        </a:rPr>
                        <a:t>Fulu</a:t>
                      </a:r>
                      <a:r>
                        <a:rPr lang="en-US" sz="2400" dirty="0">
                          <a:latin typeface="Californian FB" panose="0207040306080B030204" pitchFamily="18" charset="77"/>
                        </a:rPr>
                        <a:t> DAS</a:t>
                      </a:r>
                    </a:p>
                  </a:txBody>
                  <a:tcPr/>
                </a:tc>
                <a:tc>
                  <a:txBody>
                    <a:bodyPr/>
                    <a:lstStyle/>
                    <a:p>
                      <a:r>
                        <a:rPr lang="en-US" sz="2400" dirty="0">
                          <a:latin typeface="Californian FB" panose="0207040306080B030204" pitchFamily="18" charset="77"/>
                        </a:rPr>
                        <a:t>Our</a:t>
                      </a:r>
                    </a:p>
                    <a:p>
                      <a:r>
                        <a:rPr lang="en-US" sz="2400" dirty="0">
                          <a:latin typeface="Californian FB" panose="0207040306080B030204" pitchFamily="18" charset="77"/>
                        </a:rPr>
                        <a:t>Construction</a:t>
                      </a:r>
                    </a:p>
                  </a:txBody>
                  <a:tcPr/>
                </a:tc>
                <a:extLst>
                  <a:ext uri="{0D108BD9-81ED-4DB2-BD59-A6C34878D82A}">
                    <a16:rowId xmlns:a16="http://schemas.microsoft.com/office/drawing/2014/main" val="1499133379"/>
                  </a:ext>
                </a:extLst>
              </a:tr>
              <a:tr h="498709">
                <a:tc>
                  <a:txBody>
                    <a:bodyPr/>
                    <a:lstStyle/>
                    <a:p>
                      <a:r>
                        <a:rPr lang="en-US" sz="2400" dirty="0">
                          <a:latin typeface="Californian FB" panose="0207040306080B030204" pitchFamily="18" charset="77"/>
                        </a:rPr>
                        <a:t>Node storage</a:t>
                      </a:r>
                    </a:p>
                  </a:txBody>
                  <a:tcPr>
                    <a:solidFill>
                      <a:schemeClr val="bg2"/>
                    </a:solidFill>
                  </a:tcPr>
                </a:tc>
                <a:tc>
                  <a:txBody>
                    <a:bodyPr/>
                    <a:lstStyle/>
                    <a:p>
                      <a:r>
                        <a:rPr lang="en-US" sz="2400" dirty="0">
                          <a:latin typeface="Californian FB" panose="0207040306080B030204" pitchFamily="18" charset="77"/>
                        </a:rPr>
                        <a:t>8.18 KB</a:t>
                      </a:r>
                    </a:p>
                  </a:txBody>
                  <a:tcPr anchor="ctr">
                    <a:solidFill>
                      <a:schemeClr val="bg2"/>
                    </a:solidFill>
                  </a:tcPr>
                </a:tc>
                <a:tc>
                  <a:txBody>
                    <a:bodyPr/>
                    <a:lstStyle/>
                    <a:p>
                      <a:r>
                        <a:rPr lang="en-US" sz="2400" dirty="0">
                          <a:latin typeface="Californian FB" panose="0207040306080B030204" pitchFamily="18" charset="77"/>
                        </a:rPr>
                        <a:t>0.23 KB    [</a:t>
                      </a:r>
                      <a:r>
                        <a:rPr lang="en-US" sz="2400" dirty="0">
                          <a:solidFill>
                            <a:schemeClr val="accent6"/>
                          </a:solidFill>
                          <a:latin typeface="Californian FB" panose="0207040306080B030204" pitchFamily="18" charset="77"/>
                        </a:rPr>
                        <a:t>35x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407691148"/>
                  </a:ext>
                </a:extLst>
              </a:tr>
              <a:tr h="80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fornian FB" panose="0207040306080B030204" pitchFamily="18" charset="77"/>
                        </a:rPr>
                        <a:t>Repair complexity:</a:t>
                      </a:r>
                    </a:p>
                    <a:p>
                      <a:r>
                        <a:rPr lang="en-US" sz="2400" dirty="0">
                          <a:latin typeface="Californian FB" panose="0207040306080B030204" pitchFamily="18" charset="77"/>
                        </a:rPr>
                        <a:t>Total bandwidth</a:t>
                      </a:r>
                    </a:p>
                  </a:txBody>
                  <a:tcPr>
                    <a:solidFill>
                      <a:schemeClr val="bg2"/>
                    </a:solidFill>
                  </a:tcPr>
                </a:tc>
                <a:tc>
                  <a:txBody>
                    <a:bodyPr/>
                    <a:lstStyle/>
                    <a:p>
                      <a:r>
                        <a:rPr lang="en-US" sz="2400" dirty="0">
                          <a:latin typeface="Californian FB" panose="0207040306080B030204" pitchFamily="18" charset="77"/>
                        </a:rPr>
                        <a:t>128 KB</a:t>
                      </a:r>
                    </a:p>
                  </a:txBody>
                  <a:tcPr anchor="ctr">
                    <a:solidFill>
                      <a:schemeClr val="bg2"/>
                    </a:solidFill>
                  </a:tcPr>
                </a:tc>
                <a:tc>
                  <a:txBody>
                    <a:bodyPr/>
                    <a:lstStyle/>
                    <a:p>
                      <a:r>
                        <a:rPr lang="en-US" sz="2400" dirty="0">
                          <a:latin typeface="Californian FB" panose="0207040306080B030204" pitchFamily="18" charset="77"/>
                        </a:rPr>
                        <a:t>21.3 KB     [</a:t>
                      </a:r>
                      <a:r>
                        <a:rPr lang="en-US" sz="2400" dirty="0">
                          <a:solidFill>
                            <a:schemeClr val="accent6"/>
                          </a:solidFill>
                          <a:latin typeface="Californian FB" panose="0207040306080B030204" pitchFamily="18" charset="77"/>
                        </a:rPr>
                        <a:t>6x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1082981146"/>
                  </a:ext>
                </a:extLst>
              </a:tr>
              <a:tr h="801577">
                <a:tc>
                  <a:txBody>
                    <a:bodyPr/>
                    <a:lstStyle/>
                    <a:p>
                      <a:r>
                        <a:rPr lang="en-US" sz="2400" dirty="0">
                          <a:latin typeface="Californian FB" panose="0207040306080B030204" pitchFamily="18" charset="77"/>
                        </a:rPr>
                        <a:t>Repair complexity:</a:t>
                      </a:r>
                    </a:p>
                    <a:p>
                      <a:r>
                        <a:rPr lang="en-US" sz="2400" dirty="0">
                          <a:latin typeface="Californian FB" panose="0207040306080B030204" pitchFamily="18" charset="77"/>
                        </a:rPr>
                        <a:t>Number of subnets</a:t>
                      </a:r>
                    </a:p>
                  </a:txBody>
                  <a:tcPr>
                    <a:solidFill>
                      <a:schemeClr val="bg2"/>
                    </a:solidFill>
                  </a:tcPr>
                </a:tc>
                <a:tc>
                  <a:txBody>
                    <a:bodyPr/>
                    <a:lstStyle/>
                    <a:p>
                      <a:r>
                        <a:rPr lang="en-US" sz="2400" dirty="0">
                          <a:latin typeface="Californian FB" panose="0207040306080B030204" pitchFamily="18" charset="77"/>
                        </a:rPr>
                        <a:t>64</a:t>
                      </a:r>
                    </a:p>
                  </a:txBody>
                  <a:tcPr anchor="ctr">
                    <a:solidFill>
                      <a:schemeClr val="bg2"/>
                    </a:solidFill>
                  </a:tcPr>
                </a:tc>
                <a:tc>
                  <a:txBody>
                    <a:bodyPr/>
                    <a:lstStyle/>
                    <a:p>
                      <a:r>
                        <a:rPr lang="en-US" sz="2400" dirty="0">
                          <a:latin typeface="Californian FB" panose="0207040306080B030204" pitchFamily="18" charset="77"/>
                        </a:rPr>
                        <a:t>91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90077846"/>
                  </a:ext>
                </a:extLst>
              </a:tr>
              <a:tr h="578296">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2729053647"/>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344114064"/>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1395975919"/>
                  </a:ext>
                </a:extLst>
              </a:tr>
            </a:tbl>
          </a:graphicData>
        </a:graphic>
      </p:graphicFrame>
    </p:spTree>
    <p:extLst>
      <p:ext uri="{BB962C8B-B14F-4D97-AF65-F5344CB8AC3E}">
        <p14:creationId xmlns:p14="http://schemas.microsoft.com/office/powerpoint/2010/main" val="128372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5977E-82E8-7F75-B56F-51403D192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D7314-25EA-1EE4-EEC7-0065ED0BBC3B}"/>
              </a:ext>
            </a:extLst>
          </p:cNvPr>
          <p:cNvSpPr>
            <a:spLocks noGrp="1"/>
          </p:cNvSpPr>
          <p:nvPr>
            <p:ph type="title"/>
          </p:nvPr>
        </p:nvSpPr>
        <p:spPr>
          <a:xfrm>
            <a:off x="232270" y="46541"/>
            <a:ext cx="10515600" cy="1325563"/>
          </a:xfrm>
        </p:spPr>
        <p:txBody>
          <a:bodyPr/>
          <a:lstStyle/>
          <a:p>
            <a:r>
              <a:rPr lang="en-US" dirty="0"/>
              <a:t>Our Construction</a:t>
            </a:r>
          </a:p>
        </p:txBody>
      </p:sp>
      <p:sp>
        <p:nvSpPr>
          <p:cNvPr id="3" name="Slide Number Placeholder 2">
            <a:extLst>
              <a:ext uri="{FF2B5EF4-FFF2-40B4-BE49-F238E27FC236}">
                <a16:creationId xmlns:a16="http://schemas.microsoft.com/office/drawing/2014/main" id="{C87AC657-16A3-BA9D-67BC-D7DD3A9B152C}"/>
              </a:ext>
            </a:extLst>
          </p:cNvPr>
          <p:cNvSpPr>
            <a:spLocks noGrp="1"/>
          </p:cNvSpPr>
          <p:nvPr>
            <p:ph type="sldNum" sz="quarter" idx="12"/>
          </p:nvPr>
        </p:nvSpPr>
        <p:spPr/>
        <p:txBody>
          <a:bodyPr/>
          <a:lstStyle/>
          <a:p>
            <a:fld id="{59C26DE2-BFBF-B440-AF55-B2C5C80336AD}" type="slidenum">
              <a:rPr lang="en-US" smtClean="0"/>
              <a:t>15</a:t>
            </a:fld>
            <a:endParaRPr lang="en-US"/>
          </a:p>
        </p:txBody>
      </p:sp>
      <p:graphicFrame>
        <p:nvGraphicFramePr>
          <p:cNvPr id="10" name="Content Placeholder 3">
            <a:extLst>
              <a:ext uri="{FF2B5EF4-FFF2-40B4-BE49-F238E27FC236}">
                <a16:creationId xmlns:a16="http://schemas.microsoft.com/office/drawing/2014/main" id="{2D386CB9-2698-45F5-F9A4-E32938F8DEFF}"/>
              </a:ext>
            </a:extLst>
          </p:cNvPr>
          <p:cNvGraphicFramePr>
            <a:graphicFrameLocks/>
          </p:cNvGraphicFramePr>
          <p:nvPr>
            <p:extLst>
              <p:ext uri="{D42A27DB-BD31-4B8C-83A1-F6EECF244321}">
                <p14:modId xmlns:p14="http://schemas.microsoft.com/office/powerpoint/2010/main" val="330470256"/>
              </p:ext>
            </p:extLst>
          </p:nvPr>
        </p:nvGraphicFramePr>
        <p:xfrm>
          <a:off x="1581201" y="1145993"/>
          <a:ext cx="7979193" cy="5415086"/>
        </p:xfrm>
        <a:graphic>
          <a:graphicData uri="http://schemas.openxmlformats.org/drawingml/2006/table">
            <a:tbl>
              <a:tblPr firstRow="1" bandRow="1">
                <a:tableStyleId>{5C22544A-7EE6-4342-B048-85BDC9FD1C3A}</a:tableStyleId>
              </a:tblPr>
              <a:tblGrid>
                <a:gridCol w="2762932">
                  <a:extLst>
                    <a:ext uri="{9D8B030D-6E8A-4147-A177-3AD203B41FA5}">
                      <a16:colId xmlns:a16="http://schemas.microsoft.com/office/drawing/2014/main" val="907239487"/>
                    </a:ext>
                  </a:extLst>
                </a:gridCol>
                <a:gridCol w="1475166">
                  <a:extLst>
                    <a:ext uri="{9D8B030D-6E8A-4147-A177-3AD203B41FA5}">
                      <a16:colId xmlns:a16="http://schemas.microsoft.com/office/drawing/2014/main" val="4112165102"/>
                    </a:ext>
                  </a:extLst>
                </a:gridCol>
                <a:gridCol w="3741095">
                  <a:extLst>
                    <a:ext uri="{9D8B030D-6E8A-4147-A177-3AD203B41FA5}">
                      <a16:colId xmlns:a16="http://schemas.microsoft.com/office/drawing/2014/main" val="2555608453"/>
                    </a:ext>
                  </a:extLst>
                </a:gridCol>
              </a:tblGrid>
              <a:tr h="801577">
                <a:tc>
                  <a:txBody>
                    <a:bodyPr/>
                    <a:lstStyle/>
                    <a:p>
                      <a:endParaRPr lang="en-US" sz="2400" dirty="0">
                        <a:latin typeface="Californian FB" panose="0207040306080B030204" pitchFamily="18" charset="77"/>
                      </a:endParaRPr>
                    </a:p>
                  </a:txBody>
                  <a:tcPr/>
                </a:tc>
                <a:tc>
                  <a:txBody>
                    <a:bodyPr/>
                    <a:lstStyle/>
                    <a:p>
                      <a:r>
                        <a:rPr lang="en-US" sz="2400" dirty="0">
                          <a:latin typeface="Californian FB" panose="0207040306080B030204" pitchFamily="18" charset="77"/>
                        </a:rPr>
                        <a:t>Ethereum</a:t>
                      </a:r>
                    </a:p>
                    <a:p>
                      <a:r>
                        <a:rPr lang="en-US" sz="2400" dirty="0" err="1">
                          <a:latin typeface="Californian FB" panose="0207040306080B030204" pitchFamily="18" charset="77"/>
                        </a:rPr>
                        <a:t>Fulu</a:t>
                      </a:r>
                      <a:r>
                        <a:rPr lang="en-US" sz="2400" dirty="0">
                          <a:latin typeface="Californian FB" panose="0207040306080B030204" pitchFamily="18" charset="77"/>
                        </a:rPr>
                        <a:t> DAS</a:t>
                      </a:r>
                    </a:p>
                  </a:txBody>
                  <a:tcPr/>
                </a:tc>
                <a:tc>
                  <a:txBody>
                    <a:bodyPr/>
                    <a:lstStyle/>
                    <a:p>
                      <a:r>
                        <a:rPr lang="en-US" sz="2400" dirty="0">
                          <a:latin typeface="Californian FB" panose="0207040306080B030204" pitchFamily="18" charset="77"/>
                        </a:rPr>
                        <a:t>Our</a:t>
                      </a:r>
                    </a:p>
                    <a:p>
                      <a:r>
                        <a:rPr lang="en-US" sz="2400" dirty="0">
                          <a:latin typeface="Californian FB" panose="0207040306080B030204" pitchFamily="18" charset="77"/>
                        </a:rPr>
                        <a:t>Construction</a:t>
                      </a:r>
                    </a:p>
                  </a:txBody>
                  <a:tcPr/>
                </a:tc>
                <a:extLst>
                  <a:ext uri="{0D108BD9-81ED-4DB2-BD59-A6C34878D82A}">
                    <a16:rowId xmlns:a16="http://schemas.microsoft.com/office/drawing/2014/main" val="1499133379"/>
                  </a:ext>
                </a:extLst>
              </a:tr>
              <a:tr h="498709">
                <a:tc>
                  <a:txBody>
                    <a:bodyPr/>
                    <a:lstStyle/>
                    <a:p>
                      <a:r>
                        <a:rPr lang="en-US" sz="2400" dirty="0">
                          <a:latin typeface="Californian FB" panose="0207040306080B030204" pitchFamily="18" charset="77"/>
                        </a:rPr>
                        <a:t>Node storage</a:t>
                      </a:r>
                    </a:p>
                  </a:txBody>
                  <a:tcPr>
                    <a:solidFill>
                      <a:schemeClr val="bg2"/>
                    </a:solidFill>
                  </a:tcPr>
                </a:tc>
                <a:tc>
                  <a:txBody>
                    <a:bodyPr/>
                    <a:lstStyle/>
                    <a:p>
                      <a:r>
                        <a:rPr lang="en-US" sz="2400" dirty="0">
                          <a:latin typeface="Californian FB" panose="0207040306080B030204" pitchFamily="18" charset="77"/>
                        </a:rPr>
                        <a:t>8.18 KB</a:t>
                      </a:r>
                    </a:p>
                  </a:txBody>
                  <a:tcPr anchor="ctr">
                    <a:solidFill>
                      <a:schemeClr val="bg2"/>
                    </a:solidFill>
                  </a:tcPr>
                </a:tc>
                <a:tc>
                  <a:txBody>
                    <a:bodyPr/>
                    <a:lstStyle/>
                    <a:p>
                      <a:r>
                        <a:rPr lang="en-US" sz="2400" dirty="0">
                          <a:latin typeface="Californian FB" panose="0207040306080B030204" pitchFamily="18" charset="77"/>
                        </a:rPr>
                        <a:t>0.23 KB    [</a:t>
                      </a:r>
                      <a:r>
                        <a:rPr lang="en-US" sz="2400" dirty="0">
                          <a:solidFill>
                            <a:schemeClr val="accent6"/>
                          </a:solidFill>
                          <a:latin typeface="Californian FB" panose="0207040306080B030204" pitchFamily="18" charset="77"/>
                        </a:rPr>
                        <a:t>35x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407691148"/>
                  </a:ext>
                </a:extLst>
              </a:tr>
              <a:tr h="80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fornian FB" panose="0207040306080B030204" pitchFamily="18" charset="77"/>
                        </a:rPr>
                        <a:t>Repair complexity:</a:t>
                      </a:r>
                    </a:p>
                    <a:p>
                      <a:r>
                        <a:rPr lang="en-US" sz="2400" dirty="0">
                          <a:latin typeface="Californian FB" panose="0207040306080B030204" pitchFamily="18" charset="77"/>
                        </a:rPr>
                        <a:t>Total bandwidth</a:t>
                      </a:r>
                    </a:p>
                  </a:txBody>
                  <a:tcPr>
                    <a:solidFill>
                      <a:schemeClr val="bg2"/>
                    </a:solidFill>
                  </a:tcPr>
                </a:tc>
                <a:tc>
                  <a:txBody>
                    <a:bodyPr/>
                    <a:lstStyle/>
                    <a:p>
                      <a:r>
                        <a:rPr lang="en-US" sz="2400" dirty="0">
                          <a:latin typeface="Californian FB" panose="0207040306080B030204" pitchFamily="18" charset="77"/>
                        </a:rPr>
                        <a:t>128 KB</a:t>
                      </a:r>
                    </a:p>
                  </a:txBody>
                  <a:tcPr anchor="ctr">
                    <a:solidFill>
                      <a:schemeClr val="bg2"/>
                    </a:solidFill>
                  </a:tcPr>
                </a:tc>
                <a:tc>
                  <a:txBody>
                    <a:bodyPr/>
                    <a:lstStyle/>
                    <a:p>
                      <a:r>
                        <a:rPr lang="en-US" sz="2400" dirty="0">
                          <a:latin typeface="Californian FB" panose="0207040306080B030204" pitchFamily="18" charset="77"/>
                        </a:rPr>
                        <a:t>21.3 KB     [</a:t>
                      </a:r>
                      <a:r>
                        <a:rPr lang="en-US" sz="2400" dirty="0">
                          <a:solidFill>
                            <a:schemeClr val="accent6"/>
                          </a:solidFill>
                          <a:latin typeface="Californian FB" panose="0207040306080B030204" pitchFamily="18" charset="77"/>
                        </a:rPr>
                        <a:t>6x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1082981146"/>
                  </a:ext>
                </a:extLst>
              </a:tr>
              <a:tr h="801577">
                <a:tc>
                  <a:txBody>
                    <a:bodyPr/>
                    <a:lstStyle/>
                    <a:p>
                      <a:r>
                        <a:rPr lang="en-US" sz="2400" dirty="0">
                          <a:latin typeface="Californian FB" panose="0207040306080B030204" pitchFamily="18" charset="77"/>
                        </a:rPr>
                        <a:t>Repair complexity:</a:t>
                      </a:r>
                    </a:p>
                    <a:p>
                      <a:r>
                        <a:rPr lang="en-US" sz="2400" dirty="0">
                          <a:latin typeface="Californian FB" panose="0207040306080B030204" pitchFamily="18" charset="77"/>
                        </a:rPr>
                        <a:t>Number of subnets</a:t>
                      </a:r>
                    </a:p>
                  </a:txBody>
                  <a:tcPr>
                    <a:solidFill>
                      <a:schemeClr val="bg2"/>
                    </a:solidFill>
                  </a:tcPr>
                </a:tc>
                <a:tc>
                  <a:txBody>
                    <a:bodyPr/>
                    <a:lstStyle/>
                    <a:p>
                      <a:r>
                        <a:rPr lang="en-US" sz="2400" dirty="0">
                          <a:latin typeface="Californian FB" panose="0207040306080B030204" pitchFamily="18" charset="77"/>
                        </a:rPr>
                        <a:t>64</a:t>
                      </a:r>
                    </a:p>
                  </a:txBody>
                  <a:tcPr anchor="ctr">
                    <a:solidFill>
                      <a:schemeClr val="bg2"/>
                    </a:solidFill>
                  </a:tcPr>
                </a:tc>
                <a:tc>
                  <a:txBody>
                    <a:bodyPr/>
                    <a:lstStyle/>
                    <a:p>
                      <a:r>
                        <a:rPr lang="en-US" sz="2400" dirty="0">
                          <a:latin typeface="Californian FB" panose="0207040306080B030204" pitchFamily="18" charset="77"/>
                        </a:rPr>
                        <a:t>91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90077846"/>
                  </a:ext>
                </a:extLst>
              </a:tr>
              <a:tr h="578296">
                <a:tc>
                  <a:txBody>
                    <a:bodyPr/>
                    <a:lstStyle/>
                    <a:p>
                      <a:r>
                        <a:rPr lang="en-US" sz="2400" dirty="0">
                          <a:latin typeface="Californian FB" panose="0207040306080B030204" pitchFamily="18" charset="77"/>
                        </a:rPr>
                        <a:t>Sampling bandwidth</a:t>
                      </a:r>
                    </a:p>
                  </a:txBody>
                  <a:tcPr>
                    <a:solidFill>
                      <a:schemeClr val="bg2"/>
                    </a:solidFill>
                  </a:tcPr>
                </a:tc>
                <a:tc>
                  <a:txBody>
                    <a:bodyPr/>
                    <a:lstStyle/>
                    <a:p>
                      <a:r>
                        <a:rPr lang="en-US" sz="2400" dirty="0">
                          <a:latin typeface="Californian FB" panose="0207040306080B030204" pitchFamily="18" charset="77"/>
                        </a:rPr>
                        <a:t>16.37 KB*</a:t>
                      </a:r>
                    </a:p>
                  </a:txBody>
                  <a:tcPr anchor="ctr">
                    <a:solidFill>
                      <a:schemeClr val="bg2"/>
                    </a:solidFill>
                  </a:tcPr>
                </a:tc>
                <a:tc>
                  <a:txBody>
                    <a:bodyPr/>
                    <a:lstStyle/>
                    <a:p>
                      <a:r>
                        <a:rPr lang="en-US" sz="2400" dirty="0">
                          <a:latin typeface="Californian FB" panose="0207040306080B030204" pitchFamily="18" charset="77"/>
                        </a:rPr>
                        <a:t>9.14 KB      [</a:t>
                      </a:r>
                      <a:r>
                        <a:rPr lang="en-US" sz="2400" dirty="0">
                          <a:solidFill>
                            <a:schemeClr val="accent6"/>
                          </a:solidFill>
                          <a:latin typeface="Californian FB" panose="0207040306080B030204" pitchFamily="18" charset="77"/>
                        </a:rPr>
                        <a:t>1.8x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729053647"/>
                  </a:ext>
                </a:extLst>
              </a:tr>
              <a:tr h="801577">
                <a:tc>
                  <a:txBody>
                    <a:bodyPr/>
                    <a:lstStyle/>
                    <a:p>
                      <a:r>
                        <a:rPr lang="en-US" sz="2400" dirty="0" err="1">
                          <a:latin typeface="Californian FB" panose="0207040306080B030204" pitchFamily="18" charset="77"/>
                        </a:rPr>
                        <a:t>Dispersor</a:t>
                      </a:r>
                      <a:r>
                        <a:rPr lang="en-US" sz="2400" dirty="0">
                          <a:latin typeface="Californian FB" panose="0207040306080B030204" pitchFamily="18" charset="77"/>
                        </a:rPr>
                        <a:t> work</a:t>
                      </a:r>
                    </a:p>
                    <a:p>
                      <a:r>
                        <a:rPr lang="en-US" sz="2400" dirty="0">
                          <a:latin typeface="Californian FB" panose="0207040306080B030204" pitchFamily="18" charset="77"/>
                        </a:rPr>
                        <a:t>(Multi-threaded)</a:t>
                      </a:r>
                    </a:p>
                  </a:txBody>
                  <a:tcPr>
                    <a:solidFill>
                      <a:schemeClr val="bg2"/>
                    </a:solidFill>
                  </a:tcPr>
                </a:tc>
                <a:tc>
                  <a:txBody>
                    <a:bodyPr/>
                    <a:lstStyle/>
                    <a:p>
                      <a:r>
                        <a:rPr lang="en-US" sz="2400" dirty="0">
                          <a:latin typeface="Californian FB" panose="0207040306080B030204" pitchFamily="18" charset="77"/>
                        </a:rPr>
                        <a:t>0.3s</a:t>
                      </a:r>
                    </a:p>
                  </a:txBody>
                  <a:tcPr anchor="ctr">
                    <a:solidFill>
                      <a:schemeClr val="bg2"/>
                    </a:solidFill>
                  </a:tcPr>
                </a:tc>
                <a:tc>
                  <a:txBody>
                    <a:bodyPr/>
                    <a:lstStyle/>
                    <a:p>
                      <a:r>
                        <a:rPr lang="en-US" sz="2400" dirty="0">
                          <a:latin typeface="Californian FB" panose="0207040306080B030204" pitchFamily="18" charset="77"/>
                        </a:rPr>
                        <a:t>0.42s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4114064"/>
                  </a:ext>
                </a:extLst>
              </a:tr>
              <a:tr h="801577">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tc>
                  <a:txBody>
                    <a:bodyPr/>
                    <a:lstStyle/>
                    <a:p>
                      <a:endParaRPr lang="en-US" sz="2400" dirty="0">
                        <a:latin typeface="Californian FB" panose="0207040306080B030204" pitchFamily="18" charset="77"/>
                      </a:endParaRPr>
                    </a:p>
                  </a:txBody>
                  <a:tcPr>
                    <a:solidFill>
                      <a:schemeClr val="bg2"/>
                    </a:solidFill>
                  </a:tcPr>
                </a:tc>
                <a:extLst>
                  <a:ext uri="{0D108BD9-81ED-4DB2-BD59-A6C34878D82A}">
                    <a16:rowId xmlns:a16="http://schemas.microsoft.com/office/drawing/2014/main" val="1395975919"/>
                  </a:ext>
                </a:extLst>
              </a:tr>
            </a:tbl>
          </a:graphicData>
        </a:graphic>
      </p:graphicFrame>
    </p:spTree>
    <p:extLst>
      <p:ext uri="{BB962C8B-B14F-4D97-AF65-F5344CB8AC3E}">
        <p14:creationId xmlns:p14="http://schemas.microsoft.com/office/powerpoint/2010/main" val="79596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90000"/>
          </a:schemeClr>
        </a:solidFill>
        <a:effectLst/>
      </p:bgPr>
    </p:bg>
    <p:spTree>
      <p:nvGrpSpPr>
        <p:cNvPr id="1" name="">
          <a:extLst>
            <a:ext uri="{FF2B5EF4-FFF2-40B4-BE49-F238E27FC236}">
              <a16:creationId xmlns:a16="http://schemas.microsoft.com/office/drawing/2014/main" id="{97547A37-F423-51C9-1D96-A771382F9FCD}"/>
            </a:ext>
          </a:extLst>
        </p:cNvPr>
        <p:cNvGrpSpPr/>
        <p:nvPr/>
      </p:nvGrpSpPr>
      <p:grpSpPr>
        <a:xfrm>
          <a:off x="0" y="0"/>
          <a:ext cx="0" cy="0"/>
          <a:chOff x="0" y="0"/>
          <a:chExt cx="0" cy="0"/>
        </a:xfrm>
      </p:grpSpPr>
      <p:graphicFrame>
        <p:nvGraphicFramePr>
          <p:cNvPr id="10" name="Content Placeholder 3">
            <a:extLst>
              <a:ext uri="{FF2B5EF4-FFF2-40B4-BE49-F238E27FC236}">
                <a16:creationId xmlns:a16="http://schemas.microsoft.com/office/drawing/2014/main" id="{E9D0F19E-ADF5-E15C-83EF-E4BDA0EA1C95}"/>
              </a:ext>
            </a:extLst>
          </p:cNvPr>
          <p:cNvGraphicFramePr>
            <a:graphicFrameLocks/>
          </p:cNvGraphicFramePr>
          <p:nvPr>
            <p:extLst>
              <p:ext uri="{D42A27DB-BD31-4B8C-83A1-F6EECF244321}">
                <p14:modId xmlns:p14="http://schemas.microsoft.com/office/powerpoint/2010/main" val="3586382819"/>
              </p:ext>
            </p:extLst>
          </p:nvPr>
        </p:nvGraphicFramePr>
        <p:xfrm>
          <a:off x="1581201" y="1145993"/>
          <a:ext cx="7979193" cy="5436469"/>
        </p:xfrm>
        <a:graphic>
          <a:graphicData uri="http://schemas.openxmlformats.org/drawingml/2006/table">
            <a:tbl>
              <a:tblPr firstRow="1" bandRow="1">
                <a:tableStyleId>{5C22544A-7EE6-4342-B048-85BDC9FD1C3A}</a:tableStyleId>
              </a:tblPr>
              <a:tblGrid>
                <a:gridCol w="2762932">
                  <a:extLst>
                    <a:ext uri="{9D8B030D-6E8A-4147-A177-3AD203B41FA5}">
                      <a16:colId xmlns:a16="http://schemas.microsoft.com/office/drawing/2014/main" val="907239487"/>
                    </a:ext>
                  </a:extLst>
                </a:gridCol>
                <a:gridCol w="1475166">
                  <a:extLst>
                    <a:ext uri="{9D8B030D-6E8A-4147-A177-3AD203B41FA5}">
                      <a16:colId xmlns:a16="http://schemas.microsoft.com/office/drawing/2014/main" val="4112165102"/>
                    </a:ext>
                  </a:extLst>
                </a:gridCol>
                <a:gridCol w="3741095">
                  <a:extLst>
                    <a:ext uri="{9D8B030D-6E8A-4147-A177-3AD203B41FA5}">
                      <a16:colId xmlns:a16="http://schemas.microsoft.com/office/drawing/2014/main" val="2555608453"/>
                    </a:ext>
                  </a:extLst>
                </a:gridCol>
              </a:tblGrid>
              <a:tr h="801577">
                <a:tc>
                  <a:txBody>
                    <a:bodyPr/>
                    <a:lstStyle/>
                    <a:p>
                      <a:endParaRPr lang="en-US" sz="2400" dirty="0">
                        <a:latin typeface="Californian FB" panose="0207040306080B030204" pitchFamily="18" charset="77"/>
                      </a:endParaRPr>
                    </a:p>
                  </a:txBody>
                  <a:tcPr/>
                </a:tc>
                <a:tc>
                  <a:txBody>
                    <a:bodyPr/>
                    <a:lstStyle/>
                    <a:p>
                      <a:r>
                        <a:rPr lang="en-US" sz="2400" dirty="0">
                          <a:latin typeface="Californian FB" panose="0207040306080B030204" pitchFamily="18" charset="77"/>
                        </a:rPr>
                        <a:t>Ethereum</a:t>
                      </a:r>
                    </a:p>
                    <a:p>
                      <a:r>
                        <a:rPr lang="en-US" sz="2400" dirty="0" err="1">
                          <a:latin typeface="Californian FB" panose="0207040306080B030204" pitchFamily="18" charset="77"/>
                        </a:rPr>
                        <a:t>Fulu</a:t>
                      </a:r>
                      <a:r>
                        <a:rPr lang="en-US" sz="2400" dirty="0">
                          <a:latin typeface="Californian FB" panose="0207040306080B030204" pitchFamily="18" charset="77"/>
                        </a:rPr>
                        <a:t> DAS</a:t>
                      </a:r>
                    </a:p>
                  </a:txBody>
                  <a:tcPr/>
                </a:tc>
                <a:tc>
                  <a:txBody>
                    <a:bodyPr/>
                    <a:lstStyle/>
                    <a:p>
                      <a:r>
                        <a:rPr lang="en-US" sz="2400" dirty="0">
                          <a:latin typeface="Californian FB" panose="0207040306080B030204" pitchFamily="18" charset="77"/>
                        </a:rPr>
                        <a:t>Our</a:t>
                      </a:r>
                    </a:p>
                    <a:p>
                      <a:r>
                        <a:rPr lang="en-US" sz="2400" dirty="0">
                          <a:latin typeface="Californian FB" panose="0207040306080B030204" pitchFamily="18" charset="77"/>
                        </a:rPr>
                        <a:t>Construction</a:t>
                      </a:r>
                    </a:p>
                  </a:txBody>
                  <a:tcPr/>
                </a:tc>
                <a:extLst>
                  <a:ext uri="{0D108BD9-81ED-4DB2-BD59-A6C34878D82A}">
                    <a16:rowId xmlns:a16="http://schemas.microsoft.com/office/drawing/2014/main" val="1499133379"/>
                  </a:ext>
                </a:extLst>
              </a:tr>
              <a:tr h="498709">
                <a:tc>
                  <a:txBody>
                    <a:bodyPr/>
                    <a:lstStyle/>
                    <a:p>
                      <a:r>
                        <a:rPr lang="en-US" sz="2400" dirty="0">
                          <a:latin typeface="Californian FB" panose="0207040306080B030204" pitchFamily="18" charset="77"/>
                        </a:rPr>
                        <a:t>Node storage</a:t>
                      </a:r>
                    </a:p>
                  </a:txBody>
                  <a:tcPr>
                    <a:solidFill>
                      <a:schemeClr val="bg2"/>
                    </a:solidFill>
                  </a:tcPr>
                </a:tc>
                <a:tc>
                  <a:txBody>
                    <a:bodyPr/>
                    <a:lstStyle/>
                    <a:p>
                      <a:r>
                        <a:rPr lang="en-US" sz="2400" dirty="0">
                          <a:latin typeface="Californian FB" panose="0207040306080B030204" pitchFamily="18" charset="77"/>
                        </a:rPr>
                        <a:t>8.18 KB</a:t>
                      </a:r>
                    </a:p>
                  </a:txBody>
                  <a:tcPr anchor="ctr">
                    <a:solidFill>
                      <a:schemeClr val="bg2"/>
                    </a:solidFill>
                  </a:tcPr>
                </a:tc>
                <a:tc>
                  <a:txBody>
                    <a:bodyPr/>
                    <a:lstStyle/>
                    <a:p>
                      <a:r>
                        <a:rPr lang="en-US" sz="2400" dirty="0">
                          <a:latin typeface="Californian FB" panose="0207040306080B030204" pitchFamily="18" charset="77"/>
                        </a:rPr>
                        <a:t>0.23 KB    [</a:t>
                      </a:r>
                      <a:r>
                        <a:rPr lang="en-US" sz="2400" dirty="0">
                          <a:solidFill>
                            <a:schemeClr val="accent6"/>
                          </a:solidFill>
                          <a:latin typeface="Californian FB" panose="0207040306080B030204" pitchFamily="18" charset="77"/>
                        </a:rPr>
                        <a:t>35x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407691148"/>
                  </a:ext>
                </a:extLst>
              </a:tr>
              <a:tr h="80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fornian FB" panose="0207040306080B030204" pitchFamily="18" charset="77"/>
                        </a:rPr>
                        <a:t>Repair complexity:</a:t>
                      </a:r>
                    </a:p>
                    <a:p>
                      <a:r>
                        <a:rPr lang="en-US" sz="2400" dirty="0">
                          <a:latin typeface="Californian FB" panose="0207040306080B030204" pitchFamily="18" charset="77"/>
                        </a:rPr>
                        <a:t>Total bandwidth</a:t>
                      </a:r>
                    </a:p>
                  </a:txBody>
                  <a:tcPr>
                    <a:solidFill>
                      <a:schemeClr val="bg2"/>
                    </a:solidFill>
                  </a:tcPr>
                </a:tc>
                <a:tc>
                  <a:txBody>
                    <a:bodyPr/>
                    <a:lstStyle/>
                    <a:p>
                      <a:r>
                        <a:rPr lang="en-US" sz="2400" dirty="0">
                          <a:latin typeface="Californian FB" panose="0207040306080B030204" pitchFamily="18" charset="77"/>
                        </a:rPr>
                        <a:t>128 KB</a:t>
                      </a:r>
                    </a:p>
                  </a:txBody>
                  <a:tcPr anchor="ctr">
                    <a:solidFill>
                      <a:schemeClr val="bg2"/>
                    </a:solidFill>
                  </a:tcPr>
                </a:tc>
                <a:tc>
                  <a:txBody>
                    <a:bodyPr/>
                    <a:lstStyle/>
                    <a:p>
                      <a:r>
                        <a:rPr lang="en-US" sz="2400" dirty="0">
                          <a:latin typeface="Californian FB" panose="0207040306080B030204" pitchFamily="18" charset="77"/>
                        </a:rPr>
                        <a:t>21.3 KB     [</a:t>
                      </a:r>
                      <a:r>
                        <a:rPr lang="en-US" sz="2400" dirty="0">
                          <a:solidFill>
                            <a:schemeClr val="accent6"/>
                          </a:solidFill>
                          <a:latin typeface="Californian FB" panose="0207040306080B030204" pitchFamily="18" charset="77"/>
                        </a:rPr>
                        <a:t>6x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1082981146"/>
                  </a:ext>
                </a:extLst>
              </a:tr>
              <a:tr h="801577">
                <a:tc>
                  <a:txBody>
                    <a:bodyPr/>
                    <a:lstStyle/>
                    <a:p>
                      <a:r>
                        <a:rPr lang="en-US" sz="2400" dirty="0">
                          <a:latin typeface="Californian FB" panose="0207040306080B030204" pitchFamily="18" charset="77"/>
                        </a:rPr>
                        <a:t>Repair complexity:</a:t>
                      </a:r>
                    </a:p>
                    <a:p>
                      <a:r>
                        <a:rPr lang="en-US" sz="2400" dirty="0">
                          <a:latin typeface="Californian FB" panose="0207040306080B030204" pitchFamily="18" charset="77"/>
                        </a:rPr>
                        <a:t>Number of subnets</a:t>
                      </a:r>
                    </a:p>
                  </a:txBody>
                  <a:tcPr>
                    <a:solidFill>
                      <a:schemeClr val="bg2"/>
                    </a:solidFill>
                  </a:tcPr>
                </a:tc>
                <a:tc>
                  <a:txBody>
                    <a:bodyPr/>
                    <a:lstStyle/>
                    <a:p>
                      <a:r>
                        <a:rPr lang="en-US" sz="2400" dirty="0">
                          <a:latin typeface="Californian FB" panose="0207040306080B030204" pitchFamily="18" charset="77"/>
                        </a:rPr>
                        <a:t>64</a:t>
                      </a:r>
                    </a:p>
                  </a:txBody>
                  <a:tcPr anchor="ctr">
                    <a:solidFill>
                      <a:schemeClr val="bg2"/>
                    </a:solidFill>
                  </a:tcPr>
                </a:tc>
                <a:tc>
                  <a:txBody>
                    <a:bodyPr/>
                    <a:lstStyle/>
                    <a:p>
                      <a:r>
                        <a:rPr lang="en-US" sz="2400" dirty="0">
                          <a:latin typeface="Californian FB" panose="0207040306080B030204" pitchFamily="18" charset="77"/>
                        </a:rPr>
                        <a:t>91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90077846"/>
                  </a:ext>
                </a:extLst>
              </a:tr>
              <a:tr h="578296">
                <a:tc>
                  <a:txBody>
                    <a:bodyPr/>
                    <a:lstStyle/>
                    <a:p>
                      <a:r>
                        <a:rPr lang="en-US" sz="2400" dirty="0">
                          <a:latin typeface="Californian FB" panose="0207040306080B030204" pitchFamily="18" charset="77"/>
                        </a:rPr>
                        <a:t>Sampling bandwidth</a:t>
                      </a:r>
                    </a:p>
                  </a:txBody>
                  <a:tcPr>
                    <a:solidFill>
                      <a:schemeClr val="bg2"/>
                    </a:solidFill>
                  </a:tcPr>
                </a:tc>
                <a:tc>
                  <a:txBody>
                    <a:bodyPr/>
                    <a:lstStyle/>
                    <a:p>
                      <a:r>
                        <a:rPr lang="en-US" sz="2400" dirty="0">
                          <a:latin typeface="Californian FB" panose="0207040306080B030204" pitchFamily="18" charset="77"/>
                        </a:rPr>
                        <a:t>16.37 KB*</a:t>
                      </a:r>
                    </a:p>
                  </a:txBody>
                  <a:tcPr anchor="ctr">
                    <a:solidFill>
                      <a:schemeClr val="bg2"/>
                    </a:solidFill>
                  </a:tcPr>
                </a:tc>
                <a:tc>
                  <a:txBody>
                    <a:bodyPr/>
                    <a:lstStyle/>
                    <a:p>
                      <a:r>
                        <a:rPr lang="en-US" sz="2400" dirty="0">
                          <a:latin typeface="Californian FB" panose="0207040306080B030204" pitchFamily="18" charset="77"/>
                        </a:rPr>
                        <a:t>9.14 KB      [</a:t>
                      </a:r>
                      <a:r>
                        <a:rPr lang="en-US" sz="2400" dirty="0">
                          <a:solidFill>
                            <a:schemeClr val="accent6"/>
                          </a:solidFill>
                          <a:latin typeface="Californian FB" panose="0207040306080B030204" pitchFamily="18" charset="77"/>
                        </a:rPr>
                        <a:t>1.8x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729053647"/>
                  </a:ext>
                </a:extLst>
              </a:tr>
              <a:tr h="801577">
                <a:tc>
                  <a:txBody>
                    <a:bodyPr/>
                    <a:lstStyle/>
                    <a:p>
                      <a:r>
                        <a:rPr lang="en-US" sz="2400" dirty="0" err="1">
                          <a:latin typeface="Californian FB" panose="0207040306080B030204" pitchFamily="18" charset="77"/>
                        </a:rPr>
                        <a:t>Dispersor</a:t>
                      </a:r>
                      <a:r>
                        <a:rPr lang="en-US" sz="2400" dirty="0">
                          <a:latin typeface="Californian FB" panose="0207040306080B030204" pitchFamily="18" charset="77"/>
                        </a:rPr>
                        <a:t> work</a:t>
                      </a:r>
                    </a:p>
                    <a:p>
                      <a:r>
                        <a:rPr lang="en-US" sz="2400" dirty="0">
                          <a:latin typeface="Californian FB" panose="0207040306080B030204" pitchFamily="18" charset="77"/>
                        </a:rPr>
                        <a:t>(Multi-threaded)</a:t>
                      </a:r>
                    </a:p>
                  </a:txBody>
                  <a:tcPr>
                    <a:solidFill>
                      <a:schemeClr val="bg2"/>
                    </a:solidFill>
                  </a:tcPr>
                </a:tc>
                <a:tc>
                  <a:txBody>
                    <a:bodyPr/>
                    <a:lstStyle/>
                    <a:p>
                      <a:r>
                        <a:rPr lang="en-US" sz="2400" dirty="0">
                          <a:latin typeface="Californian FB" panose="0207040306080B030204" pitchFamily="18" charset="77"/>
                        </a:rPr>
                        <a:t>0.3s</a:t>
                      </a:r>
                    </a:p>
                  </a:txBody>
                  <a:tcPr anchor="ctr">
                    <a:solidFill>
                      <a:schemeClr val="bg2"/>
                    </a:solidFill>
                  </a:tcPr>
                </a:tc>
                <a:tc>
                  <a:txBody>
                    <a:bodyPr/>
                    <a:lstStyle/>
                    <a:p>
                      <a:r>
                        <a:rPr lang="en-US" sz="2400" dirty="0">
                          <a:latin typeface="Californian FB" panose="0207040306080B030204" pitchFamily="18" charset="77"/>
                        </a:rPr>
                        <a:t>0.42s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4114064"/>
                  </a:ext>
                </a:extLst>
              </a:tr>
              <a:tr h="801577">
                <a:tc>
                  <a:txBody>
                    <a:bodyPr/>
                    <a:lstStyle/>
                    <a:p>
                      <a:r>
                        <a:rPr lang="en-US" sz="2400" dirty="0">
                          <a:latin typeface="Californian FB" panose="0207040306080B030204" pitchFamily="18" charset="77"/>
                        </a:rPr>
                        <a:t>#Subnets</a:t>
                      </a:r>
                    </a:p>
                    <a:p>
                      <a:r>
                        <a:rPr lang="en-US" sz="2400" dirty="0">
                          <a:latin typeface="Californian FB" panose="0207040306080B030204" pitchFamily="18" charset="77"/>
                        </a:rPr>
                        <a:t>for Dispersal</a:t>
                      </a:r>
                    </a:p>
                  </a:txBody>
                  <a:tcPr>
                    <a:solidFill>
                      <a:schemeClr val="bg2"/>
                    </a:solidFill>
                  </a:tcPr>
                </a:tc>
                <a:tc>
                  <a:txBody>
                    <a:bodyPr/>
                    <a:lstStyle/>
                    <a:p>
                      <a:r>
                        <a:rPr lang="en-US" sz="2400" dirty="0">
                          <a:latin typeface="Californian FB" panose="0207040306080B030204" pitchFamily="18" charset="77"/>
                        </a:rPr>
                        <a:t>128</a:t>
                      </a:r>
                    </a:p>
                  </a:txBody>
                  <a:tcPr anchor="ctr">
                    <a:solidFill>
                      <a:schemeClr val="bg2"/>
                    </a:solidFill>
                  </a:tcPr>
                </a:tc>
                <a:tc>
                  <a:txBody>
                    <a:bodyPr/>
                    <a:lstStyle/>
                    <a:p>
                      <a:r>
                        <a:rPr lang="en-US" sz="2400" dirty="0">
                          <a:latin typeface="Californian FB" panose="0207040306080B030204" pitchFamily="18" charset="77"/>
                        </a:rPr>
                        <a:t>9216          [</a:t>
                      </a:r>
                      <a:r>
                        <a:rPr lang="en-US" sz="2400" dirty="0">
                          <a:solidFill>
                            <a:srgbClr val="C00000"/>
                          </a:solidFill>
                          <a:latin typeface="Californian FB" panose="0207040306080B030204" pitchFamily="18" charset="77"/>
                        </a:rPr>
                        <a:t>72x worse</a:t>
                      </a:r>
                      <a:r>
                        <a:rPr lang="en-US" sz="2400" dirty="0">
                          <a:latin typeface="Californian FB" panose="0207040306080B030204" pitchFamily="18" charset="77"/>
                        </a:rPr>
                        <a:t>] </a:t>
                      </a:r>
                    </a:p>
                  </a:txBody>
                  <a:tcPr anchor="ctr">
                    <a:solidFill>
                      <a:schemeClr val="bg2"/>
                    </a:solidFill>
                  </a:tcPr>
                </a:tc>
                <a:extLst>
                  <a:ext uri="{0D108BD9-81ED-4DB2-BD59-A6C34878D82A}">
                    <a16:rowId xmlns:a16="http://schemas.microsoft.com/office/drawing/2014/main" val="1395975919"/>
                  </a:ext>
                </a:extLst>
              </a:tr>
            </a:tbl>
          </a:graphicData>
        </a:graphic>
      </p:graphicFrame>
      <p:pic>
        <p:nvPicPr>
          <p:cNvPr id="6" name="Picture 5" descr="A close-up of a network&#10;&#10;Description automatically generated">
            <a:extLst>
              <a:ext uri="{FF2B5EF4-FFF2-40B4-BE49-F238E27FC236}">
                <a16:creationId xmlns:a16="http://schemas.microsoft.com/office/drawing/2014/main" id="{4B511B1E-C610-434E-B256-42681E014E0A}"/>
              </a:ext>
            </a:extLst>
          </p:cNvPr>
          <p:cNvPicPr>
            <a:picLocks noChangeAspect="1"/>
          </p:cNvPicPr>
          <p:nvPr/>
        </p:nvPicPr>
        <p:blipFill>
          <a:blip r:embed="rId3"/>
          <a:stretch>
            <a:fillRect/>
          </a:stretch>
        </p:blipFill>
        <p:spPr>
          <a:xfrm>
            <a:off x="199875" y="4028303"/>
            <a:ext cx="11864925" cy="1589783"/>
          </a:xfrm>
          <a:prstGeom prst="rect">
            <a:avLst/>
          </a:prstGeom>
          <a:ln>
            <a:solidFill>
              <a:schemeClr val="accent1">
                <a:shade val="15000"/>
              </a:schemeClr>
            </a:solidFill>
          </a:ln>
        </p:spPr>
      </p:pic>
      <p:sp>
        <p:nvSpPr>
          <p:cNvPr id="2" name="Title 1">
            <a:extLst>
              <a:ext uri="{FF2B5EF4-FFF2-40B4-BE49-F238E27FC236}">
                <a16:creationId xmlns:a16="http://schemas.microsoft.com/office/drawing/2014/main" id="{91A627B7-5AF2-836C-6FAC-78DD20BD45FA}"/>
              </a:ext>
            </a:extLst>
          </p:cNvPr>
          <p:cNvSpPr>
            <a:spLocks noGrp="1"/>
          </p:cNvSpPr>
          <p:nvPr>
            <p:ph type="title"/>
          </p:nvPr>
        </p:nvSpPr>
        <p:spPr>
          <a:xfrm>
            <a:off x="232270" y="46541"/>
            <a:ext cx="10515600" cy="1325563"/>
          </a:xfrm>
        </p:spPr>
        <p:txBody>
          <a:bodyPr/>
          <a:lstStyle/>
          <a:p>
            <a:r>
              <a:rPr lang="en-US" dirty="0"/>
              <a:t>Our Construction</a:t>
            </a:r>
          </a:p>
        </p:txBody>
      </p:sp>
      <p:sp>
        <p:nvSpPr>
          <p:cNvPr id="3" name="Slide Number Placeholder 2">
            <a:extLst>
              <a:ext uri="{FF2B5EF4-FFF2-40B4-BE49-F238E27FC236}">
                <a16:creationId xmlns:a16="http://schemas.microsoft.com/office/drawing/2014/main" id="{C8B5FEC5-3FF4-D416-7FD9-CE0DB825F065}"/>
              </a:ext>
            </a:extLst>
          </p:cNvPr>
          <p:cNvSpPr>
            <a:spLocks noGrp="1"/>
          </p:cNvSpPr>
          <p:nvPr>
            <p:ph type="sldNum" sz="quarter" idx="12"/>
          </p:nvPr>
        </p:nvSpPr>
        <p:spPr/>
        <p:txBody>
          <a:bodyPr/>
          <a:lstStyle/>
          <a:p>
            <a:fld id="{59C26DE2-BFBF-B440-AF55-B2C5C80336AD}" type="slidenum">
              <a:rPr lang="en-US" smtClean="0"/>
              <a:t>16</a:t>
            </a:fld>
            <a:endParaRPr lang="en-US"/>
          </a:p>
        </p:txBody>
      </p:sp>
      <p:sp>
        <p:nvSpPr>
          <p:cNvPr id="7" name="Rectangle 6">
            <a:extLst>
              <a:ext uri="{FF2B5EF4-FFF2-40B4-BE49-F238E27FC236}">
                <a16:creationId xmlns:a16="http://schemas.microsoft.com/office/drawing/2014/main" id="{E5057826-8491-3A53-2D7C-BC0408E88C09}"/>
              </a:ext>
            </a:extLst>
          </p:cNvPr>
          <p:cNvSpPr/>
          <p:nvPr/>
        </p:nvSpPr>
        <p:spPr>
          <a:xfrm>
            <a:off x="232270" y="4609070"/>
            <a:ext cx="4228519" cy="333633"/>
          </a:xfrm>
          <a:prstGeom prst="rect">
            <a:avLst/>
          </a:prstGeom>
          <a:solidFill>
            <a:schemeClr val="accent6">
              <a:lumMod val="75000"/>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FBA4894-1EE8-D8E4-8508-8D0A06D7913C}"/>
              </a:ext>
            </a:extLst>
          </p:cNvPr>
          <p:cNvSpPr txBox="1"/>
          <p:nvPr/>
        </p:nvSpPr>
        <p:spPr>
          <a:xfrm>
            <a:off x="7277103" y="4057122"/>
            <a:ext cx="908220" cy="830997"/>
          </a:xfrm>
          <a:prstGeom prst="rect">
            <a:avLst/>
          </a:prstGeom>
          <a:noFill/>
        </p:spPr>
        <p:txBody>
          <a:bodyPr wrap="square">
            <a:spAutoFit/>
          </a:bodyPr>
          <a:lstStyle/>
          <a:p>
            <a:r>
              <a:rPr lang="en-US" sz="4800" dirty="0"/>
              <a:t>🤔</a:t>
            </a:r>
            <a:endParaRPr lang="en-US" sz="3600" dirty="0"/>
          </a:p>
        </p:txBody>
      </p:sp>
    </p:spTree>
    <p:extLst>
      <p:ext uri="{BB962C8B-B14F-4D97-AF65-F5344CB8AC3E}">
        <p14:creationId xmlns:p14="http://schemas.microsoft.com/office/powerpoint/2010/main" val="108801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1000"/>
                                        <p:tgtEl>
                                          <p:spTgt spid="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edge">
                                      <p:cBhvr>
                                        <p:cTn id="10" dur="10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300CB-8F26-9DD4-5B3C-F1B3C864B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7A2C2-4C2A-F246-C670-0BE974A2B5A6}"/>
              </a:ext>
            </a:extLst>
          </p:cNvPr>
          <p:cNvSpPr>
            <a:spLocks noGrp="1"/>
          </p:cNvSpPr>
          <p:nvPr>
            <p:ph type="title"/>
          </p:nvPr>
        </p:nvSpPr>
        <p:spPr>
          <a:xfrm>
            <a:off x="232270" y="46541"/>
            <a:ext cx="10515600" cy="1325563"/>
          </a:xfrm>
        </p:spPr>
        <p:txBody>
          <a:bodyPr/>
          <a:lstStyle/>
          <a:p>
            <a:r>
              <a:rPr lang="en-US" dirty="0"/>
              <a:t>Our Construction</a:t>
            </a:r>
          </a:p>
        </p:txBody>
      </p:sp>
      <p:graphicFrame>
        <p:nvGraphicFramePr>
          <p:cNvPr id="4" name="Content Placeholder 3">
            <a:extLst>
              <a:ext uri="{FF2B5EF4-FFF2-40B4-BE49-F238E27FC236}">
                <a16:creationId xmlns:a16="http://schemas.microsoft.com/office/drawing/2014/main" id="{59B910CD-2646-28A8-3003-ECDEC5634C13}"/>
              </a:ext>
            </a:extLst>
          </p:cNvPr>
          <p:cNvGraphicFramePr>
            <a:graphicFrameLocks noGrp="1"/>
          </p:cNvGraphicFramePr>
          <p:nvPr>
            <p:ph idx="1"/>
            <p:extLst>
              <p:ext uri="{D42A27DB-BD31-4B8C-83A1-F6EECF244321}">
                <p14:modId xmlns:p14="http://schemas.microsoft.com/office/powerpoint/2010/main" val="1569003355"/>
              </p:ext>
            </p:extLst>
          </p:nvPr>
        </p:nvGraphicFramePr>
        <p:xfrm>
          <a:off x="1581201" y="1145993"/>
          <a:ext cx="7979193" cy="5436469"/>
        </p:xfrm>
        <a:graphic>
          <a:graphicData uri="http://schemas.openxmlformats.org/drawingml/2006/table">
            <a:tbl>
              <a:tblPr firstRow="1" bandRow="1">
                <a:tableStyleId>{5C22544A-7EE6-4342-B048-85BDC9FD1C3A}</a:tableStyleId>
              </a:tblPr>
              <a:tblGrid>
                <a:gridCol w="2762932">
                  <a:extLst>
                    <a:ext uri="{9D8B030D-6E8A-4147-A177-3AD203B41FA5}">
                      <a16:colId xmlns:a16="http://schemas.microsoft.com/office/drawing/2014/main" val="907239487"/>
                    </a:ext>
                  </a:extLst>
                </a:gridCol>
                <a:gridCol w="1475166">
                  <a:extLst>
                    <a:ext uri="{9D8B030D-6E8A-4147-A177-3AD203B41FA5}">
                      <a16:colId xmlns:a16="http://schemas.microsoft.com/office/drawing/2014/main" val="4112165102"/>
                    </a:ext>
                  </a:extLst>
                </a:gridCol>
                <a:gridCol w="3741095">
                  <a:extLst>
                    <a:ext uri="{9D8B030D-6E8A-4147-A177-3AD203B41FA5}">
                      <a16:colId xmlns:a16="http://schemas.microsoft.com/office/drawing/2014/main" val="2555608453"/>
                    </a:ext>
                  </a:extLst>
                </a:gridCol>
              </a:tblGrid>
              <a:tr h="801577">
                <a:tc>
                  <a:txBody>
                    <a:bodyPr/>
                    <a:lstStyle/>
                    <a:p>
                      <a:endParaRPr lang="en-US" sz="2400" dirty="0">
                        <a:latin typeface="Californian FB" panose="0207040306080B030204" pitchFamily="18" charset="77"/>
                      </a:endParaRPr>
                    </a:p>
                  </a:txBody>
                  <a:tcPr/>
                </a:tc>
                <a:tc>
                  <a:txBody>
                    <a:bodyPr/>
                    <a:lstStyle/>
                    <a:p>
                      <a:r>
                        <a:rPr lang="en-US" sz="2400" dirty="0">
                          <a:latin typeface="Californian FB" panose="0207040306080B030204" pitchFamily="18" charset="77"/>
                        </a:rPr>
                        <a:t>Ethereum</a:t>
                      </a:r>
                    </a:p>
                    <a:p>
                      <a:r>
                        <a:rPr lang="en-US" sz="2400" dirty="0" err="1">
                          <a:latin typeface="Californian FB" panose="0207040306080B030204" pitchFamily="18" charset="77"/>
                        </a:rPr>
                        <a:t>Fulu</a:t>
                      </a:r>
                      <a:r>
                        <a:rPr lang="en-US" sz="2400" dirty="0">
                          <a:latin typeface="Californian FB" panose="0207040306080B030204" pitchFamily="18" charset="77"/>
                        </a:rPr>
                        <a:t> DAS</a:t>
                      </a:r>
                    </a:p>
                  </a:txBody>
                  <a:tcPr/>
                </a:tc>
                <a:tc>
                  <a:txBody>
                    <a:bodyPr/>
                    <a:lstStyle/>
                    <a:p>
                      <a:r>
                        <a:rPr lang="en-US" sz="2400" dirty="0">
                          <a:latin typeface="Californian FB" panose="0207040306080B030204" pitchFamily="18" charset="77"/>
                        </a:rPr>
                        <a:t>Our</a:t>
                      </a:r>
                    </a:p>
                    <a:p>
                      <a:r>
                        <a:rPr lang="en-US" sz="2400" dirty="0">
                          <a:latin typeface="Californian FB" panose="0207040306080B030204" pitchFamily="18" charset="77"/>
                        </a:rPr>
                        <a:t>Construction</a:t>
                      </a:r>
                    </a:p>
                  </a:txBody>
                  <a:tcPr/>
                </a:tc>
                <a:extLst>
                  <a:ext uri="{0D108BD9-81ED-4DB2-BD59-A6C34878D82A}">
                    <a16:rowId xmlns:a16="http://schemas.microsoft.com/office/drawing/2014/main" val="1499133379"/>
                  </a:ext>
                </a:extLst>
              </a:tr>
              <a:tr h="498709">
                <a:tc>
                  <a:txBody>
                    <a:bodyPr/>
                    <a:lstStyle/>
                    <a:p>
                      <a:r>
                        <a:rPr lang="en-US" sz="2400" dirty="0">
                          <a:latin typeface="Californian FB" panose="0207040306080B030204" pitchFamily="18" charset="77"/>
                        </a:rPr>
                        <a:t>Node storage</a:t>
                      </a:r>
                    </a:p>
                  </a:txBody>
                  <a:tcPr>
                    <a:solidFill>
                      <a:schemeClr val="bg2"/>
                    </a:solidFill>
                  </a:tcPr>
                </a:tc>
                <a:tc>
                  <a:txBody>
                    <a:bodyPr/>
                    <a:lstStyle/>
                    <a:p>
                      <a:r>
                        <a:rPr lang="en-US" sz="2400" dirty="0">
                          <a:latin typeface="Californian FB" panose="0207040306080B030204" pitchFamily="18" charset="77"/>
                        </a:rPr>
                        <a:t>8.18 KB</a:t>
                      </a:r>
                    </a:p>
                  </a:txBody>
                  <a:tcPr anchor="ctr">
                    <a:solidFill>
                      <a:schemeClr val="bg2"/>
                    </a:solidFill>
                  </a:tcPr>
                </a:tc>
                <a:tc>
                  <a:txBody>
                    <a:bodyPr/>
                    <a:lstStyle/>
                    <a:p>
                      <a:r>
                        <a:rPr lang="en-US" sz="2400" dirty="0">
                          <a:latin typeface="Californian FB" panose="0207040306080B030204" pitchFamily="18" charset="77"/>
                        </a:rPr>
                        <a:t>0.23 KB    [</a:t>
                      </a:r>
                      <a:r>
                        <a:rPr lang="en-US" sz="2400" dirty="0">
                          <a:solidFill>
                            <a:schemeClr val="accent6"/>
                          </a:solidFill>
                          <a:latin typeface="Californian FB" panose="0207040306080B030204" pitchFamily="18" charset="77"/>
                        </a:rPr>
                        <a:t>35x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407691148"/>
                  </a:ext>
                </a:extLst>
              </a:tr>
              <a:tr h="80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fornian FB" panose="0207040306080B030204" pitchFamily="18" charset="77"/>
                        </a:rPr>
                        <a:t>Repair complexity:</a:t>
                      </a:r>
                    </a:p>
                    <a:p>
                      <a:r>
                        <a:rPr lang="en-US" sz="2400" dirty="0">
                          <a:latin typeface="Californian FB" panose="0207040306080B030204" pitchFamily="18" charset="77"/>
                        </a:rPr>
                        <a:t>Total bandwidth</a:t>
                      </a:r>
                    </a:p>
                  </a:txBody>
                  <a:tcPr>
                    <a:solidFill>
                      <a:schemeClr val="bg2"/>
                    </a:solidFill>
                  </a:tcPr>
                </a:tc>
                <a:tc>
                  <a:txBody>
                    <a:bodyPr/>
                    <a:lstStyle/>
                    <a:p>
                      <a:r>
                        <a:rPr lang="en-US" sz="2400" dirty="0">
                          <a:latin typeface="Californian FB" panose="0207040306080B030204" pitchFamily="18" charset="77"/>
                        </a:rPr>
                        <a:t>128 KB</a:t>
                      </a:r>
                    </a:p>
                  </a:txBody>
                  <a:tcPr anchor="ctr">
                    <a:solidFill>
                      <a:schemeClr val="bg2"/>
                    </a:solidFill>
                  </a:tcPr>
                </a:tc>
                <a:tc>
                  <a:txBody>
                    <a:bodyPr/>
                    <a:lstStyle/>
                    <a:p>
                      <a:r>
                        <a:rPr lang="en-US" sz="2400" dirty="0">
                          <a:latin typeface="Californian FB" panose="0207040306080B030204" pitchFamily="18" charset="77"/>
                        </a:rPr>
                        <a:t>21.3 KB     [</a:t>
                      </a:r>
                      <a:r>
                        <a:rPr lang="en-US" sz="2400" dirty="0">
                          <a:solidFill>
                            <a:schemeClr val="accent6"/>
                          </a:solidFill>
                          <a:latin typeface="Californian FB" panose="0207040306080B030204" pitchFamily="18" charset="77"/>
                        </a:rPr>
                        <a:t>6x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1082981146"/>
                  </a:ext>
                </a:extLst>
              </a:tr>
              <a:tr h="801577">
                <a:tc>
                  <a:txBody>
                    <a:bodyPr/>
                    <a:lstStyle/>
                    <a:p>
                      <a:r>
                        <a:rPr lang="en-US" sz="2400" dirty="0">
                          <a:latin typeface="Californian FB" panose="0207040306080B030204" pitchFamily="18" charset="77"/>
                        </a:rPr>
                        <a:t>Repair complexity:</a:t>
                      </a:r>
                    </a:p>
                    <a:p>
                      <a:r>
                        <a:rPr lang="en-US" sz="2400" dirty="0">
                          <a:latin typeface="Californian FB" panose="0207040306080B030204" pitchFamily="18" charset="77"/>
                        </a:rPr>
                        <a:t>Number of subnets</a:t>
                      </a:r>
                    </a:p>
                  </a:txBody>
                  <a:tcPr>
                    <a:solidFill>
                      <a:schemeClr val="bg2"/>
                    </a:solidFill>
                  </a:tcPr>
                </a:tc>
                <a:tc>
                  <a:txBody>
                    <a:bodyPr/>
                    <a:lstStyle/>
                    <a:p>
                      <a:r>
                        <a:rPr lang="en-US" sz="2400" dirty="0">
                          <a:latin typeface="Californian FB" panose="0207040306080B030204" pitchFamily="18" charset="77"/>
                        </a:rPr>
                        <a:t>64</a:t>
                      </a:r>
                    </a:p>
                  </a:txBody>
                  <a:tcPr anchor="ctr">
                    <a:solidFill>
                      <a:schemeClr val="bg2"/>
                    </a:solidFill>
                  </a:tcPr>
                </a:tc>
                <a:tc>
                  <a:txBody>
                    <a:bodyPr/>
                    <a:lstStyle/>
                    <a:p>
                      <a:r>
                        <a:rPr lang="en-US" sz="2400" dirty="0">
                          <a:latin typeface="Californian FB" panose="0207040306080B030204" pitchFamily="18" charset="77"/>
                        </a:rPr>
                        <a:t>91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90077846"/>
                  </a:ext>
                </a:extLst>
              </a:tr>
              <a:tr h="578296">
                <a:tc>
                  <a:txBody>
                    <a:bodyPr/>
                    <a:lstStyle/>
                    <a:p>
                      <a:r>
                        <a:rPr lang="en-US" sz="2400" dirty="0">
                          <a:latin typeface="Californian FB" panose="0207040306080B030204" pitchFamily="18" charset="77"/>
                        </a:rPr>
                        <a:t>Sampling bandwidth</a:t>
                      </a:r>
                    </a:p>
                  </a:txBody>
                  <a:tcPr>
                    <a:solidFill>
                      <a:schemeClr val="bg2"/>
                    </a:solidFill>
                  </a:tcPr>
                </a:tc>
                <a:tc>
                  <a:txBody>
                    <a:bodyPr/>
                    <a:lstStyle/>
                    <a:p>
                      <a:r>
                        <a:rPr lang="en-US" sz="2400" dirty="0">
                          <a:latin typeface="Californian FB" panose="0207040306080B030204" pitchFamily="18" charset="77"/>
                        </a:rPr>
                        <a:t>16.37 KB*</a:t>
                      </a:r>
                    </a:p>
                  </a:txBody>
                  <a:tcPr anchor="ctr">
                    <a:solidFill>
                      <a:schemeClr val="bg2"/>
                    </a:solidFill>
                  </a:tcPr>
                </a:tc>
                <a:tc>
                  <a:txBody>
                    <a:bodyPr/>
                    <a:lstStyle/>
                    <a:p>
                      <a:r>
                        <a:rPr lang="en-US" sz="2400" dirty="0">
                          <a:latin typeface="Californian FB" panose="0207040306080B030204" pitchFamily="18" charset="77"/>
                        </a:rPr>
                        <a:t>9.14 KB      [</a:t>
                      </a:r>
                      <a:r>
                        <a:rPr lang="en-US" sz="2400" dirty="0">
                          <a:solidFill>
                            <a:schemeClr val="accent6"/>
                          </a:solidFill>
                          <a:latin typeface="Californian FB" panose="0207040306080B030204" pitchFamily="18" charset="77"/>
                        </a:rPr>
                        <a:t>1.8x better</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2729053647"/>
                  </a:ext>
                </a:extLst>
              </a:tr>
              <a:tr h="801577">
                <a:tc>
                  <a:txBody>
                    <a:bodyPr/>
                    <a:lstStyle/>
                    <a:p>
                      <a:r>
                        <a:rPr lang="en-US" sz="2400" dirty="0" err="1">
                          <a:latin typeface="Californian FB" panose="0207040306080B030204" pitchFamily="18" charset="77"/>
                        </a:rPr>
                        <a:t>Dispersor</a:t>
                      </a:r>
                      <a:r>
                        <a:rPr lang="en-US" sz="2400" dirty="0">
                          <a:latin typeface="Californian FB" panose="0207040306080B030204" pitchFamily="18" charset="77"/>
                        </a:rPr>
                        <a:t> work</a:t>
                      </a:r>
                    </a:p>
                    <a:p>
                      <a:r>
                        <a:rPr lang="en-US" sz="2400" dirty="0">
                          <a:latin typeface="Californian FB" panose="0207040306080B030204" pitchFamily="18" charset="77"/>
                        </a:rPr>
                        <a:t>(Multi-threaded)</a:t>
                      </a:r>
                    </a:p>
                  </a:txBody>
                  <a:tcPr>
                    <a:solidFill>
                      <a:schemeClr val="bg2"/>
                    </a:solidFill>
                  </a:tcPr>
                </a:tc>
                <a:tc>
                  <a:txBody>
                    <a:bodyPr/>
                    <a:lstStyle/>
                    <a:p>
                      <a:r>
                        <a:rPr lang="en-US" sz="2400" dirty="0">
                          <a:latin typeface="Californian FB" panose="0207040306080B030204" pitchFamily="18" charset="77"/>
                        </a:rPr>
                        <a:t>0.3s</a:t>
                      </a:r>
                    </a:p>
                  </a:txBody>
                  <a:tcPr anchor="ctr">
                    <a:solidFill>
                      <a:schemeClr val="bg2"/>
                    </a:solidFill>
                  </a:tcPr>
                </a:tc>
                <a:tc>
                  <a:txBody>
                    <a:bodyPr/>
                    <a:lstStyle/>
                    <a:p>
                      <a:r>
                        <a:rPr lang="en-US" sz="2400" dirty="0">
                          <a:latin typeface="Californian FB" panose="0207040306080B030204" pitchFamily="18" charset="77"/>
                        </a:rPr>
                        <a:t>0.42s         [</a:t>
                      </a:r>
                      <a:r>
                        <a:rPr lang="en-US" sz="2400" dirty="0">
                          <a:solidFill>
                            <a:srgbClr val="C00000"/>
                          </a:solidFill>
                          <a:latin typeface="Californian FB" panose="0207040306080B030204" pitchFamily="18" charset="77"/>
                        </a:rPr>
                        <a:t>1.4x worse</a:t>
                      </a:r>
                      <a:r>
                        <a:rPr lang="en-US" sz="2400" dirty="0">
                          <a:latin typeface="Californian FB" panose="0207040306080B030204" pitchFamily="18" charset="77"/>
                        </a:rPr>
                        <a:t>]</a:t>
                      </a:r>
                    </a:p>
                  </a:txBody>
                  <a:tcPr anchor="ctr">
                    <a:solidFill>
                      <a:schemeClr val="bg2"/>
                    </a:solidFill>
                  </a:tcPr>
                </a:tc>
                <a:extLst>
                  <a:ext uri="{0D108BD9-81ED-4DB2-BD59-A6C34878D82A}">
                    <a16:rowId xmlns:a16="http://schemas.microsoft.com/office/drawing/2014/main" val="344114064"/>
                  </a:ext>
                </a:extLst>
              </a:tr>
              <a:tr h="801577">
                <a:tc>
                  <a:txBody>
                    <a:bodyPr/>
                    <a:lstStyle/>
                    <a:p>
                      <a:r>
                        <a:rPr lang="en-US" sz="2400" dirty="0">
                          <a:latin typeface="Californian FB" panose="0207040306080B030204" pitchFamily="18" charset="77"/>
                        </a:rPr>
                        <a:t>#Subnets</a:t>
                      </a:r>
                    </a:p>
                    <a:p>
                      <a:r>
                        <a:rPr lang="en-US" sz="2400" dirty="0">
                          <a:latin typeface="Californian FB" panose="0207040306080B030204" pitchFamily="18" charset="77"/>
                        </a:rPr>
                        <a:t>for Dispersal</a:t>
                      </a:r>
                    </a:p>
                  </a:txBody>
                  <a:tcPr>
                    <a:solidFill>
                      <a:schemeClr val="bg2"/>
                    </a:solidFill>
                  </a:tcPr>
                </a:tc>
                <a:tc>
                  <a:txBody>
                    <a:bodyPr/>
                    <a:lstStyle/>
                    <a:p>
                      <a:r>
                        <a:rPr lang="en-US" sz="2400" dirty="0">
                          <a:latin typeface="Californian FB" panose="0207040306080B030204" pitchFamily="18" charset="77"/>
                        </a:rPr>
                        <a:t>128</a:t>
                      </a:r>
                    </a:p>
                  </a:txBody>
                  <a:tcPr anchor="ctr">
                    <a:solidFill>
                      <a:schemeClr val="bg2"/>
                    </a:solidFill>
                  </a:tcPr>
                </a:tc>
                <a:tc>
                  <a:txBody>
                    <a:bodyPr/>
                    <a:lstStyle/>
                    <a:p>
                      <a:r>
                        <a:rPr lang="en-US" sz="2400" dirty="0">
                          <a:latin typeface="Californian FB" panose="0207040306080B030204" pitchFamily="18" charset="77"/>
                        </a:rPr>
                        <a:t>9216          [</a:t>
                      </a:r>
                      <a:r>
                        <a:rPr lang="en-US" sz="2400" dirty="0">
                          <a:solidFill>
                            <a:srgbClr val="C00000"/>
                          </a:solidFill>
                          <a:latin typeface="Californian FB" panose="0207040306080B030204" pitchFamily="18" charset="77"/>
                        </a:rPr>
                        <a:t>72x worse</a:t>
                      </a:r>
                      <a:r>
                        <a:rPr lang="en-US" sz="2400" dirty="0">
                          <a:latin typeface="Californian FB" panose="0207040306080B030204" pitchFamily="18" charset="77"/>
                        </a:rPr>
                        <a:t>] </a:t>
                      </a:r>
                    </a:p>
                  </a:txBody>
                  <a:tcPr anchor="ctr">
                    <a:solidFill>
                      <a:schemeClr val="bg2"/>
                    </a:solidFill>
                  </a:tcPr>
                </a:tc>
                <a:extLst>
                  <a:ext uri="{0D108BD9-81ED-4DB2-BD59-A6C34878D82A}">
                    <a16:rowId xmlns:a16="http://schemas.microsoft.com/office/drawing/2014/main" val="1395975919"/>
                  </a:ext>
                </a:extLst>
              </a:tr>
            </a:tbl>
          </a:graphicData>
        </a:graphic>
      </p:graphicFrame>
      <p:sp>
        <p:nvSpPr>
          <p:cNvPr id="3" name="Slide Number Placeholder 2">
            <a:extLst>
              <a:ext uri="{FF2B5EF4-FFF2-40B4-BE49-F238E27FC236}">
                <a16:creationId xmlns:a16="http://schemas.microsoft.com/office/drawing/2014/main" id="{CE656BE4-28E2-B581-AA3C-46547DD789B4}"/>
              </a:ext>
            </a:extLst>
          </p:cNvPr>
          <p:cNvSpPr>
            <a:spLocks noGrp="1"/>
          </p:cNvSpPr>
          <p:nvPr>
            <p:ph type="sldNum" sz="quarter" idx="12"/>
          </p:nvPr>
        </p:nvSpPr>
        <p:spPr/>
        <p:txBody>
          <a:bodyPr/>
          <a:lstStyle/>
          <a:p>
            <a:fld id="{59C26DE2-BFBF-B440-AF55-B2C5C80336AD}" type="slidenum">
              <a:rPr lang="en-US" smtClean="0"/>
              <a:t>17</a:t>
            </a:fld>
            <a:endParaRPr lang="en-US"/>
          </a:p>
        </p:txBody>
      </p:sp>
      <p:sp>
        <p:nvSpPr>
          <p:cNvPr id="5" name="Rounded Rectangular Callout 4">
            <a:extLst>
              <a:ext uri="{FF2B5EF4-FFF2-40B4-BE49-F238E27FC236}">
                <a16:creationId xmlns:a16="http://schemas.microsoft.com/office/drawing/2014/main" id="{70D5EC36-C8CA-63FE-91E1-78B600DFA854}"/>
              </a:ext>
            </a:extLst>
          </p:cNvPr>
          <p:cNvSpPr/>
          <p:nvPr/>
        </p:nvSpPr>
        <p:spPr>
          <a:xfrm>
            <a:off x="8983095" y="5799758"/>
            <a:ext cx="2840442" cy="556592"/>
          </a:xfrm>
          <a:prstGeom prst="wedgeRoundRectCallout">
            <a:avLst>
              <a:gd name="adj1" fmla="val -59422"/>
              <a:gd name="adj2" fmla="val -4167"/>
              <a:gd name="adj3" fmla="val 16667"/>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Californian FB" panose="0207040306080B030204" pitchFamily="18" charset="77"/>
              </a:rPr>
              <a:t>1225    </a:t>
            </a:r>
            <a:r>
              <a:rPr lang="en-US" sz="2300" b="1" u="sng" dirty="0">
                <a:solidFill>
                  <a:schemeClr val="tx1"/>
                </a:solidFill>
                <a:latin typeface="Californian FB" panose="0207040306080B030204" pitchFamily="18" charset="77"/>
              </a:rPr>
              <a:t>[9.5x worse]</a:t>
            </a:r>
          </a:p>
        </p:txBody>
      </p:sp>
      <p:sp>
        <p:nvSpPr>
          <p:cNvPr id="8" name="Rounded Rectangular Callout 7">
            <a:extLst>
              <a:ext uri="{FF2B5EF4-FFF2-40B4-BE49-F238E27FC236}">
                <a16:creationId xmlns:a16="http://schemas.microsoft.com/office/drawing/2014/main" id="{1FAE92C7-078E-5D85-3A2B-2229AB9A17EE}"/>
              </a:ext>
            </a:extLst>
          </p:cNvPr>
          <p:cNvSpPr/>
          <p:nvPr/>
        </p:nvSpPr>
        <p:spPr>
          <a:xfrm>
            <a:off x="8983094" y="1903111"/>
            <a:ext cx="2840442" cy="556592"/>
          </a:xfrm>
          <a:prstGeom prst="wedgeRoundRectCallout">
            <a:avLst>
              <a:gd name="adj1" fmla="val -60850"/>
              <a:gd name="adj2" fmla="val 595"/>
              <a:gd name="adj3" fmla="val 16667"/>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Californian FB" panose="0207040306080B030204" pitchFamily="18" charset="77"/>
              </a:rPr>
              <a:t>1.9 KB  [</a:t>
            </a:r>
            <a:r>
              <a:rPr lang="en-US" sz="2300" b="1" dirty="0">
                <a:solidFill>
                  <a:schemeClr val="accent6"/>
                </a:solidFill>
                <a:latin typeface="Californian FB" panose="0207040306080B030204" pitchFamily="18" charset="77"/>
              </a:rPr>
              <a:t>4.3x better</a:t>
            </a:r>
            <a:r>
              <a:rPr lang="en-US" sz="2300" b="1" dirty="0">
                <a:solidFill>
                  <a:schemeClr val="tx1"/>
                </a:solidFill>
                <a:latin typeface="Californian FB" panose="0207040306080B030204" pitchFamily="18" charset="77"/>
              </a:rPr>
              <a:t>]</a:t>
            </a:r>
          </a:p>
        </p:txBody>
      </p:sp>
      <p:sp>
        <p:nvSpPr>
          <p:cNvPr id="9" name="Rounded Rectangular Callout 8">
            <a:extLst>
              <a:ext uri="{FF2B5EF4-FFF2-40B4-BE49-F238E27FC236}">
                <a16:creationId xmlns:a16="http://schemas.microsoft.com/office/drawing/2014/main" id="{07E0CD29-AF59-09B0-8369-CC3D91943204}"/>
              </a:ext>
            </a:extLst>
          </p:cNvPr>
          <p:cNvSpPr/>
          <p:nvPr/>
        </p:nvSpPr>
        <p:spPr>
          <a:xfrm>
            <a:off x="8983094" y="2719197"/>
            <a:ext cx="2840442" cy="556592"/>
          </a:xfrm>
          <a:prstGeom prst="wedgeRoundRectCallout">
            <a:avLst>
              <a:gd name="adj1" fmla="val -66420"/>
              <a:gd name="adj2" fmla="val 10119"/>
              <a:gd name="adj3" fmla="val 16667"/>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Californian FB" panose="0207040306080B030204" pitchFamily="18" charset="77"/>
              </a:rPr>
              <a:t>60 KB [</a:t>
            </a:r>
            <a:r>
              <a:rPr lang="en-US" sz="2300" b="1" dirty="0">
                <a:solidFill>
                  <a:schemeClr val="accent6"/>
                </a:solidFill>
                <a:latin typeface="Californian FB" panose="0207040306080B030204" pitchFamily="18" charset="77"/>
              </a:rPr>
              <a:t>2.1x better</a:t>
            </a:r>
            <a:r>
              <a:rPr lang="en-US" sz="2300" b="1" dirty="0">
                <a:solidFill>
                  <a:schemeClr val="tx1"/>
                </a:solidFill>
                <a:latin typeface="Californian FB" panose="0207040306080B030204" pitchFamily="18" charset="77"/>
              </a:rPr>
              <a:t>]</a:t>
            </a:r>
          </a:p>
        </p:txBody>
      </p:sp>
      <p:sp>
        <p:nvSpPr>
          <p:cNvPr id="10" name="Rounded Rectangular Callout 9">
            <a:extLst>
              <a:ext uri="{FF2B5EF4-FFF2-40B4-BE49-F238E27FC236}">
                <a16:creationId xmlns:a16="http://schemas.microsoft.com/office/drawing/2014/main" id="{E8AF56AC-0506-9E41-47E1-8B44F184EE40}"/>
              </a:ext>
            </a:extLst>
          </p:cNvPr>
          <p:cNvSpPr/>
          <p:nvPr/>
        </p:nvSpPr>
        <p:spPr>
          <a:xfrm>
            <a:off x="8983094" y="3541292"/>
            <a:ext cx="2840442" cy="556592"/>
          </a:xfrm>
          <a:prstGeom prst="wedgeRoundRectCallout">
            <a:avLst>
              <a:gd name="adj1" fmla="val -66420"/>
              <a:gd name="adj2" fmla="val 10119"/>
              <a:gd name="adj3" fmla="val 16667"/>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Californian FB" panose="0207040306080B030204" pitchFamily="18" charset="77"/>
              </a:rPr>
              <a:t>32          [</a:t>
            </a:r>
            <a:r>
              <a:rPr lang="en-US" sz="2300" b="1" dirty="0">
                <a:solidFill>
                  <a:schemeClr val="accent6"/>
                </a:solidFill>
                <a:latin typeface="Californian FB" panose="0207040306080B030204" pitchFamily="18" charset="77"/>
              </a:rPr>
              <a:t>2x better</a:t>
            </a:r>
            <a:r>
              <a:rPr lang="en-US" sz="2300" b="1" dirty="0">
                <a:solidFill>
                  <a:schemeClr val="tx1"/>
                </a:solidFill>
                <a:latin typeface="Californian FB" panose="0207040306080B030204" pitchFamily="18" charset="77"/>
              </a:rPr>
              <a:t>]</a:t>
            </a:r>
          </a:p>
        </p:txBody>
      </p:sp>
      <p:sp>
        <p:nvSpPr>
          <p:cNvPr id="11" name="Rounded Rectangular Callout 10">
            <a:extLst>
              <a:ext uri="{FF2B5EF4-FFF2-40B4-BE49-F238E27FC236}">
                <a16:creationId xmlns:a16="http://schemas.microsoft.com/office/drawing/2014/main" id="{D6AE7A9E-B3ED-91EE-E3D2-C4C1E2A552CD}"/>
              </a:ext>
            </a:extLst>
          </p:cNvPr>
          <p:cNvSpPr/>
          <p:nvPr/>
        </p:nvSpPr>
        <p:spPr>
          <a:xfrm>
            <a:off x="8983094" y="4376180"/>
            <a:ext cx="2840442" cy="556592"/>
          </a:xfrm>
          <a:prstGeom prst="wedgeRoundRectCallout">
            <a:avLst>
              <a:gd name="adj1" fmla="val -58117"/>
              <a:gd name="adj2" fmla="val -6880"/>
              <a:gd name="adj3" fmla="val 16667"/>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latin typeface="Californian FB" panose="0207040306080B030204" pitchFamily="18" charset="77"/>
              </a:rPr>
              <a:t>24.4 KB [</a:t>
            </a:r>
            <a:r>
              <a:rPr lang="en-US" sz="2300" b="1" dirty="0">
                <a:solidFill>
                  <a:srgbClr val="C00000"/>
                </a:solidFill>
                <a:latin typeface="Californian FB" panose="0207040306080B030204" pitchFamily="18" charset="77"/>
              </a:rPr>
              <a:t>1.5x worse</a:t>
            </a:r>
            <a:r>
              <a:rPr lang="en-US" sz="2300" b="1" dirty="0">
                <a:solidFill>
                  <a:schemeClr val="tx1"/>
                </a:solidFill>
                <a:latin typeface="Californian FB" panose="0207040306080B030204" pitchFamily="18" charset="77"/>
              </a:rPr>
              <a:t>]</a:t>
            </a:r>
          </a:p>
        </p:txBody>
      </p:sp>
      <p:sp>
        <p:nvSpPr>
          <p:cNvPr id="12" name="Rounded Rectangular Callout 11">
            <a:extLst>
              <a:ext uri="{FF2B5EF4-FFF2-40B4-BE49-F238E27FC236}">
                <a16:creationId xmlns:a16="http://schemas.microsoft.com/office/drawing/2014/main" id="{0C0577CE-2F60-BEB2-1A8A-9CF64D7DDC36}"/>
              </a:ext>
            </a:extLst>
          </p:cNvPr>
          <p:cNvSpPr/>
          <p:nvPr/>
        </p:nvSpPr>
        <p:spPr>
          <a:xfrm>
            <a:off x="8983094" y="840658"/>
            <a:ext cx="2840442" cy="907256"/>
          </a:xfrm>
          <a:prstGeom prst="wedgeRoundRectCallout">
            <a:avLst>
              <a:gd name="adj1" fmla="val -71814"/>
              <a:gd name="adj2" fmla="val 2184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300" b="1" dirty="0">
                <a:latin typeface="Californian FB" panose="0207040306080B030204" pitchFamily="18" charset="77"/>
              </a:rPr>
              <a:t>Our construction</a:t>
            </a:r>
          </a:p>
          <a:p>
            <a:pPr algn="ctr"/>
            <a:r>
              <a:rPr lang="en-US" sz="2300" b="1" dirty="0">
                <a:latin typeface="Californian FB" panose="0207040306080B030204" pitchFamily="18" charset="77"/>
              </a:rPr>
              <a:t>with batching:</a:t>
            </a:r>
          </a:p>
        </p:txBody>
      </p:sp>
    </p:spTree>
    <p:extLst>
      <p:ext uri="{BB962C8B-B14F-4D97-AF65-F5344CB8AC3E}">
        <p14:creationId xmlns:p14="http://schemas.microsoft.com/office/powerpoint/2010/main" val="15852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E7AD1-2C3F-2101-BB9A-690AD47A2A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8EDB2-674B-185B-3018-2CBB65EF52AD}"/>
              </a:ext>
            </a:extLst>
          </p:cNvPr>
          <p:cNvSpPr>
            <a:spLocks noGrp="1"/>
          </p:cNvSpPr>
          <p:nvPr>
            <p:ph type="title"/>
          </p:nvPr>
        </p:nvSpPr>
        <p:spPr/>
        <p:txBody>
          <a:bodyPr/>
          <a:lstStyle/>
          <a:p>
            <a:r>
              <a:rPr lang="en-US" dirty="0"/>
              <a:t>Our Construction: Building Blocks</a:t>
            </a:r>
          </a:p>
        </p:txBody>
      </p:sp>
      <p:sp>
        <p:nvSpPr>
          <p:cNvPr id="3" name="Content Placeholder 2">
            <a:extLst>
              <a:ext uri="{FF2B5EF4-FFF2-40B4-BE49-F238E27FC236}">
                <a16:creationId xmlns:a16="http://schemas.microsoft.com/office/drawing/2014/main" id="{88445BB4-7218-DC77-EE70-7AAA8E5EE682}"/>
              </a:ext>
            </a:extLst>
          </p:cNvPr>
          <p:cNvSpPr>
            <a:spLocks noGrp="1"/>
          </p:cNvSpPr>
          <p:nvPr>
            <p:ph idx="1"/>
          </p:nvPr>
        </p:nvSpPr>
        <p:spPr/>
        <p:txBody>
          <a:bodyPr/>
          <a:lstStyle/>
          <a:p>
            <a:pPr>
              <a:lnSpc>
                <a:spcPct val="150000"/>
              </a:lnSpc>
            </a:pPr>
            <a:r>
              <a:rPr lang="en-US" dirty="0"/>
              <a:t>New DAS framework from</a:t>
            </a:r>
          </a:p>
          <a:p>
            <a:pPr marL="0" indent="0">
              <a:lnSpc>
                <a:spcPct val="150000"/>
              </a:lnSpc>
              <a:buNone/>
            </a:pPr>
            <a:endParaRPr lang="en-US" dirty="0"/>
          </a:p>
          <a:p>
            <a:pPr>
              <a:lnSpc>
                <a:spcPct val="150000"/>
              </a:lnSpc>
            </a:pPr>
            <a:r>
              <a:rPr lang="en-US" dirty="0"/>
              <a:t>Apply framework to:</a:t>
            </a:r>
          </a:p>
        </p:txBody>
      </p:sp>
      <p:sp>
        <p:nvSpPr>
          <p:cNvPr id="5" name="Rounded Rectangle 4">
            <a:extLst>
              <a:ext uri="{FF2B5EF4-FFF2-40B4-BE49-F238E27FC236}">
                <a16:creationId xmlns:a16="http://schemas.microsoft.com/office/drawing/2014/main" id="{1420DBA9-92EA-FC54-FC31-E80E33315216}"/>
              </a:ext>
            </a:extLst>
          </p:cNvPr>
          <p:cNvSpPr/>
          <p:nvPr/>
        </p:nvSpPr>
        <p:spPr>
          <a:xfrm>
            <a:off x="1941534" y="2283253"/>
            <a:ext cx="3181610" cy="753719"/>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Code with locality</a:t>
            </a:r>
          </a:p>
        </p:txBody>
      </p:sp>
      <p:sp>
        <p:nvSpPr>
          <p:cNvPr id="6" name="Rounded Rectangle 5">
            <a:extLst>
              <a:ext uri="{FF2B5EF4-FFF2-40B4-BE49-F238E27FC236}">
                <a16:creationId xmlns:a16="http://schemas.microsoft.com/office/drawing/2014/main" id="{E1928DAF-77A0-2D68-36EF-713C963A8C4E}"/>
              </a:ext>
            </a:extLst>
          </p:cNvPr>
          <p:cNvSpPr/>
          <p:nvPr/>
        </p:nvSpPr>
        <p:spPr>
          <a:xfrm>
            <a:off x="7171053" y="2283254"/>
            <a:ext cx="4116886" cy="753716"/>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 commitment with locality</a:t>
            </a:r>
          </a:p>
        </p:txBody>
      </p:sp>
      <p:sp>
        <p:nvSpPr>
          <p:cNvPr id="7" name="Rounded Rectangle 6">
            <a:extLst>
              <a:ext uri="{FF2B5EF4-FFF2-40B4-BE49-F238E27FC236}">
                <a16:creationId xmlns:a16="http://schemas.microsoft.com/office/drawing/2014/main" id="{E61CE1C8-0F5F-09D4-46C8-B19DCB5079E5}"/>
              </a:ext>
            </a:extLst>
          </p:cNvPr>
          <p:cNvSpPr/>
          <p:nvPr/>
        </p:nvSpPr>
        <p:spPr>
          <a:xfrm>
            <a:off x="1941534" y="3952803"/>
            <a:ext cx="3181610" cy="1070134"/>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Multiplicity Codes</a:t>
            </a:r>
          </a:p>
        </p:txBody>
      </p:sp>
      <p:sp>
        <p:nvSpPr>
          <p:cNvPr id="8" name="Rounded Rectangle 7">
            <a:extLst>
              <a:ext uri="{FF2B5EF4-FFF2-40B4-BE49-F238E27FC236}">
                <a16:creationId xmlns:a16="http://schemas.microsoft.com/office/drawing/2014/main" id="{8ED7E4F4-6830-DD33-B7A5-44EFF240E73B}"/>
              </a:ext>
            </a:extLst>
          </p:cNvPr>
          <p:cNvSpPr/>
          <p:nvPr/>
        </p:nvSpPr>
        <p:spPr>
          <a:xfrm>
            <a:off x="7171053" y="3952801"/>
            <a:ext cx="4116886" cy="1070136"/>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New Multivariate Polynomial Commitment scheme</a:t>
            </a:r>
          </a:p>
        </p:txBody>
      </p:sp>
      <p:sp>
        <p:nvSpPr>
          <p:cNvPr id="9" name="Plus 8">
            <a:extLst>
              <a:ext uri="{FF2B5EF4-FFF2-40B4-BE49-F238E27FC236}">
                <a16:creationId xmlns:a16="http://schemas.microsoft.com/office/drawing/2014/main" id="{D50BDB37-2677-C0EF-9046-29A1DBE894B3}"/>
              </a:ext>
            </a:extLst>
          </p:cNvPr>
          <p:cNvSpPr/>
          <p:nvPr/>
        </p:nvSpPr>
        <p:spPr>
          <a:xfrm>
            <a:off x="5761973" y="4169074"/>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0" name="Plus 9">
            <a:extLst>
              <a:ext uri="{FF2B5EF4-FFF2-40B4-BE49-F238E27FC236}">
                <a16:creationId xmlns:a16="http://schemas.microsoft.com/office/drawing/2014/main" id="{51C56E3C-9153-84F3-43AF-617B024AB81C}"/>
              </a:ext>
            </a:extLst>
          </p:cNvPr>
          <p:cNvSpPr/>
          <p:nvPr/>
        </p:nvSpPr>
        <p:spPr>
          <a:xfrm>
            <a:off x="5761973" y="2399379"/>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1" name="Rectangle 10">
            <a:extLst>
              <a:ext uri="{FF2B5EF4-FFF2-40B4-BE49-F238E27FC236}">
                <a16:creationId xmlns:a16="http://schemas.microsoft.com/office/drawing/2014/main" id="{AE939B20-B0DB-6358-5B48-67CB87972FC1}"/>
              </a:ext>
            </a:extLst>
          </p:cNvPr>
          <p:cNvSpPr/>
          <p:nvPr/>
        </p:nvSpPr>
        <p:spPr>
          <a:xfrm>
            <a:off x="0" y="3206663"/>
            <a:ext cx="12192000" cy="3651337"/>
          </a:xfrm>
          <a:prstGeom prst="rect">
            <a:avLst/>
          </a:prstGeom>
          <a:solidFill>
            <a:schemeClr val="bg2">
              <a:lumMod val="75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4" name="Slide Number Placeholder 3">
            <a:extLst>
              <a:ext uri="{FF2B5EF4-FFF2-40B4-BE49-F238E27FC236}">
                <a16:creationId xmlns:a16="http://schemas.microsoft.com/office/drawing/2014/main" id="{4A61FAC0-0CC7-DBA8-0099-7280DF490074}"/>
              </a:ext>
            </a:extLst>
          </p:cNvPr>
          <p:cNvSpPr>
            <a:spLocks noGrp="1"/>
          </p:cNvSpPr>
          <p:nvPr>
            <p:ph type="sldNum" sz="quarter" idx="12"/>
          </p:nvPr>
        </p:nvSpPr>
        <p:spPr/>
        <p:txBody>
          <a:bodyPr/>
          <a:lstStyle/>
          <a:p>
            <a:fld id="{59C26DE2-BFBF-B440-AF55-B2C5C80336AD}" type="slidenum">
              <a:rPr lang="en-US" smtClean="0"/>
              <a:t>18</a:t>
            </a:fld>
            <a:endParaRPr lang="en-US"/>
          </a:p>
        </p:txBody>
      </p:sp>
    </p:spTree>
    <p:extLst>
      <p:ext uri="{BB962C8B-B14F-4D97-AF65-F5344CB8AC3E}">
        <p14:creationId xmlns:p14="http://schemas.microsoft.com/office/powerpoint/2010/main" val="62014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19C3-D2D2-8F90-FE65-B7FF7DCD20B9}"/>
              </a:ext>
            </a:extLst>
          </p:cNvPr>
          <p:cNvSpPr>
            <a:spLocks noGrp="1"/>
          </p:cNvSpPr>
          <p:nvPr>
            <p:ph type="title"/>
          </p:nvPr>
        </p:nvSpPr>
        <p:spPr>
          <a:xfrm>
            <a:off x="232269" y="221905"/>
            <a:ext cx="11959731" cy="1325563"/>
          </a:xfrm>
        </p:spPr>
        <p:txBody>
          <a:bodyPr>
            <a:normAutofit/>
          </a:bodyPr>
          <a:lstStyle/>
          <a:p>
            <a:r>
              <a:rPr lang="en-US" sz="4300" dirty="0"/>
              <a:t>Framework for Data Availability Sampling </a:t>
            </a:r>
            <a:r>
              <a:rPr lang="en-US" sz="2800" dirty="0"/>
              <a:t>[HASW23]</a:t>
            </a:r>
            <a:endParaRPr lang="en-US" sz="3600" dirty="0"/>
          </a:p>
        </p:txBody>
      </p:sp>
      <p:sp>
        <p:nvSpPr>
          <p:cNvPr id="4" name="Rectangle 3">
            <a:extLst>
              <a:ext uri="{FF2B5EF4-FFF2-40B4-BE49-F238E27FC236}">
                <a16:creationId xmlns:a16="http://schemas.microsoft.com/office/drawing/2014/main" id="{71A6CF42-FCCA-B28D-8D15-C08068A2A0A2}"/>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34F3F7B4-1511-1D88-1C14-CFED42DB63DC}"/>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A49AF632-EC58-5C1C-A7FC-BF9A84DD6BCE}"/>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C1E20CF6-A345-FBD1-FCCB-6A4D44D12201}"/>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45233E6D-A882-46CB-833C-6C409ACAD02E}"/>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4702CE6-EA95-2D52-9D21-0AC5ADA606C0}"/>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B4702CE6-EA95-2D52-9D21-0AC5ADA606C0}"/>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DF2FEA3-FDC5-FBF5-FA5D-DD8776428EE2}"/>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0DF2FEA3-FDC5-FBF5-FA5D-DD8776428EE2}"/>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522E77E-D295-60B1-E870-F4AADA00C77B}"/>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8522E77E-D295-60B1-E870-F4AADA00C77B}"/>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13E59EA3-40EB-5C0D-AB3F-51FB2F2DE4FA}"/>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BE7A705A-48E6-B401-9157-91CFC081D031}"/>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A9FCB17C-3E65-6B1D-E909-FBF28B13A2B9}"/>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C76362AF-E820-F535-92AE-82EC665B853C}"/>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7A0AABF-9042-C100-32B6-972E9D4C3516}"/>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A7A0AABF-9042-C100-32B6-972E9D4C3516}"/>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9D31A2-01A3-69DB-0A90-FBEF14857C5D}"/>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6C9D31A2-01A3-69DB-0A90-FBEF14857C5D}"/>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F56A702A-4C7B-5D92-2EEB-81BF052AF01C}"/>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499BD98-C51B-E112-40A1-B91E39B29607}"/>
              </a:ext>
            </a:extLst>
          </p:cNvPr>
          <p:cNvSpPr txBox="1"/>
          <p:nvPr/>
        </p:nvSpPr>
        <p:spPr>
          <a:xfrm>
            <a:off x="5488784" y="2408898"/>
            <a:ext cx="5175580" cy="523220"/>
          </a:xfrm>
          <a:prstGeom prst="rect">
            <a:avLst/>
          </a:prstGeom>
          <a:noFill/>
        </p:spPr>
        <p:txBody>
          <a:bodyPr wrap="square" rtlCol="0">
            <a:spAutoFit/>
          </a:bodyPr>
          <a:lstStyle/>
          <a:p>
            <a:r>
              <a:rPr lang="en-US" sz="2800" dirty="0">
                <a:latin typeface="Californian FB" panose="0207040306080B030204" pitchFamily="18" charset="77"/>
              </a:rPr>
              <a:t>Encode using Erasure code</a:t>
            </a:r>
          </a:p>
        </p:txBody>
      </p:sp>
      <p:sp>
        <p:nvSpPr>
          <p:cNvPr id="28" name="TextBox 27">
            <a:extLst>
              <a:ext uri="{FF2B5EF4-FFF2-40B4-BE49-F238E27FC236}">
                <a16:creationId xmlns:a16="http://schemas.microsoft.com/office/drawing/2014/main" id="{D87ACC47-B898-7AAC-19AF-39F5FA8B0C14}"/>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sp>
        <p:nvSpPr>
          <p:cNvPr id="29" name="TextBox 28">
            <a:extLst>
              <a:ext uri="{FF2B5EF4-FFF2-40B4-BE49-F238E27FC236}">
                <a16:creationId xmlns:a16="http://schemas.microsoft.com/office/drawing/2014/main" id="{65363C40-395C-0DAD-4E5A-9233DB0897A7}"/>
              </a:ext>
            </a:extLst>
          </p:cNvPr>
          <p:cNvSpPr txBox="1"/>
          <p:nvPr/>
        </p:nvSpPr>
        <p:spPr>
          <a:xfrm>
            <a:off x="1321444" y="4874741"/>
            <a:ext cx="1046196" cy="461665"/>
          </a:xfrm>
          <a:prstGeom prst="rect">
            <a:avLst/>
          </a:prstGeom>
          <a:noFill/>
          <a:ln w="19050">
            <a:solidFill>
              <a:schemeClr val="accent5">
                <a:lumMod val="75000"/>
              </a:schemeClr>
            </a:solidFill>
          </a:ln>
        </p:spPr>
        <p:txBody>
          <a:bodyPr wrap="square" rtlCol="0">
            <a:spAutoFit/>
          </a:bodyPr>
          <a:lstStyle/>
          <a:p>
            <a:pPr algn="ctr"/>
            <a:r>
              <a:rPr lang="en-US" sz="2400" dirty="0">
                <a:solidFill>
                  <a:schemeClr val="accent5">
                    <a:lumMod val="75000"/>
                  </a:schemeClr>
                </a:solidFill>
                <a:latin typeface="Californian FB" panose="0207040306080B030204" pitchFamily="18" charset="77"/>
              </a:rPr>
              <a:t>Verify</a:t>
            </a:r>
          </a:p>
        </p:txBody>
      </p:sp>
      <p:sp>
        <p:nvSpPr>
          <p:cNvPr id="30" name="TextBox 29">
            <a:extLst>
              <a:ext uri="{FF2B5EF4-FFF2-40B4-BE49-F238E27FC236}">
                <a16:creationId xmlns:a16="http://schemas.microsoft.com/office/drawing/2014/main" id="{927F67D1-57B7-CBDB-E1F9-B189FF14B0B5}"/>
              </a:ext>
            </a:extLst>
          </p:cNvPr>
          <p:cNvSpPr txBox="1"/>
          <p:nvPr/>
        </p:nvSpPr>
        <p:spPr>
          <a:xfrm>
            <a:off x="156525" y="5478624"/>
            <a:ext cx="3374833" cy="954107"/>
          </a:xfrm>
          <a:prstGeom prst="rect">
            <a:avLst/>
          </a:prstGeom>
          <a:noFill/>
        </p:spPr>
        <p:txBody>
          <a:bodyPr wrap="square" rtlCol="0">
            <a:spAutoFit/>
          </a:bodyPr>
          <a:lstStyle/>
          <a:p>
            <a:pPr algn="ctr"/>
            <a:r>
              <a:rPr lang="en-US" sz="2800" dirty="0">
                <a:latin typeface="Californian FB" panose="0207040306080B030204" pitchFamily="18" charset="77"/>
              </a:rPr>
              <a:t>Query random positions of encoding</a:t>
            </a:r>
          </a:p>
        </p:txBody>
      </p:sp>
      <p:pic>
        <p:nvPicPr>
          <p:cNvPr id="31" name="Google Shape;77;p15">
            <a:extLst>
              <a:ext uri="{FF2B5EF4-FFF2-40B4-BE49-F238E27FC236}">
                <a16:creationId xmlns:a16="http://schemas.microsoft.com/office/drawing/2014/main" id="{4351DA15-66DE-5B1E-FF98-7ADEC20F692A}"/>
              </a:ext>
            </a:extLst>
          </p:cNvPr>
          <p:cNvPicPr preferRelativeResize="0"/>
          <p:nvPr/>
        </p:nvPicPr>
        <p:blipFill>
          <a:blip r:embed="rId8">
            <a:alphaModFix/>
          </a:blip>
          <a:stretch>
            <a:fillRect/>
          </a:stretch>
        </p:blipFill>
        <p:spPr>
          <a:xfrm>
            <a:off x="4786462" y="5750949"/>
            <a:ext cx="834050" cy="1095717"/>
          </a:xfrm>
          <a:prstGeom prst="rect">
            <a:avLst/>
          </a:prstGeom>
          <a:noFill/>
          <a:ln>
            <a:noFill/>
          </a:ln>
        </p:spPr>
      </p:pic>
      <p:cxnSp>
        <p:nvCxnSpPr>
          <p:cNvPr id="32" name="Straight Arrow Connector 31">
            <a:extLst>
              <a:ext uri="{FF2B5EF4-FFF2-40B4-BE49-F238E27FC236}">
                <a16:creationId xmlns:a16="http://schemas.microsoft.com/office/drawing/2014/main" id="{2217914B-1E66-4ED0-DB90-86E8E847A57B}"/>
              </a:ext>
            </a:extLst>
          </p:cNvPr>
          <p:cNvCxnSpPr>
            <a:cxnSpLocks/>
            <a:stCxn id="31" idx="0"/>
          </p:cNvCxnSpPr>
          <p:nvPr/>
        </p:nvCxnSpPr>
        <p:spPr>
          <a:xfrm flipH="1" flipV="1">
            <a:off x="4174435" y="4615749"/>
            <a:ext cx="1029052" cy="113520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1818E36-1592-C81B-197E-7BC31B03A15B}"/>
              </a:ext>
            </a:extLst>
          </p:cNvPr>
          <p:cNvCxnSpPr>
            <a:cxnSpLocks/>
            <a:stCxn id="31" idx="0"/>
          </p:cNvCxnSpPr>
          <p:nvPr/>
        </p:nvCxnSpPr>
        <p:spPr>
          <a:xfrm flipV="1">
            <a:off x="5203487" y="4574395"/>
            <a:ext cx="0" cy="1176554"/>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060A958-F6AE-57DD-FA57-F1E4CEC3C3EA}"/>
              </a:ext>
            </a:extLst>
          </p:cNvPr>
          <p:cNvCxnSpPr>
            <a:cxnSpLocks/>
            <a:stCxn id="31" idx="0"/>
          </p:cNvCxnSpPr>
          <p:nvPr/>
        </p:nvCxnSpPr>
        <p:spPr>
          <a:xfrm flipV="1">
            <a:off x="5203487" y="4468617"/>
            <a:ext cx="2081233" cy="1282332"/>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5" name="Cloud Callout 44">
                <a:extLst>
                  <a:ext uri="{FF2B5EF4-FFF2-40B4-BE49-F238E27FC236}">
                    <a16:creationId xmlns:a16="http://schemas.microsoft.com/office/drawing/2014/main" id="{8D6885E9-A862-20C4-7BA5-BAB58ED29974}"/>
                  </a:ext>
                </a:extLst>
              </p:cNvPr>
              <p:cNvSpPr/>
              <p:nvPr/>
            </p:nvSpPr>
            <p:spPr>
              <a:xfrm>
                <a:off x="6333744" y="5565237"/>
                <a:ext cx="5751443" cy="1216531"/>
              </a:xfrm>
              <a:prstGeom prst="cloudCallout">
                <a:avLst>
                  <a:gd name="adj1" fmla="val -59077"/>
                  <a:gd name="adj2" fmla="val -6079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alifornian FB" panose="0207040306080B030204" pitchFamily="18" charset="77"/>
                  </a:rPr>
                  <a:t>How can the verifier check that </a:t>
                </a:r>
                <a14:m>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up>
                        <m:r>
                          <a:rPr lang="en-US" sz="2400" b="0" i="0" smtClean="0">
                            <a:latin typeface="Cambria Math" panose="02040503050406030204" pitchFamily="18" charset="0"/>
                          </a:rPr>
                          <m:t>′</m:t>
                        </m:r>
                      </m:sup>
                    </m:sSubSup>
                  </m:oMath>
                </a14:m>
                <a:r>
                  <a:rPr lang="en-US" sz="2400" dirty="0">
                    <a:latin typeface="Californian FB" panose="0207040306080B030204" pitchFamily="18" charset="77"/>
                  </a:rPr>
                  <a:t> is correct?</a:t>
                </a:r>
              </a:p>
            </p:txBody>
          </p:sp>
        </mc:Choice>
        <mc:Fallback xmlns="">
          <p:sp>
            <p:nvSpPr>
              <p:cNvPr id="45" name="Cloud Callout 44">
                <a:extLst>
                  <a:ext uri="{FF2B5EF4-FFF2-40B4-BE49-F238E27FC236}">
                    <a16:creationId xmlns:a16="http://schemas.microsoft.com/office/drawing/2014/main" id="{8D6885E9-A862-20C4-7BA5-BAB58ED29974}"/>
                  </a:ext>
                </a:extLst>
              </p:cNvPr>
              <p:cNvSpPr>
                <a:spLocks noRot="1" noChangeAspect="1" noMove="1" noResize="1" noEditPoints="1" noAdjustHandles="1" noChangeArrowheads="1" noChangeShapeType="1" noTextEdit="1"/>
              </p:cNvSpPr>
              <p:nvPr/>
            </p:nvSpPr>
            <p:spPr>
              <a:xfrm>
                <a:off x="6333744" y="5565237"/>
                <a:ext cx="5751443" cy="1216531"/>
              </a:xfrm>
              <a:prstGeom prst="cloudCallout">
                <a:avLst>
                  <a:gd name="adj1" fmla="val -59077"/>
                  <a:gd name="adj2" fmla="val -60790"/>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2D03FE5-3BBD-DD55-6B70-51539F84C2D8}"/>
                  </a:ext>
                </a:extLst>
              </p:cNvPr>
              <p:cNvSpPr txBox="1"/>
              <p:nvPr/>
            </p:nvSpPr>
            <p:spPr>
              <a:xfrm>
                <a:off x="4194047" y="5246496"/>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up>
                          <m:r>
                            <a:rPr lang="en-US" sz="2400" b="0" i="0" smtClean="0">
                              <a:latin typeface="Cambria Math" panose="02040503050406030204" pitchFamily="18" charset="0"/>
                            </a:rPr>
                            <m:t>′</m:t>
                          </m:r>
                        </m:sup>
                      </m:sSubSup>
                    </m:oMath>
                  </m:oMathPara>
                </a14:m>
                <a:endParaRPr lang="en-US" sz="2400" dirty="0">
                  <a:latin typeface="Californian FB" panose="0207040306080B030204" pitchFamily="18" charset="77"/>
                </a:endParaRPr>
              </a:p>
            </p:txBody>
          </p:sp>
        </mc:Choice>
        <mc:Fallback xmlns="">
          <p:sp>
            <p:nvSpPr>
              <p:cNvPr id="47" name="TextBox 46">
                <a:extLst>
                  <a:ext uri="{FF2B5EF4-FFF2-40B4-BE49-F238E27FC236}">
                    <a16:creationId xmlns:a16="http://schemas.microsoft.com/office/drawing/2014/main" id="{E2D03FE5-3BBD-DD55-6B70-51539F84C2D8}"/>
                  </a:ext>
                </a:extLst>
              </p:cNvPr>
              <p:cNvSpPr txBox="1">
                <a:spLocks noRot="1" noChangeAspect="1" noMove="1" noResize="1" noEditPoints="1" noAdjustHandles="1" noChangeArrowheads="1" noChangeShapeType="1" noTextEdit="1"/>
              </p:cNvSpPr>
              <p:nvPr/>
            </p:nvSpPr>
            <p:spPr>
              <a:xfrm>
                <a:off x="4194047" y="5246496"/>
                <a:ext cx="677174"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DD7E55E-392E-331F-CA06-0396AFB8385B}"/>
                  </a:ext>
                </a:extLst>
              </p:cNvPr>
              <p:cNvSpPr txBox="1"/>
              <p:nvPr/>
            </p:nvSpPr>
            <p:spPr>
              <a:xfrm>
                <a:off x="5145024" y="4894339"/>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3</m:t>
                          </m:r>
                        </m:sub>
                        <m:sup>
                          <m:r>
                            <a:rPr lang="en-US" sz="2400" b="0" i="0" smtClean="0">
                              <a:latin typeface="Cambria Math" panose="02040503050406030204" pitchFamily="18" charset="0"/>
                            </a:rPr>
                            <m:t>′</m:t>
                          </m:r>
                        </m:sup>
                      </m:sSubSup>
                    </m:oMath>
                  </m:oMathPara>
                </a14:m>
                <a:endParaRPr lang="en-US" sz="2400" dirty="0">
                  <a:latin typeface="Californian FB" panose="0207040306080B030204" pitchFamily="18" charset="77"/>
                </a:endParaRPr>
              </a:p>
            </p:txBody>
          </p:sp>
        </mc:Choice>
        <mc:Fallback xmlns="">
          <p:sp>
            <p:nvSpPr>
              <p:cNvPr id="48" name="TextBox 47">
                <a:extLst>
                  <a:ext uri="{FF2B5EF4-FFF2-40B4-BE49-F238E27FC236}">
                    <a16:creationId xmlns:a16="http://schemas.microsoft.com/office/drawing/2014/main" id="{DDD7E55E-392E-331F-CA06-0396AFB8385B}"/>
                  </a:ext>
                </a:extLst>
              </p:cNvPr>
              <p:cNvSpPr txBox="1">
                <a:spLocks noRot="1" noChangeAspect="1" noMove="1" noResize="1" noEditPoints="1" noAdjustHandles="1" noChangeArrowheads="1" noChangeShapeType="1" noTextEdit="1"/>
              </p:cNvSpPr>
              <p:nvPr/>
            </p:nvSpPr>
            <p:spPr>
              <a:xfrm>
                <a:off x="5145024" y="4894339"/>
                <a:ext cx="677174"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487B774-6FBB-537A-DE38-343F9E6D8BFF}"/>
                  </a:ext>
                </a:extLst>
              </p:cNvPr>
              <p:cNvSpPr txBox="1"/>
              <p:nvPr/>
            </p:nvSpPr>
            <p:spPr>
              <a:xfrm>
                <a:off x="6309966" y="4909932"/>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𝑛</m:t>
                          </m:r>
                        </m:sub>
                        <m:sup>
                          <m:r>
                            <a:rPr lang="en-US" sz="2400" b="0" i="0" smtClean="0">
                              <a:latin typeface="Cambria Math" panose="02040503050406030204" pitchFamily="18" charset="0"/>
                            </a:rPr>
                            <m:t>′</m:t>
                          </m:r>
                        </m:sup>
                      </m:sSubSup>
                    </m:oMath>
                  </m:oMathPara>
                </a14:m>
                <a:endParaRPr lang="en-US" sz="2400" dirty="0">
                  <a:latin typeface="Californian FB" panose="0207040306080B030204" pitchFamily="18" charset="77"/>
                </a:endParaRPr>
              </a:p>
            </p:txBody>
          </p:sp>
        </mc:Choice>
        <mc:Fallback xmlns="">
          <p:sp>
            <p:nvSpPr>
              <p:cNvPr id="49" name="TextBox 48">
                <a:extLst>
                  <a:ext uri="{FF2B5EF4-FFF2-40B4-BE49-F238E27FC236}">
                    <a16:creationId xmlns:a16="http://schemas.microsoft.com/office/drawing/2014/main" id="{1487B774-6FBB-537A-DE38-343F9E6D8BFF}"/>
                  </a:ext>
                </a:extLst>
              </p:cNvPr>
              <p:cNvSpPr txBox="1">
                <a:spLocks noRot="1" noChangeAspect="1" noMove="1" noResize="1" noEditPoints="1" noAdjustHandles="1" noChangeArrowheads="1" noChangeShapeType="1" noTextEdit="1"/>
              </p:cNvSpPr>
              <p:nvPr/>
            </p:nvSpPr>
            <p:spPr>
              <a:xfrm>
                <a:off x="6309966" y="4909932"/>
                <a:ext cx="677174" cy="461665"/>
              </a:xfrm>
              <a:prstGeom prst="rect">
                <a:avLst/>
              </a:prstGeom>
              <a:blipFill>
                <a:blip r:embed="rId12"/>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0D50716-1777-51E7-7494-E40BA0BD8878}"/>
              </a:ext>
            </a:extLst>
          </p:cNvPr>
          <p:cNvCxnSpPr>
            <a:cxnSpLocks/>
            <a:stCxn id="10" idx="2"/>
          </p:cNvCxnSpPr>
          <p:nvPr/>
        </p:nvCxnSpPr>
        <p:spPr>
          <a:xfrm>
            <a:off x="4194048" y="3467694"/>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C69E699-6A36-8CC7-FCBA-282CA43B7EB3}"/>
              </a:ext>
            </a:extLst>
          </p:cNvPr>
          <p:cNvCxnSpPr>
            <a:cxnSpLocks/>
            <a:stCxn id="11" idx="2"/>
          </p:cNvCxnSpPr>
          <p:nvPr/>
        </p:nvCxnSpPr>
        <p:spPr>
          <a:xfrm>
            <a:off x="4669536" y="3467694"/>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7A92B81-DE90-A2D7-0995-D3751916F188}"/>
              </a:ext>
            </a:extLst>
          </p:cNvPr>
          <p:cNvCxnSpPr>
            <a:cxnSpLocks/>
            <a:stCxn id="17" idx="2"/>
          </p:cNvCxnSpPr>
          <p:nvPr/>
        </p:nvCxnSpPr>
        <p:spPr>
          <a:xfrm>
            <a:off x="7522464" y="3467694"/>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2DF982FF-DE9A-9345-E9F0-004C88E71D3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3515" y="3710979"/>
            <a:ext cx="757638" cy="757638"/>
          </a:xfrm>
          <a:prstGeom prst="rect">
            <a:avLst/>
          </a:prstGeom>
        </p:spPr>
      </p:pic>
      <p:pic>
        <p:nvPicPr>
          <p:cNvPr id="25" name="Graphic 24" descr="Database outline">
            <a:extLst>
              <a:ext uri="{FF2B5EF4-FFF2-40B4-BE49-F238E27FC236}">
                <a16:creationId xmlns:a16="http://schemas.microsoft.com/office/drawing/2014/main" id="{8552BAF4-6FC2-0F8D-3488-FDC9F02448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10142" y="3719622"/>
            <a:ext cx="757638" cy="757638"/>
          </a:xfrm>
          <a:prstGeom prst="rect">
            <a:avLst/>
          </a:prstGeom>
        </p:spPr>
      </p:pic>
      <p:pic>
        <p:nvPicPr>
          <p:cNvPr id="35" name="Graphic 34" descr="Database outline">
            <a:extLst>
              <a:ext uri="{FF2B5EF4-FFF2-40B4-BE49-F238E27FC236}">
                <a16:creationId xmlns:a16="http://schemas.microsoft.com/office/drawing/2014/main" id="{D41833ED-3C94-DD46-0C95-B5A2DC98BC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19167" y="3710979"/>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98A9A5F-B645-9C64-C5E9-D585B839250E}"/>
                  </a:ext>
                </a:extLst>
              </p:cNvPr>
              <p:cNvSpPr txBox="1"/>
              <p:nvPr/>
            </p:nvSpPr>
            <p:spPr>
              <a:xfrm>
                <a:off x="5759373" y="3885613"/>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F98A9A5F-B645-9C64-C5E9-D585B839250E}"/>
                  </a:ext>
                </a:extLst>
              </p:cNvPr>
              <p:cNvSpPr txBox="1">
                <a:spLocks noRot="1" noChangeAspect="1" noMove="1" noResize="1" noEditPoints="1" noAdjustHandles="1" noChangeArrowheads="1" noChangeShapeType="1" noTextEdit="1"/>
              </p:cNvSpPr>
              <p:nvPr/>
            </p:nvSpPr>
            <p:spPr>
              <a:xfrm>
                <a:off x="5759373" y="3885613"/>
                <a:ext cx="673254" cy="492443"/>
              </a:xfrm>
              <a:prstGeom prst="rect">
                <a:avLst/>
              </a:prstGeom>
              <a:blipFill>
                <a:blip r:embed="rId15"/>
                <a:stretch>
                  <a:fillRect/>
                </a:stretch>
              </a:blipFill>
            </p:spPr>
            <p:txBody>
              <a:bodyPr/>
              <a:lstStyle/>
              <a:p>
                <a:r>
                  <a:rPr lang="en-US">
                    <a:noFill/>
                  </a:rPr>
                  <a:t> </a:t>
                </a:r>
              </a:p>
            </p:txBody>
          </p:sp>
        </mc:Fallback>
      </mc:AlternateContent>
      <p:pic>
        <p:nvPicPr>
          <p:cNvPr id="9" name="Graphic 8" descr="Document outline">
            <a:extLst>
              <a:ext uri="{FF2B5EF4-FFF2-40B4-BE49-F238E27FC236}">
                <a16:creationId xmlns:a16="http://schemas.microsoft.com/office/drawing/2014/main" id="{BB7731CF-C47D-C00F-AD7B-C5540DFFD9C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023750" y="1608693"/>
            <a:ext cx="782822" cy="782822"/>
          </a:xfrm>
          <a:prstGeom prst="rect">
            <a:avLst/>
          </a:prstGeom>
        </p:spPr>
      </p:pic>
      <p:sp>
        <p:nvSpPr>
          <p:cNvPr id="19" name="Slide Number Placeholder 18">
            <a:extLst>
              <a:ext uri="{FF2B5EF4-FFF2-40B4-BE49-F238E27FC236}">
                <a16:creationId xmlns:a16="http://schemas.microsoft.com/office/drawing/2014/main" id="{FF729EA4-78E4-7E6B-64B9-006F2B4FC103}"/>
              </a:ext>
            </a:extLst>
          </p:cNvPr>
          <p:cNvSpPr>
            <a:spLocks noGrp="1"/>
          </p:cNvSpPr>
          <p:nvPr>
            <p:ph type="sldNum" sz="quarter" idx="12"/>
          </p:nvPr>
        </p:nvSpPr>
        <p:spPr/>
        <p:txBody>
          <a:bodyPr/>
          <a:lstStyle/>
          <a:p>
            <a:fld id="{59C26DE2-BFBF-B440-AF55-B2C5C80336AD}" type="slidenum">
              <a:rPr lang="en-US" smtClean="0"/>
              <a:t>19</a:t>
            </a:fld>
            <a:endParaRPr lang="en-US"/>
          </a:p>
        </p:txBody>
      </p:sp>
    </p:spTree>
    <p:extLst>
      <p:ext uri="{BB962C8B-B14F-4D97-AF65-F5344CB8AC3E}">
        <p14:creationId xmlns:p14="http://schemas.microsoft.com/office/powerpoint/2010/main" val="31342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p:bldP spid="27" grpId="0"/>
      <p:bldP spid="28" grpId="0" animBg="1"/>
      <p:bldP spid="29" grpId="0" animBg="1"/>
      <p:bldP spid="30" grpId="0"/>
      <p:bldP spid="45" grpId="0" animBg="1"/>
      <p:bldP spid="47" grpId="0"/>
      <p:bldP spid="48" grpId="0"/>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48F4-BB26-60DC-3CBB-AC44667F57E9}"/>
              </a:ext>
            </a:extLst>
          </p:cNvPr>
          <p:cNvSpPr>
            <a:spLocks noGrp="1"/>
          </p:cNvSpPr>
          <p:nvPr>
            <p:ph type="title"/>
          </p:nvPr>
        </p:nvSpPr>
        <p:spPr/>
        <p:txBody>
          <a:bodyPr/>
          <a:lstStyle/>
          <a:p>
            <a:r>
              <a:rPr lang="en-US" dirty="0"/>
              <a:t>The need to scale Consensus</a:t>
            </a:r>
          </a:p>
        </p:txBody>
      </p:sp>
      <p:pic>
        <p:nvPicPr>
          <p:cNvPr id="6"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44BDFCC9-0BDB-F9E0-663F-1067248DA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292" y="2167004"/>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4699D0CF-3998-47EA-1A3C-D02EC5F35E69}"/>
              </a:ext>
            </a:extLst>
          </p:cNvPr>
          <p:cNvCxnSpPr>
            <a:cxnSpLocks/>
          </p:cNvCxnSpPr>
          <p:nvPr/>
        </p:nvCxnSpPr>
        <p:spPr>
          <a:xfrm>
            <a:off x="1728593" y="2598812"/>
            <a:ext cx="71398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18" name="Graphic 17" descr="Document outline">
            <a:extLst>
              <a:ext uri="{FF2B5EF4-FFF2-40B4-BE49-F238E27FC236}">
                <a16:creationId xmlns:a16="http://schemas.microsoft.com/office/drawing/2014/main" id="{A9B3768E-60A0-0E0E-AB6A-E8E0187A54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3" y="1964515"/>
            <a:ext cx="662996" cy="662996"/>
          </a:xfrm>
          <a:prstGeom prst="rect">
            <a:avLst/>
          </a:prstGeom>
        </p:spPr>
      </p:pic>
      <p:pic>
        <p:nvPicPr>
          <p:cNvPr id="21" name="Graphic 20" descr="Document outline">
            <a:extLst>
              <a:ext uri="{FF2B5EF4-FFF2-40B4-BE49-F238E27FC236}">
                <a16:creationId xmlns:a16="http://schemas.microsoft.com/office/drawing/2014/main" id="{310B7AA8-E833-8B2B-2D8C-66E0575895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3025" y="2199667"/>
            <a:ext cx="662996" cy="662996"/>
          </a:xfrm>
          <a:prstGeom prst="rect">
            <a:avLst/>
          </a:prstGeom>
        </p:spPr>
      </p:pic>
      <p:pic>
        <p:nvPicPr>
          <p:cNvPr id="22" name="Graphic 21" descr="Document outline">
            <a:extLst>
              <a:ext uri="{FF2B5EF4-FFF2-40B4-BE49-F238E27FC236}">
                <a16:creationId xmlns:a16="http://schemas.microsoft.com/office/drawing/2014/main" id="{51B573B1-E571-BDE4-ACF6-7BD55FD014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03754" y="2199667"/>
            <a:ext cx="662996" cy="662996"/>
          </a:xfrm>
          <a:prstGeom prst="rect">
            <a:avLst/>
          </a:prstGeom>
        </p:spPr>
      </p:pic>
      <p:pic>
        <p:nvPicPr>
          <p:cNvPr id="23" name="Graphic 22" descr="Document outline">
            <a:extLst>
              <a:ext uri="{FF2B5EF4-FFF2-40B4-BE49-F238E27FC236}">
                <a16:creationId xmlns:a16="http://schemas.microsoft.com/office/drawing/2014/main" id="{4632A782-3C5C-2C9B-3D41-C903366513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4235" y="2203166"/>
            <a:ext cx="662996" cy="662996"/>
          </a:xfrm>
          <a:prstGeom prst="rect">
            <a:avLst/>
          </a:prstGeom>
        </p:spPr>
      </p:pic>
      <p:pic>
        <p:nvPicPr>
          <p:cNvPr id="24" name="Graphic 23" descr="Document outline">
            <a:extLst>
              <a:ext uri="{FF2B5EF4-FFF2-40B4-BE49-F238E27FC236}">
                <a16:creationId xmlns:a16="http://schemas.microsoft.com/office/drawing/2014/main" id="{F267DCB6-5491-F949-4561-A5CFC9D7E3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91209" y="2199667"/>
            <a:ext cx="662996" cy="662996"/>
          </a:xfrm>
          <a:prstGeom prst="rect">
            <a:avLst/>
          </a:prstGeom>
        </p:spPr>
      </p:pic>
      <p:sp>
        <p:nvSpPr>
          <p:cNvPr id="26" name="TextBox 25">
            <a:extLst>
              <a:ext uri="{FF2B5EF4-FFF2-40B4-BE49-F238E27FC236}">
                <a16:creationId xmlns:a16="http://schemas.microsoft.com/office/drawing/2014/main" id="{DCAF51EE-70E9-8008-0B63-A3C13EFE90A9}"/>
              </a:ext>
            </a:extLst>
          </p:cNvPr>
          <p:cNvSpPr txBox="1"/>
          <p:nvPr/>
        </p:nvSpPr>
        <p:spPr>
          <a:xfrm>
            <a:off x="3216442" y="3888520"/>
            <a:ext cx="1486884" cy="461665"/>
          </a:xfrm>
          <a:prstGeom prst="rect">
            <a:avLst/>
          </a:prstGeom>
          <a:noFill/>
        </p:spPr>
        <p:txBody>
          <a:bodyPr wrap="square" rtlCol="0">
            <a:spAutoFit/>
          </a:bodyPr>
          <a:lstStyle/>
          <a:p>
            <a:r>
              <a:rPr lang="en-US" sz="2400" dirty="0">
                <a:latin typeface="Californian FB" panose="0207040306080B030204" pitchFamily="18" charset="77"/>
              </a:rPr>
              <a:t>Validators</a:t>
            </a:r>
          </a:p>
        </p:txBody>
      </p:sp>
      <p:cxnSp>
        <p:nvCxnSpPr>
          <p:cNvPr id="27" name="Straight Arrow Connector 26">
            <a:extLst>
              <a:ext uri="{FF2B5EF4-FFF2-40B4-BE49-F238E27FC236}">
                <a16:creationId xmlns:a16="http://schemas.microsoft.com/office/drawing/2014/main" id="{2ADCD10F-7FB1-A235-FCA5-F11EF3EA0A30}"/>
              </a:ext>
            </a:extLst>
          </p:cNvPr>
          <p:cNvCxnSpPr/>
          <p:nvPr/>
        </p:nvCxnSpPr>
        <p:spPr>
          <a:xfrm>
            <a:off x="5795904" y="2589471"/>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Document outline">
            <a:extLst>
              <a:ext uri="{FF2B5EF4-FFF2-40B4-BE49-F238E27FC236}">
                <a16:creationId xmlns:a16="http://schemas.microsoft.com/office/drawing/2014/main" id="{782A7D31-69A1-B6E3-A46A-49913D7F5E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648" y="2741871"/>
            <a:ext cx="662996" cy="662996"/>
          </a:xfrm>
          <a:prstGeom prst="rect">
            <a:avLst/>
          </a:prstGeom>
        </p:spPr>
      </p:pic>
      <p:pic>
        <p:nvPicPr>
          <p:cNvPr id="29"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3CAFF058-7013-4D8C-BB98-D3C652700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95" y="308263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D47585BD-E4C4-EA8A-4AA6-AB910A4AD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67" y="1355802"/>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3D2A9A41-037A-E944-B654-076AB38EE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688" y="292524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6C660A43-654B-E9A3-0E33-E5336477A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73" y="2011935"/>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2A6B39B0-B3E4-F7EC-E1DC-53D0D0C20C1E}"/>
              </a:ext>
            </a:extLst>
          </p:cNvPr>
          <p:cNvCxnSpPr/>
          <p:nvPr/>
        </p:nvCxnSpPr>
        <p:spPr>
          <a:xfrm>
            <a:off x="9267701" y="2513373"/>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3DB4B2C0-A312-E303-93BF-C475DAD42814}"/>
              </a:ext>
            </a:extLst>
          </p:cNvPr>
          <p:cNvSpPr txBox="1"/>
          <p:nvPr/>
        </p:nvSpPr>
        <p:spPr>
          <a:xfrm>
            <a:off x="10113328" y="2297929"/>
            <a:ext cx="1486884" cy="461665"/>
          </a:xfrm>
          <a:prstGeom prst="rect">
            <a:avLst/>
          </a:prstGeom>
          <a:noFill/>
        </p:spPr>
        <p:txBody>
          <a:bodyPr wrap="square" rtlCol="0">
            <a:spAutoFit/>
          </a:bodyPr>
          <a:lstStyle/>
          <a:p>
            <a:r>
              <a:rPr lang="en-US" sz="2400" dirty="0">
                <a:latin typeface="Californian FB" panose="0207040306080B030204" pitchFamily="18" charset="77"/>
              </a:rPr>
              <a:t>Execution</a:t>
            </a:r>
          </a:p>
        </p:txBody>
      </p:sp>
      <p:sp>
        <p:nvSpPr>
          <p:cNvPr id="3" name="Slide Number Placeholder 2">
            <a:extLst>
              <a:ext uri="{FF2B5EF4-FFF2-40B4-BE49-F238E27FC236}">
                <a16:creationId xmlns:a16="http://schemas.microsoft.com/office/drawing/2014/main" id="{2E029587-8837-FE08-1DD4-CA268A572E46}"/>
              </a:ext>
            </a:extLst>
          </p:cNvPr>
          <p:cNvSpPr>
            <a:spLocks noGrp="1"/>
          </p:cNvSpPr>
          <p:nvPr>
            <p:ph type="sldNum" sz="quarter" idx="12"/>
          </p:nvPr>
        </p:nvSpPr>
        <p:spPr/>
        <p:txBody>
          <a:bodyPr/>
          <a:lstStyle/>
          <a:p>
            <a:fld id="{59C26DE2-BFBF-B440-AF55-B2C5C80336AD}" type="slidenum">
              <a:rPr lang="en-US" smtClean="0"/>
              <a:t>2</a:t>
            </a:fld>
            <a:endParaRPr lang="en-US"/>
          </a:p>
        </p:txBody>
      </p:sp>
    </p:spTree>
    <p:extLst>
      <p:ext uri="{BB962C8B-B14F-4D97-AF65-F5344CB8AC3E}">
        <p14:creationId xmlns:p14="http://schemas.microsoft.com/office/powerpoint/2010/main" val="246440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BA52-ADAC-91EB-6471-41DF6AEF67DA}"/>
              </a:ext>
            </a:extLst>
          </p:cNvPr>
          <p:cNvSpPr>
            <a:spLocks noGrp="1"/>
          </p:cNvSpPr>
          <p:nvPr>
            <p:ph type="title"/>
          </p:nvPr>
        </p:nvSpPr>
        <p:spPr/>
        <p:txBody>
          <a:bodyPr/>
          <a:lstStyle/>
          <a:p>
            <a:r>
              <a:rPr lang="en-US" dirty="0"/>
              <a:t>Erasure Code Commitment </a:t>
            </a:r>
            <a:r>
              <a:rPr lang="en-US" sz="2800" dirty="0"/>
              <a:t>[HASW23]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BD3FD5-9AE0-F003-3616-48A96E52E62A}"/>
                  </a:ext>
                </a:extLst>
              </p:cNvPr>
              <p:cNvSpPr>
                <a:spLocks noGrp="1"/>
              </p:cNvSpPr>
              <p:nvPr>
                <p:ph idx="1"/>
              </p:nvPr>
            </p:nvSpPr>
            <p:spPr>
              <a:xfrm>
                <a:off x="232269" y="1583252"/>
                <a:ext cx="11442895" cy="4340470"/>
              </a:xfrm>
            </p:spPr>
            <p:txBody>
              <a:bodyPr>
                <a:normAutofit lnSpcReduction="10000"/>
              </a:bodyPr>
              <a:lstStyle/>
              <a:p>
                <a:pPr marL="0" indent="0">
                  <a:buNone/>
                </a:pPr>
                <a:r>
                  <a:rPr lang="en-US" dirty="0"/>
                  <a:t>Can commit to data </a:t>
                </a:r>
                <a:r>
                  <a:rPr lang="en-US" dirty="0" err="1"/>
                  <a:t>w.r.t.</a:t>
                </a:r>
                <a:r>
                  <a:rPr lang="en-US" dirty="0"/>
                  <a:t> code </a:t>
                </a:r>
                <a14:m>
                  <m:oMath xmlns:m="http://schemas.openxmlformats.org/officeDocument/2006/math">
                    <m:r>
                      <a:rPr lang="en-US" b="0" i="1" smtClean="0">
                        <a:latin typeface="Cambria Math" panose="02040503050406030204" pitchFamily="18" charset="0"/>
                      </a:rPr>
                      <m:t>𝐶</m:t>
                    </m:r>
                  </m:oMath>
                </a14:m>
                <a:r>
                  <a:rPr lang="en-US" dirty="0"/>
                  <a:t> </a:t>
                </a:r>
                <a:r>
                  <a:rPr lang="en-US" dirty="0" err="1"/>
                  <a:t>s.t.</a:t>
                </a:r>
                <a:r>
                  <a:rPr lang="en-US" dirty="0"/>
                  <a:t> we can open to any position of the encoding.</a:t>
                </a:r>
              </a:p>
              <a:p>
                <a:pPr>
                  <a:lnSpc>
                    <a:spcPct val="120000"/>
                  </a:lnSpc>
                </a:pPr>
                <a:r>
                  <a:rPr lang="en-US" dirty="0"/>
                  <a:t>Setup()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𝑐𝑘</m:t>
                    </m:r>
                  </m:oMath>
                </a14:m>
                <a:endParaRPr lang="en-US" dirty="0"/>
              </a:p>
              <a:p>
                <a:pPr>
                  <a:lnSpc>
                    <a:spcPct val="120000"/>
                  </a:lnSpc>
                </a:pPr>
                <a:r>
                  <a:rPr lang="en-US" dirty="0"/>
                  <a:t>Commit(</a:t>
                </a:r>
                <a14:m>
                  <m:oMath xmlns:m="http://schemas.openxmlformats.org/officeDocument/2006/math">
                    <m:r>
                      <a:rPr lang="en-US" b="0" i="1" smtClean="0">
                        <a:latin typeface="Cambria Math" panose="02040503050406030204" pitchFamily="18" charset="0"/>
                      </a:rPr>
                      <m:t>𝑐𝑘</m:t>
                    </m:r>
                    <m:r>
                      <a:rPr lang="en-US" b="0" i="1" smtClean="0">
                        <a:latin typeface="Cambria Math" panose="02040503050406030204" pitchFamily="18" charset="0"/>
                      </a:rPr>
                      <m:t>, </m:t>
                    </m:r>
                    <m:r>
                      <a:rPr lang="en-US" b="0" i="1" smtClean="0">
                        <a:latin typeface="Cambria Math" panose="02040503050406030204" pitchFamily="18" charset="0"/>
                      </a:rPr>
                      <m:t>𝑑𝑎𝑡𝑎</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𝑐𝑜𝑚</m:t>
                    </m:r>
                  </m:oMath>
                </a14:m>
                <a:endParaRPr lang="en-US" dirty="0"/>
              </a:p>
              <a:p>
                <a:pPr>
                  <a:lnSpc>
                    <a:spcPct val="120000"/>
                  </a:lnSpc>
                </a:pPr>
                <a:r>
                  <a:rPr lang="en-US" dirty="0"/>
                  <a:t>Open(</a:t>
                </a:r>
                <a14:m>
                  <m:oMath xmlns:m="http://schemas.openxmlformats.org/officeDocument/2006/math">
                    <m:r>
                      <a:rPr lang="en-US" b="0" i="1" smtClean="0">
                        <a:latin typeface="Cambria Math" panose="02040503050406030204" pitchFamily="18" charset="0"/>
                      </a:rPr>
                      <m:t>𝑐𝑘</m:t>
                    </m:r>
                    <m:r>
                      <a:rPr lang="en-US" b="0" i="1" smtClean="0">
                        <a:latin typeface="Cambria Math" panose="02040503050406030204" pitchFamily="18" charset="0"/>
                      </a:rPr>
                      <m:t>,</m:t>
                    </m:r>
                    <m:r>
                      <a:rPr lang="en-US" b="0" i="1" smtClean="0">
                        <a:latin typeface="Cambria Math" panose="02040503050406030204" pitchFamily="18" charset="0"/>
                      </a:rPr>
                      <m:t>𝑑𝑎𝑡𝑎</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endParaRPr lang="en-US" dirty="0"/>
              </a:p>
              <a:p>
                <a:pPr>
                  <a:lnSpc>
                    <a:spcPct val="120000"/>
                  </a:lnSpc>
                </a:pPr>
                <a:r>
                  <a:rPr lang="en-US" dirty="0" err="1"/>
                  <a:t>CVerify</a:t>
                </a:r>
                <a:r>
                  <a:rPr lang="en-US" dirty="0"/>
                  <a:t>(</a:t>
                </a:r>
                <a14:m>
                  <m:oMath xmlns:m="http://schemas.openxmlformats.org/officeDocument/2006/math">
                    <m:r>
                      <a:rPr lang="en-US" b="0" i="1" smtClean="0">
                        <a:latin typeface="Cambria Math" panose="02040503050406030204" pitchFamily="18" charset="0"/>
                      </a:rPr>
                      <m:t>𝑐𝑘</m:t>
                    </m:r>
                    <m:r>
                      <a:rPr lang="en-US" b="0" i="1" smtClean="0">
                        <a:latin typeface="Cambria Math" panose="02040503050406030204" pitchFamily="18" charset="0"/>
                      </a:rPr>
                      <m:t>, </m:t>
                    </m:r>
                    <m:r>
                      <a:rPr lang="en-US" b="0" i="1" smtClean="0">
                        <a:latin typeface="Cambria Math" panose="02040503050406030204" pitchFamily="18" charset="0"/>
                      </a:rPr>
                      <m:t>𝑐𝑜𝑚</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r>
                  <a:rPr lang="en-US"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a14:m>
                <a:endParaRPr lang="en-US" b="0" dirty="0"/>
              </a:p>
              <a:p>
                <a:pPr marL="0" indent="0">
                  <a:lnSpc>
                    <a:spcPct val="120000"/>
                  </a:lnSpc>
                  <a:buNone/>
                </a:pPr>
                <a:endParaRPr lang="en-US" dirty="0"/>
              </a:p>
              <a:p>
                <a:pPr marL="0" indent="0">
                  <a:lnSpc>
                    <a:spcPct val="120000"/>
                  </a:lnSpc>
                  <a:buNone/>
                </a:pPr>
                <a:r>
                  <a:rPr lang="en-US" dirty="0"/>
                  <a:t>Properties: Correctness &amp; Binding [see paper for details]</a:t>
                </a:r>
              </a:p>
            </p:txBody>
          </p:sp>
        </mc:Choice>
        <mc:Fallback xmlns="">
          <p:sp>
            <p:nvSpPr>
              <p:cNvPr id="3" name="Content Placeholder 2">
                <a:extLst>
                  <a:ext uri="{FF2B5EF4-FFF2-40B4-BE49-F238E27FC236}">
                    <a16:creationId xmlns:a16="http://schemas.microsoft.com/office/drawing/2014/main" id="{D4BD3FD5-9AE0-F003-3616-48A96E52E62A}"/>
                  </a:ext>
                </a:extLst>
              </p:cNvPr>
              <p:cNvSpPr>
                <a:spLocks noGrp="1" noRot="1" noChangeAspect="1" noMove="1" noResize="1" noEditPoints="1" noAdjustHandles="1" noChangeArrowheads="1" noChangeShapeType="1" noTextEdit="1"/>
              </p:cNvSpPr>
              <p:nvPr>
                <p:ph idx="1"/>
              </p:nvPr>
            </p:nvSpPr>
            <p:spPr>
              <a:xfrm>
                <a:off x="232269" y="1583252"/>
                <a:ext cx="11442895" cy="4340470"/>
              </a:xfrm>
              <a:blipFill>
                <a:blip r:embed="rId3"/>
                <a:stretch>
                  <a:fillRect l="-1109" t="-3207" r="-1109" b="-34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D2BB28A-2A8A-1C74-93A2-5B957A259A16}"/>
              </a:ext>
            </a:extLst>
          </p:cNvPr>
          <p:cNvSpPr>
            <a:spLocks noGrp="1"/>
          </p:cNvSpPr>
          <p:nvPr>
            <p:ph type="sldNum" sz="quarter" idx="12"/>
          </p:nvPr>
        </p:nvSpPr>
        <p:spPr/>
        <p:txBody>
          <a:bodyPr/>
          <a:lstStyle/>
          <a:p>
            <a:fld id="{59C26DE2-BFBF-B440-AF55-B2C5C80336AD}" type="slidenum">
              <a:rPr lang="en-US" smtClean="0"/>
              <a:t>20</a:t>
            </a:fld>
            <a:endParaRPr lang="en-US"/>
          </a:p>
        </p:txBody>
      </p:sp>
    </p:spTree>
    <p:extLst>
      <p:ext uri="{BB962C8B-B14F-4D97-AF65-F5344CB8AC3E}">
        <p14:creationId xmlns:p14="http://schemas.microsoft.com/office/powerpoint/2010/main" val="486124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FA0A9-CE35-8484-5B47-70D1DD7CC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ADD69-190C-25F5-B45D-C24BE5233EE5}"/>
              </a:ext>
            </a:extLst>
          </p:cNvPr>
          <p:cNvSpPr>
            <a:spLocks noGrp="1"/>
          </p:cNvSpPr>
          <p:nvPr>
            <p:ph type="title"/>
          </p:nvPr>
        </p:nvSpPr>
        <p:spPr>
          <a:xfrm>
            <a:off x="232269" y="221905"/>
            <a:ext cx="11959731" cy="1325563"/>
          </a:xfrm>
        </p:spPr>
        <p:txBody>
          <a:bodyPr>
            <a:normAutofit/>
          </a:bodyPr>
          <a:lstStyle/>
          <a:p>
            <a:r>
              <a:rPr lang="en-US" sz="4300" dirty="0"/>
              <a:t>Framework for Data Availability Sampling </a:t>
            </a:r>
            <a:r>
              <a:rPr lang="en-US" sz="2800" dirty="0"/>
              <a:t>[HASW23]</a:t>
            </a:r>
          </a:p>
        </p:txBody>
      </p:sp>
      <p:sp>
        <p:nvSpPr>
          <p:cNvPr id="4" name="Rectangle 3">
            <a:extLst>
              <a:ext uri="{FF2B5EF4-FFF2-40B4-BE49-F238E27FC236}">
                <a16:creationId xmlns:a16="http://schemas.microsoft.com/office/drawing/2014/main" id="{A21B4157-320A-2CCA-92C4-119B0083D098}"/>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9504801D-4698-FC0C-2ED3-DFB98F0172D9}"/>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004C249B-499F-1B3A-C46A-D0E694E34995}"/>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C5752E04-AB02-7C03-3F20-CE83E37A42E1}"/>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4C90A69C-FAD3-7787-03FC-4475C10E980B}"/>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627047A-5689-9E82-7CBB-3CBFBD23B1B4}"/>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A627047A-5689-9E82-7CBB-3CBFBD23B1B4}"/>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E89B9CB-3101-3DF8-8C5E-76E8030B424C}"/>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5E89B9CB-3101-3DF8-8C5E-76E8030B424C}"/>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F6AA07C-4A82-D1BA-71EF-90193DFEED08}"/>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8F6AA07C-4A82-D1BA-71EF-90193DFEED08}"/>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831B7B76-1DA5-1922-EA6E-8184B4C1A024}"/>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42616038-A653-36EC-43D7-DD3C08155358}"/>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46FDD281-C1A9-CDC4-C754-CD1B1191BAA9}"/>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340AAAEF-0C2F-93B6-C1CF-B62FADC61590}"/>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3EBBB7B-8F7A-117F-B62E-98129C0118B7}"/>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33EBBB7B-8F7A-117F-B62E-98129C0118B7}"/>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4EE9A7-E60F-4597-C3F3-60C82D016578}"/>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354EE9A7-E60F-4597-C3F3-60C82D016578}"/>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D25DECD9-1DFB-767C-215F-BC39D3E51D22}"/>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1003E62-B433-089E-3FE6-F82CD24AF3C9}"/>
              </a:ext>
            </a:extLst>
          </p:cNvPr>
          <p:cNvSpPr txBox="1"/>
          <p:nvPr/>
        </p:nvSpPr>
        <p:spPr>
          <a:xfrm>
            <a:off x="5488784" y="2408898"/>
            <a:ext cx="5175580" cy="523220"/>
          </a:xfrm>
          <a:prstGeom prst="rect">
            <a:avLst/>
          </a:prstGeom>
          <a:noFill/>
        </p:spPr>
        <p:txBody>
          <a:bodyPr wrap="square" rtlCol="0">
            <a:spAutoFit/>
          </a:bodyPr>
          <a:lstStyle/>
          <a:p>
            <a:r>
              <a:rPr lang="en-US" sz="2800" dirty="0">
                <a:latin typeface="Californian FB" panose="0207040306080B030204" pitchFamily="18" charset="77"/>
              </a:rPr>
              <a:t>Encode using Erasure code</a:t>
            </a:r>
          </a:p>
        </p:txBody>
      </p:sp>
      <p:sp>
        <p:nvSpPr>
          <p:cNvPr id="28" name="TextBox 27">
            <a:extLst>
              <a:ext uri="{FF2B5EF4-FFF2-40B4-BE49-F238E27FC236}">
                <a16:creationId xmlns:a16="http://schemas.microsoft.com/office/drawing/2014/main" id="{AC274C61-43E0-144B-7BB3-F27611D05183}"/>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sp>
        <p:nvSpPr>
          <p:cNvPr id="29" name="TextBox 28">
            <a:extLst>
              <a:ext uri="{FF2B5EF4-FFF2-40B4-BE49-F238E27FC236}">
                <a16:creationId xmlns:a16="http://schemas.microsoft.com/office/drawing/2014/main" id="{5FA42509-CF4E-EF38-6DFD-24D90BCDF3DC}"/>
              </a:ext>
            </a:extLst>
          </p:cNvPr>
          <p:cNvSpPr txBox="1"/>
          <p:nvPr/>
        </p:nvSpPr>
        <p:spPr>
          <a:xfrm>
            <a:off x="1321444" y="4874741"/>
            <a:ext cx="1046196" cy="461665"/>
          </a:xfrm>
          <a:prstGeom prst="rect">
            <a:avLst/>
          </a:prstGeom>
          <a:noFill/>
          <a:ln w="19050">
            <a:solidFill>
              <a:schemeClr val="accent5">
                <a:lumMod val="75000"/>
              </a:schemeClr>
            </a:solidFill>
          </a:ln>
        </p:spPr>
        <p:txBody>
          <a:bodyPr wrap="square" rtlCol="0">
            <a:spAutoFit/>
          </a:bodyPr>
          <a:lstStyle/>
          <a:p>
            <a:pPr algn="ctr"/>
            <a:r>
              <a:rPr lang="en-US" sz="2400" dirty="0">
                <a:solidFill>
                  <a:schemeClr val="accent5">
                    <a:lumMod val="75000"/>
                  </a:schemeClr>
                </a:solidFill>
                <a:latin typeface="Californian FB" panose="0207040306080B030204" pitchFamily="18" charset="77"/>
              </a:rPr>
              <a:t>Verify</a:t>
            </a:r>
          </a:p>
        </p:txBody>
      </p:sp>
      <p:sp>
        <p:nvSpPr>
          <p:cNvPr id="30" name="TextBox 29">
            <a:extLst>
              <a:ext uri="{FF2B5EF4-FFF2-40B4-BE49-F238E27FC236}">
                <a16:creationId xmlns:a16="http://schemas.microsoft.com/office/drawing/2014/main" id="{C73A9C63-C6DC-7EC0-5FD8-4F7BF5E8665A}"/>
              </a:ext>
            </a:extLst>
          </p:cNvPr>
          <p:cNvSpPr txBox="1"/>
          <p:nvPr/>
        </p:nvSpPr>
        <p:spPr>
          <a:xfrm>
            <a:off x="249213" y="5307903"/>
            <a:ext cx="3374833" cy="830997"/>
          </a:xfrm>
          <a:prstGeom prst="rect">
            <a:avLst/>
          </a:prstGeom>
          <a:noFill/>
        </p:spPr>
        <p:txBody>
          <a:bodyPr wrap="square" rtlCol="0">
            <a:spAutoFit/>
          </a:bodyPr>
          <a:lstStyle/>
          <a:p>
            <a:pPr algn="ctr"/>
            <a:r>
              <a:rPr lang="en-US" sz="2400" dirty="0">
                <a:latin typeface="Californian FB" panose="0207040306080B030204" pitchFamily="18" charset="77"/>
              </a:rPr>
              <a:t>Query random positions of encoding</a:t>
            </a:r>
          </a:p>
        </p:txBody>
      </p:sp>
      <p:pic>
        <p:nvPicPr>
          <p:cNvPr id="31" name="Google Shape;77;p15">
            <a:extLst>
              <a:ext uri="{FF2B5EF4-FFF2-40B4-BE49-F238E27FC236}">
                <a16:creationId xmlns:a16="http://schemas.microsoft.com/office/drawing/2014/main" id="{B3F3BC89-FAFD-AD21-7C0A-C21B3C2AF4AF}"/>
              </a:ext>
            </a:extLst>
          </p:cNvPr>
          <p:cNvPicPr preferRelativeResize="0"/>
          <p:nvPr/>
        </p:nvPicPr>
        <p:blipFill>
          <a:blip r:embed="rId8">
            <a:alphaModFix/>
          </a:blip>
          <a:stretch>
            <a:fillRect/>
          </a:stretch>
        </p:blipFill>
        <p:spPr>
          <a:xfrm>
            <a:off x="5239538" y="5762283"/>
            <a:ext cx="834050" cy="1095717"/>
          </a:xfrm>
          <a:prstGeom prst="rect">
            <a:avLst/>
          </a:prstGeom>
          <a:noFill/>
          <a:ln>
            <a:noFill/>
          </a:ln>
        </p:spPr>
      </p:pic>
      <p:cxnSp>
        <p:nvCxnSpPr>
          <p:cNvPr id="32" name="Straight Arrow Connector 31">
            <a:extLst>
              <a:ext uri="{FF2B5EF4-FFF2-40B4-BE49-F238E27FC236}">
                <a16:creationId xmlns:a16="http://schemas.microsoft.com/office/drawing/2014/main" id="{13B70907-6090-3CC6-0BBA-8A99D6219FB8}"/>
              </a:ext>
            </a:extLst>
          </p:cNvPr>
          <p:cNvCxnSpPr>
            <a:cxnSpLocks/>
            <a:stCxn id="31" idx="0"/>
            <a:endCxn id="3" idx="2"/>
          </p:cNvCxnSpPr>
          <p:nvPr/>
        </p:nvCxnSpPr>
        <p:spPr>
          <a:xfrm flipH="1" flipV="1">
            <a:off x="4152334" y="5295333"/>
            <a:ext cx="1504229"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F3AE00B-5B7C-E80A-833D-6BA829757D2C}"/>
              </a:ext>
            </a:extLst>
          </p:cNvPr>
          <p:cNvCxnSpPr>
            <a:cxnSpLocks/>
            <a:stCxn id="31" idx="0"/>
          </p:cNvCxnSpPr>
          <p:nvPr/>
        </p:nvCxnSpPr>
        <p:spPr>
          <a:xfrm flipH="1" flipV="1">
            <a:off x="5239538" y="5143216"/>
            <a:ext cx="417025" cy="619067"/>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273D054-C775-E4EC-AABB-EA04FE91E445}"/>
              </a:ext>
            </a:extLst>
          </p:cNvPr>
          <p:cNvCxnSpPr>
            <a:cxnSpLocks/>
            <a:stCxn id="31" idx="0"/>
            <a:endCxn id="35" idx="2"/>
          </p:cNvCxnSpPr>
          <p:nvPr/>
        </p:nvCxnSpPr>
        <p:spPr>
          <a:xfrm flipV="1">
            <a:off x="5656563" y="5295333"/>
            <a:ext cx="1941423"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46B93735-FE24-101A-1AEF-489BF6C9157C}"/>
              </a:ext>
            </a:extLst>
          </p:cNvPr>
          <p:cNvCxnSpPr>
            <a:cxnSpLocks/>
          </p:cNvCxnSpPr>
          <p:nvPr/>
        </p:nvCxnSpPr>
        <p:spPr>
          <a:xfrm>
            <a:off x="4194048" y="4294410"/>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8294D81-B24A-0461-BC7E-6BAFBC5C9ABA}"/>
              </a:ext>
            </a:extLst>
          </p:cNvPr>
          <p:cNvCxnSpPr>
            <a:cxnSpLocks/>
          </p:cNvCxnSpPr>
          <p:nvPr/>
        </p:nvCxnSpPr>
        <p:spPr>
          <a:xfrm>
            <a:off x="4669536" y="4294410"/>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D6FF0DBF-897D-F32B-368E-3CAB11198EA2}"/>
              </a:ext>
            </a:extLst>
          </p:cNvPr>
          <p:cNvCxnSpPr>
            <a:cxnSpLocks/>
          </p:cNvCxnSpPr>
          <p:nvPr/>
        </p:nvCxnSpPr>
        <p:spPr>
          <a:xfrm>
            <a:off x="7522464" y="4294410"/>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A45F0F8C-710D-8D31-F7B5-246B1EBCBE6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73515" y="4537695"/>
            <a:ext cx="757638" cy="757638"/>
          </a:xfrm>
          <a:prstGeom prst="rect">
            <a:avLst/>
          </a:prstGeom>
        </p:spPr>
      </p:pic>
      <p:pic>
        <p:nvPicPr>
          <p:cNvPr id="25" name="Graphic 24" descr="Database outline">
            <a:extLst>
              <a:ext uri="{FF2B5EF4-FFF2-40B4-BE49-F238E27FC236}">
                <a16:creationId xmlns:a16="http://schemas.microsoft.com/office/drawing/2014/main" id="{45326132-7F20-8543-DAED-EECC6069F1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10142" y="4546338"/>
            <a:ext cx="757638" cy="757638"/>
          </a:xfrm>
          <a:prstGeom prst="rect">
            <a:avLst/>
          </a:prstGeom>
        </p:spPr>
      </p:pic>
      <p:pic>
        <p:nvPicPr>
          <p:cNvPr id="35" name="Graphic 34" descr="Database outline">
            <a:extLst>
              <a:ext uri="{FF2B5EF4-FFF2-40B4-BE49-F238E27FC236}">
                <a16:creationId xmlns:a16="http://schemas.microsoft.com/office/drawing/2014/main" id="{328E081A-B243-F86A-35BE-04CFD6A6C8D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19167" y="4537695"/>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EFE75D4-2335-5B18-1B19-9611D51113E7}"/>
                  </a:ext>
                </a:extLst>
              </p:cNvPr>
              <p:cNvSpPr txBox="1"/>
              <p:nvPr/>
            </p:nvSpPr>
            <p:spPr>
              <a:xfrm>
                <a:off x="5759373" y="4712329"/>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CEFE75D4-2335-5B18-1B19-9611D51113E7}"/>
                  </a:ext>
                </a:extLst>
              </p:cNvPr>
              <p:cNvSpPr txBox="1">
                <a:spLocks noRot="1" noChangeAspect="1" noMove="1" noResize="1" noEditPoints="1" noAdjustHandles="1" noChangeArrowheads="1" noChangeShapeType="1" noTextEdit="1"/>
              </p:cNvSpPr>
              <p:nvPr/>
            </p:nvSpPr>
            <p:spPr>
              <a:xfrm>
                <a:off x="5759373" y="4712329"/>
                <a:ext cx="673254"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63E9574-51BD-D1EA-693A-1FC7AF45AB5D}"/>
                  </a:ext>
                </a:extLst>
              </p:cNvPr>
              <p:cNvSpPr txBox="1"/>
              <p:nvPr/>
            </p:nvSpPr>
            <p:spPr>
              <a:xfrm>
                <a:off x="9514573" y="1461133"/>
                <a:ext cx="229958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m:t>
                      </m:r>
                    </m:oMath>
                  </m:oMathPara>
                </a14:m>
                <a:endParaRPr lang="en-US" sz="2400" dirty="0">
                  <a:latin typeface="Californian FB" panose="0207040306080B030204" pitchFamily="18" charset="77"/>
                </a:endParaRPr>
              </a:p>
            </p:txBody>
          </p:sp>
        </mc:Choice>
        <mc:Fallback xmlns="">
          <p:sp>
            <p:nvSpPr>
              <p:cNvPr id="9" name="TextBox 8">
                <a:extLst>
                  <a:ext uri="{FF2B5EF4-FFF2-40B4-BE49-F238E27FC236}">
                    <a16:creationId xmlns:a16="http://schemas.microsoft.com/office/drawing/2014/main" id="{563E9574-51BD-D1EA-693A-1FC7AF45AB5D}"/>
                  </a:ext>
                </a:extLst>
              </p:cNvPr>
              <p:cNvSpPr txBox="1">
                <a:spLocks noRot="1" noChangeAspect="1" noMove="1" noResize="1" noEditPoints="1" noAdjustHandles="1" noChangeArrowheads="1" noChangeShapeType="1" noTextEdit="1"/>
              </p:cNvSpPr>
              <p:nvPr/>
            </p:nvSpPr>
            <p:spPr>
              <a:xfrm>
                <a:off x="9514573" y="1461133"/>
                <a:ext cx="2299582" cy="369332"/>
              </a:xfrm>
              <a:prstGeom prst="rect">
                <a:avLst/>
              </a:prstGeom>
              <a:blipFill>
                <a:blip r:embed="rId1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1415D27-2B7D-35AC-4EDB-BBA6BA6B99F6}"/>
              </a:ext>
            </a:extLst>
          </p:cNvPr>
          <p:cNvSpPr txBox="1"/>
          <p:nvPr/>
        </p:nvSpPr>
        <p:spPr>
          <a:xfrm>
            <a:off x="6543393" y="1162662"/>
            <a:ext cx="3924234" cy="954107"/>
          </a:xfrm>
          <a:prstGeom prst="rect">
            <a:avLst/>
          </a:prstGeom>
          <a:noFill/>
        </p:spPr>
        <p:txBody>
          <a:bodyPr wrap="square" rtlCol="0">
            <a:spAutoFit/>
          </a:bodyPr>
          <a:lstStyle/>
          <a:p>
            <a:r>
              <a:rPr lang="en-US" sz="2800" dirty="0">
                <a:latin typeface="Californian FB" panose="0207040306080B030204" pitchFamily="18" charset="77"/>
              </a:rPr>
              <a:t>Commit using Erasure code commitment</a:t>
            </a:r>
          </a:p>
        </p:txBody>
      </p:sp>
      <p:cxnSp>
        <p:nvCxnSpPr>
          <p:cNvPr id="20" name="Straight Arrow Connector 19">
            <a:extLst>
              <a:ext uri="{FF2B5EF4-FFF2-40B4-BE49-F238E27FC236}">
                <a16:creationId xmlns:a16="http://schemas.microsoft.com/office/drawing/2014/main" id="{0D96AF12-A13C-B979-A1B3-1CAB10C474D2}"/>
              </a:ext>
            </a:extLst>
          </p:cNvPr>
          <p:cNvCxnSpPr>
            <a:cxnSpLocks/>
          </p:cNvCxnSpPr>
          <p:nvPr/>
        </p:nvCxnSpPr>
        <p:spPr>
          <a:xfrm>
            <a:off x="6987140" y="2036067"/>
            <a:ext cx="1878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outline">
            <a:extLst>
              <a:ext uri="{FF2B5EF4-FFF2-40B4-BE49-F238E27FC236}">
                <a16:creationId xmlns:a16="http://schemas.microsoft.com/office/drawing/2014/main" id="{7B2C9AE8-6029-B71D-89D2-EE956D1D37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23750" y="1608693"/>
            <a:ext cx="782822" cy="782822"/>
          </a:xfrm>
          <a:prstGeom prst="rect">
            <a:avLst/>
          </a:prstGeom>
        </p:spPr>
      </p:pic>
      <p:pic>
        <p:nvPicPr>
          <p:cNvPr id="22" name="Graphic 21" descr="Paperclip with solid fill">
            <a:extLst>
              <a:ext uri="{FF2B5EF4-FFF2-40B4-BE49-F238E27FC236}">
                <a16:creationId xmlns:a16="http://schemas.microsoft.com/office/drawing/2014/main" id="{D09729D0-6898-A5B6-34C0-A70CE51A7C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994666" y="1421914"/>
            <a:ext cx="464625" cy="464625"/>
          </a:xfrm>
          <a:prstGeom prst="rect">
            <a:avLst/>
          </a:prstGeom>
        </p:spPr>
      </p:pic>
      <p:sp>
        <p:nvSpPr>
          <p:cNvPr id="23" name="TextBox 22">
            <a:extLst>
              <a:ext uri="{FF2B5EF4-FFF2-40B4-BE49-F238E27FC236}">
                <a16:creationId xmlns:a16="http://schemas.microsoft.com/office/drawing/2014/main" id="{AD2600D5-20BB-8B74-A2DF-BEFDC4C4EFA9}"/>
              </a:ext>
            </a:extLst>
          </p:cNvPr>
          <p:cNvSpPr txBox="1"/>
          <p:nvPr/>
        </p:nvSpPr>
        <p:spPr>
          <a:xfrm>
            <a:off x="5483610" y="3527822"/>
            <a:ext cx="5393889" cy="523220"/>
          </a:xfrm>
          <a:prstGeom prst="rect">
            <a:avLst/>
          </a:prstGeom>
          <a:noFill/>
        </p:spPr>
        <p:txBody>
          <a:bodyPr wrap="square" rtlCol="0">
            <a:spAutoFit/>
          </a:bodyPr>
          <a:lstStyle/>
          <a:p>
            <a:r>
              <a:rPr lang="en-US" sz="2800" dirty="0">
                <a:latin typeface="Californian FB" panose="0207040306080B030204" pitchFamily="18" charset="77"/>
              </a:rPr>
              <a:t>Compute openings for all positions</a:t>
            </a:r>
          </a:p>
        </p:txBody>
      </p:sp>
      <p:cxnSp>
        <p:nvCxnSpPr>
          <p:cNvPr id="24" name="Straight Arrow Connector 23">
            <a:extLst>
              <a:ext uri="{FF2B5EF4-FFF2-40B4-BE49-F238E27FC236}">
                <a16:creationId xmlns:a16="http://schemas.microsoft.com/office/drawing/2014/main" id="{BB11AF0F-B0B9-51E2-40EC-F779CAB3EC96}"/>
              </a:ext>
            </a:extLst>
          </p:cNvPr>
          <p:cNvCxnSpPr/>
          <p:nvPr/>
        </p:nvCxnSpPr>
        <p:spPr>
          <a:xfrm>
            <a:off x="5129990" y="3580186"/>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D56E169-369C-1230-8ACE-A7639856495D}"/>
                  </a:ext>
                </a:extLst>
              </p:cNvPr>
              <p:cNvSpPr txBox="1"/>
              <p:nvPr/>
            </p:nvSpPr>
            <p:spPr>
              <a:xfrm>
                <a:off x="3894731" y="3805473"/>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1</m:t>
                          </m:r>
                        </m:sub>
                      </m:sSub>
                    </m:oMath>
                  </m:oMathPara>
                </a14:m>
                <a:endParaRPr lang="en-US" sz="2800" dirty="0">
                  <a:latin typeface="Californian FB" panose="0207040306080B030204" pitchFamily="18" charset="77"/>
                </a:endParaRPr>
              </a:p>
            </p:txBody>
          </p:sp>
        </mc:Choice>
        <mc:Fallback xmlns="">
          <p:sp>
            <p:nvSpPr>
              <p:cNvPr id="38" name="TextBox 37">
                <a:extLst>
                  <a:ext uri="{FF2B5EF4-FFF2-40B4-BE49-F238E27FC236}">
                    <a16:creationId xmlns:a16="http://schemas.microsoft.com/office/drawing/2014/main" id="{3D56E169-369C-1230-8ACE-A7639856495D}"/>
                  </a:ext>
                </a:extLst>
              </p:cNvPr>
              <p:cNvSpPr txBox="1">
                <a:spLocks noRot="1" noChangeAspect="1" noMove="1" noResize="1" noEditPoints="1" noAdjustHandles="1" noChangeArrowheads="1" noChangeShapeType="1" noTextEdit="1"/>
              </p:cNvSpPr>
              <p:nvPr/>
            </p:nvSpPr>
            <p:spPr>
              <a:xfrm>
                <a:off x="3894731" y="3805473"/>
                <a:ext cx="609830" cy="523220"/>
              </a:xfrm>
              <a:prstGeom prst="rect">
                <a:avLst/>
              </a:prstGeom>
              <a:blipFill>
                <a:blip r:embed="rId17"/>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1FC16A9-CCD1-FD6E-0031-48BC6B508FA5}"/>
                  </a:ext>
                </a:extLst>
              </p:cNvPr>
              <p:cNvSpPr txBox="1"/>
              <p:nvPr/>
            </p:nvSpPr>
            <p:spPr>
              <a:xfrm>
                <a:off x="4364621" y="3806698"/>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2</m:t>
                          </m:r>
                        </m:sub>
                      </m:sSub>
                    </m:oMath>
                  </m:oMathPara>
                </a14:m>
                <a:endParaRPr lang="en-US" sz="2800" dirty="0">
                  <a:latin typeface="Californian FB" panose="0207040306080B030204" pitchFamily="18" charset="77"/>
                </a:endParaRPr>
              </a:p>
            </p:txBody>
          </p:sp>
        </mc:Choice>
        <mc:Fallback xmlns="">
          <p:sp>
            <p:nvSpPr>
              <p:cNvPr id="39" name="TextBox 38">
                <a:extLst>
                  <a:ext uri="{FF2B5EF4-FFF2-40B4-BE49-F238E27FC236}">
                    <a16:creationId xmlns:a16="http://schemas.microsoft.com/office/drawing/2014/main" id="{E1FC16A9-CCD1-FD6E-0031-48BC6B508FA5}"/>
                  </a:ext>
                </a:extLst>
              </p:cNvPr>
              <p:cNvSpPr txBox="1">
                <a:spLocks noRot="1" noChangeAspect="1" noMove="1" noResize="1" noEditPoints="1" noAdjustHandles="1" noChangeArrowheads="1" noChangeShapeType="1" noTextEdit="1"/>
              </p:cNvSpPr>
              <p:nvPr/>
            </p:nvSpPr>
            <p:spPr>
              <a:xfrm>
                <a:off x="4364621" y="3806698"/>
                <a:ext cx="609830" cy="523220"/>
              </a:xfrm>
              <a:prstGeom prst="rect">
                <a:avLst/>
              </a:prstGeom>
              <a:blipFill>
                <a:blip r:embed="rId18"/>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F3701D9-913F-7755-BCA2-F85AD907BC33}"/>
                  </a:ext>
                </a:extLst>
              </p:cNvPr>
              <p:cNvSpPr txBox="1"/>
              <p:nvPr/>
            </p:nvSpPr>
            <p:spPr>
              <a:xfrm>
                <a:off x="5761890" y="3875204"/>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40" name="TextBox 39">
                <a:extLst>
                  <a:ext uri="{FF2B5EF4-FFF2-40B4-BE49-F238E27FC236}">
                    <a16:creationId xmlns:a16="http://schemas.microsoft.com/office/drawing/2014/main" id="{8F3701D9-913F-7755-BCA2-F85AD907BC33}"/>
                  </a:ext>
                </a:extLst>
              </p:cNvPr>
              <p:cNvSpPr txBox="1">
                <a:spLocks noRot="1" noChangeAspect="1" noMove="1" noResize="1" noEditPoints="1" noAdjustHandles="1" noChangeArrowheads="1" noChangeShapeType="1" noTextEdit="1"/>
              </p:cNvSpPr>
              <p:nvPr/>
            </p:nvSpPr>
            <p:spPr>
              <a:xfrm>
                <a:off x="5761890" y="3875204"/>
                <a:ext cx="673254"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115264B-F11C-7B93-8E8D-97D981049465}"/>
                  </a:ext>
                </a:extLst>
              </p:cNvPr>
              <p:cNvSpPr txBox="1"/>
              <p:nvPr/>
            </p:nvSpPr>
            <p:spPr>
              <a:xfrm>
                <a:off x="7219167" y="3833250"/>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m:oMathPara>
                </a14:m>
                <a:endParaRPr lang="en-US" sz="2800" dirty="0">
                  <a:latin typeface="Californian FB" panose="0207040306080B030204" pitchFamily="18" charset="77"/>
                </a:endParaRPr>
              </a:p>
            </p:txBody>
          </p:sp>
        </mc:Choice>
        <mc:Fallback xmlns="">
          <p:sp>
            <p:nvSpPr>
              <p:cNvPr id="41" name="TextBox 40">
                <a:extLst>
                  <a:ext uri="{FF2B5EF4-FFF2-40B4-BE49-F238E27FC236}">
                    <a16:creationId xmlns:a16="http://schemas.microsoft.com/office/drawing/2014/main" id="{2115264B-F11C-7B93-8E8D-97D981049465}"/>
                  </a:ext>
                </a:extLst>
              </p:cNvPr>
              <p:cNvSpPr txBox="1">
                <a:spLocks noRot="1" noChangeAspect="1" noMove="1" noResize="1" noEditPoints="1" noAdjustHandles="1" noChangeArrowheads="1" noChangeShapeType="1" noTextEdit="1"/>
              </p:cNvSpPr>
              <p:nvPr/>
            </p:nvSpPr>
            <p:spPr>
              <a:xfrm>
                <a:off x="7219167" y="3833250"/>
                <a:ext cx="6098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3F50F5-0EB0-869F-498F-10893B96E514}"/>
                  </a:ext>
                </a:extLst>
              </p:cNvPr>
              <p:cNvSpPr txBox="1"/>
              <p:nvPr/>
            </p:nvSpPr>
            <p:spPr>
              <a:xfrm>
                <a:off x="4093205" y="5398430"/>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1</m:t>
                          </m:r>
                        </m:sub>
                      </m:sSub>
                    </m:oMath>
                  </m:oMathPara>
                </a14:m>
                <a:endParaRPr lang="en-US" sz="2400" dirty="0">
                  <a:latin typeface="Californian FB" panose="0207040306080B030204" pitchFamily="18" charset="77"/>
                </a:endParaRPr>
              </a:p>
            </p:txBody>
          </p:sp>
        </mc:Choice>
        <mc:Fallback xmlns="">
          <p:sp>
            <p:nvSpPr>
              <p:cNvPr id="55" name="TextBox 54">
                <a:extLst>
                  <a:ext uri="{FF2B5EF4-FFF2-40B4-BE49-F238E27FC236}">
                    <a16:creationId xmlns:a16="http://schemas.microsoft.com/office/drawing/2014/main" id="{463F50F5-0EB0-869F-498F-10893B96E514}"/>
                  </a:ext>
                </a:extLst>
              </p:cNvPr>
              <p:cNvSpPr txBox="1">
                <a:spLocks noRot="1" noChangeAspect="1" noMove="1" noResize="1" noEditPoints="1" noAdjustHandles="1" noChangeArrowheads="1" noChangeShapeType="1" noTextEdit="1"/>
              </p:cNvSpPr>
              <p:nvPr/>
            </p:nvSpPr>
            <p:spPr>
              <a:xfrm>
                <a:off x="4093205" y="5398430"/>
                <a:ext cx="677174" cy="461665"/>
              </a:xfrm>
              <a:prstGeom prst="rect">
                <a:avLst/>
              </a:prstGeom>
              <a:blipFill>
                <a:blip r:embed="rId20"/>
                <a:stretch>
                  <a:fillRect l="-1852" r="-40741"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43EA947-26C7-2848-1CFC-884264240415}"/>
                  </a:ext>
                </a:extLst>
              </p:cNvPr>
              <p:cNvSpPr txBox="1"/>
              <p:nvPr/>
            </p:nvSpPr>
            <p:spPr>
              <a:xfrm>
                <a:off x="6167469" y="5568502"/>
                <a:ext cx="91961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𝑛</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𝑛</m:t>
                          </m:r>
                        </m:sub>
                      </m:sSub>
                    </m:oMath>
                  </m:oMathPara>
                </a14:m>
                <a:endParaRPr lang="en-US" sz="2400" dirty="0">
                  <a:latin typeface="Californian FB" panose="0207040306080B030204" pitchFamily="18" charset="77"/>
                </a:endParaRPr>
              </a:p>
            </p:txBody>
          </p:sp>
        </mc:Choice>
        <mc:Fallback xmlns="">
          <p:sp>
            <p:nvSpPr>
              <p:cNvPr id="56" name="TextBox 55">
                <a:extLst>
                  <a:ext uri="{FF2B5EF4-FFF2-40B4-BE49-F238E27FC236}">
                    <a16:creationId xmlns:a16="http://schemas.microsoft.com/office/drawing/2014/main" id="{F43EA947-26C7-2848-1CFC-884264240415}"/>
                  </a:ext>
                </a:extLst>
              </p:cNvPr>
              <p:cNvSpPr txBox="1">
                <a:spLocks noRot="1" noChangeAspect="1" noMove="1" noResize="1" noEditPoints="1" noAdjustHandles="1" noChangeArrowheads="1" noChangeShapeType="1" noTextEdit="1"/>
              </p:cNvSpPr>
              <p:nvPr/>
            </p:nvSpPr>
            <p:spPr>
              <a:xfrm>
                <a:off x="6167469" y="5568502"/>
                <a:ext cx="919611" cy="461665"/>
              </a:xfrm>
              <a:prstGeom prst="rect">
                <a:avLst/>
              </a:prstGeom>
              <a:blipFill>
                <a:blip r:embed="rId21"/>
                <a:stretch>
                  <a:fillRect l="-1351" r="-6757"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7B47BE-4FB9-5CC3-CF81-D6C601441289}"/>
                  </a:ext>
                </a:extLst>
              </p:cNvPr>
              <p:cNvSpPr txBox="1"/>
              <p:nvPr/>
            </p:nvSpPr>
            <p:spPr>
              <a:xfrm>
                <a:off x="5428950" y="5182986"/>
                <a:ext cx="8340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3</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3</m:t>
                          </m:r>
                        </m:sub>
                      </m:sSub>
                    </m:oMath>
                  </m:oMathPara>
                </a14:m>
                <a:endParaRPr lang="en-US" sz="2400" dirty="0">
                  <a:latin typeface="Californian FB" panose="0207040306080B030204" pitchFamily="18" charset="77"/>
                </a:endParaRPr>
              </a:p>
            </p:txBody>
          </p:sp>
        </mc:Choice>
        <mc:Fallback xmlns="">
          <p:sp>
            <p:nvSpPr>
              <p:cNvPr id="58" name="TextBox 57">
                <a:extLst>
                  <a:ext uri="{FF2B5EF4-FFF2-40B4-BE49-F238E27FC236}">
                    <a16:creationId xmlns:a16="http://schemas.microsoft.com/office/drawing/2014/main" id="{A07B47BE-4FB9-5CC3-CF81-D6C601441289}"/>
                  </a:ext>
                </a:extLst>
              </p:cNvPr>
              <p:cNvSpPr txBox="1">
                <a:spLocks noRot="1" noChangeAspect="1" noMove="1" noResize="1" noEditPoints="1" noAdjustHandles="1" noChangeArrowheads="1" noChangeShapeType="1" noTextEdit="1"/>
              </p:cNvSpPr>
              <p:nvPr/>
            </p:nvSpPr>
            <p:spPr>
              <a:xfrm>
                <a:off x="5428950" y="5182986"/>
                <a:ext cx="834045" cy="461665"/>
              </a:xfrm>
              <a:prstGeom prst="rect">
                <a:avLst/>
              </a:prstGeom>
              <a:blipFill>
                <a:blip r:embed="rId22"/>
                <a:stretch>
                  <a:fillRect l="-1515" r="-18182" b="-18919"/>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9BFC9D5E-E40A-2D7D-9F4F-F67234827329}"/>
              </a:ext>
            </a:extLst>
          </p:cNvPr>
          <p:cNvSpPr txBox="1"/>
          <p:nvPr/>
        </p:nvSpPr>
        <p:spPr>
          <a:xfrm>
            <a:off x="135284" y="6067866"/>
            <a:ext cx="3899538" cy="830997"/>
          </a:xfrm>
          <a:prstGeom prst="rect">
            <a:avLst/>
          </a:prstGeom>
          <a:noFill/>
        </p:spPr>
        <p:txBody>
          <a:bodyPr wrap="square" rtlCol="0">
            <a:spAutoFit/>
          </a:bodyPr>
          <a:lstStyle/>
          <a:p>
            <a:r>
              <a:rPr lang="en-US" sz="2400" dirty="0">
                <a:latin typeface="Californian FB" panose="0207040306080B030204" pitchFamily="18" charset="77"/>
              </a:rPr>
              <a:t>Output 1 if proof is valid </a:t>
            </a:r>
            <a:r>
              <a:rPr lang="en-US" sz="2400" dirty="0" err="1">
                <a:latin typeface="Californian FB" panose="0207040306080B030204" pitchFamily="18" charset="77"/>
              </a:rPr>
              <a:t>w.r.t.</a:t>
            </a:r>
            <a:endParaRPr lang="en-US" sz="2400" dirty="0">
              <a:latin typeface="Californian FB" panose="0207040306080B030204" pitchFamily="18" charset="77"/>
            </a:endParaRPr>
          </a:p>
          <a:p>
            <a:r>
              <a:rPr lang="en-US" sz="2400" dirty="0">
                <a:latin typeface="Californian FB" panose="0207040306080B030204" pitchFamily="18" charset="77"/>
              </a:rPr>
              <a:t>for all queried positions</a:t>
            </a:r>
          </a:p>
        </p:txBody>
      </p:sp>
      <p:pic>
        <p:nvPicPr>
          <p:cNvPr id="42" name="Graphic 41" descr="Paperclip with solid fill">
            <a:extLst>
              <a:ext uri="{FF2B5EF4-FFF2-40B4-BE49-F238E27FC236}">
                <a16:creationId xmlns:a16="http://schemas.microsoft.com/office/drawing/2014/main" id="{E7A2E1C7-782F-2279-96FE-89688CCB146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897036" y="6030244"/>
            <a:ext cx="464625" cy="464625"/>
          </a:xfrm>
          <a:prstGeom prst="rect">
            <a:avLst/>
          </a:prstGeom>
        </p:spPr>
      </p:pic>
      <p:sp>
        <p:nvSpPr>
          <p:cNvPr id="37" name="Slide Number Placeholder 36">
            <a:extLst>
              <a:ext uri="{FF2B5EF4-FFF2-40B4-BE49-F238E27FC236}">
                <a16:creationId xmlns:a16="http://schemas.microsoft.com/office/drawing/2014/main" id="{C0C1C930-D0B5-9FB0-4069-6186B305341A}"/>
              </a:ext>
            </a:extLst>
          </p:cNvPr>
          <p:cNvSpPr>
            <a:spLocks noGrp="1"/>
          </p:cNvSpPr>
          <p:nvPr>
            <p:ph type="sldNum" sz="quarter" idx="12"/>
          </p:nvPr>
        </p:nvSpPr>
        <p:spPr/>
        <p:txBody>
          <a:bodyPr/>
          <a:lstStyle/>
          <a:p>
            <a:fld id="{59C26DE2-BFBF-B440-AF55-B2C5C80336AD}" type="slidenum">
              <a:rPr lang="en-US" smtClean="0"/>
              <a:t>21</a:t>
            </a:fld>
            <a:endParaRPr lang="en-US"/>
          </a:p>
        </p:txBody>
      </p:sp>
    </p:spTree>
    <p:extLst>
      <p:ext uri="{BB962C8B-B14F-4D97-AF65-F5344CB8AC3E}">
        <p14:creationId xmlns:p14="http://schemas.microsoft.com/office/powerpoint/2010/main" val="11967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9" grpId="0"/>
      <p:bldP spid="19" grpId="0"/>
      <p:bldP spid="23" grpId="0"/>
      <p:bldP spid="38" grpId="0"/>
      <p:bldP spid="39" grpId="0"/>
      <p:bldP spid="40" grpId="0"/>
      <p:bldP spid="41" grpId="0"/>
      <p:bldP spid="55" grpId="0"/>
      <p:bldP spid="56" grpId="0"/>
      <p:bldP spid="58"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C11AA5C-9705-051D-86C0-AAAA9262E66B}"/>
              </a:ext>
            </a:extLst>
          </p:cNvPr>
          <p:cNvSpPr>
            <a:spLocks noGrp="1"/>
          </p:cNvSpPr>
          <p:nvPr>
            <p:ph idx="1"/>
          </p:nvPr>
        </p:nvSpPr>
        <p:spPr>
          <a:xfrm>
            <a:off x="232270" y="1427967"/>
            <a:ext cx="10515600" cy="3472120"/>
          </a:xfrm>
        </p:spPr>
        <p:txBody>
          <a:bodyPr/>
          <a:lstStyle/>
          <a:p>
            <a:pPr marL="0" indent="0">
              <a:buNone/>
            </a:pPr>
            <a:r>
              <a:rPr lang="en-US" dirty="0"/>
              <a:t>Summary:</a:t>
            </a:r>
          </a:p>
          <a:p>
            <a:pPr marL="0" indent="0">
              <a:buNone/>
            </a:pPr>
            <a:endParaRPr lang="en-US" dirty="0"/>
          </a:p>
          <a:p>
            <a:pPr marL="0" indent="0">
              <a:buNone/>
            </a:pPr>
            <a:endParaRPr lang="en-US" dirty="0"/>
          </a:p>
          <a:p>
            <a:pPr marL="0" indent="0">
              <a:buNone/>
            </a:pPr>
            <a:endParaRPr lang="en-US" dirty="0"/>
          </a:p>
          <a:p>
            <a:pPr marL="0" indent="0">
              <a:buNone/>
            </a:pPr>
            <a:r>
              <a:rPr lang="en-US" dirty="0"/>
              <a:t>Ethereum </a:t>
            </a:r>
            <a:r>
              <a:rPr lang="en-US" dirty="0" err="1"/>
              <a:t>Fulu</a:t>
            </a:r>
            <a:r>
              <a:rPr lang="en-US" dirty="0"/>
              <a:t> DAS roughly follows the same framework:</a:t>
            </a:r>
          </a:p>
        </p:txBody>
      </p:sp>
      <p:sp>
        <p:nvSpPr>
          <p:cNvPr id="2" name="Title 1">
            <a:extLst>
              <a:ext uri="{FF2B5EF4-FFF2-40B4-BE49-F238E27FC236}">
                <a16:creationId xmlns:a16="http://schemas.microsoft.com/office/drawing/2014/main" id="{5BCABB60-0B6C-8E27-67F2-96820CBBF7A7}"/>
              </a:ext>
            </a:extLst>
          </p:cNvPr>
          <p:cNvSpPr>
            <a:spLocks noGrp="1"/>
          </p:cNvSpPr>
          <p:nvPr>
            <p:ph type="title"/>
          </p:nvPr>
        </p:nvSpPr>
        <p:spPr/>
        <p:txBody>
          <a:bodyPr/>
          <a:lstStyle/>
          <a:p>
            <a:r>
              <a:rPr lang="en-US" dirty="0"/>
              <a:t>Example: Ethereum </a:t>
            </a:r>
            <a:r>
              <a:rPr lang="en-US" dirty="0" err="1"/>
              <a:t>Fulu</a:t>
            </a:r>
            <a:r>
              <a:rPr lang="en-US" dirty="0"/>
              <a:t> DAS</a:t>
            </a:r>
          </a:p>
        </p:txBody>
      </p:sp>
      <p:sp>
        <p:nvSpPr>
          <p:cNvPr id="4" name="Rounded Rectangle 3">
            <a:extLst>
              <a:ext uri="{FF2B5EF4-FFF2-40B4-BE49-F238E27FC236}">
                <a16:creationId xmlns:a16="http://schemas.microsoft.com/office/drawing/2014/main" id="{24AC31CA-9300-1865-F9DD-735FE6E3B292}"/>
              </a:ext>
            </a:extLst>
          </p:cNvPr>
          <p:cNvSpPr/>
          <p:nvPr/>
        </p:nvSpPr>
        <p:spPr>
          <a:xfrm>
            <a:off x="243517" y="2249909"/>
            <a:ext cx="2519183" cy="637590"/>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a:t>
            </a:r>
          </a:p>
        </p:txBody>
      </p:sp>
      <p:sp>
        <p:nvSpPr>
          <p:cNvPr id="5" name="Rounded Rectangle 4">
            <a:extLst>
              <a:ext uri="{FF2B5EF4-FFF2-40B4-BE49-F238E27FC236}">
                <a16:creationId xmlns:a16="http://schemas.microsoft.com/office/drawing/2014/main" id="{85A64EA6-AD42-0DCD-8D00-8912B2C61CFF}"/>
              </a:ext>
            </a:extLst>
          </p:cNvPr>
          <p:cNvSpPr/>
          <p:nvPr/>
        </p:nvSpPr>
        <p:spPr>
          <a:xfrm>
            <a:off x="4242687" y="2207556"/>
            <a:ext cx="4116886" cy="637589"/>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 commitment</a:t>
            </a:r>
          </a:p>
        </p:txBody>
      </p:sp>
      <p:sp>
        <p:nvSpPr>
          <p:cNvPr id="6" name="Plus 5">
            <a:extLst>
              <a:ext uri="{FF2B5EF4-FFF2-40B4-BE49-F238E27FC236}">
                <a16:creationId xmlns:a16="http://schemas.microsoft.com/office/drawing/2014/main" id="{659A84D5-2DC4-5A5B-A6F7-1803B96CA9D8}"/>
              </a:ext>
            </a:extLst>
          </p:cNvPr>
          <p:cNvSpPr/>
          <p:nvPr/>
        </p:nvSpPr>
        <p:spPr>
          <a:xfrm>
            <a:off x="3174930" y="2249910"/>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68711C3-6FB6-09B4-73FD-DB345EB81EF5}"/>
              </a:ext>
            </a:extLst>
          </p:cNvPr>
          <p:cNvSpPr/>
          <p:nvPr/>
        </p:nvSpPr>
        <p:spPr>
          <a:xfrm>
            <a:off x="232270" y="4645329"/>
            <a:ext cx="2519183" cy="78470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Reed-Solomon code</a:t>
            </a:r>
          </a:p>
        </p:txBody>
      </p:sp>
      <p:sp>
        <p:nvSpPr>
          <p:cNvPr id="9" name="Rounded Rectangle 8">
            <a:extLst>
              <a:ext uri="{FF2B5EF4-FFF2-40B4-BE49-F238E27FC236}">
                <a16:creationId xmlns:a16="http://schemas.microsoft.com/office/drawing/2014/main" id="{FB482C7D-CA5B-539B-1113-E8D53784E618}"/>
              </a:ext>
            </a:extLst>
          </p:cNvPr>
          <p:cNvSpPr/>
          <p:nvPr/>
        </p:nvSpPr>
        <p:spPr>
          <a:xfrm>
            <a:off x="4242687" y="4645329"/>
            <a:ext cx="4116886" cy="784704"/>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KZG Polynomial commitment</a:t>
            </a:r>
          </a:p>
        </p:txBody>
      </p:sp>
      <p:sp>
        <p:nvSpPr>
          <p:cNvPr id="10" name="Right Arrow 9">
            <a:extLst>
              <a:ext uri="{FF2B5EF4-FFF2-40B4-BE49-F238E27FC236}">
                <a16:creationId xmlns:a16="http://schemas.microsoft.com/office/drawing/2014/main" id="{E207D3EE-0299-4F0D-AB83-05A03D0AB74D}"/>
              </a:ext>
            </a:extLst>
          </p:cNvPr>
          <p:cNvSpPr/>
          <p:nvPr/>
        </p:nvSpPr>
        <p:spPr>
          <a:xfrm>
            <a:off x="8859485" y="2198567"/>
            <a:ext cx="876822" cy="688932"/>
          </a:xfrm>
          <a:prstGeom prst="rightArrow">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942FBD4E-1D5E-FE66-261C-2C6FDCC9B82C}"/>
              </a:ext>
            </a:extLst>
          </p:cNvPr>
          <p:cNvSpPr/>
          <p:nvPr/>
        </p:nvSpPr>
        <p:spPr>
          <a:xfrm>
            <a:off x="10236219" y="2249909"/>
            <a:ext cx="1374952" cy="63759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DAS</a:t>
            </a:r>
          </a:p>
        </p:txBody>
      </p:sp>
      <p:sp>
        <p:nvSpPr>
          <p:cNvPr id="12" name="Plus 11">
            <a:extLst>
              <a:ext uri="{FF2B5EF4-FFF2-40B4-BE49-F238E27FC236}">
                <a16:creationId xmlns:a16="http://schemas.microsoft.com/office/drawing/2014/main" id="{5321E471-B131-226F-9E94-7C05C8229EDE}"/>
              </a:ext>
            </a:extLst>
          </p:cNvPr>
          <p:cNvSpPr/>
          <p:nvPr/>
        </p:nvSpPr>
        <p:spPr>
          <a:xfrm>
            <a:off x="3174930" y="4719279"/>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a:extLst>
              <a:ext uri="{FF2B5EF4-FFF2-40B4-BE49-F238E27FC236}">
                <a16:creationId xmlns:a16="http://schemas.microsoft.com/office/drawing/2014/main" id="{AD988BBD-B22D-0943-B5FF-35BBE6AB33FA}"/>
              </a:ext>
            </a:extLst>
          </p:cNvPr>
          <p:cNvSpPr/>
          <p:nvPr/>
        </p:nvSpPr>
        <p:spPr>
          <a:xfrm>
            <a:off x="8859485" y="4693215"/>
            <a:ext cx="876822" cy="688932"/>
          </a:xfrm>
          <a:prstGeom prst="rightArrow">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01E7CCAA-183A-5CCB-918E-118A9BAE92F3}"/>
              </a:ext>
            </a:extLst>
          </p:cNvPr>
          <p:cNvSpPr/>
          <p:nvPr/>
        </p:nvSpPr>
        <p:spPr>
          <a:xfrm>
            <a:off x="10108504" y="4719279"/>
            <a:ext cx="2068292" cy="637590"/>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latin typeface="Californian FB" panose="0207040306080B030204" pitchFamily="18" charset="77"/>
              </a:rPr>
              <a:t>Fulu</a:t>
            </a:r>
            <a:r>
              <a:rPr lang="en-US" sz="2800" dirty="0">
                <a:latin typeface="Californian FB" panose="0207040306080B030204" pitchFamily="18" charset="77"/>
              </a:rPr>
              <a:t> DAS</a:t>
            </a:r>
            <a:endParaRPr lang="en-US" sz="2500" dirty="0">
              <a:latin typeface="Californian FB" panose="0207040306080B030204" pitchFamily="18" charset="77"/>
            </a:endParaRPr>
          </a:p>
        </p:txBody>
      </p:sp>
      <p:sp>
        <p:nvSpPr>
          <p:cNvPr id="3" name="Slide Number Placeholder 2">
            <a:extLst>
              <a:ext uri="{FF2B5EF4-FFF2-40B4-BE49-F238E27FC236}">
                <a16:creationId xmlns:a16="http://schemas.microsoft.com/office/drawing/2014/main" id="{45E031EA-5130-942E-9299-76B359862C7D}"/>
              </a:ext>
            </a:extLst>
          </p:cNvPr>
          <p:cNvSpPr>
            <a:spLocks noGrp="1"/>
          </p:cNvSpPr>
          <p:nvPr>
            <p:ph type="sldNum" sz="quarter" idx="12"/>
          </p:nvPr>
        </p:nvSpPr>
        <p:spPr/>
        <p:txBody>
          <a:bodyPr/>
          <a:lstStyle/>
          <a:p>
            <a:fld id="{59C26DE2-BFBF-B440-AF55-B2C5C80336AD}" type="slidenum">
              <a:rPr lang="en-US" smtClean="0"/>
              <a:t>22</a:t>
            </a:fld>
            <a:endParaRPr lang="en-US"/>
          </a:p>
        </p:txBody>
      </p:sp>
    </p:spTree>
    <p:extLst>
      <p:ext uri="{BB962C8B-B14F-4D97-AF65-F5344CB8AC3E}">
        <p14:creationId xmlns:p14="http://schemas.microsoft.com/office/powerpoint/2010/main" val="9867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1A738-DC1B-2F39-4CF1-6711C8216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A4EB27-7F9D-BF41-8AF4-6CF542A1EACC}"/>
              </a:ext>
            </a:extLst>
          </p:cNvPr>
          <p:cNvSpPr>
            <a:spLocks noGrp="1"/>
          </p:cNvSpPr>
          <p:nvPr>
            <p:ph type="title"/>
          </p:nvPr>
        </p:nvSpPr>
        <p:spPr>
          <a:xfrm>
            <a:off x="232269" y="221905"/>
            <a:ext cx="11959731" cy="1325563"/>
          </a:xfrm>
        </p:spPr>
        <p:txBody>
          <a:bodyPr>
            <a:normAutofit/>
          </a:bodyPr>
          <a:lstStyle/>
          <a:p>
            <a:r>
              <a:rPr lang="en-US" sz="4300" dirty="0"/>
              <a:t>How to repair lost chunks?</a:t>
            </a:r>
          </a:p>
        </p:txBody>
      </p:sp>
      <p:sp>
        <p:nvSpPr>
          <p:cNvPr id="4" name="Rectangle 3">
            <a:extLst>
              <a:ext uri="{FF2B5EF4-FFF2-40B4-BE49-F238E27FC236}">
                <a16:creationId xmlns:a16="http://schemas.microsoft.com/office/drawing/2014/main" id="{E480E6A8-6B5B-B194-322E-2DFFB1059D74}"/>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62B42AE0-25A8-2345-6280-75EB569B82D7}"/>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E709DC6C-9401-5187-517D-DF5DD77A39EB}"/>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1B4F2CDA-242D-1F45-96DB-CECBD9DD7A06}"/>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85EFC7E0-DEFC-5CCC-5D7F-2C0E1D52A7D9}"/>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5BCBE3E-591F-A176-F936-C819EEFB0C67}"/>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D5BCBE3E-591F-A176-F936-C819EEFB0C67}"/>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ACCE692-1C2B-82CB-09D6-0C6BBE750D9D}"/>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6ACCE692-1C2B-82CB-09D6-0C6BBE750D9D}"/>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D2ABA6D-E161-1D46-3AD1-E8F4479E9B32}"/>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6D2ABA6D-E161-1D46-3AD1-E8F4479E9B32}"/>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39448655-47B6-146E-EE5C-D5B01FD12682}"/>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DF546EDA-2A20-E092-5B4C-54C58AB78774}"/>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6B9F3846-2AFE-23FC-0F15-836C0C4E1DDB}"/>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FC7EF13C-CF07-E5FA-6120-056F140C318E}"/>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2F8140B-6225-C881-866C-16E8C7EAECD6}"/>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72F8140B-6225-C881-866C-16E8C7EAECD6}"/>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0BDD807-D387-F3DC-1EA9-842D3586BF8E}"/>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E0BDD807-D387-F3DC-1EA9-842D3586BF8E}"/>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B74BD94-8605-3033-206E-5A87F07C85BC}"/>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FA4F1A85-4481-AC78-0AE7-DFA85C8FD279}"/>
              </a:ext>
            </a:extLst>
          </p:cNvPr>
          <p:cNvSpPr txBox="1"/>
          <p:nvPr/>
        </p:nvSpPr>
        <p:spPr>
          <a:xfrm>
            <a:off x="5488784" y="2408898"/>
            <a:ext cx="5175580" cy="523220"/>
          </a:xfrm>
          <a:prstGeom prst="rect">
            <a:avLst/>
          </a:prstGeom>
          <a:noFill/>
        </p:spPr>
        <p:txBody>
          <a:bodyPr wrap="square" rtlCol="0">
            <a:spAutoFit/>
          </a:bodyPr>
          <a:lstStyle/>
          <a:p>
            <a:r>
              <a:rPr lang="en-US" sz="2800" dirty="0">
                <a:latin typeface="Californian FB" panose="0207040306080B030204" pitchFamily="18" charset="77"/>
              </a:rPr>
              <a:t>Encode using Erasure code</a:t>
            </a:r>
          </a:p>
        </p:txBody>
      </p:sp>
      <p:sp>
        <p:nvSpPr>
          <p:cNvPr id="28" name="TextBox 27">
            <a:extLst>
              <a:ext uri="{FF2B5EF4-FFF2-40B4-BE49-F238E27FC236}">
                <a16:creationId xmlns:a16="http://schemas.microsoft.com/office/drawing/2014/main" id="{8F8A9F07-2233-67A6-0906-DF03DE4811C3}"/>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sp>
        <p:nvSpPr>
          <p:cNvPr id="29" name="TextBox 28">
            <a:extLst>
              <a:ext uri="{FF2B5EF4-FFF2-40B4-BE49-F238E27FC236}">
                <a16:creationId xmlns:a16="http://schemas.microsoft.com/office/drawing/2014/main" id="{8434D7F9-9FBD-4D37-53A7-EB07C7BF3535}"/>
              </a:ext>
            </a:extLst>
          </p:cNvPr>
          <p:cNvSpPr txBox="1"/>
          <p:nvPr/>
        </p:nvSpPr>
        <p:spPr>
          <a:xfrm>
            <a:off x="1321444" y="4874741"/>
            <a:ext cx="1046196" cy="461665"/>
          </a:xfrm>
          <a:prstGeom prst="rect">
            <a:avLst/>
          </a:prstGeom>
          <a:noFill/>
          <a:ln w="19050">
            <a:solidFill>
              <a:schemeClr val="accent5">
                <a:lumMod val="75000"/>
              </a:schemeClr>
            </a:solidFill>
          </a:ln>
        </p:spPr>
        <p:txBody>
          <a:bodyPr wrap="square" rtlCol="0">
            <a:spAutoFit/>
          </a:bodyPr>
          <a:lstStyle/>
          <a:p>
            <a:pPr algn="ctr"/>
            <a:r>
              <a:rPr lang="en-US" sz="2400" dirty="0">
                <a:solidFill>
                  <a:schemeClr val="accent5">
                    <a:lumMod val="75000"/>
                  </a:schemeClr>
                </a:solidFill>
                <a:latin typeface="Californian FB" panose="0207040306080B030204" pitchFamily="18" charset="77"/>
              </a:rPr>
              <a:t>Verify</a:t>
            </a:r>
          </a:p>
        </p:txBody>
      </p:sp>
      <p:pic>
        <p:nvPicPr>
          <p:cNvPr id="31" name="Google Shape;77;p15">
            <a:extLst>
              <a:ext uri="{FF2B5EF4-FFF2-40B4-BE49-F238E27FC236}">
                <a16:creationId xmlns:a16="http://schemas.microsoft.com/office/drawing/2014/main" id="{8E5F2BE9-F9D5-994A-6900-26E85721198A}"/>
              </a:ext>
            </a:extLst>
          </p:cNvPr>
          <p:cNvPicPr preferRelativeResize="0"/>
          <p:nvPr/>
        </p:nvPicPr>
        <p:blipFill>
          <a:blip r:embed="rId8">
            <a:alphaModFix/>
          </a:blip>
          <a:stretch>
            <a:fillRect/>
          </a:stretch>
        </p:blipFill>
        <p:spPr>
          <a:xfrm>
            <a:off x="5239538" y="5762283"/>
            <a:ext cx="834050" cy="1095717"/>
          </a:xfrm>
          <a:prstGeom prst="rect">
            <a:avLst/>
          </a:prstGeom>
          <a:noFill/>
          <a:ln>
            <a:noFill/>
          </a:ln>
        </p:spPr>
      </p:pic>
      <p:cxnSp>
        <p:nvCxnSpPr>
          <p:cNvPr id="32" name="Straight Arrow Connector 31">
            <a:extLst>
              <a:ext uri="{FF2B5EF4-FFF2-40B4-BE49-F238E27FC236}">
                <a16:creationId xmlns:a16="http://schemas.microsoft.com/office/drawing/2014/main" id="{D703B21C-7CF3-2FFC-D395-AFFE9B4CD983}"/>
              </a:ext>
            </a:extLst>
          </p:cNvPr>
          <p:cNvCxnSpPr>
            <a:cxnSpLocks/>
            <a:stCxn id="31" idx="0"/>
            <a:endCxn id="3" idx="2"/>
          </p:cNvCxnSpPr>
          <p:nvPr/>
        </p:nvCxnSpPr>
        <p:spPr>
          <a:xfrm flipH="1" flipV="1">
            <a:off x="4152334" y="5295333"/>
            <a:ext cx="1504229"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C661015-4BD4-4370-DE25-3B6B9BD17AD5}"/>
              </a:ext>
            </a:extLst>
          </p:cNvPr>
          <p:cNvCxnSpPr>
            <a:cxnSpLocks/>
            <a:stCxn id="31" idx="0"/>
          </p:cNvCxnSpPr>
          <p:nvPr/>
        </p:nvCxnSpPr>
        <p:spPr>
          <a:xfrm flipH="1" flipV="1">
            <a:off x="5239538" y="5143216"/>
            <a:ext cx="417025" cy="619067"/>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7EC8B8E-823E-A6C1-7F4C-FED1729EAEBA}"/>
              </a:ext>
            </a:extLst>
          </p:cNvPr>
          <p:cNvCxnSpPr>
            <a:cxnSpLocks/>
            <a:stCxn id="31" idx="0"/>
            <a:endCxn id="35" idx="2"/>
          </p:cNvCxnSpPr>
          <p:nvPr/>
        </p:nvCxnSpPr>
        <p:spPr>
          <a:xfrm flipV="1">
            <a:off x="5656563" y="5295333"/>
            <a:ext cx="1941423"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B4E470F-E0A7-395A-7C85-293A2BF24ACE}"/>
              </a:ext>
            </a:extLst>
          </p:cNvPr>
          <p:cNvCxnSpPr>
            <a:cxnSpLocks/>
          </p:cNvCxnSpPr>
          <p:nvPr/>
        </p:nvCxnSpPr>
        <p:spPr>
          <a:xfrm>
            <a:off x="4194048" y="4294410"/>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272429F-628E-2808-8705-94A297C935D0}"/>
              </a:ext>
            </a:extLst>
          </p:cNvPr>
          <p:cNvCxnSpPr>
            <a:cxnSpLocks/>
          </p:cNvCxnSpPr>
          <p:nvPr/>
        </p:nvCxnSpPr>
        <p:spPr>
          <a:xfrm>
            <a:off x="4669536" y="4294410"/>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6096191F-BEC8-AB54-C69C-B3F80C5B8CE0}"/>
              </a:ext>
            </a:extLst>
          </p:cNvPr>
          <p:cNvCxnSpPr>
            <a:cxnSpLocks/>
          </p:cNvCxnSpPr>
          <p:nvPr/>
        </p:nvCxnSpPr>
        <p:spPr>
          <a:xfrm>
            <a:off x="7522464" y="4294410"/>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B52E6C13-E560-D790-0133-DEF0CC4BA9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73515" y="4537695"/>
            <a:ext cx="757638" cy="757638"/>
          </a:xfrm>
          <a:prstGeom prst="rect">
            <a:avLst/>
          </a:prstGeom>
        </p:spPr>
      </p:pic>
      <p:pic>
        <p:nvPicPr>
          <p:cNvPr id="25" name="Graphic 24" descr="Database outline">
            <a:extLst>
              <a:ext uri="{FF2B5EF4-FFF2-40B4-BE49-F238E27FC236}">
                <a16:creationId xmlns:a16="http://schemas.microsoft.com/office/drawing/2014/main" id="{EEF955A5-48C0-686B-8EB8-07326693E8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10142" y="4546338"/>
            <a:ext cx="757638" cy="757638"/>
          </a:xfrm>
          <a:prstGeom prst="rect">
            <a:avLst/>
          </a:prstGeom>
        </p:spPr>
      </p:pic>
      <p:pic>
        <p:nvPicPr>
          <p:cNvPr id="35" name="Graphic 34" descr="Database outline">
            <a:extLst>
              <a:ext uri="{FF2B5EF4-FFF2-40B4-BE49-F238E27FC236}">
                <a16:creationId xmlns:a16="http://schemas.microsoft.com/office/drawing/2014/main" id="{CFC3C1A9-F98E-BB7C-8834-401D47A645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19167" y="4537695"/>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61B79B3-D8CD-6982-D2F8-1345491F5DB1}"/>
                  </a:ext>
                </a:extLst>
              </p:cNvPr>
              <p:cNvSpPr txBox="1"/>
              <p:nvPr/>
            </p:nvSpPr>
            <p:spPr>
              <a:xfrm>
                <a:off x="5759373" y="4712329"/>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C61B79B3-D8CD-6982-D2F8-1345491F5DB1}"/>
                  </a:ext>
                </a:extLst>
              </p:cNvPr>
              <p:cNvSpPr txBox="1">
                <a:spLocks noRot="1" noChangeAspect="1" noMove="1" noResize="1" noEditPoints="1" noAdjustHandles="1" noChangeArrowheads="1" noChangeShapeType="1" noTextEdit="1"/>
              </p:cNvSpPr>
              <p:nvPr/>
            </p:nvSpPr>
            <p:spPr>
              <a:xfrm>
                <a:off x="5759373" y="4712329"/>
                <a:ext cx="673254" cy="492443"/>
              </a:xfrm>
              <a:prstGeom prst="rect">
                <a:avLst/>
              </a:prstGeom>
              <a:blipFill>
                <a:blip r:embed="rId11"/>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4E043E6E-3F69-D343-7EC5-92A3C3802312}"/>
              </a:ext>
            </a:extLst>
          </p:cNvPr>
          <p:cNvCxnSpPr>
            <a:cxnSpLocks/>
          </p:cNvCxnSpPr>
          <p:nvPr/>
        </p:nvCxnSpPr>
        <p:spPr>
          <a:xfrm>
            <a:off x="6987140" y="2036067"/>
            <a:ext cx="1878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outline">
            <a:extLst>
              <a:ext uri="{FF2B5EF4-FFF2-40B4-BE49-F238E27FC236}">
                <a16:creationId xmlns:a16="http://schemas.microsoft.com/office/drawing/2014/main" id="{092DFEAB-3011-E262-1FFF-203ACF38F8C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3750" y="1608693"/>
            <a:ext cx="782822" cy="782822"/>
          </a:xfrm>
          <a:prstGeom prst="rect">
            <a:avLst/>
          </a:prstGeom>
        </p:spPr>
      </p:pic>
      <p:cxnSp>
        <p:nvCxnSpPr>
          <p:cNvPr id="24" name="Straight Arrow Connector 23">
            <a:extLst>
              <a:ext uri="{FF2B5EF4-FFF2-40B4-BE49-F238E27FC236}">
                <a16:creationId xmlns:a16="http://schemas.microsoft.com/office/drawing/2014/main" id="{82D6AEAA-5153-268F-B3D8-62F2A964128B}"/>
              </a:ext>
            </a:extLst>
          </p:cNvPr>
          <p:cNvCxnSpPr/>
          <p:nvPr/>
        </p:nvCxnSpPr>
        <p:spPr>
          <a:xfrm>
            <a:off x="5129990" y="3580186"/>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34C6E7D-8D32-C153-8DC0-E022A20EDBC6}"/>
                  </a:ext>
                </a:extLst>
              </p:cNvPr>
              <p:cNvSpPr txBox="1"/>
              <p:nvPr/>
            </p:nvSpPr>
            <p:spPr>
              <a:xfrm>
                <a:off x="3894731" y="3805473"/>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1</m:t>
                          </m:r>
                        </m:sub>
                      </m:sSub>
                    </m:oMath>
                  </m:oMathPara>
                </a14:m>
                <a:endParaRPr lang="en-US" sz="2800" dirty="0">
                  <a:latin typeface="Californian FB" panose="0207040306080B030204" pitchFamily="18" charset="77"/>
                </a:endParaRPr>
              </a:p>
            </p:txBody>
          </p:sp>
        </mc:Choice>
        <mc:Fallback xmlns="">
          <p:sp>
            <p:nvSpPr>
              <p:cNvPr id="38" name="TextBox 37">
                <a:extLst>
                  <a:ext uri="{FF2B5EF4-FFF2-40B4-BE49-F238E27FC236}">
                    <a16:creationId xmlns:a16="http://schemas.microsoft.com/office/drawing/2014/main" id="{634C6E7D-8D32-C153-8DC0-E022A20EDBC6}"/>
                  </a:ext>
                </a:extLst>
              </p:cNvPr>
              <p:cNvSpPr txBox="1">
                <a:spLocks noRot="1" noChangeAspect="1" noMove="1" noResize="1" noEditPoints="1" noAdjustHandles="1" noChangeArrowheads="1" noChangeShapeType="1" noTextEdit="1"/>
              </p:cNvSpPr>
              <p:nvPr/>
            </p:nvSpPr>
            <p:spPr>
              <a:xfrm>
                <a:off x="3894731" y="3805473"/>
                <a:ext cx="609830" cy="523220"/>
              </a:xfrm>
              <a:prstGeom prst="rect">
                <a:avLst/>
              </a:prstGeom>
              <a:blipFill>
                <a:blip r:embed="rId17"/>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0A62332-8BF3-B16F-A126-471CA7BFCF87}"/>
                  </a:ext>
                </a:extLst>
              </p:cNvPr>
              <p:cNvSpPr txBox="1"/>
              <p:nvPr/>
            </p:nvSpPr>
            <p:spPr>
              <a:xfrm>
                <a:off x="4364621" y="3806698"/>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2</m:t>
                          </m:r>
                        </m:sub>
                      </m:sSub>
                    </m:oMath>
                  </m:oMathPara>
                </a14:m>
                <a:endParaRPr lang="en-US" sz="2800" dirty="0">
                  <a:latin typeface="Californian FB" panose="0207040306080B030204" pitchFamily="18" charset="77"/>
                </a:endParaRPr>
              </a:p>
            </p:txBody>
          </p:sp>
        </mc:Choice>
        <mc:Fallback xmlns="">
          <p:sp>
            <p:nvSpPr>
              <p:cNvPr id="39" name="TextBox 38">
                <a:extLst>
                  <a:ext uri="{FF2B5EF4-FFF2-40B4-BE49-F238E27FC236}">
                    <a16:creationId xmlns:a16="http://schemas.microsoft.com/office/drawing/2014/main" id="{00A62332-8BF3-B16F-A126-471CA7BFCF87}"/>
                  </a:ext>
                </a:extLst>
              </p:cNvPr>
              <p:cNvSpPr txBox="1">
                <a:spLocks noRot="1" noChangeAspect="1" noMove="1" noResize="1" noEditPoints="1" noAdjustHandles="1" noChangeArrowheads="1" noChangeShapeType="1" noTextEdit="1"/>
              </p:cNvSpPr>
              <p:nvPr/>
            </p:nvSpPr>
            <p:spPr>
              <a:xfrm>
                <a:off x="4364621" y="3806698"/>
                <a:ext cx="609830" cy="523220"/>
              </a:xfrm>
              <a:prstGeom prst="rect">
                <a:avLst/>
              </a:prstGeom>
              <a:blipFill>
                <a:blip r:embed="rId18"/>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67CD5D4-D136-334C-168A-59FB90BAA0BA}"/>
                  </a:ext>
                </a:extLst>
              </p:cNvPr>
              <p:cNvSpPr txBox="1"/>
              <p:nvPr/>
            </p:nvSpPr>
            <p:spPr>
              <a:xfrm>
                <a:off x="5761890" y="3875204"/>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40" name="TextBox 39">
                <a:extLst>
                  <a:ext uri="{FF2B5EF4-FFF2-40B4-BE49-F238E27FC236}">
                    <a16:creationId xmlns:a16="http://schemas.microsoft.com/office/drawing/2014/main" id="{467CD5D4-D136-334C-168A-59FB90BAA0BA}"/>
                  </a:ext>
                </a:extLst>
              </p:cNvPr>
              <p:cNvSpPr txBox="1">
                <a:spLocks noRot="1" noChangeAspect="1" noMove="1" noResize="1" noEditPoints="1" noAdjustHandles="1" noChangeArrowheads="1" noChangeShapeType="1" noTextEdit="1"/>
              </p:cNvSpPr>
              <p:nvPr/>
            </p:nvSpPr>
            <p:spPr>
              <a:xfrm>
                <a:off x="5761890" y="3875204"/>
                <a:ext cx="673254"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73ECCEF-8872-31D4-46B5-2A52030E52A2}"/>
                  </a:ext>
                </a:extLst>
              </p:cNvPr>
              <p:cNvSpPr txBox="1"/>
              <p:nvPr/>
            </p:nvSpPr>
            <p:spPr>
              <a:xfrm>
                <a:off x="7219167" y="3833250"/>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m:oMathPara>
                </a14:m>
                <a:endParaRPr lang="en-US" sz="2800" dirty="0">
                  <a:latin typeface="Californian FB" panose="0207040306080B030204" pitchFamily="18" charset="77"/>
                </a:endParaRPr>
              </a:p>
            </p:txBody>
          </p:sp>
        </mc:Choice>
        <mc:Fallback xmlns="">
          <p:sp>
            <p:nvSpPr>
              <p:cNvPr id="41" name="TextBox 40">
                <a:extLst>
                  <a:ext uri="{FF2B5EF4-FFF2-40B4-BE49-F238E27FC236}">
                    <a16:creationId xmlns:a16="http://schemas.microsoft.com/office/drawing/2014/main" id="{F73ECCEF-8872-31D4-46B5-2A52030E52A2}"/>
                  </a:ext>
                </a:extLst>
              </p:cNvPr>
              <p:cNvSpPr txBox="1">
                <a:spLocks noRot="1" noChangeAspect="1" noMove="1" noResize="1" noEditPoints="1" noAdjustHandles="1" noChangeArrowheads="1" noChangeShapeType="1" noTextEdit="1"/>
              </p:cNvSpPr>
              <p:nvPr/>
            </p:nvSpPr>
            <p:spPr>
              <a:xfrm>
                <a:off x="7219167" y="3833250"/>
                <a:ext cx="6098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8FA7B50-83E4-1D6E-5352-9984553CE29D}"/>
                  </a:ext>
                </a:extLst>
              </p:cNvPr>
              <p:cNvSpPr txBox="1"/>
              <p:nvPr/>
            </p:nvSpPr>
            <p:spPr>
              <a:xfrm>
                <a:off x="4093205" y="5398430"/>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1</m:t>
                          </m:r>
                        </m:sub>
                      </m:sSub>
                    </m:oMath>
                  </m:oMathPara>
                </a14:m>
                <a:endParaRPr lang="en-US" sz="2400" dirty="0">
                  <a:latin typeface="Californian FB" panose="0207040306080B030204" pitchFamily="18" charset="77"/>
                </a:endParaRPr>
              </a:p>
            </p:txBody>
          </p:sp>
        </mc:Choice>
        <mc:Fallback xmlns="">
          <p:sp>
            <p:nvSpPr>
              <p:cNvPr id="55" name="TextBox 54">
                <a:extLst>
                  <a:ext uri="{FF2B5EF4-FFF2-40B4-BE49-F238E27FC236}">
                    <a16:creationId xmlns:a16="http://schemas.microsoft.com/office/drawing/2014/main" id="{38FA7B50-83E4-1D6E-5352-9984553CE29D}"/>
                  </a:ext>
                </a:extLst>
              </p:cNvPr>
              <p:cNvSpPr txBox="1">
                <a:spLocks noRot="1" noChangeAspect="1" noMove="1" noResize="1" noEditPoints="1" noAdjustHandles="1" noChangeArrowheads="1" noChangeShapeType="1" noTextEdit="1"/>
              </p:cNvSpPr>
              <p:nvPr/>
            </p:nvSpPr>
            <p:spPr>
              <a:xfrm>
                <a:off x="4093205" y="5398430"/>
                <a:ext cx="677174" cy="461665"/>
              </a:xfrm>
              <a:prstGeom prst="rect">
                <a:avLst/>
              </a:prstGeom>
              <a:blipFill>
                <a:blip r:embed="rId20"/>
                <a:stretch>
                  <a:fillRect l="-1852" r="-40741"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3F211987-FD93-FBB8-3819-07D5B0E3058E}"/>
                  </a:ext>
                </a:extLst>
              </p:cNvPr>
              <p:cNvSpPr txBox="1"/>
              <p:nvPr/>
            </p:nvSpPr>
            <p:spPr>
              <a:xfrm>
                <a:off x="6167469" y="5568502"/>
                <a:ext cx="91961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𝑛</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𝑛</m:t>
                          </m:r>
                        </m:sub>
                      </m:sSub>
                    </m:oMath>
                  </m:oMathPara>
                </a14:m>
                <a:endParaRPr lang="en-US" sz="2400" dirty="0">
                  <a:latin typeface="Californian FB" panose="0207040306080B030204" pitchFamily="18" charset="77"/>
                </a:endParaRPr>
              </a:p>
            </p:txBody>
          </p:sp>
        </mc:Choice>
        <mc:Fallback xmlns="">
          <p:sp>
            <p:nvSpPr>
              <p:cNvPr id="56" name="TextBox 55">
                <a:extLst>
                  <a:ext uri="{FF2B5EF4-FFF2-40B4-BE49-F238E27FC236}">
                    <a16:creationId xmlns:a16="http://schemas.microsoft.com/office/drawing/2014/main" id="{3F211987-FD93-FBB8-3819-07D5B0E3058E}"/>
                  </a:ext>
                </a:extLst>
              </p:cNvPr>
              <p:cNvSpPr txBox="1">
                <a:spLocks noRot="1" noChangeAspect="1" noMove="1" noResize="1" noEditPoints="1" noAdjustHandles="1" noChangeArrowheads="1" noChangeShapeType="1" noTextEdit="1"/>
              </p:cNvSpPr>
              <p:nvPr/>
            </p:nvSpPr>
            <p:spPr>
              <a:xfrm>
                <a:off x="6167469" y="5568502"/>
                <a:ext cx="919611" cy="461665"/>
              </a:xfrm>
              <a:prstGeom prst="rect">
                <a:avLst/>
              </a:prstGeom>
              <a:blipFill>
                <a:blip r:embed="rId21"/>
                <a:stretch>
                  <a:fillRect l="-1351" r="-6757"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7E00A04-893F-0DAC-8306-EDDCF4857690}"/>
                  </a:ext>
                </a:extLst>
              </p:cNvPr>
              <p:cNvSpPr txBox="1"/>
              <p:nvPr/>
            </p:nvSpPr>
            <p:spPr>
              <a:xfrm>
                <a:off x="5428950" y="5182986"/>
                <a:ext cx="8340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3</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3</m:t>
                          </m:r>
                        </m:sub>
                      </m:sSub>
                    </m:oMath>
                  </m:oMathPara>
                </a14:m>
                <a:endParaRPr lang="en-US" sz="2400" dirty="0">
                  <a:latin typeface="Californian FB" panose="0207040306080B030204" pitchFamily="18" charset="77"/>
                </a:endParaRPr>
              </a:p>
            </p:txBody>
          </p:sp>
        </mc:Choice>
        <mc:Fallback xmlns="">
          <p:sp>
            <p:nvSpPr>
              <p:cNvPr id="58" name="TextBox 57">
                <a:extLst>
                  <a:ext uri="{FF2B5EF4-FFF2-40B4-BE49-F238E27FC236}">
                    <a16:creationId xmlns:a16="http://schemas.microsoft.com/office/drawing/2014/main" id="{B7E00A04-893F-0DAC-8306-EDDCF4857690}"/>
                  </a:ext>
                </a:extLst>
              </p:cNvPr>
              <p:cNvSpPr txBox="1">
                <a:spLocks noRot="1" noChangeAspect="1" noMove="1" noResize="1" noEditPoints="1" noAdjustHandles="1" noChangeArrowheads="1" noChangeShapeType="1" noTextEdit="1"/>
              </p:cNvSpPr>
              <p:nvPr/>
            </p:nvSpPr>
            <p:spPr>
              <a:xfrm>
                <a:off x="5428950" y="5182986"/>
                <a:ext cx="834045" cy="461665"/>
              </a:xfrm>
              <a:prstGeom prst="rect">
                <a:avLst/>
              </a:prstGeom>
              <a:blipFill>
                <a:blip r:embed="rId22"/>
                <a:stretch>
                  <a:fillRect l="-1515" r="-18182" b="-18919"/>
                </a:stretch>
              </a:blipFill>
            </p:spPr>
            <p:txBody>
              <a:bodyPr/>
              <a:lstStyle/>
              <a:p>
                <a:r>
                  <a:rPr lang="en-US">
                    <a:noFill/>
                  </a:rPr>
                  <a:t> </a:t>
                </a:r>
              </a:p>
            </p:txBody>
          </p:sp>
        </mc:Fallback>
      </mc:AlternateContent>
      <p:sp>
        <p:nvSpPr>
          <p:cNvPr id="37" name="Multiply 36">
            <a:extLst>
              <a:ext uri="{FF2B5EF4-FFF2-40B4-BE49-F238E27FC236}">
                <a16:creationId xmlns:a16="http://schemas.microsoft.com/office/drawing/2014/main" id="{7A2133CC-553C-CCE0-066A-FDE8DEC383BB}"/>
              </a:ext>
            </a:extLst>
          </p:cNvPr>
          <p:cNvSpPr/>
          <p:nvPr/>
        </p:nvSpPr>
        <p:spPr>
          <a:xfrm>
            <a:off x="7210095" y="4621718"/>
            <a:ext cx="766710" cy="595554"/>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42" name="Cloud Callout 41">
                <a:extLst>
                  <a:ext uri="{FF2B5EF4-FFF2-40B4-BE49-F238E27FC236}">
                    <a16:creationId xmlns:a16="http://schemas.microsoft.com/office/drawing/2014/main" id="{69D9A40B-9913-57D2-625B-89B1D594E659}"/>
                  </a:ext>
                </a:extLst>
              </p:cNvPr>
              <p:cNvSpPr/>
              <p:nvPr/>
            </p:nvSpPr>
            <p:spPr>
              <a:xfrm>
                <a:off x="6073588" y="5632708"/>
                <a:ext cx="5429152" cy="1211112"/>
              </a:xfrm>
              <a:prstGeom prst="cloudCallout">
                <a:avLst>
                  <a:gd name="adj1" fmla="val -15693"/>
                  <a:gd name="adj2" fmla="val -8772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lifornian FB" panose="0207040306080B030204" pitchFamily="18" charset="77"/>
                  </a:rPr>
                  <a:t>How to repair chunk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E</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𝑖</m:t>
                        </m:r>
                      </m:sub>
                    </m:sSub>
                  </m:oMath>
                </a14:m>
                <a:r>
                  <a:rPr lang="en-US" sz="2800" dirty="0">
                    <a:latin typeface="Californian FB" panose="0207040306080B030204" pitchFamily="18" charset="77"/>
                  </a:rPr>
                  <a:t>?</a:t>
                </a:r>
              </a:p>
            </p:txBody>
          </p:sp>
        </mc:Choice>
        <mc:Fallback xmlns="">
          <p:sp>
            <p:nvSpPr>
              <p:cNvPr id="42" name="Cloud Callout 41">
                <a:extLst>
                  <a:ext uri="{FF2B5EF4-FFF2-40B4-BE49-F238E27FC236}">
                    <a16:creationId xmlns:a16="http://schemas.microsoft.com/office/drawing/2014/main" id="{69D9A40B-9913-57D2-625B-89B1D594E659}"/>
                  </a:ext>
                </a:extLst>
              </p:cNvPr>
              <p:cNvSpPr>
                <a:spLocks noRot="1" noChangeAspect="1" noMove="1" noResize="1" noEditPoints="1" noAdjustHandles="1" noChangeArrowheads="1" noChangeShapeType="1" noTextEdit="1"/>
              </p:cNvSpPr>
              <p:nvPr/>
            </p:nvSpPr>
            <p:spPr>
              <a:xfrm>
                <a:off x="6073588" y="5632708"/>
                <a:ext cx="5429152" cy="1211112"/>
              </a:xfrm>
              <a:prstGeom prst="cloudCallout">
                <a:avLst>
                  <a:gd name="adj1" fmla="val -15693"/>
                  <a:gd name="adj2" fmla="val -87728"/>
                </a:avLst>
              </a:prstGeom>
              <a:blipFill>
                <a:blip r:embed="rId23"/>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63345D79-0C2F-E405-530E-E4ACE5E23940}"/>
              </a:ext>
            </a:extLst>
          </p:cNvPr>
          <p:cNvSpPr txBox="1"/>
          <p:nvPr/>
        </p:nvSpPr>
        <p:spPr>
          <a:xfrm>
            <a:off x="249213" y="5307903"/>
            <a:ext cx="3374833" cy="830997"/>
          </a:xfrm>
          <a:prstGeom prst="rect">
            <a:avLst/>
          </a:prstGeom>
          <a:noFill/>
        </p:spPr>
        <p:txBody>
          <a:bodyPr wrap="square" rtlCol="0">
            <a:spAutoFit/>
          </a:bodyPr>
          <a:lstStyle/>
          <a:p>
            <a:pPr algn="ctr"/>
            <a:r>
              <a:rPr lang="en-US" sz="2400" dirty="0">
                <a:latin typeface="Californian FB" panose="0207040306080B030204" pitchFamily="18" charset="77"/>
              </a:rPr>
              <a:t>Query random positions of encoding</a:t>
            </a:r>
          </a:p>
        </p:txBody>
      </p:sp>
      <p:sp>
        <p:nvSpPr>
          <p:cNvPr id="30" name="TextBox 29">
            <a:extLst>
              <a:ext uri="{FF2B5EF4-FFF2-40B4-BE49-F238E27FC236}">
                <a16:creationId xmlns:a16="http://schemas.microsoft.com/office/drawing/2014/main" id="{5C20AEED-AB11-47F9-C6A0-5CC93ACE55B8}"/>
              </a:ext>
            </a:extLst>
          </p:cNvPr>
          <p:cNvSpPr txBox="1"/>
          <p:nvPr/>
        </p:nvSpPr>
        <p:spPr>
          <a:xfrm>
            <a:off x="6543393" y="1162662"/>
            <a:ext cx="3924234" cy="954107"/>
          </a:xfrm>
          <a:prstGeom prst="rect">
            <a:avLst/>
          </a:prstGeom>
          <a:noFill/>
        </p:spPr>
        <p:txBody>
          <a:bodyPr wrap="square" rtlCol="0">
            <a:spAutoFit/>
          </a:bodyPr>
          <a:lstStyle/>
          <a:p>
            <a:r>
              <a:rPr lang="en-US" sz="2800" dirty="0">
                <a:latin typeface="Californian FB" panose="0207040306080B030204" pitchFamily="18" charset="77"/>
              </a:rPr>
              <a:t>Commit using Erasure code commitment</a:t>
            </a:r>
          </a:p>
        </p:txBody>
      </p:sp>
      <p:sp>
        <p:nvSpPr>
          <p:cNvPr id="45" name="TextBox 44">
            <a:extLst>
              <a:ext uri="{FF2B5EF4-FFF2-40B4-BE49-F238E27FC236}">
                <a16:creationId xmlns:a16="http://schemas.microsoft.com/office/drawing/2014/main" id="{B499884B-DD74-836F-9680-99A86D7F5407}"/>
              </a:ext>
            </a:extLst>
          </p:cNvPr>
          <p:cNvSpPr txBox="1"/>
          <p:nvPr/>
        </p:nvSpPr>
        <p:spPr>
          <a:xfrm>
            <a:off x="5483610" y="3527822"/>
            <a:ext cx="5393889" cy="523220"/>
          </a:xfrm>
          <a:prstGeom prst="rect">
            <a:avLst/>
          </a:prstGeom>
          <a:noFill/>
        </p:spPr>
        <p:txBody>
          <a:bodyPr wrap="square" rtlCol="0">
            <a:spAutoFit/>
          </a:bodyPr>
          <a:lstStyle/>
          <a:p>
            <a:r>
              <a:rPr lang="en-US" sz="2800" dirty="0">
                <a:latin typeface="Californian FB" panose="0207040306080B030204" pitchFamily="18" charset="77"/>
              </a:rPr>
              <a:t>Compute openings for all positions</a:t>
            </a:r>
          </a:p>
        </p:txBody>
      </p:sp>
      <p:sp>
        <p:nvSpPr>
          <p:cNvPr id="46" name="TextBox 45">
            <a:extLst>
              <a:ext uri="{FF2B5EF4-FFF2-40B4-BE49-F238E27FC236}">
                <a16:creationId xmlns:a16="http://schemas.microsoft.com/office/drawing/2014/main" id="{AC154555-FE43-674A-D655-99F7CBAEA7BE}"/>
              </a:ext>
            </a:extLst>
          </p:cNvPr>
          <p:cNvSpPr txBox="1"/>
          <p:nvPr/>
        </p:nvSpPr>
        <p:spPr>
          <a:xfrm>
            <a:off x="135284" y="6067866"/>
            <a:ext cx="3899538" cy="830997"/>
          </a:xfrm>
          <a:prstGeom prst="rect">
            <a:avLst/>
          </a:prstGeom>
          <a:noFill/>
        </p:spPr>
        <p:txBody>
          <a:bodyPr wrap="square" rtlCol="0">
            <a:spAutoFit/>
          </a:bodyPr>
          <a:lstStyle/>
          <a:p>
            <a:r>
              <a:rPr lang="en-US" sz="2400" dirty="0">
                <a:latin typeface="Californian FB" panose="0207040306080B030204" pitchFamily="18" charset="77"/>
              </a:rPr>
              <a:t>Output 1 if proof is valid </a:t>
            </a:r>
            <a:r>
              <a:rPr lang="en-US" sz="2400" dirty="0" err="1">
                <a:latin typeface="Californian FB" panose="0207040306080B030204" pitchFamily="18" charset="77"/>
              </a:rPr>
              <a:t>w.r.t.</a:t>
            </a:r>
            <a:endParaRPr lang="en-US" sz="2400" dirty="0">
              <a:latin typeface="Californian FB" panose="0207040306080B030204" pitchFamily="18" charset="77"/>
            </a:endParaRPr>
          </a:p>
          <a:p>
            <a:r>
              <a:rPr lang="en-US" sz="2400" dirty="0">
                <a:latin typeface="Californian FB" panose="0207040306080B030204" pitchFamily="18" charset="77"/>
              </a:rPr>
              <a:t>for all queried positions</a:t>
            </a:r>
          </a:p>
        </p:txBody>
      </p:sp>
      <p:pic>
        <p:nvPicPr>
          <p:cNvPr id="47" name="Graphic 46" descr="Paperclip with solid fill">
            <a:extLst>
              <a:ext uri="{FF2B5EF4-FFF2-40B4-BE49-F238E27FC236}">
                <a16:creationId xmlns:a16="http://schemas.microsoft.com/office/drawing/2014/main" id="{08205708-142B-CEA7-3849-B8C9074758C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897036" y="6030244"/>
            <a:ext cx="464625" cy="464625"/>
          </a:xfrm>
          <a:prstGeom prst="rect">
            <a:avLst/>
          </a:prstGeom>
        </p:spPr>
      </p:pic>
      <p:sp>
        <p:nvSpPr>
          <p:cNvPr id="19" name="Slide Number Placeholder 18">
            <a:extLst>
              <a:ext uri="{FF2B5EF4-FFF2-40B4-BE49-F238E27FC236}">
                <a16:creationId xmlns:a16="http://schemas.microsoft.com/office/drawing/2014/main" id="{F0E66998-0E90-C698-494A-AAEDE61BCA09}"/>
              </a:ext>
            </a:extLst>
          </p:cNvPr>
          <p:cNvSpPr>
            <a:spLocks noGrp="1"/>
          </p:cNvSpPr>
          <p:nvPr>
            <p:ph type="sldNum" sz="quarter" idx="12"/>
          </p:nvPr>
        </p:nvSpPr>
        <p:spPr/>
        <p:txBody>
          <a:bodyPr/>
          <a:lstStyle/>
          <a:p>
            <a:fld id="{59C26DE2-BFBF-B440-AF55-B2C5C80336AD}" type="slidenum">
              <a:rPr lang="en-US" smtClean="0"/>
              <a:t>23</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C953CD-C20E-3AB9-E3BD-02177FDC55F1}"/>
                  </a:ext>
                </a:extLst>
              </p:cNvPr>
              <p:cNvSpPr txBox="1"/>
              <p:nvPr/>
            </p:nvSpPr>
            <p:spPr>
              <a:xfrm>
                <a:off x="9514573" y="1461133"/>
                <a:ext cx="229958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m:t>
                      </m:r>
                    </m:oMath>
                  </m:oMathPara>
                </a14:m>
                <a:endParaRPr lang="en-US" sz="2400" dirty="0">
                  <a:latin typeface="Californian FB" panose="0207040306080B030204" pitchFamily="18" charset="77"/>
                </a:endParaRPr>
              </a:p>
            </p:txBody>
          </p:sp>
        </mc:Choice>
        <mc:Fallback xmlns="">
          <p:sp>
            <p:nvSpPr>
              <p:cNvPr id="9" name="TextBox 8">
                <a:extLst>
                  <a:ext uri="{FF2B5EF4-FFF2-40B4-BE49-F238E27FC236}">
                    <a16:creationId xmlns:a16="http://schemas.microsoft.com/office/drawing/2014/main" id="{08C953CD-C20E-3AB9-E3BD-02177FDC55F1}"/>
                  </a:ext>
                </a:extLst>
              </p:cNvPr>
              <p:cNvSpPr txBox="1">
                <a:spLocks noRot="1" noChangeAspect="1" noMove="1" noResize="1" noEditPoints="1" noAdjustHandles="1" noChangeArrowheads="1" noChangeShapeType="1" noTextEdit="1"/>
              </p:cNvSpPr>
              <p:nvPr/>
            </p:nvSpPr>
            <p:spPr>
              <a:xfrm>
                <a:off x="9514573" y="1461133"/>
                <a:ext cx="2299582" cy="369332"/>
              </a:xfrm>
              <a:prstGeom prst="rect">
                <a:avLst/>
              </a:prstGeom>
              <a:blipFill>
                <a:blip r:embed="rId26"/>
                <a:stretch>
                  <a:fillRect/>
                </a:stretch>
              </a:blipFill>
            </p:spPr>
            <p:txBody>
              <a:bodyPr/>
              <a:lstStyle/>
              <a:p>
                <a:r>
                  <a:rPr lang="en-US">
                    <a:noFill/>
                  </a:rPr>
                  <a:t> </a:t>
                </a:r>
              </a:p>
            </p:txBody>
          </p:sp>
        </mc:Fallback>
      </mc:AlternateContent>
      <p:pic>
        <p:nvPicPr>
          <p:cNvPr id="44" name="Graphic 43" descr="Paperclip with solid fill">
            <a:extLst>
              <a:ext uri="{FF2B5EF4-FFF2-40B4-BE49-F238E27FC236}">
                <a16:creationId xmlns:a16="http://schemas.microsoft.com/office/drawing/2014/main" id="{C33C45F6-D960-3EC1-ABC5-70C2FD4D390F}"/>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994666" y="1421914"/>
            <a:ext cx="464625" cy="464625"/>
          </a:xfrm>
          <a:prstGeom prst="rect">
            <a:avLst/>
          </a:prstGeom>
        </p:spPr>
      </p:pic>
    </p:spTree>
    <p:extLst>
      <p:ext uri="{BB962C8B-B14F-4D97-AF65-F5344CB8AC3E}">
        <p14:creationId xmlns:p14="http://schemas.microsoft.com/office/powerpoint/2010/main" val="267020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55AD-8BCE-873F-6996-1A985EDE024F}"/>
              </a:ext>
            </a:extLst>
          </p:cNvPr>
          <p:cNvSpPr>
            <a:spLocks noGrp="1"/>
          </p:cNvSpPr>
          <p:nvPr>
            <p:ph type="title"/>
          </p:nvPr>
        </p:nvSpPr>
        <p:spPr>
          <a:xfrm>
            <a:off x="232270" y="221905"/>
            <a:ext cx="11717560" cy="1325563"/>
          </a:xfrm>
        </p:spPr>
        <p:txBody>
          <a:bodyPr/>
          <a:lstStyle/>
          <a:p>
            <a:r>
              <a:rPr lang="en-US" dirty="0"/>
              <a:t>New </a:t>
            </a:r>
            <a:r>
              <a:rPr lang="en-US" sz="4400" dirty="0"/>
              <a:t>Framework</a:t>
            </a:r>
            <a:r>
              <a:rPr lang="en-US" dirty="0"/>
              <a:t>: Using Codes with Locality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26689-97CC-60DE-795F-B5BD7E329CAB}"/>
                  </a:ext>
                </a:extLst>
              </p:cNvPr>
              <p:cNvSpPr>
                <a:spLocks noGrp="1"/>
              </p:cNvSpPr>
              <p:nvPr>
                <p:ph idx="1"/>
              </p:nvPr>
            </p:nvSpPr>
            <p:spPr>
              <a:xfrm>
                <a:off x="232270" y="1583252"/>
                <a:ext cx="10780288" cy="4351338"/>
              </a:xfrm>
            </p:spPr>
            <p:txBody>
              <a:bodyPr/>
              <a:lstStyle/>
              <a:p>
                <a:pPr marL="0" indent="0">
                  <a:buNone/>
                </a:pPr>
                <a:r>
                  <a:rPr lang="en-US" dirty="0"/>
                  <a:t>Locally Correctable codes: Can repair any position of the encoding by querying only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random positions</a:t>
                </a:r>
              </a:p>
            </p:txBody>
          </p:sp>
        </mc:Choice>
        <mc:Fallback xmlns="">
          <p:sp>
            <p:nvSpPr>
              <p:cNvPr id="3" name="Content Placeholder 2">
                <a:extLst>
                  <a:ext uri="{FF2B5EF4-FFF2-40B4-BE49-F238E27FC236}">
                    <a16:creationId xmlns:a16="http://schemas.microsoft.com/office/drawing/2014/main" id="{F6626689-97CC-60DE-795F-B5BD7E329CAB}"/>
                  </a:ext>
                </a:extLst>
              </p:cNvPr>
              <p:cNvSpPr>
                <a:spLocks noGrp="1" noRot="1" noChangeAspect="1" noMove="1" noResize="1" noEditPoints="1" noAdjustHandles="1" noChangeArrowheads="1" noChangeShapeType="1" noTextEdit="1"/>
              </p:cNvSpPr>
              <p:nvPr>
                <p:ph idx="1"/>
              </p:nvPr>
            </p:nvSpPr>
            <p:spPr>
              <a:xfrm>
                <a:off x="232270" y="1583252"/>
                <a:ext cx="10780288" cy="4351338"/>
              </a:xfrm>
              <a:blipFill>
                <a:blip r:embed="rId3"/>
                <a:stretch>
                  <a:fillRect l="-1176"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1BA76FB-DEE6-C774-39FC-28721BDA4169}"/>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0" smtClean="0">
                              <a:solidFill>
                                <a:schemeClr val="tx1"/>
                              </a:solidFill>
                              <a:latin typeface="Cambria Math" panose="02040503050406030204" pitchFamily="18" charset="0"/>
                            </a:rPr>
                            <m:t>1</m:t>
                          </m:r>
                        </m:sub>
                      </m:sSub>
                    </m:oMath>
                  </m:oMathPara>
                </a14:m>
                <a:endParaRPr lang="en-US" sz="2200" dirty="0">
                  <a:solidFill>
                    <a:schemeClr val="tx1"/>
                  </a:solidFill>
                  <a:latin typeface="Californian FB" panose="0207040306080B030204" pitchFamily="18" charset="77"/>
                </a:endParaRPr>
              </a:p>
            </p:txBody>
          </p:sp>
        </mc:Choice>
        <mc:Fallback xmlns="">
          <p:sp>
            <p:nvSpPr>
              <p:cNvPr id="4" name="Rectangle 3">
                <a:extLst>
                  <a:ext uri="{FF2B5EF4-FFF2-40B4-BE49-F238E27FC236}">
                    <a16:creationId xmlns:a16="http://schemas.microsoft.com/office/drawing/2014/main" id="{31BA76FB-DEE6-C774-39FC-28721BDA4169}"/>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4"/>
                <a:stretch>
                  <a:fillRect l="-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BE7AD01-845D-5B7A-16D0-22D54EEE4C95}"/>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2</m:t>
                          </m:r>
                        </m:sub>
                      </m:sSub>
                    </m:oMath>
                  </m:oMathPara>
                </a14:m>
                <a:endParaRPr lang="en-US" sz="2200" dirty="0">
                  <a:solidFill>
                    <a:schemeClr val="tx1"/>
                  </a:solidFill>
                  <a:latin typeface="Californian FB" panose="0207040306080B030204" pitchFamily="18" charset="77"/>
                </a:endParaRPr>
              </a:p>
            </p:txBody>
          </p:sp>
        </mc:Choice>
        <mc:Fallback xmlns="">
          <p:sp>
            <p:nvSpPr>
              <p:cNvPr id="5" name="Rectangle 4">
                <a:extLst>
                  <a:ext uri="{FF2B5EF4-FFF2-40B4-BE49-F238E27FC236}">
                    <a16:creationId xmlns:a16="http://schemas.microsoft.com/office/drawing/2014/main" id="{1BE7AD01-845D-5B7A-16D0-22D54EEE4C95}"/>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5"/>
                <a:stretch>
                  <a:fillRect l="-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C666C7E-902E-EA6E-1C62-FBB94C535096}"/>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3</m:t>
                          </m:r>
                        </m:sub>
                      </m:sSub>
                    </m:oMath>
                  </m:oMathPara>
                </a14:m>
                <a:endParaRPr lang="en-US" sz="2200" dirty="0">
                  <a:solidFill>
                    <a:schemeClr val="tx1"/>
                  </a:solidFill>
                  <a:latin typeface="Californian FB" panose="0207040306080B030204" pitchFamily="18" charset="77"/>
                </a:endParaRPr>
              </a:p>
            </p:txBody>
          </p:sp>
        </mc:Choice>
        <mc:Fallback xmlns="">
          <p:sp>
            <p:nvSpPr>
              <p:cNvPr id="6" name="Rectangle 5">
                <a:extLst>
                  <a:ext uri="{FF2B5EF4-FFF2-40B4-BE49-F238E27FC236}">
                    <a16:creationId xmlns:a16="http://schemas.microsoft.com/office/drawing/2014/main" id="{6C666C7E-902E-EA6E-1C62-FBB94C535096}"/>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6"/>
                <a:stretch>
                  <a:fillRect l="-5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85345A5-86FE-CAB8-82B9-FE3FAC3299BC}"/>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8" name="Rectangle 7">
            <a:extLst>
              <a:ext uri="{FF2B5EF4-FFF2-40B4-BE49-F238E27FC236}">
                <a16:creationId xmlns:a16="http://schemas.microsoft.com/office/drawing/2014/main" id="{A53D4BB1-54BC-379D-7EE9-C1B4E8A4D1DE}"/>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9" name="Rectangle 8">
            <a:extLst>
              <a:ext uri="{FF2B5EF4-FFF2-40B4-BE49-F238E27FC236}">
                <a16:creationId xmlns:a16="http://schemas.microsoft.com/office/drawing/2014/main" id="{573F8191-5F30-BCC9-26DD-8451B86608E7}"/>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0" name="Rectangle 9">
            <a:extLst>
              <a:ext uri="{FF2B5EF4-FFF2-40B4-BE49-F238E27FC236}">
                <a16:creationId xmlns:a16="http://schemas.microsoft.com/office/drawing/2014/main" id="{128AFD9B-1487-5F30-CF48-6D89A6AAC506}"/>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8DA9B23-F973-41EE-6604-A9CB0001CA0D}"/>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𝑛</m:t>
                          </m:r>
                        </m:sub>
                      </m:sSub>
                    </m:oMath>
                  </m:oMathPara>
                </a14:m>
                <a:endParaRPr lang="en-US" sz="22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E8DA9B23-F973-41EE-6604-A9CB0001CA0D}"/>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7"/>
                <a:stretch>
                  <a:fillRect l="-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A29529B-D24F-AC40-C802-A1E25DB6AB78}"/>
                  </a:ext>
                </a:extLst>
              </p:cNvPr>
              <p:cNvSpPr txBox="1"/>
              <p:nvPr/>
            </p:nvSpPr>
            <p:spPr>
              <a:xfrm>
                <a:off x="1896120" y="3045283"/>
                <a:ext cx="1714875" cy="384721"/>
              </a:xfrm>
              <a:prstGeom prst="rect">
                <a:avLst/>
              </a:prstGeom>
              <a:noFill/>
            </p:spPr>
            <p:txBody>
              <a:bodyPr wrap="square" lIns="0" tIns="0" rIns="0" bIns="0" rtlCol="0">
                <a:spAutoFit/>
              </a:bodyPr>
              <a:lstStyle/>
              <a:p>
                <a:r>
                  <a:rPr lang="en-US" sz="2500" b="0" dirty="0">
                    <a:latin typeface="Californian FB" panose="0207040306080B030204" pitchFamily="18" charset="77"/>
                  </a:rPr>
                  <a:t>Encoding</a:t>
                </a:r>
                <a14:m>
                  <m:oMath xmlns:m="http://schemas.openxmlformats.org/officeDocument/2006/math">
                    <m:r>
                      <a:rPr lang="en-US" sz="2500" b="0" i="0" smtClean="0">
                        <a:latin typeface="Cambria Math" panose="02040503050406030204" pitchFamily="18" charset="0"/>
                      </a:rPr>
                      <m:t> </m:t>
                    </m:r>
                    <m:r>
                      <m:rPr>
                        <m:sty m:val="p"/>
                      </m:rPr>
                      <a:rPr lang="en-US" sz="2500" b="0" i="0" smtClean="0">
                        <a:latin typeface="Cambria Math" panose="02040503050406030204" pitchFamily="18" charset="0"/>
                      </a:rPr>
                      <m:t>E</m:t>
                    </m:r>
                  </m:oMath>
                </a14:m>
                <a:endParaRPr lang="en-US" sz="2500" dirty="0">
                  <a:latin typeface="Californian FB" panose="0207040306080B030204" pitchFamily="18" charset="77"/>
                </a:endParaRPr>
              </a:p>
            </p:txBody>
          </p:sp>
        </mc:Choice>
        <mc:Fallback xmlns="">
          <p:sp>
            <p:nvSpPr>
              <p:cNvPr id="12" name="TextBox 11">
                <a:extLst>
                  <a:ext uri="{FF2B5EF4-FFF2-40B4-BE49-F238E27FC236}">
                    <a16:creationId xmlns:a16="http://schemas.microsoft.com/office/drawing/2014/main" id="{BA29529B-D24F-AC40-C802-A1E25DB6AB78}"/>
                  </a:ext>
                </a:extLst>
              </p:cNvPr>
              <p:cNvSpPr txBox="1">
                <a:spLocks noRot="1" noChangeAspect="1" noMove="1" noResize="1" noEditPoints="1" noAdjustHandles="1" noChangeArrowheads="1" noChangeShapeType="1" noTextEdit="1"/>
              </p:cNvSpPr>
              <p:nvPr/>
            </p:nvSpPr>
            <p:spPr>
              <a:xfrm>
                <a:off x="1896120" y="3045283"/>
                <a:ext cx="1714875" cy="384721"/>
              </a:xfrm>
              <a:prstGeom prst="rect">
                <a:avLst/>
              </a:prstGeom>
              <a:blipFill>
                <a:blip r:embed="rId8"/>
                <a:stretch>
                  <a:fillRect l="-11765" t="-29032" b="-48387"/>
                </a:stretch>
              </a:blipFill>
            </p:spPr>
            <p:txBody>
              <a:bodyPr/>
              <a:lstStyle/>
              <a:p>
                <a:r>
                  <a:rPr lang="en-US">
                    <a:noFill/>
                  </a:rPr>
                  <a:t> </a:t>
                </a:r>
              </a:p>
            </p:txBody>
          </p:sp>
        </mc:Fallback>
      </mc:AlternateContent>
      <p:sp>
        <p:nvSpPr>
          <p:cNvPr id="13" name="Multiply 12">
            <a:extLst>
              <a:ext uri="{FF2B5EF4-FFF2-40B4-BE49-F238E27FC236}">
                <a16:creationId xmlns:a16="http://schemas.microsoft.com/office/drawing/2014/main" id="{115C6D33-5706-E02D-87BE-216B97C265EC}"/>
              </a:ext>
            </a:extLst>
          </p:cNvPr>
          <p:cNvSpPr/>
          <p:nvPr/>
        </p:nvSpPr>
        <p:spPr>
          <a:xfrm>
            <a:off x="7207549" y="2958259"/>
            <a:ext cx="629829" cy="543381"/>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cxnSp>
        <p:nvCxnSpPr>
          <p:cNvPr id="15" name="Curved Connector 14">
            <a:extLst>
              <a:ext uri="{FF2B5EF4-FFF2-40B4-BE49-F238E27FC236}">
                <a16:creationId xmlns:a16="http://schemas.microsoft.com/office/drawing/2014/main" id="{6B931003-5E3C-6883-1DCC-FF59B598998E}"/>
              </a:ext>
            </a:extLst>
          </p:cNvPr>
          <p:cNvCxnSpPr>
            <a:cxnSpLocks/>
          </p:cNvCxnSpPr>
          <p:nvPr/>
        </p:nvCxnSpPr>
        <p:spPr>
          <a:xfrm rot="5400000">
            <a:off x="5876877" y="1984486"/>
            <a:ext cx="44989" cy="3147191"/>
          </a:xfrm>
          <a:prstGeom prst="curvedConnector3">
            <a:avLst>
              <a:gd name="adj1" fmla="val 608124"/>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Curved Connector 31">
            <a:extLst>
              <a:ext uri="{FF2B5EF4-FFF2-40B4-BE49-F238E27FC236}">
                <a16:creationId xmlns:a16="http://schemas.microsoft.com/office/drawing/2014/main" id="{6F38E34A-BE4D-AE04-ED53-6B4754081D55}"/>
              </a:ext>
            </a:extLst>
          </p:cNvPr>
          <p:cNvCxnSpPr>
            <a:cxnSpLocks/>
          </p:cNvCxnSpPr>
          <p:nvPr/>
        </p:nvCxnSpPr>
        <p:spPr>
          <a:xfrm rot="5400000">
            <a:off x="6748939" y="2758053"/>
            <a:ext cx="13789" cy="1586267"/>
          </a:xfrm>
          <a:prstGeom prst="curvedConnector3">
            <a:avLst>
              <a:gd name="adj1" fmla="val 1181202"/>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C71C6C1-8855-A93F-48D9-31F9FA60D648}"/>
                  </a:ext>
                </a:extLst>
              </p:cNvPr>
              <p:cNvSpPr txBox="1"/>
              <p:nvPr/>
            </p:nvSpPr>
            <p:spPr>
              <a:xfrm>
                <a:off x="6096000" y="4065085"/>
                <a:ext cx="4586047" cy="477054"/>
              </a:xfrm>
              <a:prstGeom prst="rect">
                <a:avLst/>
              </a:prstGeom>
              <a:noFill/>
            </p:spPr>
            <p:txBody>
              <a:bodyPr wrap="square" rtlCol="0">
                <a:spAutoFit/>
              </a:bodyPr>
              <a:lstStyle/>
              <a:p>
                <a:r>
                  <a:rPr lang="en-US" sz="2500" dirty="0">
                    <a:latin typeface="Californian FB" panose="0207040306080B030204" pitchFamily="18" charset="77"/>
                  </a:rPr>
                  <a:t>Can compute </a:t>
                </a:r>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E</m:t>
                        </m:r>
                      </m:e>
                      <m:sub>
                        <m:r>
                          <a:rPr lang="en-US" sz="2500" b="0" i="1" smtClean="0">
                            <a:latin typeface="Cambria Math" panose="02040503050406030204" pitchFamily="18" charset="0"/>
                          </a:rPr>
                          <m:t>𝑛</m:t>
                        </m:r>
                      </m:sub>
                    </m:sSub>
                  </m:oMath>
                </a14:m>
                <a:r>
                  <a:rPr lang="en-US" sz="2500" dirty="0">
                    <a:latin typeface="Californian FB" panose="0207040306080B030204" pitchFamily="18" charset="77"/>
                  </a:rPr>
                  <a:t> from </a:t>
                </a:r>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E</m:t>
                        </m:r>
                      </m:e>
                      <m:sub>
                        <m:r>
                          <a:rPr lang="en-US" sz="2500" b="0" i="1" smtClean="0">
                            <a:latin typeface="Cambria Math" panose="02040503050406030204" pitchFamily="18" charset="0"/>
                          </a:rPr>
                          <m:t>1</m:t>
                        </m:r>
                      </m:sub>
                    </m:sSub>
                  </m:oMath>
                </a14:m>
                <a:r>
                  <a:rPr lang="en-US" sz="2500" dirty="0">
                    <a:latin typeface="Californian FB" panose="0207040306080B030204" pitchFamily="18" charset="77"/>
                  </a:rPr>
                  <a:t> and </a:t>
                </a:r>
                <a14:m>
                  <m:oMath xmlns:m="http://schemas.openxmlformats.org/officeDocument/2006/math">
                    <m:sSub>
                      <m:sSubPr>
                        <m:ctrlPr>
                          <a:rPr lang="en-US" sz="2500" b="0" i="1" smtClean="0">
                            <a:latin typeface="Cambria Math" panose="02040503050406030204" pitchFamily="18" charset="0"/>
                          </a:rPr>
                        </m:ctrlPr>
                      </m:sSubPr>
                      <m:e>
                        <m:r>
                          <m:rPr>
                            <m:sty m:val="p"/>
                          </m:rPr>
                          <a:rPr lang="en-US" sz="2500" b="0" i="0" smtClean="0">
                            <a:latin typeface="Cambria Math" panose="02040503050406030204" pitchFamily="18" charset="0"/>
                          </a:rPr>
                          <m:t>E</m:t>
                        </m:r>
                      </m:e>
                      <m:sub>
                        <m:r>
                          <a:rPr lang="en-US" sz="2500" b="0" i="1" smtClean="0">
                            <a:latin typeface="Cambria Math" panose="02040503050406030204" pitchFamily="18" charset="0"/>
                          </a:rPr>
                          <m:t>5</m:t>
                        </m:r>
                      </m:sub>
                    </m:sSub>
                  </m:oMath>
                </a14:m>
                <a:endParaRPr lang="en-US" sz="2500" dirty="0">
                  <a:latin typeface="Californian FB" panose="0207040306080B030204" pitchFamily="18" charset="77"/>
                </a:endParaRPr>
              </a:p>
            </p:txBody>
          </p:sp>
        </mc:Choice>
        <mc:Fallback xmlns="">
          <p:sp>
            <p:nvSpPr>
              <p:cNvPr id="33" name="TextBox 32">
                <a:extLst>
                  <a:ext uri="{FF2B5EF4-FFF2-40B4-BE49-F238E27FC236}">
                    <a16:creationId xmlns:a16="http://schemas.microsoft.com/office/drawing/2014/main" id="{1C71C6C1-8855-A93F-48D9-31F9FA60D648}"/>
                  </a:ext>
                </a:extLst>
              </p:cNvPr>
              <p:cNvSpPr txBox="1">
                <a:spLocks noRot="1" noChangeAspect="1" noMove="1" noResize="1" noEditPoints="1" noAdjustHandles="1" noChangeArrowheads="1" noChangeShapeType="1" noTextEdit="1"/>
              </p:cNvSpPr>
              <p:nvPr/>
            </p:nvSpPr>
            <p:spPr>
              <a:xfrm>
                <a:off x="6096000" y="4065085"/>
                <a:ext cx="4586047" cy="477054"/>
              </a:xfrm>
              <a:prstGeom prst="rect">
                <a:avLst/>
              </a:prstGeom>
              <a:blipFill>
                <a:blip r:embed="rId9"/>
                <a:stretch>
                  <a:fillRect l="-2493" t="-13158" b="-31579"/>
                </a:stretch>
              </a:blipFill>
            </p:spPr>
            <p:txBody>
              <a:bodyPr/>
              <a:lstStyle/>
              <a:p>
                <a:r>
                  <a:rPr lang="en-US">
                    <a:noFill/>
                  </a:rPr>
                  <a:t> </a:t>
                </a:r>
              </a:p>
            </p:txBody>
          </p:sp>
        </mc:Fallback>
      </mc:AlternateContent>
      <p:sp>
        <p:nvSpPr>
          <p:cNvPr id="14" name="Slide Number Placeholder 13">
            <a:extLst>
              <a:ext uri="{FF2B5EF4-FFF2-40B4-BE49-F238E27FC236}">
                <a16:creationId xmlns:a16="http://schemas.microsoft.com/office/drawing/2014/main" id="{221DFF31-95F3-DA79-6003-77B1B1D0F327}"/>
              </a:ext>
            </a:extLst>
          </p:cNvPr>
          <p:cNvSpPr>
            <a:spLocks noGrp="1"/>
          </p:cNvSpPr>
          <p:nvPr>
            <p:ph type="sldNum" sz="quarter" idx="12"/>
          </p:nvPr>
        </p:nvSpPr>
        <p:spPr/>
        <p:txBody>
          <a:bodyPr/>
          <a:lstStyle/>
          <a:p>
            <a:fld id="{59C26DE2-BFBF-B440-AF55-B2C5C80336AD}" type="slidenum">
              <a:rPr lang="en-US" smtClean="0"/>
              <a:t>24</a:t>
            </a:fld>
            <a:endParaRPr lang="en-US"/>
          </a:p>
        </p:txBody>
      </p:sp>
    </p:spTree>
    <p:extLst>
      <p:ext uri="{BB962C8B-B14F-4D97-AF65-F5344CB8AC3E}">
        <p14:creationId xmlns:p14="http://schemas.microsoft.com/office/powerpoint/2010/main" val="79675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7E704-688F-3D51-825A-9BE6CB457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8701C-D83D-45B9-DEC1-76C8F98FED8D}"/>
              </a:ext>
            </a:extLst>
          </p:cNvPr>
          <p:cNvSpPr>
            <a:spLocks noGrp="1"/>
          </p:cNvSpPr>
          <p:nvPr>
            <p:ph type="title"/>
          </p:nvPr>
        </p:nvSpPr>
        <p:spPr>
          <a:xfrm>
            <a:off x="232269" y="221905"/>
            <a:ext cx="11959731" cy="1325563"/>
          </a:xfrm>
        </p:spPr>
        <p:txBody>
          <a:bodyPr>
            <a:normAutofit/>
          </a:bodyPr>
          <a:lstStyle/>
          <a:p>
            <a:r>
              <a:rPr lang="en-US" sz="4300" dirty="0"/>
              <a:t>New Framework for Data Availability Sampling</a:t>
            </a:r>
          </a:p>
        </p:txBody>
      </p:sp>
      <p:sp>
        <p:nvSpPr>
          <p:cNvPr id="4" name="Rectangle 3">
            <a:extLst>
              <a:ext uri="{FF2B5EF4-FFF2-40B4-BE49-F238E27FC236}">
                <a16:creationId xmlns:a16="http://schemas.microsoft.com/office/drawing/2014/main" id="{E751E14B-6649-C836-3D30-1683A056937C}"/>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77B430A2-96C4-A08C-CD08-99EC23006EAE}"/>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E394D5B1-D6E2-271B-BD3C-0E5E8F47945D}"/>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58308D1D-0FF7-50CB-2548-81DCCDF284AD}"/>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03DA9D09-D2A2-28BF-7701-9727B2ACA6AE}"/>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5D0A3C3-8FEE-EE82-FA4C-7E5FBEAAA937}"/>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55D0A3C3-8FEE-EE82-FA4C-7E5FBEAAA937}"/>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5253DA3-4562-3EAC-8E95-72B1F24F4F5A}"/>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F5253DA3-4562-3EAC-8E95-72B1F24F4F5A}"/>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80F92CB-7C9A-7863-9ED5-658379D2802F}"/>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D80F92CB-7C9A-7863-9ED5-658379D2802F}"/>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DA56025B-3AD1-BEC6-1BA4-FC14414D0EF3}"/>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2E5F5F77-B1AE-3C6A-6791-42B8C306AF5B}"/>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DA078FD9-2761-D936-AA63-1046087084E5}"/>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8990A0A7-0B3B-E2D7-118B-4F30AD1DD745}"/>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6D09CAE-9633-410D-D836-1355650F2F28}"/>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96D09CAE-9633-410D-D836-1355650F2F28}"/>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B220CE3-0EB8-85D3-8481-1F0162279D4D}"/>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DB220CE3-0EB8-85D3-8481-1F0162279D4D}"/>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D6E40C4-1B55-7665-CFFF-2D85793C20CA}"/>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36001864-A47E-848A-95E3-CC94BA7420D6}"/>
              </a:ext>
            </a:extLst>
          </p:cNvPr>
          <p:cNvSpPr txBox="1"/>
          <p:nvPr/>
        </p:nvSpPr>
        <p:spPr>
          <a:xfrm>
            <a:off x="5488784" y="2408897"/>
            <a:ext cx="2109202" cy="523220"/>
          </a:xfrm>
          <a:prstGeom prst="rect">
            <a:avLst/>
          </a:prstGeom>
          <a:noFill/>
        </p:spPr>
        <p:txBody>
          <a:bodyPr wrap="square" rtlCol="0">
            <a:spAutoFit/>
          </a:bodyPr>
          <a:lstStyle/>
          <a:p>
            <a:r>
              <a:rPr lang="en-US" sz="2800" dirty="0">
                <a:latin typeface="Californian FB" panose="0207040306080B030204" pitchFamily="18" charset="77"/>
              </a:rPr>
              <a:t>Encode using</a:t>
            </a:r>
          </a:p>
        </p:txBody>
      </p:sp>
      <p:sp>
        <p:nvSpPr>
          <p:cNvPr id="28" name="TextBox 27">
            <a:extLst>
              <a:ext uri="{FF2B5EF4-FFF2-40B4-BE49-F238E27FC236}">
                <a16:creationId xmlns:a16="http://schemas.microsoft.com/office/drawing/2014/main" id="{C052BEC2-1185-CAB5-86CF-6DC26F70A6ED}"/>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sp>
        <p:nvSpPr>
          <p:cNvPr id="29" name="TextBox 28">
            <a:extLst>
              <a:ext uri="{FF2B5EF4-FFF2-40B4-BE49-F238E27FC236}">
                <a16:creationId xmlns:a16="http://schemas.microsoft.com/office/drawing/2014/main" id="{3A9F0A10-C37D-B726-7E8B-A906AFAEBFBF}"/>
              </a:ext>
            </a:extLst>
          </p:cNvPr>
          <p:cNvSpPr txBox="1"/>
          <p:nvPr/>
        </p:nvSpPr>
        <p:spPr>
          <a:xfrm>
            <a:off x="1321444" y="4874741"/>
            <a:ext cx="1046196" cy="461665"/>
          </a:xfrm>
          <a:prstGeom prst="rect">
            <a:avLst/>
          </a:prstGeom>
          <a:noFill/>
          <a:ln w="19050">
            <a:solidFill>
              <a:schemeClr val="accent5">
                <a:lumMod val="75000"/>
              </a:schemeClr>
            </a:solidFill>
          </a:ln>
        </p:spPr>
        <p:txBody>
          <a:bodyPr wrap="square" rtlCol="0">
            <a:spAutoFit/>
          </a:bodyPr>
          <a:lstStyle/>
          <a:p>
            <a:pPr algn="ctr"/>
            <a:r>
              <a:rPr lang="en-US" sz="2400" dirty="0">
                <a:solidFill>
                  <a:schemeClr val="accent5">
                    <a:lumMod val="75000"/>
                  </a:schemeClr>
                </a:solidFill>
                <a:latin typeface="Californian FB" panose="0207040306080B030204" pitchFamily="18" charset="77"/>
              </a:rPr>
              <a:t>Verify</a:t>
            </a:r>
          </a:p>
        </p:txBody>
      </p:sp>
      <p:pic>
        <p:nvPicPr>
          <p:cNvPr id="31" name="Google Shape;77;p15">
            <a:extLst>
              <a:ext uri="{FF2B5EF4-FFF2-40B4-BE49-F238E27FC236}">
                <a16:creationId xmlns:a16="http://schemas.microsoft.com/office/drawing/2014/main" id="{10CEEC17-95CF-6097-F08F-CF5081806457}"/>
              </a:ext>
            </a:extLst>
          </p:cNvPr>
          <p:cNvPicPr preferRelativeResize="0"/>
          <p:nvPr/>
        </p:nvPicPr>
        <p:blipFill>
          <a:blip r:embed="rId8">
            <a:alphaModFix/>
          </a:blip>
          <a:stretch>
            <a:fillRect/>
          </a:stretch>
        </p:blipFill>
        <p:spPr>
          <a:xfrm>
            <a:off x="5239538" y="5762283"/>
            <a:ext cx="834050" cy="1095717"/>
          </a:xfrm>
          <a:prstGeom prst="rect">
            <a:avLst/>
          </a:prstGeom>
          <a:noFill/>
          <a:ln>
            <a:noFill/>
          </a:ln>
        </p:spPr>
      </p:pic>
      <p:cxnSp>
        <p:nvCxnSpPr>
          <p:cNvPr id="32" name="Straight Arrow Connector 31">
            <a:extLst>
              <a:ext uri="{FF2B5EF4-FFF2-40B4-BE49-F238E27FC236}">
                <a16:creationId xmlns:a16="http://schemas.microsoft.com/office/drawing/2014/main" id="{8D1A0D39-BD88-A1B1-A993-378F19663F9A}"/>
              </a:ext>
            </a:extLst>
          </p:cNvPr>
          <p:cNvCxnSpPr>
            <a:cxnSpLocks/>
            <a:stCxn id="31" idx="0"/>
            <a:endCxn id="3" idx="2"/>
          </p:cNvCxnSpPr>
          <p:nvPr/>
        </p:nvCxnSpPr>
        <p:spPr>
          <a:xfrm flipH="1" flipV="1">
            <a:off x="4152334" y="5295333"/>
            <a:ext cx="1504229"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826852C-BED6-6B9C-27CB-AE85F367B71B}"/>
              </a:ext>
            </a:extLst>
          </p:cNvPr>
          <p:cNvCxnSpPr>
            <a:cxnSpLocks/>
            <a:stCxn id="31" idx="0"/>
          </p:cNvCxnSpPr>
          <p:nvPr/>
        </p:nvCxnSpPr>
        <p:spPr>
          <a:xfrm flipH="1" flipV="1">
            <a:off x="5239538" y="5143216"/>
            <a:ext cx="417025" cy="619067"/>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DB89E14-49C2-46FE-3FCB-22004437009D}"/>
              </a:ext>
            </a:extLst>
          </p:cNvPr>
          <p:cNvCxnSpPr>
            <a:cxnSpLocks/>
            <a:stCxn id="31" idx="0"/>
            <a:endCxn id="35" idx="2"/>
          </p:cNvCxnSpPr>
          <p:nvPr/>
        </p:nvCxnSpPr>
        <p:spPr>
          <a:xfrm flipV="1">
            <a:off x="5656563" y="5295333"/>
            <a:ext cx="1941423" cy="466950"/>
          </a:xfrm>
          <a:prstGeom prst="straightConnector1">
            <a:avLst/>
          </a:prstGeom>
          <a:ln>
            <a:solidFill>
              <a:schemeClr val="accent5">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78BC20B3-224F-D9D4-3554-EFF87362C8ED}"/>
              </a:ext>
            </a:extLst>
          </p:cNvPr>
          <p:cNvCxnSpPr>
            <a:cxnSpLocks/>
          </p:cNvCxnSpPr>
          <p:nvPr/>
        </p:nvCxnSpPr>
        <p:spPr>
          <a:xfrm>
            <a:off x="4194048" y="4294410"/>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A920F13-C085-6A0C-A1F0-EFB54DD62FA4}"/>
              </a:ext>
            </a:extLst>
          </p:cNvPr>
          <p:cNvCxnSpPr>
            <a:cxnSpLocks/>
          </p:cNvCxnSpPr>
          <p:nvPr/>
        </p:nvCxnSpPr>
        <p:spPr>
          <a:xfrm>
            <a:off x="4669536" y="4294410"/>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ED56FA-4CC1-982F-C3C7-0C8832693BA4}"/>
              </a:ext>
            </a:extLst>
          </p:cNvPr>
          <p:cNvCxnSpPr>
            <a:cxnSpLocks/>
          </p:cNvCxnSpPr>
          <p:nvPr/>
        </p:nvCxnSpPr>
        <p:spPr>
          <a:xfrm>
            <a:off x="7522464" y="4294410"/>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7C763AD6-AD1F-A670-656C-FF547A31F5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773515" y="4537695"/>
            <a:ext cx="757638" cy="757638"/>
          </a:xfrm>
          <a:prstGeom prst="rect">
            <a:avLst/>
          </a:prstGeom>
        </p:spPr>
      </p:pic>
      <p:pic>
        <p:nvPicPr>
          <p:cNvPr id="25" name="Graphic 24" descr="Database outline">
            <a:extLst>
              <a:ext uri="{FF2B5EF4-FFF2-40B4-BE49-F238E27FC236}">
                <a16:creationId xmlns:a16="http://schemas.microsoft.com/office/drawing/2014/main" id="{4B564829-B130-A079-CD90-AA3AC0DB4D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10142" y="4546338"/>
            <a:ext cx="757638" cy="757638"/>
          </a:xfrm>
          <a:prstGeom prst="rect">
            <a:avLst/>
          </a:prstGeom>
        </p:spPr>
      </p:pic>
      <p:pic>
        <p:nvPicPr>
          <p:cNvPr id="35" name="Graphic 34" descr="Database outline">
            <a:extLst>
              <a:ext uri="{FF2B5EF4-FFF2-40B4-BE49-F238E27FC236}">
                <a16:creationId xmlns:a16="http://schemas.microsoft.com/office/drawing/2014/main" id="{78991B2E-DA93-353E-E241-3248E36EA9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19167" y="4537695"/>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30E72B8-4B13-4FDB-EA7D-9FF90871DB79}"/>
                  </a:ext>
                </a:extLst>
              </p:cNvPr>
              <p:cNvSpPr txBox="1"/>
              <p:nvPr/>
            </p:nvSpPr>
            <p:spPr>
              <a:xfrm>
                <a:off x="5759373" y="4712329"/>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C30E72B8-4B13-4FDB-EA7D-9FF90871DB79}"/>
                  </a:ext>
                </a:extLst>
              </p:cNvPr>
              <p:cNvSpPr txBox="1">
                <a:spLocks noRot="1" noChangeAspect="1" noMove="1" noResize="1" noEditPoints="1" noAdjustHandles="1" noChangeArrowheads="1" noChangeShapeType="1" noTextEdit="1"/>
              </p:cNvSpPr>
              <p:nvPr/>
            </p:nvSpPr>
            <p:spPr>
              <a:xfrm>
                <a:off x="5759373" y="4712329"/>
                <a:ext cx="673254" cy="492443"/>
              </a:xfrm>
              <a:prstGeom prst="rect">
                <a:avLst/>
              </a:prstGeom>
              <a:blipFill>
                <a:blip r:embed="rId11"/>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93FEE948-BFC6-7054-211A-D28975D7A4C0}"/>
              </a:ext>
            </a:extLst>
          </p:cNvPr>
          <p:cNvCxnSpPr>
            <a:cxnSpLocks/>
          </p:cNvCxnSpPr>
          <p:nvPr/>
        </p:nvCxnSpPr>
        <p:spPr>
          <a:xfrm>
            <a:off x="6987140" y="2036067"/>
            <a:ext cx="1878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outline">
            <a:extLst>
              <a:ext uri="{FF2B5EF4-FFF2-40B4-BE49-F238E27FC236}">
                <a16:creationId xmlns:a16="http://schemas.microsoft.com/office/drawing/2014/main" id="{443A5FE3-39F0-AE6E-9A91-C9719C6D7E6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3750" y="1608693"/>
            <a:ext cx="782822" cy="782822"/>
          </a:xfrm>
          <a:prstGeom prst="rect">
            <a:avLst/>
          </a:prstGeom>
        </p:spPr>
      </p:pic>
      <p:cxnSp>
        <p:nvCxnSpPr>
          <p:cNvPr id="24" name="Straight Arrow Connector 23">
            <a:extLst>
              <a:ext uri="{FF2B5EF4-FFF2-40B4-BE49-F238E27FC236}">
                <a16:creationId xmlns:a16="http://schemas.microsoft.com/office/drawing/2014/main" id="{0DC91478-9DC2-5BC8-57A0-16743D26EBE2}"/>
              </a:ext>
            </a:extLst>
          </p:cNvPr>
          <p:cNvCxnSpPr/>
          <p:nvPr/>
        </p:nvCxnSpPr>
        <p:spPr>
          <a:xfrm>
            <a:off x="5129990" y="3580186"/>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5467648-CF9E-80E2-C746-0B48BFF9D32E}"/>
                  </a:ext>
                </a:extLst>
              </p:cNvPr>
              <p:cNvSpPr txBox="1"/>
              <p:nvPr/>
            </p:nvSpPr>
            <p:spPr>
              <a:xfrm>
                <a:off x="3894731" y="3805473"/>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1</m:t>
                          </m:r>
                        </m:sub>
                      </m:sSub>
                    </m:oMath>
                  </m:oMathPara>
                </a14:m>
                <a:endParaRPr lang="en-US" sz="2800" dirty="0">
                  <a:latin typeface="Californian FB" panose="0207040306080B030204" pitchFamily="18" charset="77"/>
                </a:endParaRPr>
              </a:p>
            </p:txBody>
          </p:sp>
        </mc:Choice>
        <mc:Fallback xmlns="">
          <p:sp>
            <p:nvSpPr>
              <p:cNvPr id="38" name="TextBox 37">
                <a:extLst>
                  <a:ext uri="{FF2B5EF4-FFF2-40B4-BE49-F238E27FC236}">
                    <a16:creationId xmlns:a16="http://schemas.microsoft.com/office/drawing/2014/main" id="{35467648-CF9E-80E2-C746-0B48BFF9D32E}"/>
                  </a:ext>
                </a:extLst>
              </p:cNvPr>
              <p:cNvSpPr txBox="1">
                <a:spLocks noRot="1" noChangeAspect="1" noMove="1" noResize="1" noEditPoints="1" noAdjustHandles="1" noChangeArrowheads="1" noChangeShapeType="1" noTextEdit="1"/>
              </p:cNvSpPr>
              <p:nvPr/>
            </p:nvSpPr>
            <p:spPr>
              <a:xfrm>
                <a:off x="3894731" y="3805473"/>
                <a:ext cx="609830" cy="523220"/>
              </a:xfrm>
              <a:prstGeom prst="rect">
                <a:avLst/>
              </a:prstGeom>
              <a:blipFill>
                <a:blip r:embed="rId17"/>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EF29468-796E-D520-80CD-5A893AAB7F55}"/>
                  </a:ext>
                </a:extLst>
              </p:cNvPr>
              <p:cNvSpPr txBox="1"/>
              <p:nvPr/>
            </p:nvSpPr>
            <p:spPr>
              <a:xfrm>
                <a:off x="4364621" y="3806698"/>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2</m:t>
                          </m:r>
                        </m:sub>
                      </m:sSub>
                    </m:oMath>
                  </m:oMathPara>
                </a14:m>
                <a:endParaRPr lang="en-US" sz="2800" dirty="0">
                  <a:latin typeface="Californian FB" panose="0207040306080B030204" pitchFamily="18" charset="77"/>
                </a:endParaRPr>
              </a:p>
            </p:txBody>
          </p:sp>
        </mc:Choice>
        <mc:Fallback xmlns="">
          <p:sp>
            <p:nvSpPr>
              <p:cNvPr id="39" name="TextBox 38">
                <a:extLst>
                  <a:ext uri="{FF2B5EF4-FFF2-40B4-BE49-F238E27FC236}">
                    <a16:creationId xmlns:a16="http://schemas.microsoft.com/office/drawing/2014/main" id="{DEF29468-796E-D520-80CD-5A893AAB7F55}"/>
                  </a:ext>
                </a:extLst>
              </p:cNvPr>
              <p:cNvSpPr txBox="1">
                <a:spLocks noRot="1" noChangeAspect="1" noMove="1" noResize="1" noEditPoints="1" noAdjustHandles="1" noChangeArrowheads="1" noChangeShapeType="1" noTextEdit="1"/>
              </p:cNvSpPr>
              <p:nvPr/>
            </p:nvSpPr>
            <p:spPr>
              <a:xfrm>
                <a:off x="4364621" y="3806698"/>
                <a:ext cx="609830" cy="523220"/>
              </a:xfrm>
              <a:prstGeom prst="rect">
                <a:avLst/>
              </a:prstGeom>
              <a:blipFill>
                <a:blip r:embed="rId18"/>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D200986-3B9B-1B48-A383-4578DF65FE24}"/>
                  </a:ext>
                </a:extLst>
              </p:cNvPr>
              <p:cNvSpPr txBox="1"/>
              <p:nvPr/>
            </p:nvSpPr>
            <p:spPr>
              <a:xfrm>
                <a:off x="5761890" y="3875204"/>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40" name="TextBox 39">
                <a:extLst>
                  <a:ext uri="{FF2B5EF4-FFF2-40B4-BE49-F238E27FC236}">
                    <a16:creationId xmlns:a16="http://schemas.microsoft.com/office/drawing/2014/main" id="{CD200986-3B9B-1B48-A383-4578DF65FE24}"/>
                  </a:ext>
                </a:extLst>
              </p:cNvPr>
              <p:cNvSpPr txBox="1">
                <a:spLocks noRot="1" noChangeAspect="1" noMove="1" noResize="1" noEditPoints="1" noAdjustHandles="1" noChangeArrowheads="1" noChangeShapeType="1" noTextEdit="1"/>
              </p:cNvSpPr>
              <p:nvPr/>
            </p:nvSpPr>
            <p:spPr>
              <a:xfrm>
                <a:off x="5761890" y="3875204"/>
                <a:ext cx="673254" cy="49244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A881C4F-C060-CBE2-0324-48E071F14B02}"/>
                  </a:ext>
                </a:extLst>
              </p:cNvPr>
              <p:cNvSpPr txBox="1"/>
              <p:nvPr/>
            </p:nvSpPr>
            <p:spPr>
              <a:xfrm>
                <a:off x="7219167" y="3833250"/>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m:oMathPara>
                </a14:m>
                <a:endParaRPr lang="en-US" sz="2800" dirty="0">
                  <a:latin typeface="Californian FB" panose="0207040306080B030204" pitchFamily="18" charset="77"/>
                </a:endParaRPr>
              </a:p>
            </p:txBody>
          </p:sp>
        </mc:Choice>
        <mc:Fallback xmlns="">
          <p:sp>
            <p:nvSpPr>
              <p:cNvPr id="41" name="TextBox 40">
                <a:extLst>
                  <a:ext uri="{FF2B5EF4-FFF2-40B4-BE49-F238E27FC236}">
                    <a16:creationId xmlns:a16="http://schemas.microsoft.com/office/drawing/2014/main" id="{FA881C4F-C060-CBE2-0324-48E071F14B02}"/>
                  </a:ext>
                </a:extLst>
              </p:cNvPr>
              <p:cNvSpPr txBox="1">
                <a:spLocks noRot="1" noChangeAspect="1" noMove="1" noResize="1" noEditPoints="1" noAdjustHandles="1" noChangeArrowheads="1" noChangeShapeType="1" noTextEdit="1"/>
              </p:cNvSpPr>
              <p:nvPr/>
            </p:nvSpPr>
            <p:spPr>
              <a:xfrm>
                <a:off x="7219167" y="3833250"/>
                <a:ext cx="6098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9D7A68AD-6CFF-E3FA-35A6-E655C10E4AA9}"/>
                  </a:ext>
                </a:extLst>
              </p:cNvPr>
              <p:cNvSpPr txBox="1"/>
              <p:nvPr/>
            </p:nvSpPr>
            <p:spPr>
              <a:xfrm>
                <a:off x="4093205" y="5398430"/>
                <a:ext cx="67717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1</m:t>
                          </m:r>
                        </m:sub>
                      </m:sSub>
                    </m:oMath>
                  </m:oMathPara>
                </a14:m>
                <a:endParaRPr lang="en-US" sz="2400" dirty="0">
                  <a:latin typeface="Californian FB" panose="0207040306080B030204" pitchFamily="18" charset="77"/>
                </a:endParaRPr>
              </a:p>
            </p:txBody>
          </p:sp>
        </mc:Choice>
        <mc:Fallback xmlns="">
          <p:sp>
            <p:nvSpPr>
              <p:cNvPr id="55" name="TextBox 54">
                <a:extLst>
                  <a:ext uri="{FF2B5EF4-FFF2-40B4-BE49-F238E27FC236}">
                    <a16:creationId xmlns:a16="http://schemas.microsoft.com/office/drawing/2014/main" id="{9D7A68AD-6CFF-E3FA-35A6-E655C10E4AA9}"/>
                  </a:ext>
                </a:extLst>
              </p:cNvPr>
              <p:cNvSpPr txBox="1">
                <a:spLocks noRot="1" noChangeAspect="1" noMove="1" noResize="1" noEditPoints="1" noAdjustHandles="1" noChangeArrowheads="1" noChangeShapeType="1" noTextEdit="1"/>
              </p:cNvSpPr>
              <p:nvPr/>
            </p:nvSpPr>
            <p:spPr>
              <a:xfrm>
                <a:off x="4093205" y="5398430"/>
                <a:ext cx="677174" cy="461665"/>
              </a:xfrm>
              <a:prstGeom prst="rect">
                <a:avLst/>
              </a:prstGeom>
              <a:blipFill>
                <a:blip r:embed="rId20"/>
                <a:stretch>
                  <a:fillRect l="-1852" r="-40741"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C041ADD-5224-B091-0354-433A0A090D2C}"/>
                  </a:ext>
                </a:extLst>
              </p:cNvPr>
              <p:cNvSpPr txBox="1"/>
              <p:nvPr/>
            </p:nvSpPr>
            <p:spPr>
              <a:xfrm>
                <a:off x="6167469" y="5568502"/>
                <a:ext cx="91961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𝑛</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𝑛</m:t>
                          </m:r>
                        </m:sub>
                      </m:sSub>
                    </m:oMath>
                  </m:oMathPara>
                </a14:m>
                <a:endParaRPr lang="en-US" sz="2400" dirty="0">
                  <a:latin typeface="Californian FB" panose="0207040306080B030204" pitchFamily="18" charset="77"/>
                </a:endParaRPr>
              </a:p>
            </p:txBody>
          </p:sp>
        </mc:Choice>
        <mc:Fallback xmlns="">
          <p:sp>
            <p:nvSpPr>
              <p:cNvPr id="56" name="TextBox 55">
                <a:extLst>
                  <a:ext uri="{FF2B5EF4-FFF2-40B4-BE49-F238E27FC236}">
                    <a16:creationId xmlns:a16="http://schemas.microsoft.com/office/drawing/2014/main" id="{2C041ADD-5224-B091-0354-433A0A090D2C}"/>
                  </a:ext>
                </a:extLst>
              </p:cNvPr>
              <p:cNvSpPr txBox="1">
                <a:spLocks noRot="1" noChangeAspect="1" noMove="1" noResize="1" noEditPoints="1" noAdjustHandles="1" noChangeArrowheads="1" noChangeShapeType="1" noTextEdit="1"/>
              </p:cNvSpPr>
              <p:nvPr/>
            </p:nvSpPr>
            <p:spPr>
              <a:xfrm>
                <a:off x="6167469" y="5568502"/>
                <a:ext cx="919611" cy="461665"/>
              </a:xfrm>
              <a:prstGeom prst="rect">
                <a:avLst/>
              </a:prstGeom>
              <a:blipFill>
                <a:blip r:embed="rId21"/>
                <a:stretch>
                  <a:fillRect l="-1351" r="-6757"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14D492E-DDF7-3E54-CDF3-1F583D7E53EB}"/>
                  </a:ext>
                </a:extLst>
              </p:cNvPr>
              <p:cNvSpPr txBox="1"/>
              <p:nvPr/>
            </p:nvSpPr>
            <p:spPr>
              <a:xfrm>
                <a:off x="5428950" y="5182986"/>
                <a:ext cx="8340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3</m:t>
                          </m:r>
                        </m:sub>
                        <m:sup>
                          <m:r>
                            <a:rPr lang="en-US" sz="2400" b="0" i="0" smtClean="0">
                              <a:latin typeface="Cambria Math" panose="02040503050406030204" pitchFamily="18" charset="0"/>
                            </a:rPr>
                            <m:t>′</m:t>
                          </m:r>
                        </m:sup>
                      </m:sSubSup>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3</m:t>
                          </m:r>
                        </m:sub>
                      </m:sSub>
                    </m:oMath>
                  </m:oMathPara>
                </a14:m>
                <a:endParaRPr lang="en-US" sz="2400" dirty="0">
                  <a:latin typeface="Californian FB" panose="0207040306080B030204" pitchFamily="18" charset="77"/>
                </a:endParaRPr>
              </a:p>
            </p:txBody>
          </p:sp>
        </mc:Choice>
        <mc:Fallback xmlns="">
          <p:sp>
            <p:nvSpPr>
              <p:cNvPr id="58" name="TextBox 57">
                <a:extLst>
                  <a:ext uri="{FF2B5EF4-FFF2-40B4-BE49-F238E27FC236}">
                    <a16:creationId xmlns:a16="http://schemas.microsoft.com/office/drawing/2014/main" id="{D14D492E-DDF7-3E54-CDF3-1F583D7E53EB}"/>
                  </a:ext>
                </a:extLst>
              </p:cNvPr>
              <p:cNvSpPr txBox="1">
                <a:spLocks noRot="1" noChangeAspect="1" noMove="1" noResize="1" noEditPoints="1" noAdjustHandles="1" noChangeArrowheads="1" noChangeShapeType="1" noTextEdit="1"/>
              </p:cNvSpPr>
              <p:nvPr/>
            </p:nvSpPr>
            <p:spPr>
              <a:xfrm>
                <a:off x="5428950" y="5182986"/>
                <a:ext cx="834045" cy="461665"/>
              </a:xfrm>
              <a:prstGeom prst="rect">
                <a:avLst/>
              </a:prstGeom>
              <a:blipFill>
                <a:blip r:embed="rId22"/>
                <a:stretch>
                  <a:fillRect l="-1515" r="-18182" b="-18919"/>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EFD8132E-34DC-E537-A108-A70ABFA9130C}"/>
              </a:ext>
            </a:extLst>
          </p:cNvPr>
          <p:cNvSpPr txBox="1"/>
          <p:nvPr/>
        </p:nvSpPr>
        <p:spPr>
          <a:xfrm>
            <a:off x="249213" y="5307903"/>
            <a:ext cx="3374833" cy="830997"/>
          </a:xfrm>
          <a:prstGeom prst="rect">
            <a:avLst/>
          </a:prstGeom>
          <a:noFill/>
        </p:spPr>
        <p:txBody>
          <a:bodyPr wrap="square" rtlCol="0">
            <a:spAutoFit/>
          </a:bodyPr>
          <a:lstStyle/>
          <a:p>
            <a:pPr algn="ctr"/>
            <a:r>
              <a:rPr lang="en-US" sz="2400" dirty="0">
                <a:latin typeface="Californian FB" panose="0207040306080B030204" pitchFamily="18" charset="77"/>
              </a:rPr>
              <a:t>Query random positions of encoding</a:t>
            </a:r>
          </a:p>
        </p:txBody>
      </p:sp>
      <p:sp>
        <p:nvSpPr>
          <p:cNvPr id="46" name="TextBox 45">
            <a:extLst>
              <a:ext uri="{FF2B5EF4-FFF2-40B4-BE49-F238E27FC236}">
                <a16:creationId xmlns:a16="http://schemas.microsoft.com/office/drawing/2014/main" id="{51003D8F-5EF5-3B73-A8E5-ECC4FB2E9AB8}"/>
              </a:ext>
            </a:extLst>
          </p:cNvPr>
          <p:cNvSpPr txBox="1"/>
          <p:nvPr/>
        </p:nvSpPr>
        <p:spPr>
          <a:xfrm>
            <a:off x="6543393" y="1162662"/>
            <a:ext cx="3924234" cy="954107"/>
          </a:xfrm>
          <a:prstGeom prst="rect">
            <a:avLst/>
          </a:prstGeom>
          <a:noFill/>
        </p:spPr>
        <p:txBody>
          <a:bodyPr wrap="square" rtlCol="0">
            <a:spAutoFit/>
          </a:bodyPr>
          <a:lstStyle/>
          <a:p>
            <a:r>
              <a:rPr lang="en-US" sz="2800" dirty="0">
                <a:latin typeface="Californian FB" panose="0207040306080B030204" pitchFamily="18" charset="77"/>
              </a:rPr>
              <a:t>Commit using Erasure code commitment</a:t>
            </a:r>
          </a:p>
        </p:txBody>
      </p:sp>
      <p:sp>
        <p:nvSpPr>
          <p:cNvPr id="47" name="TextBox 46">
            <a:extLst>
              <a:ext uri="{FF2B5EF4-FFF2-40B4-BE49-F238E27FC236}">
                <a16:creationId xmlns:a16="http://schemas.microsoft.com/office/drawing/2014/main" id="{64440307-317F-32DF-FEC7-CF224CC1B606}"/>
              </a:ext>
            </a:extLst>
          </p:cNvPr>
          <p:cNvSpPr txBox="1"/>
          <p:nvPr/>
        </p:nvSpPr>
        <p:spPr>
          <a:xfrm>
            <a:off x="5483610" y="3527822"/>
            <a:ext cx="5393889" cy="523220"/>
          </a:xfrm>
          <a:prstGeom prst="rect">
            <a:avLst/>
          </a:prstGeom>
          <a:noFill/>
        </p:spPr>
        <p:txBody>
          <a:bodyPr wrap="square" rtlCol="0">
            <a:spAutoFit/>
          </a:bodyPr>
          <a:lstStyle/>
          <a:p>
            <a:r>
              <a:rPr lang="en-US" sz="2800" dirty="0">
                <a:latin typeface="Californian FB" panose="0207040306080B030204" pitchFamily="18" charset="77"/>
              </a:rPr>
              <a:t>Compute openings for all positions</a:t>
            </a:r>
          </a:p>
        </p:txBody>
      </p:sp>
      <p:sp>
        <p:nvSpPr>
          <p:cNvPr id="48" name="TextBox 47">
            <a:extLst>
              <a:ext uri="{FF2B5EF4-FFF2-40B4-BE49-F238E27FC236}">
                <a16:creationId xmlns:a16="http://schemas.microsoft.com/office/drawing/2014/main" id="{51F26446-A0FA-D8C1-F288-6C5A2670ADCC}"/>
              </a:ext>
            </a:extLst>
          </p:cNvPr>
          <p:cNvSpPr txBox="1"/>
          <p:nvPr/>
        </p:nvSpPr>
        <p:spPr>
          <a:xfrm>
            <a:off x="135284" y="6067866"/>
            <a:ext cx="3899538" cy="830997"/>
          </a:xfrm>
          <a:prstGeom prst="rect">
            <a:avLst/>
          </a:prstGeom>
          <a:noFill/>
        </p:spPr>
        <p:txBody>
          <a:bodyPr wrap="square" rtlCol="0">
            <a:spAutoFit/>
          </a:bodyPr>
          <a:lstStyle/>
          <a:p>
            <a:r>
              <a:rPr lang="en-US" sz="2400" dirty="0">
                <a:latin typeface="Californian FB" panose="0207040306080B030204" pitchFamily="18" charset="77"/>
              </a:rPr>
              <a:t>Output 1 if proof is valid </a:t>
            </a:r>
            <a:r>
              <a:rPr lang="en-US" sz="2400" dirty="0" err="1">
                <a:latin typeface="Californian FB" panose="0207040306080B030204" pitchFamily="18" charset="77"/>
              </a:rPr>
              <a:t>w.r.t.</a:t>
            </a:r>
            <a:endParaRPr lang="en-US" sz="2400" dirty="0">
              <a:latin typeface="Californian FB" panose="0207040306080B030204" pitchFamily="18" charset="77"/>
            </a:endParaRPr>
          </a:p>
          <a:p>
            <a:r>
              <a:rPr lang="en-US" sz="2400" dirty="0">
                <a:latin typeface="Californian FB" panose="0207040306080B030204" pitchFamily="18" charset="77"/>
              </a:rPr>
              <a:t>for all queried positions</a:t>
            </a:r>
          </a:p>
        </p:txBody>
      </p:sp>
      <p:pic>
        <p:nvPicPr>
          <p:cNvPr id="49" name="Graphic 48" descr="Paperclip with solid fill">
            <a:extLst>
              <a:ext uri="{FF2B5EF4-FFF2-40B4-BE49-F238E27FC236}">
                <a16:creationId xmlns:a16="http://schemas.microsoft.com/office/drawing/2014/main" id="{4D69D51F-63FD-084F-EB72-549D662C070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97036" y="6030244"/>
            <a:ext cx="464625" cy="464625"/>
          </a:xfrm>
          <a:prstGeom prst="rect">
            <a:avLst/>
          </a:prstGeom>
        </p:spPr>
      </p:pic>
      <p:sp>
        <p:nvSpPr>
          <p:cNvPr id="19" name="Slide Number Placeholder 18">
            <a:extLst>
              <a:ext uri="{FF2B5EF4-FFF2-40B4-BE49-F238E27FC236}">
                <a16:creationId xmlns:a16="http://schemas.microsoft.com/office/drawing/2014/main" id="{061552BA-E460-1940-697A-E7B5D63C2708}"/>
              </a:ext>
            </a:extLst>
          </p:cNvPr>
          <p:cNvSpPr>
            <a:spLocks noGrp="1"/>
          </p:cNvSpPr>
          <p:nvPr>
            <p:ph type="sldNum" sz="quarter" idx="12"/>
          </p:nvPr>
        </p:nvSpPr>
        <p:spPr/>
        <p:txBody>
          <a:bodyPr/>
          <a:lstStyle/>
          <a:p>
            <a:fld id="{59C26DE2-BFBF-B440-AF55-B2C5C80336AD}" type="slidenum">
              <a:rPr lang="en-US" smtClean="0"/>
              <a:t>25</a:t>
            </a:fld>
            <a:endParaRPr lang="en-US"/>
          </a:p>
        </p:txBody>
      </p:sp>
      <p:sp>
        <p:nvSpPr>
          <p:cNvPr id="23" name="TextBox 22">
            <a:extLst>
              <a:ext uri="{FF2B5EF4-FFF2-40B4-BE49-F238E27FC236}">
                <a16:creationId xmlns:a16="http://schemas.microsoft.com/office/drawing/2014/main" id="{9AF00C36-302E-4DC4-D2E3-62F307BAFD61}"/>
              </a:ext>
            </a:extLst>
          </p:cNvPr>
          <p:cNvSpPr txBox="1"/>
          <p:nvPr/>
        </p:nvSpPr>
        <p:spPr>
          <a:xfrm>
            <a:off x="7484641" y="2394409"/>
            <a:ext cx="4167028" cy="523220"/>
          </a:xfrm>
          <a:prstGeom prst="rect">
            <a:avLst/>
          </a:prstGeom>
          <a:noFill/>
        </p:spPr>
        <p:txBody>
          <a:bodyPr wrap="square">
            <a:spAutoFit/>
          </a:bodyPr>
          <a:lstStyle/>
          <a:p>
            <a:r>
              <a:rPr lang="en-US" sz="2800" b="1" dirty="0">
                <a:solidFill>
                  <a:schemeClr val="accent2"/>
                </a:solidFill>
                <a:latin typeface="Californian FB" panose="0207040306080B030204" pitchFamily="18" charset="77"/>
              </a:rPr>
              <a:t>Locally correctable code</a:t>
            </a:r>
            <a:endParaRPr lang="en-US" sz="28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435A1E-4F62-847E-899B-D972D92965D2}"/>
                  </a:ext>
                </a:extLst>
              </p:cNvPr>
              <p:cNvSpPr txBox="1"/>
              <p:nvPr/>
            </p:nvSpPr>
            <p:spPr>
              <a:xfrm>
                <a:off x="9514573" y="1461133"/>
                <a:ext cx="229958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m:t>
                      </m:r>
                    </m:oMath>
                  </m:oMathPara>
                </a14:m>
                <a:endParaRPr lang="en-US" sz="2400" dirty="0">
                  <a:latin typeface="Californian FB" panose="0207040306080B030204" pitchFamily="18" charset="77"/>
                </a:endParaRPr>
              </a:p>
            </p:txBody>
          </p:sp>
        </mc:Choice>
        <mc:Fallback xmlns="">
          <p:sp>
            <p:nvSpPr>
              <p:cNvPr id="9" name="TextBox 8">
                <a:extLst>
                  <a:ext uri="{FF2B5EF4-FFF2-40B4-BE49-F238E27FC236}">
                    <a16:creationId xmlns:a16="http://schemas.microsoft.com/office/drawing/2014/main" id="{60435A1E-4F62-847E-899B-D972D92965D2}"/>
                  </a:ext>
                </a:extLst>
              </p:cNvPr>
              <p:cNvSpPr txBox="1">
                <a:spLocks noRot="1" noChangeAspect="1" noMove="1" noResize="1" noEditPoints="1" noAdjustHandles="1" noChangeArrowheads="1" noChangeShapeType="1" noTextEdit="1"/>
              </p:cNvSpPr>
              <p:nvPr/>
            </p:nvSpPr>
            <p:spPr>
              <a:xfrm>
                <a:off x="9514573" y="1461133"/>
                <a:ext cx="2299582" cy="369332"/>
              </a:xfrm>
              <a:prstGeom prst="rect">
                <a:avLst/>
              </a:prstGeom>
              <a:blipFill>
                <a:blip r:embed="rId25"/>
                <a:stretch>
                  <a:fillRect/>
                </a:stretch>
              </a:blipFill>
            </p:spPr>
            <p:txBody>
              <a:bodyPr/>
              <a:lstStyle/>
              <a:p>
                <a:r>
                  <a:rPr lang="en-US">
                    <a:noFill/>
                  </a:rPr>
                  <a:t> </a:t>
                </a:r>
              </a:p>
            </p:txBody>
          </p:sp>
        </mc:Fallback>
      </mc:AlternateContent>
      <p:pic>
        <p:nvPicPr>
          <p:cNvPr id="42" name="Graphic 41" descr="Paperclip with solid fill">
            <a:extLst>
              <a:ext uri="{FF2B5EF4-FFF2-40B4-BE49-F238E27FC236}">
                <a16:creationId xmlns:a16="http://schemas.microsoft.com/office/drawing/2014/main" id="{D9F4EDC9-4DCD-812C-5966-6782031ADAC0}"/>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0994666" y="1421914"/>
            <a:ext cx="464625" cy="464625"/>
          </a:xfrm>
          <a:prstGeom prst="rect">
            <a:avLst/>
          </a:prstGeom>
        </p:spPr>
      </p:pic>
    </p:spTree>
    <p:extLst>
      <p:ext uri="{BB962C8B-B14F-4D97-AF65-F5344CB8AC3E}">
        <p14:creationId xmlns:p14="http://schemas.microsoft.com/office/powerpoint/2010/main" val="205482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89675-1D1D-F8D6-6EDD-1968FD237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CA9A0-1BDB-4923-AEFD-9D5EBDFF0F63}"/>
              </a:ext>
            </a:extLst>
          </p:cNvPr>
          <p:cNvSpPr>
            <a:spLocks noGrp="1"/>
          </p:cNvSpPr>
          <p:nvPr>
            <p:ph type="title"/>
          </p:nvPr>
        </p:nvSpPr>
        <p:spPr>
          <a:xfrm>
            <a:off x="232269" y="221905"/>
            <a:ext cx="11959731" cy="1325563"/>
          </a:xfrm>
        </p:spPr>
        <p:txBody>
          <a:bodyPr>
            <a:normAutofit/>
          </a:bodyPr>
          <a:lstStyle/>
          <a:p>
            <a:r>
              <a:rPr lang="en-US" sz="4300" dirty="0"/>
              <a:t>New Framework for Data Availability Sampling</a:t>
            </a:r>
          </a:p>
        </p:txBody>
      </p:sp>
      <p:sp>
        <p:nvSpPr>
          <p:cNvPr id="4" name="Rectangle 3">
            <a:extLst>
              <a:ext uri="{FF2B5EF4-FFF2-40B4-BE49-F238E27FC236}">
                <a16:creationId xmlns:a16="http://schemas.microsoft.com/office/drawing/2014/main" id="{60AA41CF-E39F-0B81-9C0F-E592F2D6153E}"/>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082DF36D-4A33-0AA2-FB6E-182B2A91B5B6}"/>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1B7FDA31-F79F-4C79-1025-54FE5A99D887}"/>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679FC72C-15A9-733A-DAFB-14BCDAC03843}"/>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96BCFFC4-4E96-BD77-8BC1-274EABEE541D}"/>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287B66D-2BE3-1DB0-6FA2-FB22C6860F0C}"/>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1287B66D-2BE3-1DB0-6FA2-FB22C6860F0C}"/>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456699B-1B2D-3BB0-E8BE-9B9DD7F4CA80}"/>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D456699B-1B2D-3BB0-E8BE-9B9DD7F4CA80}"/>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911F273-AF34-13D5-06C1-99782406DE89}"/>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9911F273-AF34-13D5-06C1-99782406DE89}"/>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4E25C3E3-606D-4366-F848-98A00E24F957}"/>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F00197EE-7A3D-55B3-EB6F-8227187A9549}"/>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0EC2E072-D5E9-880C-93F6-CE2FA359211D}"/>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7C40FF50-8AAD-BCDD-7D1E-39D9D92533A6}"/>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520119D6-06C3-9E89-EAB3-FC59BEFFBE0F}"/>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520119D6-06C3-9E89-EAB3-FC59BEFFBE0F}"/>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35017D2-B3F3-3083-D0AF-C7507AFC5205}"/>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E35017D2-B3F3-3083-D0AF-C7507AFC5205}"/>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F2054C86-C1DC-CA32-E41E-7020C3B0B19A}"/>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3E68894-4967-D800-CC95-6333A2FAA993}"/>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cxnSp>
        <p:nvCxnSpPr>
          <p:cNvPr id="51" name="Straight Arrow Connector 50">
            <a:extLst>
              <a:ext uri="{FF2B5EF4-FFF2-40B4-BE49-F238E27FC236}">
                <a16:creationId xmlns:a16="http://schemas.microsoft.com/office/drawing/2014/main" id="{DE6615CB-E467-BDCA-0449-8FCC3B8416D6}"/>
              </a:ext>
            </a:extLst>
          </p:cNvPr>
          <p:cNvCxnSpPr>
            <a:cxnSpLocks/>
          </p:cNvCxnSpPr>
          <p:nvPr/>
        </p:nvCxnSpPr>
        <p:spPr>
          <a:xfrm>
            <a:off x="4194048" y="4294410"/>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E39B4D90-2CB4-C8B1-7968-6A7F1544AC63}"/>
              </a:ext>
            </a:extLst>
          </p:cNvPr>
          <p:cNvCxnSpPr>
            <a:cxnSpLocks/>
          </p:cNvCxnSpPr>
          <p:nvPr/>
        </p:nvCxnSpPr>
        <p:spPr>
          <a:xfrm>
            <a:off x="4669536" y="4294410"/>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E407DFAD-D3B1-389E-A5CC-33AFEA60BA2A}"/>
              </a:ext>
            </a:extLst>
          </p:cNvPr>
          <p:cNvCxnSpPr>
            <a:cxnSpLocks/>
          </p:cNvCxnSpPr>
          <p:nvPr/>
        </p:nvCxnSpPr>
        <p:spPr>
          <a:xfrm>
            <a:off x="7522464" y="4294410"/>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43886FDD-E899-1F46-4DD0-FB7EB3CC8EC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3515" y="4537695"/>
            <a:ext cx="757638" cy="757638"/>
          </a:xfrm>
          <a:prstGeom prst="rect">
            <a:avLst/>
          </a:prstGeom>
        </p:spPr>
      </p:pic>
      <p:pic>
        <p:nvPicPr>
          <p:cNvPr id="25" name="Graphic 24" descr="Database outline">
            <a:extLst>
              <a:ext uri="{FF2B5EF4-FFF2-40B4-BE49-F238E27FC236}">
                <a16:creationId xmlns:a16="http://schemas.microsoft.com/office/drawing/2014/main" id="{9C22E545-F333-AB10-23E3-D906ED949D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10142" y="4546338"/>
            <a:ext cx="757638" cy="757638"/>
          </a:xfrm>
          <a:prstGeom prst="rect">
            <a:avLst/>
          </a:prstGeom>
        </p:spPr>
      </p:pic>
      <p:pic>
        <p:nvPicPr>
          <p:cNvPr id="35" name="Graphic 34" descr="Database outline">
            <a:extLst>
              <a:ext uri="{FF2B5EF4-FFF2-40B4-BE49-F238E27FC236}">
                <a16:creationId xmlns:a16="http://schemas.microsoft.com/office/drawing/2014/main" id="{8F3C08D9-78F0-18DE-9559-DED60E6E4A5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19167" y="4537695"/>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CFFD180-19F5-5351-66BC-1C8C82D18269}"/>
                  </a:ext>
                </a:extLst>
              </p:cNvPr>
              <p:cNvSpPr txBox="1"/>
              <p:nvPr/>
            </p:nvSpPr>
            <p:spPr>
              <a:xfrm>
                <a:off x="5759373" y="4712329"/>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3CFFD180-19F5-5351-66BC-1C8C82D18269}"/>
                  </a:ext>
                </a:extLst>
              </p:cNvPr>
              <p:cNvSpPr txBox="1">
                <a:spLocks noRot="1" noChangeAspect="1" noMove="1" noResize="1" noEditPoints="1" noAdjustHandles="1" noChangeArrowheads="1" noChangeShapeType="1" noTextEdit="1"/>
              </p:cNvSpPr>
              <p:nvPr/>
            </p:nvSpPr>
            <p:spPr>
              <a:xfrm>
                <a:off x="5759373" y="4712329"/>
                <a:ext cx="673254" cy="492443"/>
              </a:xfrm>
              <a:prstGeom prst="rect">
                <a:avLst/>
              </a:prstGeom>
              <a:blipFill>
                <a:blip r:embed="rId10"/>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E4F38560-5DA8-E3CC-DC96-2A212092C11B}"/>
              </a:ext>
            </a:extLst>
          </p:cNvPr>
          <p:cNvCxnSpPr>
            <a:cxnSpLocks/>
          </p:cNvCxnSpPr>
          <p:nvPr/>
        </p:nvCxnSpPr>
        <p:spPr>
          <a:xfrm>
            <a:off x="6987140" y="2036067"/>
            <a:ext cx="1878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outline">
            <a:extLst>
              <a:ext uri="{FF2B5EF4-FFF2-40B4-BE49-F238E27FC236}">
                <a16:creationId xmlns:a16="http://schemas.microsoft.com/office/drawing/2014/main" id="{542DBBDE-EFEF-0229-1826-7362DC243EC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3750" y="1608693"/>
            <a:ext cx="782822" cy="782822"/>
          </a:xfrm>
          <a:prstGeom prst="rect">
            <a:avLst/>
          </a:prstGeom>
        </p:spPr>
      </p:pic>
      <p:cxnSp>
        <p:nvCxnSpPr>
          <p:cNvPr id="24" name="Straight Arrow Connector 23">
            <a:extLst>
              <a:ext uri="{FF2B5EF4-FFF2-40B4-BE49-F238E27FC236}">
                <a16:creationId xmlns:a16="http://schemas.microsoft.com/office/drawing/2014/main" id="{3D15DE3D-222F-5980-B570-EFAD8D89BDB8}"/>
              </a:ext>
            </a:extLst>
          </p:cNvPr>
          <p:cNvCxnSpPr/>
          <p:nvPr/>
        </p:nvCxnSpPr>
        <p:spPr>
          <a:xfrm>
            <a:off x="5129990" y="3580186"/>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12565CA-6481-7CF1-FDD3-6200B369C5B2}"/>
                  </a:ext>
                </a:extLst>
              </p:cNvPr>
              <p:cNvSpPr txBox="1"/>
              <p:nvPr/>
            </p:nvSpPr>
            <p:spPr>
              <a:xfrm>
                <a:off x="3894731" y="3805473"/>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1</m:t>
                          </m:r>
                        </m:sub>
                      </m:sSub>
                    </m:oMath>
                  </m:oMathPara>
                </a14:m>
                <a:endParaRPr lang="en-US" sz="2800" dirty="0">
                  <a:latin typeface="Californian FB" panose="0207040306080B030204" pitchFamily="18" charset="77"/>
                </a:endParaRPr>
              </a:p>
            </p:txBody>
          </p:sp>
        </mc:Choice>
        <mc:Fallback xmlns="">
          <p:sp>
            <p:nvSpPr>
              <p:cNvPr id="38" name="TextBox 37">
                <a:extLst>
                  <a:ext uri="{FF2B5EF4-FFF2-40B4-BE49-F238E27FC236}">
                    <a16:creationId xmlns:a16="http://schemas.microsoft.com/office/drawing/2014/main" id="{F12565CA-6481-7CF1-FDD3-6200B369C5B2}"/>
                  </a:ext>
                </a:extLst>
              </p:cNvPr>
              <p:cNvSpPr txBox="1">
                <a:spLocks noRot="1" noChangeAspect="1" noMove="1" noResize="1" noEditPoints="1" noAdjustHandles="1" noChangeArrowheads="1" noChangeShapeType="1" noTextEdit="1"/>
              </p:cNvSpPr>
              <p:nvPr/>
            </p:nvSpPr>
            <p:spPr>
              <a:xfrm>
                <a:off x="3894731" y="3805473"/>
                <a:ext cx="609830" cy="523220"/>
              </a:xfrm>
              <a:prstGeom prst="rect">
                <a:avLst/>
              </a:prstGeom>
              <a:blipFill>
                <a:blip r:embed="rId1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9C1BB66-9806-EA27-8FF8-2DC0972CE535}"/>
                  </a:ext>
                </a:extLst>
              </p:cNvPr>
              <p:cNvSpPr txBox="1"/>
              <p:nvPr/>
            </p:nvSpPr>
            <p:spPr>
              <a:xfrm>
                <a:off x="4364621" y="3806698"/>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2</m:t>
                          </m:r>
                        </m:sub>
                      </m:sSub>
                    </m:oMath>
                  </m:oMathPara>
                </a14:m>
                <a:endParaRPr lang="en-US" sz="2800" dirty="0">
                  <a:latin typeface="Californian FB" panose="0207040306080B030204" pitchFamily="18" charset="77"/>
                </a:endParaRPr>
              </a:p>
            </p:txBody>
          </p:sp>
        </mc:Choice>
        <mc:Fallback xmlns="">
          <p:sp>
            <p:nvSpPr>
              <p:cNvPr id="39" name="TextBox 38">
                <a:extLst>
                  <a:ext uri="{FF2B5EF4-FFF2-40B4-BE49-F238E27FC236}">
                    <a16:creationId xmlns:a16="http://schemas.microsoft.com/office/drawing/2014/main" id="{C9C1BB66-9806-EA27-8FF8-2DC0972CE535}"/>
                  </a:ext>
                </a:extLst>
              </p:cNvPr>
              <p:cNvSpPr txBox="1">
                <a:spLocks noRot="1" noChangeAspect="1" noMove="1" noResize="1" noEditPoints="1" noAdjustHandles="1" noChangeArrowheads="1" noChangeShapeType="1" noTextEdit="1"/>
              </p:cNvSpPr>
              <p:nvPr/>
            </p:nvSpPr>
            <p:spPr>
              <a:xfrm>
                <a:off x="4364621" y="3806698"/>
                <a:ext cx="609830" cy="523220"/>
              </a:xfrm>
              <a:prstGeom prst="rect">
                <a:avLst/>
              </a:prstGeom>
              <a:blipFill>
                <a:blip r:embed="rId17"/>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6DE75E1-D6E7-3991-9C55-437C881F2216}"/>
                  </a:ext>
                </a:extLst>
              </p:cNvPr>
              <p:cNvSpPr txBox="1"/>
              <p:nvPr/>
            </p:nvSpPr>
            <p:spPr>
              <a:xfrm>
                <a:off x="5761890" y="3875204"/>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40" name="TextBox 39">
                <a:extLst>
                  <a:ext uri="{FF2B5EF4-FFF2-40B4-BE49-F238E27FC236}">
                    <a16:creationId xmlns:a16="http://schemas.microsoft.com/office/drawing/2014/main" id="{66DE75E1-D6E7-3991-9C55-437C881F2216}"/>
                  </a:ext>
                </a:extLst>
              </p:cNvPr>
              <p:cNvSpPr txBox="1">
                <a:spLocks noRot="1" noChangeAspect="1" noMove="1" noResize="1" noEditPoints="1" noAdjustHandles="1" noChangeArrowheads="1" noChangeShapeType="1" noTextEdit="1"/>
              </p:cNvSpPr>
              <p:nvPr/>
            </p:nvSpPr>
            <p:spPr>
              <a:xfrm>
                <a:off x="5761890" y="3875204"/>
                <a:ext cx="673254"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AA40092-15B2-BFF6-98BF-4CF2EFF64467}"/>
                  </a:ext>
                </a:extLst>
              </p:cNvPr>
              <p:cNvSpPr txBox="1"/>
              <p:nvPr/>
            </p:nvSpPr>
            <p:spPr>
              <a:xfrm>
                <a:off x="7219167" y="3833250"/>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m:oMathPara>
                </a14:m>
                <a:endParaRPr lang="en-US" sz="2800" dirty="0">
                  <a:latin typeface="Californian FB" panose="0207040306080B030204" pitchFamily="18" charset="77"/>
                </a:endParaRPr>
              </a:p>
            </p:txBody>
          </p:sp>
        </mc:Choice>
        <mc:Fallback xmlns="">
          <p:sp>
            <p:nvSpPr>
              <p:cNvPr id="41" name="TextBox 40">
                <a:extLst>
                  <a:ext uri="{FF2B5EF4-FFF2-40B4-BE49-F238E27FC236}">
                    <a16:creationId xmlns:a16="http://schemas.microsoft.com/office/drawing/2014/main" id="{2AA40092-15B2-BFF6-98BF-4CF2EFF64467}"/>
                  </a:ext>
                </a:extLst>
              </p:cNvPr>
              <p:cNvSpPr txBox="1">
                <a:spLocks noRot="1" noChangeAspect="1" noMove="1" noResize="1" noEditPoints="1" noAdjustHandles="1" noChangeArrowheads="1" noChangeShapeType="1" noTextEdit="1"/>
              </p:cNvSpPr>
              <p:nvPr/>
            </p:nvSpPr>
            <p:spPr>
              <a:xfrm>
                <a:off x="7219167" y="3833250"/>
                <a:ext cx="609830" cy="523220"/>
              </a:xfrm>
              <a:prstGeom prst="rect">
                <a:avLst/>
              </a:prstGeom>
              <a:blipFill>
                <a:blip r:embed="rId18"/>
                <a:stretch>
                  <a:fillRect/>
                </a:stretch>
              </a:blipFill>
            </p:spPr>
            <p:txBody>
              <a:bodyPr/>
              <a:lstStyle/>
              <a:p>
                <a:r>
                  <a:rPr lang="en-US">
                    <a:noFill/>
                  </a:rPr>
                  <a:t> </a:t>
                </a:r>
              </a:p>
            </p:txBody>
          </p:sp>
        </mc:Fallback>
      </mc:AlternateContent>
      <p:sp>
        <p:nvSpPr>
          <p:cNvPr id="37" name="Multiply 36">
            <a:extLst>
              <a:ext uri="{FF2B5EF4-FFF2-40B4-BE49-F238E27FC236}">
                <a16:creationId xmlns:a16="http://schemas.microsoft.com/office/drawing/2014/main" id="{44ADB703-FAAD-3E11-A30A-B9672C8009DE}"/>
              </a:ext>
            </a:extLst>
          </p:cNvPr>
          <p:cNvSpPr/>
          <p:nvPr/>
        </p:nvSpPr>
        <p:spPr>
          <a:xfrm>
            <a:off x="7284720" y="4685598"/>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3" name="Multiply 42">
            <a:extLst>
              <a:ext uri="{FF2B5EF4-FFF2-40B4-BE49-F238E27FC236}">
                <a16:creationId xmlns:a16="http://schemas.microsoft.com/office/drawing/2014/main" id="{A74E97C1-76B0-4F1B-9EA2-91B8B19321BB}"/>
              </a:ext>
            </a:extLst>
          </p:cNvPr>
          <p:cNvSpPr/>
          <p:nvPr/>
        </p:nvSpPr>
        <p:spPr>
          <a:xfrm>
            <a:off x="7192314" y="3873184"/>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4" name="Multiply 43">
            <a:extLst>
              <a:ext uri="{FF2B5EF4-FFF2-40B4-BE49-F238E27FC236}">
                <a16:creationId xmlns:a16="http://schemas.microsoft.com/office/drawing/2014/main" id="{C002DD7B-542A-1768-C9FF-D9FA0ED1EDC1}"/>
              </a:ext>
            </a:extLst>
          </p:cNvPr>
          <p:cNvSpPr/>
          <p:nvPr/>
        </p:nvSpPr>
        <p:spPr>
          <a:xfrm>
            <a:off x="7236051" y="3022318"/>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5" name="TextBox 44">
            <a:extLst>
              <a:ext uri="{FF2B5EF4-FFF2-40B4-BE49-F238E27FC236}">
                <a16:creationId xmlns:a16="http://schemas.microsoft.com/office/drawing/2014/main" id="{356DF8C6-E040-60A8-57EC-8AE941D74656}"/>
              </a:ext>
            </a:extLst>
          </p:cNvPr>
          <p:cNvSpPr txBox="1"/>
          <p:nvPr/>
        </p:nvSpPr>
        <p:spPr>
          <a:xfrm>
            <a:off x="9129133" y="5840527"/>
            <a:ext cx="1092491" cy="461665"/>
          </a:xfrm>
          <a:prstGeom prst="rect">
            <a:avLst/>
          </a:prstGeom>
          <a:noFill/>
          <a:ln w="19050">
            <a:solidFill>
              <a:schemeClr val="accent6">
                <a:lumMod val="75000"/>
              </a:schemeClr>
            </a:solidFill>
          </a:ln>
        </p:spPr>
        <p:txBody>
          <a:bodyPr wrap="square" rtlCol="0">
            <a:spAutoFit/>
          </a:bodyPr>
          <a:lstStyle/>
          <a:p>
            <a:pPr algn="ctr"/>
            <a:r>
              <a:rPr lang="en-US" sz="2400" dirty="0">
                <a:solidFill>
                  <a:schemeClr val="accent6">
                    <a:lumMod val="75000"/>
                  </a:schemeClr>
                </a:solidFill>
                <a:latin typeface="Californian FB" panose="0207040306080B030204" pitchFamily="18" charset="77"/>
              </a:rPr>
              <a:t>Repair</a:t>
            </a:r>
          </a:p>
        </p:txBody>
      </p:sp>
      <p:cxnSp>
        <p:nvCxnSpPr>
          <p:cNvPr id="46" name="Curved Connector 45">
            <a:extLst>
              <a:ext uri="{FF2B5EF4-FFF2-40B4-BE49-F238E27FC236}">
                <a16:creationId xmlns:a16="http://schemas.microsoft.com/office/drawing/2014/main" id="{C8AF1667-5641-A9B2-4BCD-5E725B5A5BB8}"/>
              </a:ext>
            </a:extLst>
          </p:cNvPr>
          <p:cNvCxnSpPr>
            <a:cxnSpLocks/>
          </p:cNvCxnSpPr>
          <p:nvPr/>
        </p:nvCxnSpPr>
        <p:spPr>
          <a:xfrm rot="5400000">
            <a:off x="5930275" y="3779611"/>
            <a:ext cx="44989" cy="3147191"/>
          </a:xfrm>
          <a:prstGeom prst="curvedConnector3">
            <a:avLst>
              <a:gd name="adj1" fmla="val 608124"/>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DCE19654-D454-49B4-8F2E-53667D0800C0}"/>
              </a:ext>
            </a:extLst>
          </p:cNvPr>
          <p:cNvCxnSpPr>
            <a:cxnSpLocks/>
          </p:cNvCxnSpPr>
          <p:nvPr/>
        </p:nvCxnSpPr>
        <p:spPr>
          <a:xfrm rot="5400000">
            <a:off x="6802337" y="4553178"/>
            <a:ext cx="13789" cy="1586267"/>
          </a:xfrm>
          <a:prstGeom prst="curvedConnector3">
            <a:avLst>
              <a:gd name="adj1" fmla="val 1181202"/>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26F762C-A4E5-C8A2-85EF-90FC363E8D5B}"/>
                  </a:ext>
                </a:extLst>
              </p:cNvPr>
              <p:cNvSpPr txBox="1"/>
              <p:nvPr/>
            </p:nvSpPr>
            <p:spPr>
              <a:xfrm>
                <a:off x="2780778" y="5838019"/>
                <a:ext cx="6140756" cy="523220"/>
              </a:xfrm>
              <a:prstGeom prst="rect">
                <a:avLst/>
              </a:prstGeom>
              <a:noFill/>
            </p:spPr>
            <p:txBody>
              <a:bodyPr wrap="square" rtlCol="0">
                <a:spAutoFit/>
              </a:bodyPr>
              <a:lstStyle/>
              <a:p>
                <a:r>
                  <a:rPr lang="en-US" sz="2800" dirty="0">
                    <a:latin typeface="Californian FB" panose="0207040306080B030204" pitchFamily="18" charset="77"/>
                  </a:rPr>
                  <a:t>Query </a:t>
                </a:r>
                <a14:m>
                  <m:oMath xmlns:m="http://schemas.openxmlformats.org/officeDocument/2006/math">
                    <m:r>
                      <a:rPr lang="en-US" sz="2800" b="0" i="1" smtClean="0">
                        <a:latin typeface="Cambria Math" panose="02040503050406030204" pitchFamily="18" charset="0"/>
                      </a:rPr>
                      <m:t>𝑟</m:t>
                    </m:r>
                  </m:oMath>
                </a14:m>
                <a:r>
                  <a:rPr lang="en-US" sz="2800" dirty="0">
                    <a:latin typeface="Californian FB" panose="0207040306080B030204" pitchFamily="18" charset="77"/>
                  </a:rPr>
                  <a:t> nodes to repair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E</m:t>
                        </m:r>
                      </m:e>
                      <m:sub>
                        <m:r>
                          <a:rPr lang="en-US" sz="2800" b="0" i="1" smtClean="0">
                            <a:latin typeface="Cambria Math" panose="02040503050406030204" pitchFamily="18" charset="0"/>
                          </a:rPr>
                          <m:t>𝑛</m:t>
                        </m:r>
                      </m:sub>
                    </m:sSub>
                  </m:oMath>
                </a14:m>
                <a:r>
                  <a:rPr lang="en-US" sz="2800" dirty="0">
                    <a:latin typeface="Californian FB" panose="0207040306080B030204" pitchFamily="18" charset="77"/>
                  </a:rPr>
                  <a:t> e.g. Nodes 1,5</a:t>
                </a:r>
              </a:p>
            </p:txBody>
          </p:sp>
        </mc:Choice>
        <mc:Fallback xmlns="">
          <p:sp>
            <p:nvSpPr>
              <p:cNvPr id="48" name="TextBox 47">
                <a:extLst>
                  <a:ext uri="{FF2B5EF4-FFF2-40B4-BE49-F238E27FC236}">
                    <a16:creationId xmlns:a16="http://schemas.microsoft.com/office/drawing/2014/main" id="{B26F762C-A4E5-C8A2-85EF-90FC363E8D5B}"/>
                  </a:ext>
                </a:extLst>
              </p:cNvPr>
              <p:cNvSpPr txBox="1">
                <a:spLocks noRot="1" noChangeAspect="1" noMove="1" noResize="1" noEditPoints="1" noAdjustHandles="1" noChangeArrowheads="1" noChangeShapeType="1" noTextEdit="1"/>
              </p:cNvSpPr>
              <p:nvPr/>
            </p:nvSpPr>
            <p:spPr>
              <a:xfrm>
                <a:off x="2780778" y="5838019"/>
                <a:ext cx="6140756" cy="523220"/>
              </a:xfrm>
              <a:prstGeom prst="rect">
                <a:avLst/>
              </a:prstGeom>
              <a:blipFill>
                <a:blip r:embed="rId19"/>
                <a:stretch>
                  <a:fillRect l="-2062" t="-11628" r="-206"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loud Callout 48">
                <a:extLst>
                  <a:ext uri="{FF2B5EF4-FFF2-40B4-BE49-F238E27FC236}">
                    <a16:creationId xmlns:a16="http://schemas.microsoft.com/office/drawing/2014/main" id="{C6CB846E-8367-1E1D-60B0-811AAEB551C8}"/>
                  </a:ext>
                </a:extLst>
              </p:cNvPr>
              <p:cNvSpPr/>
              <p:nvPr/>
            </p:nvSpPr>
            <p:spPr>
              <a:xfrm>
                <a:off x="6448713" y="4577430"/>
                <a:ext cx="5429152" cy="1211112"/>
              </a:xfrm>
              <a:prstGeom prst="cloudCallout">
                <a:avLst>
                  <a:gd name="adj1" fmla="val -23993"/>
                  <a:gd name="adj2" fmla="val -760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Californian FB" panose="0207040306080B030204" pitchFamily="18" charset="77"/>
                  </a:rPr>
                  <a:t>But what about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𝑖</m:t>
                        </m:r>
                      </m:sub>
                    </m:sSub>
                  </m:oMath>
                </a14:m>
                <a:r>
                  <a:rPr lang="en-US" sz="2800" dirty="0">
                    <a:latin typeface="Californian FB" panose="0207040306080B030204" pitchFamily="18" charset="77"/>
                  </a:rPr>
                  <a:t>?</a:t>
                </a:r>
              </a:p>
            </p:txBody>
          </p:sp>
        </mc:Choice>
        <mc:Fallback xmlns="">
          <p:sp>
            <p:nvSpPr>
              <p:cNvPr id="49" name="Cloud Callout 48">
                <a:extLst>
                  <a:ext uri="{FF2B5EF4-FFF2-40B4-BE49-F238E27FC236}">
                    <a16:creationId xmlns:a16="http://schemas.microsoft.com/office/drawing/2014/main" id="{C6CB846E-8367-1E1D-60B0-811AAEB551C8}"/>
                  </a:ext>
                </a:extLst>
              </p:cNvPr>
              <p:cNvSpPr>
                <a:spLocks noRot="1" noChangeAspect="1" noMove="1" noResize="1" noEditPoints="1" noAdjustHandles="1" noChangeArrowheads="1" noChangeShapeType="1" noTextEdit="1"/>
              </p:cNvSpPr>
              <p:nvPr/>
            </p:nvSpPr>
            <p:spPr>
              <a:xfrm>
                <a:off x="6448713" y="4577430"/>
                <a:ext cx="5429152" cy="1211112"/>
              </a:xfrm>
              <a:prstGeom prst="cloudCallout">
                <a:avLst>
                  <a:gd name="adj1" fmla="val -23993"/>
                  <a:gd name="adj2" fmla="val -76066"/>
                </a:avLst>
              </a:prstGeom>
              <a:blipFill>
                <a:blip r:embed="rId20"/>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CC3F4CA7-E36C-963A-7255-C783953E4AB9}"/>
              </a:ext>
            </a:extLst>
          </p:cNvPr>
          <p:cNvSpPr txBox="1"/>
          <p:nvPr/>
        </p:nvSpPr>
        <p:spPr>
          <a:xfrm>
            <a:off x="6543393" y="1162662"/>
            <a:ext cx="3924234" cy="954107"/>
          </a:xfrm>
          <a:prstGeom prst="rect">
            <a:avLst/>
          </a:prstGeom>
          <a:noFill/>
        </p:spPr>
        <p:txBody>
          <a:bodyPr wrap="square" rtlCol="0">
            <a:spAutoFit/>
          </a:bodyPr>
          <a:lstStyle/>
          <a:p>
            <a:r>
              <a:rPr lang="en-US" sz="2800" dirty="0">
                <a:latin typeface="Californian FB" panose="0207040306080B030204" pitchFamily="18" charset="77"/>
              </a:rPr>
              <a:t>Commit using Erasure code commitment</a:t>
            </a:r>
          </a:p>
        </p:txBody>
      </p:sp>
      <p:sp>
        <p:nvSpPr>
          <p:cNvPr id="31" name="TextBox 30">
            <a:extLst>
              <a:ext uri="{FF2B5EF4-FFF2-40B4-BE49-F238E27FC236}">
                <a16:creationId xmlns:a16="http://schemas.microsoft.com/office/drawing/2014/main" id="{8651D81D-6D01-C4F2-98FA-DDEDAE88DE9E}"/>
              </a:ext>
            </a:extLst>
          </p:cNvPr>
          <p:cNvSpPr txBox="1"/>
          <p:nvPr/>
        </p:nvSpPr>
        <p:spPr>
          <a:xfrm>
            <a:off x="5483610" y="3527822"/>
            <a:ext cx="5393889" cy="523220"/>
          </a:xfrm>
          <a:prstGeom prst="rect">
            <a:avLst/>
          </a:prstGeom>
          <a:noFill/>
        </p:spPr>
        <p:txBody>
          <a:bodyPr wrap="square" rtlCol="0">
            <a:spAutoFit/>
          </a:bodyPr>
          <a:lstStyle/>
          <a:p>
            <a:r>
              <a:rPr lang="en-US" sz="2800" dirty="0">
                <a:latin typeface="Californian FB" panose="0207040306080B030204" pitchFamily="18" charset="77"/>
              </a:rPr>
              <a:t>Compute openings for all positions</a:t>
            </a:r>
          </a:p>
        </p:txBody>
      </p:sp>
      <p:sp>
        <p:nvSpPr>
          <p:cNvPr id="19" name="Slide Number Placeholder 18">
            <a:extLst>
              <a:ext uri="{FF2B5EF4-FFF2-40B4-BE49-F238E27FC236}">
                <a16:creationId xmlns:a16="http://schemas.microsoft.com/office/drawing/2014/main" id="{2A439F24-56C8-FC40-B4C9-F29F31519704}"/>
              </a:ext>
            </a:extLst>
          </p:cNvPr>
          <p:cNvSpPr>
            <a:spLocks noGrp="1"/>
          </p:cNvSpPr>
          <p:nvPr>
            <p:ph type="sldNum" sz="quarter" idx="12"/>
          </p:nvPr>
        </p:nvSpPr>
        <p:spPr/>
        <p:txBody>
          <a:bodyPr/>
          <a:lstStyle/>
          <a:p>
            <a:fld id="{59C26DE2-BFBF-B440-AF55-B2C5C80336AD}" type="slidenum">
              <a:rPr lang="en-US" smtClean="0"/>
              <a:t>26</a:t>
            </a:fld>
            <a:endParaRPr lang="en-US"/>
          </a:p>
        </p:txBody>
      </p:sp>
      <p:sp>
        <p:nvSpPr>
          <p:cNvPr id="23" name="TextBox 22">
            <a:extLst>
              <a:ext uri="{FF2B5EF4-FFF2-40B4-BE49-F238E27FC236}">
                <a16:creationId xmlns:a16="http://schemas.microsoft.com/office/drawing/2014/main" id="{44F3C293-8963-8201-72EF-4B1C0B541E27}"/>
              </a:ext>
            </a:extLst>
          </p:cNvPr>
          <p:cNvSpPr txBox="1"/>
          <p:nvPr/>
        </p:nvSpPr>
        <p:spPr>
          <a:xfrm>
            <a:off x="5488784" y="2408898"/>
            <a:ext cx="2113582" cy="954107"/>
          </a:xfrm>
          <a:prstGeom prst="rect">
            <a:avLst/>
          </a:prstGeom>
          <a:noFill/>
        </p:spPr>
        <p:txBody>
          <a:bodyPr wrap="square" rtlCol="0">
            <a:spAutoFit/>
          </a:bodyPr>
          <a:lstStyle/>
          <a:p>
            <a:r>
              <a:rPr lang="en-US" sz="2800" dirty="0">
                <a:latin typeface="Californian FB" panose="0207040306080B030204" pitchFamily="18" charset="77"/>
              </a:rPr>
              <a:t>Encode using</a:t>
            </a:r>
            <a:endParaRPr lang="en-US" sz="2800" b="1" dirty="0">
              <a:solidFill>
                <a:schemeClr val="accent2"/>
              </a:solidFill>
              <a:latin typeface="Californian FB" panose="0207040306080B030204" pitchFamily="18" charset="77"/>
            </a:endParaRPr>
          </a:p>
          <a:p>
            <a:endParaRPr lang="en-US" sz="2800" dirty="0">
              <a:latin typeface="Californian FB" panose="0207040306080B030204" pitchFamily="18" charset="77"/>
            </a:endParaRPr>
          </a:p>
        </p:txBody>
      </p:sp>
      <p:sp>
        <p:nvSpPr>
          <p:cNvPr id="29" name="TextBox 28">
            <a:extLst>
              <a:ext uri="{FF2B5EF4-FFF2-40B4-BE49-F238E27FC236}">
                <a16:creationId xmlns:a16="http://schemas.microsoft.com/office/drawing/2014/main" id="{02D97D7F-3ED3-D4E9-DA08-F54A1C52EEEF}"/>
              </a:ext>
            </a:extLst>
          </p:cNvPr>
          <p:cNvSpPr txBox="1"/>
          <p:nvPr/>
        </p:nvSpPr>
        <p:spPr>
          <a:xfrm>
            <a:off x="7484641" y="2394409"/>
            <a:ext cx="4167028" cy="523220"/>
          </a:xfrm>
          <a:prstGeom prst="rect">
            <a:avLst/>
          </a:prstGeom>
          <a:noFill/>
        </p:spPr>
        <p:txBody>
          <a:bodyPr wrap="square">
            <a:spAutoFit/>
          </a:bodyPr>
          <a:lstStyle/>
          <a:p>
            <a:r>
              <a:rPr lang="en-US" sz="2800" b="1" dirty="0">
                <a:solidFill>
                  <a:schemeClr val="accent2"/>
                </a:solidFill>
                <a:latin typeface="Californian FB" panose="0207040306080B030204" pitchFamily="18" charset="77"/>
              </a:rPr>
              <a:t>Locally correctable code</a:t>
            </a:r>
            <a:endParaRPr lang="en-US" sz="28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5C3B69-6D22-20C8-01E6-F441F4C7CAB6}"/>
                  </a:ext>
                </a:extLst>
              </p:cNvPr>
              <p:cNvSpPr txBox="1"/>
              <p:nvPr/>
            </p:nvSpPr>
            <p:spPr>
              <a:xfrm>
                <a:off x="9514573" y="1461133"/>
                <a:ext cx="229958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m:t>
                      </m:r>
                    </m:oMath>
                  </m:oMathPara>
                </a14:m>
                <a:endParaRPr lang="en-US" sz="2400" dirty="0">
                  <a:latin typeface="Californian FB" panose="0207040306080B030204" pitchFamily="18" charset="77"/>
                </a:endParaRPr>
              </a:p>
            </p:txBody>
          </p:sp>
        </mc:Choice>
        <mc:Fallback xmlns="">
          <p:sp>
            <p:nvSpPr>
              <p:cNvPr id="9" name="TextBox 8">
                <a:extLst>
                  <a:ext uri="{FF2B5EF4-FFF2-40B4-BE49-F238E27FC236}">
                    <a16:creationId xmlns:a16="http://schemas.microsoft.com/office/drawing/2014/main" id="{6B5C3B69-6D22-20C8-01E6-F441F4C7CAB6}"/>
                  </a:ext>
                </a:extLst>
              </p:cNvPr>
              <p:cNvSpPr txBox="1">
                <a:spLocks noRot="1" noChangeAspect="1" noMove="1" noResize="1" noEditPoints="1" noAdjustHandles="1" noChangeArrowheads="1" noChangeShapeType="1" noTextEdit="1"/>
              </p:cNvSpPr>
              <p:nvPr/>
            </p:nvSpPr>
            <p:spPr>
              <a:xfrm>
                <a:off x="9514573" y="1461133"/>
                <a:ext cx="2299582" cy="369332"/>
              </a:xfrm>
              <a:prstGeom prst="rect">
                <a:avLst/>
              </a:prstGeom>
              <a:blipFill>
                <a:blip r:embed="rId21"/>
                <a:stretch>
                  <a:fillRect/>
                </a:stretch>
              </a:blipFill>
            </p:spPr>
            <p:txBody>
              <a:bodyPr/>
              <a:lstStyle/>
              <a:p>
                <a:r>
                  <a:rPr lang="en-US">
                    <a:noFill/>
                  </a:rPr>
                  <a:t> </a:t>
                </a:r>
              </a:p>
            </p:txBody>
          </p:sp>
        </mc:Fallback>
      </mc:AlternateContent>
      <p:pic>
        <p:nvPicPr>
          <p:cNvPr id="27" name="Graphic 26" descr="Paperclip with solid fill">
            <a:extLst>
              <a:ext uri="{FF2B5EF4-FFF2-40B4-BE49-F238E27FC236}">
                <a16:creationId xmlns:a16="http://schemas.microsoft.com/office/drawing/2014/main" id="{2CFBBEB6-C08F-6885-7141-535CAC11149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994666" y="1421914"/>
            <a:ext cx="464625" cy="464625"/>
          </a:xfrm>
          <a:prstGeom prst="rect">
            <a:avLst/>
          </a:prstGeom>
        </p:spPr>
      </p:pic>
    </p:spTree>
    <p:extLst>
      <p:ext uri="{BB962C8B-B14F-4D97-AF65-F5344CB8AC3E}">
        <p14:creationId xmlns:p14="http://schemas.microsoft.com/office/powerpoint/2010/main" val="9208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4" grpId="0" animBg="1"/>
      <p:bldP spid="45" grpId="0" animBg="1"/>
      <p:bldP spid="48" grpId="0"/>
      <p:bldP spid="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DD22C-A7C8-9E87-785A-9380DEBFECC5}"/>
              </a:ext>
            </a:extLst>
          </p:cNvPr>
          <p:cNvSpPr>
            <a:spLocks noGrp="1"/>
          </p:cNvSpPr>
          <p:nvPr>
            <p:ph type="title"/>
          </p:nvPr>
        </p:nvSpPr>
        <p:spPr/>
        <p:txBody>
          <a:bodyPr/>
          <a:lstStyle/>
          <a:p>
            <a:r>
              <a:rPr lang="en-US" dirty="0"/>
              <a:t>New: Erasure Code Commitment with Local correction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A0CDF6-CF15-0C76-3D96-93D2B36811D1}"/>
                  </a:ext>
                </a:extLst>
              </p:cNvPr>
              <p:cNvSpPr>
                <a:spLocks noGrp="1"/>
              </p:cNvSpPr>
              <p:nvPr>
                <p:ph idx="1"/>
              </p:nvPr>
            </p:nvSpPr>
            <p:spPr>
              <a:xfrm>
                <a:off x="232269" y="1583252"/>
                <a:ext cx="10992321" cy="1779199"/>
              </a:xfrm>
            </p:spPr>
            <p:txBody>
              <a:bodyPr/>
              <a:lstStyle/>
              <a:p>
                <a:pPr marL="0" indent="0">
                  <a:buNone/>
                </a:pPr>
                <a:r>
                  <a:rPr lang="en-US" dirty="0"/>
                  <a:t>Can repair opening proof for any position of the encoding by querying opening proofs of only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random positions</a:t>
                </a:r>
              </a:p>
            </p:txBody>
          </p:sp>
        </mc:Choice>
        <mc:Fallback xmlns="">
          <p:sp>
            <p:nvSpPr>
              <p:cNvPr id="3" name="Content Placeholder 2">
                <a:extLst>
                  <a:ext uri="{FF2B5EF4-FFF2-40B4-BE49-F238E27FC236}">
                    <a16:creationId xmlns:a16="http://schemas.microsoft.com/office/drawing/2014/main" id="{A5A0CDF6-CF15-0C76-3D96-93D2B36811D1}"/>
                  </a:ext>
                </a:extLst>
              </p:cNvPr>
              <p:cNvSpPr>
                <a:spLocks noGrp="1" noRot="1" noChangeAspect="1" noMove="1" noResize="1" noEditPoints="1" noAdjustHandles="1" noChangeArrowheads="1" noChangeShapeType="1" noTextEdit="1"/>
              </p:cNvSpPr>
              <p:nvPr>
                <p:ph idx="1"/>
              </p:nvPr>
            </p:nvSpPr>
            <p:spPr>
              <a:xfrm>
                <a:off x="232269" y="1583252"/>
                <a:ext cx="10992321" cy="1779199"/>
              </a:xfrm>
              <a:blipFill>
                <a:blip r:embed="rId3"/>
                <a:stretch>
                  <a:fillRect l="-1155" t="-56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A1BF62-DE9F-908C-FEAB-8C48BC3D13CA}"/>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0" smtClean="0">
                              <a:solidFill>
                                <a:schemeClr val="tx1"/>
                              </a:solidFill>
                              <a:latin typeface="Cambria Math" panose="02040503050406030204" pitchFamily="18" charset="0"/>
                            </a:rPr>
                            <m:t>1</m:t>
                          </m:r>
                        </m:sub>
                      </m:sSub>
                    </m:oMath>
                  </m:oMathPara>
                </a14:m>
                <a:endParaRPr lang="en-US" sz="2200" dirty="0">
                  <a:solidFill>
                    <a:schemeClr val="tx1"/>
                  </a:solidFill>
                  <a:latin typeface="Californian FB" panose="0207040306080B030204" pitchFamily="18" charset="77"/>
                </a:endParaRPr>
              </a:p>
            </p:txBody>
          </p:sp>
        </mc:Choice>
        <mc:Fallback xmlns="">
          <p:sp>
            <p:nvSpPr>
              <p:cNvPr id="4" name="Rectangle 3">
                <a:extLst>
                  <a:ext uri="{FF2B5EF4-FFF2-40B4-BE49-F238E27FC236}">
                    <a16:creationId xmlns:a16="http://schemas.microsoft.com/office/drawing/2014/main" id="{CBA1BF62-DE9F-908C-FEAB-8C48BC3D13CA}"/>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4"/>
                <a:stretch>
                  <a:fillRect l="-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71AAF9-DA34-FB8D-B7F9-E57BCF3A7CF3}"/>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2</m:t>
                          </m:r>
                        </m:sub>
                      </m:sSub>
                    </m:oMath>
                  </m:oMathPara>
                </a14:m>
                <a:endParaRPr lang="en-US" sz="2200" dirty="0">
                  <a:solidFill>
                    <a:schemeClr val="tx1"/>
                  </a:solidFill>
                  <a:latin typeface="Californian FB" panose="0207040306080B030204" pitchFamily="18" charset="77"/>
                </a:endParaRPr>
              </a:p>
            </p:txBody>
          </p:sp>
        </mc:Choice>
        <mc:Fallback xmlns="">
          <p:sp>
            <p:nvSpPr>
              <p:cNvPr id="5" name="Rectangle 4">
                <a:extLst>
                  <a:ext uri="{FF2B5EF4-FFF2-40B4-BE49-F238E27FC236}">
                    <a16:creationId xmlns:a16="http://schemas.microsoft.com/office/drawing/2014/main" id="{DD71AAF9-DA34-FB8D-B7F9-E57BCF3A7CF3}"/>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5"/>
                <a:stretch>
                  <a:fillRect l="-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F09E82-48CF-40F6-7A77-CFF4B8FF8C36}"/>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3</m:t>
                          </m:r>
                        </m:sub>
                      </m:sSub>
                    </m:oMath>
                  </m:oMathPara>
                </a14:m>
                <a:endParaRPr lang="en-US" sz="2200" dirty="0">
                  <a:solidFill>
                    <a:schemeClr val="tx1"/>
                  </a:solidFill>
                  <a:latin typeface="Californian FB" panose="0207040306080B030204" pitchFamily="18" charset="77"/>
                </a:endParaRPr>
              </a:p>
            </p:txBody>
          </p:sp>
        </mc:Choice>
        <mc:Fallback xmlns="">
          <p:sp>
            <p:nvSpPr>
              <p:cNvPr id="6" name="Rectangle 5">
                <a:extLst>
                  <a:ext uri="{FF2B5EF4-FFF2-40B4-BE49-F238E27FC236}">
                    <a16:creationId xmlns:a16="http://schemas.microsoft.com/office/drawing/2014/main" id="{86F09E82-48CF-40F6-7A77-CFF4B8FF8C36}"/>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6"/>
                <a:stretch>
                  <a:fillRect l="-500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FDDAE774-275B-22D8-FFB5-3B775B307073}"/>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8" name="Rectangle 7">
            <a:extLst>
              <a:ext uri="{FF2B5EF4-FFF2-40B4-BE49-F238E27FC236}">
                <a16:creationId xmlns:a16="http://schemas.microsoft.com/office/drawing/2014/main" id="{CEB14FB0-8F9B-6E7F-DF3C-CC467AA5DB78}"/>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9" name="Rectangle 8">
            <a:extLst>
              <a:ext uri="{FF2B5EF4-FFF2-40B4-BE49-F238E27FC236}">
                <a16:creationId xmlns:a16="http://schemas.microsoft.com/office/drawing/2014/main" id="{2F5877C1-535B-1730-3E64-B7AB7B129D9B}"/>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0" name="Rectangle 9">
            <a:extLst>
              <a:ext uri="{FF2B5EF4-FFF2-40B4-BE49-F238E27FC236}">
                <a16:creationId xmlns:a16="http://schemas.microsoft.com/office/drawing/2014/main" id="{50466073-9A94-669D-23E5-76BCD5E401FA}"/>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70588F7-A077-49FE-7DD4-A17645803B4B}"/>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E</m:t>
                          </m:r>
                        </m:e>
                        <m:sub>
                          <m:r>
                            <a:rPr lang="en-US" sz="2200" b="0" i="1" smtClean="0">
                              <a:solidFill>
                                <a:schemeClr val="tx1"/>
                              </a:solidFill>
                              <a:latin typeface="Cambria Math" panose="02040503050406030204" pitchFamily="18" charset="0"/>
                            </a:rPr>
                            <m:t>𝑛</m:t>
                          </m:r>
                        </m:sub>
                      </m:sSub>
                    </m:oMath>
                  </m:oMathPara>
                </a14:m>
                <a:endParaRPr lang="en-US" sz="22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F70588F7-A077-49FE-7DD4-A17645803B4B}"/>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7"/>
                <a:stretch>
                  <a:fillRect l="-7692"/>
                </a:stretch>
              </a:blipFill>
            </p:spPr>
            <p:txBody>
              <a:bodyPr/>
              <a:lstStyle/>
              <a:p>
                <a:r>
                  <a:rPr lang="en-US">
                    <a:noFill/>
                  </a:rPr>
                  <a:t> </a:t>
                </a:r>
              </a:p>
            </p:txBody>
          </p:sp>
        </mc:Fallback>
      </mc:AlternateContent>
      <p:sp>
        <p:nvSpPr>
          <p:cNvPr id="13" name="Multiply 12">
            <a:extLst>
              <a:ext uri="{FF2B5EF4-FFF2-40B4-BE49-F238E27FC236}">
                <a16:creationId xmlns:a16="http://schemas.microsoft.com/office/drawing/2014/main" id="{911EC011-19CD-5320-7909-AE3117CA4A07}"/>
              </a:ext>
            </a:extLst>
          </p:cNvPr>
          <p:cNvSpPr/>
          <p:nvPr/>
        </p:nvSpPr>
        <p:spPr>
          <a:xfrm>
            <a:off x="7207549" y="2958259"/>
            <a:ext cx="629829" cy="543381"/>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cxnSp>
        <p:nvCxnSpPr>
          <p:cNvPr id="14" name="Curved Connector 13">
            <a:extLst>
              <a:ext uri="{FF2B5EF4-FFF2-40B4-BE49-F238E27FC236}">
                <a16:creationId xmlns:a16="http://schemas.microsoft.com/office/drawing/2014/main" id="{1EB0B145-6358-F2A2-45E7-657138E11878}"/>
              </a:ext>
            </a:extLst>
          </p:cNvPr>
          <p:cNvCxnSpPr>
            <a:cxnSpLocks/>
          </p:cNvCxnSpPr>
          <p:nvPr/>
        </p:nvCxnSpPr>
        <p:spPr>
          <a:xfrm rot="5400000">
            <a:off x="5942700" y="3866341"/>
            <a:ext cx="44989" cy="3147191"/>
          </a:xfrm>
          <a:prstGeom prst="curvedConnector3">
            <a:avLst>
              <a:gd name="adj1" fmla="val 608124"/>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a:extLst>
              <a:ext uri="{FF2B5EF4-FFF2-40B4-BE49-F238E27FC236}">
                <a16:creationId xmlns:a16="http://schemas.microsoft.com/office/drawing/2014/main" id="{B4485983-0808-46F4-AA98-23EE12BD4042}"/>
              </a:ext>
            </a:extLst>
          </p:cNvPr>
          <p:cNvCxnSpPr>
            <a:cxnSpLocks/>
          </p:cNvCxnSpPr>
          <p:nvPr/>
        </p:nvCxnSpPr>
        <p:spPr>
          <a:xfrm rot="5400000">
            <a:off x="6814762" y="4639908"/>
            <a:ext cx="13789" cy="1586267"/>
          </a:xfrm>
          <a:prstGeom prst="curvedConnector3">
            <a:avLst>
              <a:gd name="adj1" fmla="val 1181202"/>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E80448E-E043-4031-FDD3-C84FEC4B0C9D}"/>
                  </a:ext>
                </a:extLst>
              </p:cNvPr>
              <p:cNvSpPr txBox="1"/>
              <p:nvPr/>
            </p:nvSpPr>
            <p:spPr>
              <a:xfrm>
                <a:off x="6161823" y="6013200"/>
                <a:ext cx="4586047" cy="461665"/>
              </a:xfrm>
              <a:prstGeom prst="rect">
                <a:avLst/>
              </a:prstGeom>
              <a:noFill/>
            </p:spPr>
            <p:txBody>
              <a:bodyPr wrap="square" rtlCol="0">
                <a:spAutoFit/>
              </a:bodyPr>
              <a:lstStyle/>
              <a:p>
                <a:r>
                  <a:rPr lang="en-US" sz="2400" dirty="0">
                    <a:latin typeface="Californian FB" panose="0207040306080B030204" pitchFamily="18" charset="77"/>
                  </a:rPr>
                  <a:t>Can compute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𝑛</m:t>
                        </m:r>
                      </m:sub>
                    </m:sSub>
                  </m:oMath>
                </a14:m>
                <a:r>
                  <a:rPr lang="en-US" sz="2400" dirty="0">
                    <a:latin typeface="Californian FB" panose="0207040306080B030204" pitchFamily="18" charset="77"/>
                  </a:rPr>
                  <a:t> from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1</m:t>
                        </m:r>
                      </m:sub>
                    </m:sSub>
                  </m:oMath>
                </a14:m>
                <a:r>
                  <a:rPr lang="en-US" sz="2400" dirty="0">
                    <a:latin typeface="Californian FB" panose="0207040306080B030204" pitchFamily="18" charset="77"/>
                  </a:rPr>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5</m:t>
                        </m:r>
                      </m:sub>
                    </m:sSub>
                  </m:oMath>
                </a14:m>
                <a:endParaRPr lang="en-US" sz="2400" dirty="0">
                  <a:latin typeface="Californian FB" panose="0207040306080B030204" pitchFamily="18" charset="77"/>
                </a:endParaRPr>
              </a:p>
            </p:txBody>
          </p:sp>
        </mc:Choice>
        <mc:Fallback xmlns="">
          <p:sp>
            <p:nvSpPr>
              <p:cNvPr id="16" name="TextBox 15">
                <a:extLst>
                  <a:ext uri="{FF2B5EF4-FFF2-40B4-BE49-F238E27FC236}">
                    <a16:creationId xmlns:a16="http://schemas.microsoft.com/office/drawing/2014/main" id="{7E80448E-E043-4031-FDD3-C84FEC4B0C9D}"/>
                  </a:ext>
                </a:extLst>
              </p:cNvPr>
              <p:cNvSpPr txBox="1">
                <a:spLocks noRot="1" noChangeAspect="1" noMove="1" noResize="1" noEditPoints="1" noAdjustHandles="1" noChangeArrowheads="1" noChangeShapeType="1" noTextEdit="1"/>
              </p:cNvSpPr>
              <p:nvPr/>
            </p:nvSpPr>
            <p:spPr>
              <a:xfrm>
                <a:off x="6161823" y="6013200"/>
                <a:ext cx="4586047" cy="461665"/>
              </a:xfrm>
              <a:prstGeom prst="rect">
                <a:avLst/>
              </a:prstGeom>
              <a:blipFill>
                <a:blip r:embed="rId8"/>
                <a:stretch>
                  <a:fillRect l="-2210" t="-1081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5C6549-DA49-7570-137C-D534901AD096}"/>
                  </a:ext>
                </a:extLst>
              </p:cNvPr>
              <p:cNvSpPr txBox="1"/>
              <p:nvPr/>
            </p:nvSpPr>
            <p:spPr>
              <a:xfrm>
                <a:off x="1896121" y="3045283"/>
                <a:ext cx="1584696" cy="369332"/>
              </a:xfrm>
              <a:prstGeom prst="rect">
                <a:avLst/>
              </a:prstGeom>
              <a:noFill/>
            </p:spPr>
            <p:txBody>
              <a:bodyPr wrap="square" lIns="0" tIns="0" rIns="0" bIns="0" rtlCol="0">
                <a:spAutoFit/>
              </a:bodyPr>
              <a:lstStyle/>
              <a:p>
                <a:r>
                  <a:rPr lang="en-US" sz="2400" b="0" dirty="0">
                    <a:latin typeface="Californian FB" panose="0207040306080B030204" pitchFamily="18" charset="77"/>
                  </a:rPr>
                  <a:t>Encoding</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m:t>
                    </m:r>
                  </m:oMath>
                </a14:m>
                <a:endParaRPr lang="en-US" sz="2400" dirty="0">
                  <a:latin typeface="Californian FB" panose="0207040306080B030204" pitchFamily="18" charset="77"/>
                </a:endParaRPr>
              </a:p>
            </p:txBody>
          </p:sp>
        </mc:Choice>
        <mc:Fallback xmlns="">
          <p:sp>
            <p:nvSpPr>
              <p:cNvPr id="17" name="TextBox 16">
                <a:extLst>
                  <a:ext uri="{FF2B5EF4-FFF2-40B4-BE49-F238E27FC236}">
                    <a16:creationId xmlns:a16="http://schemas.microsoft.com/office/drawing/2014/main" id="{835C6549-DA49-7570-137C-D534901AD096}"/>
                  </a:ext>
                </a:extLst>
              </p:cNvPr>
              <p:cNvSpPr txBox="1">
                <a:spLocks noRot="1" noChangeAspect="1" noMove="1" noResize="1" noEditPoints="1" noAdjustHandles="1" noChangeArrowheads="1" noChangeShapeType="1" noTextEdit="1"/>
              </p:cNvSpPr>
              <p:nvPr/>
            </p:nvSpPr>
            <p:spPr>
              <a:xfrm>
                <a:off x="1896121" y="3045283"/>
                <a:ext cx="1584696" cy="369332"/>
              </a:xfrm>
              <a:prstGeom prst="rect">
                <a:avLst/>
              </a:prstGeom>
              <a:blipFill>
                <a:blip r:embed="rId9"/>
                <a:stretch>
                  <a:fillRect l="-11905" t="-27586" b="-4827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EE1DCA7-D553-CE48-DCCC-8CCB09BEB51D}"/>
              </a:ext>
            </a:extLst>
          </p:cNvPr>
          <p:cNvSpPr txBox="1"/>
          <p:nvPr/>
        </p:nvSpPr>
        <p:spPr>
          <a:xfrm>
            <a:off x="1360914" y="4878370"/>
            <a:ext cx="2119903" cy="369332"/>
          </a:xfrm>
          <a:prstGeom prst="rect">
            <a:avLst/>
          </a:prstGeom>
          <a:noFill/>
        </p:spPr>
        <p:txBody>
          <a:bodyPr wrap="square" lIns="0" tIns="0" rIns="0" bIns="0" rtlCol="0">
            <a:spAutoFit/>
          </a:bodyPr>
          <a:lstStyle/>
          <a:p>
            <a:r>
              <a:rPr lang="en-US" sz="2400" b="0" dirty="0">
                <a:latin typeface="Californian FB" panose="0207040306080B030204" pitchFamily="18" charset="77"/>
              </a:rPr>
              <a:t>Opening Proofs</a:t>
            </a:r>
            <a:endParaRPr lang="en-US" sz="2400" dirty="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0DABE46-A108-94CD-CD35-C62C51567B6D}"/>
                  </a:ext>
                </a:extLst>
              </p:cNvPr>
              <p:cNvSpPr txBox="1"/>
              <p:nvPr/>
            </p:nvSpPr>
            <p:spPr>
              <a:xfrm>
                <a:off x="3924234" y="4875400"/>
                <a:ext cx="47045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1</m:t>
                          </m:r>
                        </m:sub>
                      </m:sSub>
                    </m:oMath>
                  </m:oMathPara>
                </a14:m>
                <a:endParaRPr lang="en-US" sz="2400" dirty="0">
                  <a:latin typeface="Californian FB" panose="0207040306080B030204" pitchFamily="18" charset="77"/>
                </a:endParaRPr>
              </a:p>
            </p:txBody>
          </p:sp>
        </mc:Choice>
        <mc:Fallback xmlns="">
          <p:sp>
            <p:nvSpPr>
              <p:cNvPr id="19" name="TextBox 18">
                <a:extLst>
                  <a:ext uri="{FF2B5EF4-FFF2-40B4-BE49-F238E27FC236}">
                    <a16:creationId xmlns:a16="http://schemas.microsoft.com/office/drawing/2014/main" id="{30DABE46-A108-94CD-CD35-C62C51567B6D}"/>
                  </a:ext>
                </a:extLst>
              </p:cNvPr>
              <p:cNvSpPr txBox="1">
                <a:spLocks noRot="1" noChangeAspect="1" noMove="1" noResize="1" noEditPoints="1" noAdjustHandles="1" noChangeArrowheads="1" noChangeShapeType="1" noTextEdit="1"/>
              </p:cNvSpPr>
              <p:nvPr/>
            </p:nvSpPr>
            <p:spPr>
              <a:xfrm>
                <a:off x="3924234" y="4875400"/>
                <a:ext cx="470452" cy="369332"/>
              </a:xfrm>
              <a:prstGeom prst="rect">
                <a:avLst/>
              </a:prstGeom>
              <a:blipFill>
                <a:blip r:embed="rId10"/>
                <a:stretch>
                  <a:fillRect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EE50193-F78D-7B35-896C-E6CE7975CD54}"/>
                  </a:ext>
                </a:extLst>
              </p:cNvPr>
              <p:cNvSpPr txBox="1"/>
              <p:nvPr/>
            </p:nvSpPr>
            <p:spPr>
              <a:xfrm>
                <a:off x="4442394" y="4875400"/>
                <a:ext cx="47045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2</m:t>
                          </m:r>
                        </m:sub>
                      </m:sSub>
                    </m:oMath>
                  </m:oMathPara>
                </a14:m>
                <a:endParaRPr lang="en-US" sz="2400" dirty="0">
                  <a:latin typeface="Californian FB" panose="0207040306080B030204" pitchFamily="18" charset="77"/>
                </a:endParaRPr>
              </a:p>
            </p:txBody>
          </p:sp>
        </mc:Choice>
        <mc:Fallback xmlns="">
          <p:sp>
            <p:nvSpPr>
              <p:cNvPr id="20" name="TextBox 19">
                <a:extLst>
                  <a:ext uri="{FF2B5EF4-FFF2-40B4-BE49-F238E27FC236}">
                    <a16:creationId xmlns:a16="http://schemas.microsoft.com/office/drawing/2014/main" id="{4EE50193-F78D-7B35-896C-E6CE7975CD54}"/>
                  </a:ext>
                </a:extLst>
              </p:cNvPr>
              <p:cNvSpPr txBox="1">
                <a:spLocks noRot="1" noChangeAspect="1" noMove="1" noResize="1" noEditPoints="1" noAdjustHandles="1" noChangeArrowheads="1" noChangeShapeType="1" noTextEdit="1"/>
              </p:cNvSpPr>
              <p:nvPr/>
            </p:nvSpPr>
            <p:spPr>
              <a:xfrm>
                <a:off x="4442394" y="4875400"/>
                <a:ext cx="470452" cy="369332"/>
              </a:xfrm>
              <a:prstGeom prst="rect">
                <a:avLst/>
              </a:prstGeom>
              <a:blipFill>
                <a:blip r:embed="rId11"/>
                <a:stretch>
                  <a:fillRect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E1E04D6-85BE-220C-3432-8B7EFE9F9ADD}"/>
                  </a:ext>
                </a:extLst>
              </p:cNvPr>
              <p:cNvSpPr txBox="1"/>
              <p:nvPr/>
            </p:nvSpPr>
            <p:spPr>
              <a:xfrm>
                <a:off x="4907280" y="4875400"/>
                <a:ext cx="47045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3</m:t>
                          </m:r>
                        </m:sub>
                      </m:sSub>
                    </m:oMath>
                  </m:oMathPara>
                </a14:m>
                <a:endParaRPr lang="en-US" sz="2400" dirty="0">
                  <a:latin typeface="Californian FB" panose="0207040306080B030204" pitchFamily="18" charset="77"/>
                </a:endParaRPr>
              </a:p>
            </p:txBody>
          </p:sp>
        </mc:Choice>
        <mc:Fallback xmlns="">
          <p:sp>
            <p:nvSpPr>
              <p:cNvPr id="21" name="TextBox 20">
                <a:extLst>
                  <a:ext uri="{FF2B5EF4-FFF2-40B4-BE49-F238E27FC236}">
                    <a16:creationId xmlns:a16="http://schemas.microsoft.com/office/drawing/2014/main" id="{3E1E04D6-85BE-220C-3432-8B7EFE9F9ADD}"/>
                  </a:ext>
                </a:extLst>
              </p:cNvPr>
              <p:cNvSpPr txBox="1">
                <a:spLocks noRot="1" noChangeAspect="1" noMove="1" noResize="1" noEditPoints="1" noAdjustHandles="1" noChangeArrowheads="1" noChangeShapeType="1" noTextEdit="1"/>
              </p:cNvSpPr>
              <p:nvPr/>
            </p:nvSpPr>
            <p:spPr>
              <a:xfrm>
                <a:off x="4907280" y="4875400"/>
                <a:ext cx="470452" cy="369332"/>
              </a:xfrm>
              <a:prstGeom prst="rect">
                <a:avLst/>
              </a:prstGeom>
              <a:blipFill>
                <a:blip r:embed="rId12"/>
                <a:stretch>
                  <a:fillRect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49B83-A5A2-C785-5029-2E479048D5C4}"/>
                  </a:ext>
                </a:extLst>
              </p:cNvPr>
              <p:cNvSpPr txBox="1"/>
              <p:nvPr/>
            </p:nvSpPr>
            <p:spPr>
              <a:xfrm>
                <a:off x="7289889" y="4880867"/>
                <a:ext cx="47045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𝑛</m:t>
                          </m:r>
                        </m:sub>
                      </m:sSub>
                    </m:oMath>
                  </m:oMathPara>
                </a14:m>
                <a:endParaRPr lang="en-US" sz="2400" dirty="0">
                  <a:latin typeface="Californian FB" panose="0207040306080B030204" pitchFamily="18" charset="77"/>
                </a:endParaRPr>
              </a:p>
            </p:txBody>
          </p:sp>
        </mc:Choice>
        <mc:Fallback xmlns="">
          <p:sp>
            <p:nvSpPr>
              <p:cNvPr id="22" name="TextBox 21">
                <a:extLst>
                  <a:ext uri="{FF2B5EF4-FFF2-40B4-BE49-F238E27FC236}">
                    <a16:creationId xmlns:a16="http://schemas.microsoft.com/office/drawing/2014/main" id="{1F249B83-A5A2-C785-5029-2E479048D5C4}"/>
                  </a:ext>
                </a:extLst>
              </p:cNvPr>
              <p:cNvSpPr txBox="1">
                <a:spLocks noRot="1" noChangeAspect="1" noMove="1" noResize="1" noEditPoints="1" noAdjustHandles="1" noChangeArrowheads="1" noChangeShapeType="1" noTextEdit="1"/>
              </p:cNvSpPr>
              <p:nvPr/>
            </p:nvSpPr>
            <p:spPr>
              <a:xfrm>
                <a:off x="7289889" y="4880867"/>
                <a:ext cx="470452" cy="369332"/>
              </a:xfrm>
              <a:prstGeom prst="rect">
                <a:avLst/>
              </a:prstGeom>
              <a:blipFill>
                <a:blip r:embed="rId13"/>
                <a:stretch>
                  <a:fillRect l="-2632" b="-10000"/>
                </a:stretch>
              </a:blipFill>
            </p:spPr>
            <p:txBody>
              <a:bodyPr/>
              <a:lstStyle/>
              <a:p>
                <a:r>
                  <a:rPr lang="en-US">
                    <a:noFill/>
                  </a:rPr>
                  <a:t> </a:t>
                </a:r>
              </a:p>
            </p:txBody>
          </p:sp>
        </mc:Fallback>
      </mc:AlternateContent>
      <p:sp>
        <p:nvSpPr>
          <p:cNvPr id="23" name="Multiply 22">
            <a:extLst>
              <a:ext uri="{FF2B5EF4-FFF2-40B4-BE49-F238E27FC236}">
                <a16:creationId xmlns:a16="http://schemas.microsoft.com/office/drawing/2014/main" id="{07C1F6B6-DB9E-6114-9685-5C46672FC1F5}"/>
              </a:ext>
            </a:extLst>
          </p:cNvPr>
          <p:cNvSpPr/>
          <p:nvPr/>
        </p:nvSpPr>
        <p:spPr>
          <a:xfrm>
            <a:off x="7207549" y="4910594"/>
            <a:ext cx="629829" cy="543381"/>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B49AE8C-E698-E58E-FB9C-92849076E86F}"/>
                  </a:ext>
                </a:extLst>
              </p:cNvPr>
              <p:cNvSpPr txBox="1"/>
              <p:nvPr/>
            </p:nvSpPr>
            <p:spPr>
              <a:xfrm>
                <a:off x="6096000" y="4065085"/>
                <a:ext cx="4586047" cy="461665"/>
              </a:xfrm>
              <a:prstGeom prst="rect">
                <a:avLst/>
              </a:prstGeom>
              <a:noFill/>
            </p:spPr>
            <p:txBody>
              <a:bodyPr wrap="square" rtlCol="0">
                <a:spAutoFit/>
              </a:bodyPr>
              <a:lstStyle/>
              <a:p>
                <a:r>
                  <a:rPr lang="en-US" sz="2400" dirty="0">
                    <a:latin typeface="Californian FB" panose="0207040306080B030204" pitchFamily="18" charset="77"/>
                  </a:rPr>
                  <a:t>Can compute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𝑛</m:t>
                        </m:r>
                      </m:sub>
                    </m:sSub>
                  </m:oMath>
                </a14:m>
                <a:r>
                  <a:rPr lang="en-US" sz="2400" dirty="0">
                    <a:latin typeface="Californian FB" panose="0207040306080B030204" pitchFamily="18" charset="77"/>
                  </a:rPr>
                  <a:t> from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1</m:t>
                        </m:r>
                      </m:sub>
                    </m:sSub>
                  </m:oMath>
                </a14:m>
                <a:r>
                  <a:rPr lang="en-US" sz="2400" dirty="0">
                    <a:latin typeface="Californian FB" panose="0207040306080B030204" pitchFamily="18" charset="77"/>
                  </a:rPr>
                  <a:t> and </a:t>
                </a:r>
                <a14:m>
                  <m:oMath xmlns:m="http://schemas.openxmlformats.org/officeDocument/2006/math">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E</m:t>
                        </m:r>
                      </m:e>
                      <m:sub>
                        <m:r>
                          <a:rPr lang="en-US" sz="2400" b="0" i="1" smtClean="0">
                            <a:latin typeface="Cambria Math" panose="02040503050406030204" pitchFamily="18" charset="0"/>
                          </a:rPr>
                          <m:t>5</m:t>
                        </m:r>
                      </m:sub>
                    </m:sSub>
                  </m:oMath>
                </a14:m>
                <a:endParaRPr lang="en-US" sz="2400" dirty="0">
                  <a:latin typeface="Californian FB" panose="0207040306080B030204" pitchFamily="18" charset="77"/>
                </a:endParaRPr>
              </a:p>
            </p:txBody>
          </p:sp>
        </mc:Choice>
        <mc:Fallback xmlns="">
          <p:sp>
            <p:nvSpPr>
              <p:cNvPr id="24" name="TextBox 23">
                <a:extLst>
                  <a:ext uri="{FF2B5EF4-FFF2-40B4-BE49-F238E27FC236}">
                    <a16:creationId xmlns:a16="http://schemas.microsoft.com/office/drawing/2014/main" id="{7B49AE8C-E698-E58E-FB9C-92849076E86F}"/>
                  </a:ext>
                </a:extLst>
              </p:cNvPr>
              <p:cNvSpPr txBox="1">
                <a:spLocks noRot="1" noChangeAspect="1" noMove="1" noResize="1" noEditPoints="1" noAdjustHandles="1" noChangeArrowheads="1" noChangeShapeType="1" noTextEdit="1"/>
              </p:cNvSpPr>
              <p:nvPr/>
            </p:nvSpPr>
            <p:spPr>
              <a:xfrm>
                <a:off x="6096000" y="4065085"/>
                <a:ext cx="4586047" cy="461665"/>
              </a:xfrm>
              <a:prstGeom prst="rect">
                <a:avLst/>
              </a:prstGeom>
              <a:blipFill>
                <a:blip r:embed="rId14"/>
                <a:stretch>
                  <a:fillRect l="-2216" t="-10811" b="-27027"/>
                </a:stretch>
              </a:blipFill>
            </p:spPr>
            <p:txBody>
              <a:bodyPr/>
              <a:lstStyle/>
              <a:p>
                <a:r>
                  <a:rPr lang="en-US">
                    <a:noFill/>
                  </a:rPr>
                  <a:t> </a:t>
                </a:r>
              </a:p>
            </p:txBody>
          </p:sp>
        </mc:Fallback>
      </mc:AlternateContent>
      <p:cxnSp>
        <p:nvCxnSpPr>
          <p:cNvPr id="27" name="Curved Connector 26">
            <a:extLst>
              <a:ext uri="{FF2B5EF4-FFF2-40B4-BE49-F238E27FC236}">
                <a16:creationId xmlns:a16="http://schemas.microsoft.com/office/drawing/2014/main" id="{876BAE4C-FD60-E839-B86D-E03D3C7D6499}"/>
              </a:ext>
            </a:extLst>
          </p:cNvPr>
          <p:cNvCxnSpPr>
            <a:cxnSpLocks/>
          </p:cNvCxnSpPr>
          <p:nvPr/>
        </p:nvCxnSpPr>
        <p:spPr>
          <a:xfrm rot="5400000">
            <a:off x="5876877" y="1984486"/>
            <a:ext cx="44989" cy="3147191"/>
          </a:xfrm>
          <a:prstGeom prst="curvedConnector3">
            <a:avLst>
              <a:gd name="adj1" fmla="val 608124"/>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6568C53E-392A-831C-B355-51B1E6358CDE}"/>
              </a:ext>
            </a:extLst>
          </p:cNvPr>
          <p:cNvCxnSpPr>
            <a:cxnSpLocks/>
          </p:cNvCxnSpPr>
          <p:nvPr/>
        </p:nvCxnSpPr>
        <p:spPr>
          <a:xfrm rot="5400000">
            <a:off x="6748939" y="2758053"/>
            <a:ext cx="13789" cy="1586267"/>
          </a:xfrm>
          <a:prstGeom prst="curvedConnector3">
            <a:avLst>
              <a:gd name="adj1" fmla="val 1181202"/>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Slide Number Placeholder 11">
            <a:extLst>
              <a:ext uri="{FF2B5EF4-FFF2-40B4-BE49-F238E27FC236}">
                <a16:creationId xmlns:a16="http://schemas.microsoft.com/office/drawing/2014/main" id="{1F14BFBE-E027-F87E-B9DC-77B344202C14}"/>
              </a:ext>
            </a:extLst>
          </p:cNvPr>
          <p:cNvSpPr>
            <a:spLocks noGrp="1"/>
          </p:cNvSpPr>
          <p:nvPr>
            <p:ph type="sldNum" sz="quarter" idx="12"/>
          </p:nvPr>
        </p:nvSpPr>
        <p:spPr/>
        <p:txBody>
          <a:bodyPr/>
          <a:lstStyle/>
          <a:p>
            <a:fld id="{59C26DE2-BFBF-B440-AF55-B2C5C80336AD}" type="slidenum">
              <a:rPr lang="en-US" smtClean="0"/>
              <a:t>27</a:t>
            </a:fld>
            <a:endParaRPr lang="en-US"/>
          </a:p>
        </p:txBody>
      </p:sp>
    </p:spTree>
    <p:extLst>
      <p:ext uri="{BB962C8B-B14F-4D97-AF65-F5344CB8AC3E}">
        <p14:creationId xmlns:p14="http://schemas.microsoft.com/office/powerpoint/2010/main" val="101379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41CC4-127E-3850-7E63-A86DAC91F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EE5250-DC45-68AE-9461-DD12198E2937}"/>
              </a:ext>
            </a:extLst>
          </p:cNvPr>
          <p:cNvSpPr>
            <a:spLocks noGrp="1"/>
          </p:cNvSpPr>
          <p:nvPr>
            <p:ph type="title"/>
          </p:nvPr>
        </p:nvSpPr>
        <p:spPr>
          <a:xfrm>
            <a:off x="232269" y="221905"/>
            <a:ext cx="11959731" cy="1325563"/>
          </a:xfrm>
        </p:spPr>
        <p:txBody>
          <a:bodyPr>
            <a:normAutofit/>
          </a:bodyPr>
          <a:lstStyle/>
          <a:p>
            <a:r>
              <a:rPr lang="en-US" sz="4300" dirty="0"/>
              <a:t>New Framework for Data Availability Sampling</a:t>
            </a:r>
          </a:p>
        </p:txBody>
      </p:sp>
      <p:sp>
        <p:nvSpPr>
          <p:cNvPr id="4" name="Rectangle 3">
            <a:extLst>
              <a:ext uri="{FF2B5EF4-FFF2-40B4-BE49-F238E27FC236}">
                <a16:creationId xmlns:a16="http://schemas.microsoft.com/office/drawing/2014/main" id="{49D5C1D6-5C31-F242-70B1-52A8F41859AD}"/>
              </a:ext>
            </a:extLst>
          </p:cNvPr>
          <p:cNvSpPr/>
          <p:nvPr/>
        </p:nvSpPr>
        <p:spPr>
          <a:xfrm>
            <a:off x="3956304"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5" name="Rectangle 4">
            <a:extLst>
              <a:ext uri="{FF2B5EF4-FFF2-40B4-BE49-F238E27FC236}">
                <a16:creationId xmlns:a16="http://schemas.microsoft.com/office/drawing/2014/main" id="{10CE4C87-A64B-F7E7-0800-364A4BB4FCD2}"/>
              </a:ext>
            </a:extLst>
          </p:cNvPr>
          <p:cNvSpPr/>
          <p:nvPr/>
        </p:nvSpPr>
        <p:spPr>
          <a:xfrm>
            <a:off x="4431792"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6" name="Rectangle 5">
            <a:extLst>
              <a:ext uri="{FF2B5EF4-FFF2-40B4-BE49-F238E27FC236}">
                <a16:creationId xmlns:a16="http://schemas.microsoft.com/office/drawing/2014/main" id="{12E35591-EAE8-391B-2365-CE72AAC6519D}"/>
              </a:ext>
            </a:extLst>
          </p:cNvPr>
          <p:cNvSpPr/>
          <p:nvPr/>
        </p:nvSpPr>
        <p:spPr>
          <a:xfrm>
            <a:off x="4907280"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7" name="Rectangle 6">
            <a:extLst>
              <a:ext uri="{FF2B5EF4-FFF2-40B4-BE49-F238E27FC236}">
                <a16:creationId xmlns:a16="http://schemas.microsoft.com/office/drawing/2014/main" id="{00F6D698-79D6-8047-0B04-963405D9DD93}"/>
              </a:ext>
            </a:extLst>
          </p:cNvPr>
          <p:cNvSpPr/>
          <p:nvPr/>
        </p:nvSpPr>
        <p:spPr>
          <a:xfrm>
            <a:off x="5382768"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8" name="Rectangle 7">
            <a:extLst>
              <a:ext uri="{FF2B5EF4-FFF2-40B4-BE49-F238E27FC236}">
                <a16:creationId xmlns:a16="http://schemas.microsoft.com/office/drawing/2014/main" id="{461A3BE0-6622-D0E2-E91D-2F476937AAC3}"/>
              </a:ext>
            </a:extLst>
          </p:cNvPr>
          <p:cNvSpPr/>
          <p:nvPr/>
        </p:nvSpPr>
        <p:spPr>
          <a:xfrm>
            <a:off x="5858256" y="1798323"/>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9C527CB-D014-9AE8-A7C9-428988213E14}"/>
                  </a:ext>
                </a:extLst>
              </p:cNvPr>
              <p:cNvSpPr/>
              <p:nvPr/>
            </p:nvSpPr>
            <p:spPr>
              <a:xfrm>
                <a:off x="395630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0" smtClean="0">
                              <a:solidFill>
                                <a:schemeClr val="tx1"/>
                              </a:solidFill>
                              <a:latin typeface="Cambria Math" panose="02040503050406030204" pitchFamily="18" charset="0"/>
                            </a:rPr>
                            <m:t>1</m:t>
                          </m:r>
                        </m:sub>
                      </m:sSub>
                    </m:oMath>
                  </m:oMathPara>
                </a14:m>
                <a:endParaRPr lang="en-US" sz="2400" dirty="0">
                  <a:solidFill>
                    <a:schemeClr val="tx1"/>
                  </a:solidFill>
                  <a:latin typeface="Californian FB" panose="0207040306080B030204" pitchFamily="18" charset="77"/>
                </a:endParaRPr>
              </a:p>
            </p:txBody>
          </p:sp>
        </mc:Choice>
        <mc:Fallback xmlns="">
          <p:sp>
            <p:nvSpPr>
              <p:cNvPr id="10" name="Rectangle 9">
                <a:extLst>
                  <a:ext uri="{FF2B5EF4-FFF2-40B4-BE49-F238E27FC236}">
                    <a16:creationId xmlns:a16="http://schemas.microsoft.com/office/drawing/2014/main" id="{59C527CB-D014-9AE8-A7C9-428988213E14}"/>
                  </a:ext>
                </a:extLst>
              </p:cNvPr>
              <p:cNvSpPr>
                <a:spLocks noRot="1" noChangeAspect="1" noMove="1" noResize="1" noEditPoints="1" noAdjustHandles="1" noChangeArrowheads="1" noChangeShapeType="1" noTextEdit="1"/>
              </p:cNvSpPr>
              <p:nvPr/>
            </p:nvSpPr>
            <p:spPr>
              <a:xfrm>
                <a:off x="3956304" y="2992206"/>
                <a:ext cx="475488" cy="475488"/>
              </a:xfrm>
              <a:prstGeom prst="rect">
                <a:avLst/>
              </a:prstGeom>
              <a:blipFill>
                <a:blip r:embed="rId3"/>
                <a:stretch>
                  <a:fillRect l="-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4F46F9D-4A0C-7DB8-AEB1-E058EAFEE9BE}"/>
                  </a:ext>
                </a:extLst>
              </p:cNvPr>
              <p:cNvSpPr/>
              <p:nvPr/>
            </p:nvSpPr>
            <p:spPr>
              <a:xfrm>
                <a:off x="443179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2</m:t>
                          </m:r>
                        </m:sub>
                      </m:sSub>
                    </m:oMath>
                  </m:oMathPara>
                </a14:m>
                <a:endParaRPr lang="en-US" sz="2400" dirty="0">
                  <a:solidFill>
                    <a:schemeClr val="tx1"/>
                  </a:solidFill>
                  <a:latin typeface="Californian FB" panose="0207040306080B030204" pitchFamily="18" charset="77"/>
                </a:endParaRPr>
              </a:p>
            </p:txBody>
          </p:sp>
        </mc:Choice>
        <mc:Fallback xmlns="">
          <p:sp>
            <p:nvSpPr>
              <p:cNvPr id="11" name="Rectangle 10">
                <a:extLst>
                  <a:ext uri="{FF2B5EF4-FFF2-40B4-BE49-F238E27FC236}">
                    <a16:creationId xmlns:a16="http://schemas.microsoft.com/office/drawing/2014/main" id="{A4F46F9D-4A0C-7DB8-AEB1-E058EAFEE9BE}"/>
                  </a:ext>
                </a:extLst>
              </p:cNvPr>
              <p:cNvSpPr>
                <a:spLocks noRot="1" noChangeAspect="1" noMove="1" noResize="1" noEditPoints="1" noAdjustHandles="1" noChangeArrowheads="1" noChangeShapeType="1" noTextEdit="1"/>
              </p:cNvSpPr>
              <p:nvPr/>
            </p:nvSpPr>
            <p:spPr>
              <a:xfrm>
                <a:off x="4431792" y="2992206"/>
                <a:ext cx="475488" cy="475488"/>
              </a:xfrm>
              <a:prstGeom prst="rect">
                <a:avLst/>
              </a:prstGeom>
              <a:blipFill>
                <a:blip r:embed="rId4"/>
                <a:stretch>
                  <a:fillRect l="-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E89A24EE-1A45-C170-C95D-B26B7C12720C}"/>
                  </a:ext>
                </a:extLst>
              </p:cNvPr>
              <p:cNvSpPr/>
              <p:nvPr/>
            </p:nvSpPr>
            <p:spPr>
              <a:xfrm>
                <a:off x="490728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3</m:t>
                          </m:r>
                        </m:sub>
                      </m:sSub>
                    </m:oMath>
                  </m:oMathPara>
                </a14:m>
                <a:endParaRPr lang="en-US" sz="2400" dirty="0">
                  <a:solidFill>
                    <a:schemeClr val="tx1"/>
                  </a:solidFill>
                  <a:latin typeface="Californian FB" panose="0207040306080B030204" pitchFamily="18" charset="77"/>
                </a:endParaRPr>
              </a:p>
            </p:txBody>
          </p:sp>
        </mc:Choice>
        <mc:Fallback xmlns="">
          <p:sp>
            <p:nvSpPr>
              <p:cNvPr id="12" name="Rectangle 11">
                <a:extLst>
                  <a:ext uri="{FF2B5EF4-FFF2-40B4-BE49-F238E27FC236}">
                    <a16:creationId xmlns:a16="http://schemas.microsoft.com/office/drawing/2014/main" id="{E89A24EE-1A45-C170-C95D-B26B7C12720C}"/>
                  </a:ext>
                </a:extLst>
              </p:cNvPr>
              <p:cNvSpPr>
                <a:spLocks noRot="1" noChangeAspect="1" noMove="1" noResize="1" noEditPoints="1" noAdjustHandles="1" noChangeArrowheads="1" noChangeShapeType="1" noTextEdit="1"/>
              </p:cNvSpPr>
              <p:nvPr/>
            </p:nvSpPr>
            <p:spPr>
              <a:xfrm>
                <a:off x="4907280" y="2992206"/>
                <a:ext cx="475488" cy="475488"/>
              </a:xfrm>
              <a:prstGeom prst="rect">
                <a:avLst/>
              </a:prstGeom>
              <a:blipFill>
                <a:blip r:embed="rId5"/>
                <a:stretch>
                  <a:fillRect l="-750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09F0E012-AB16-9D53-FB69-93C63395CF4A}"/>
              </a:ext>
            </a:extLst>
          </p:cNvPr>
          <p:cNvSpPr/>
          <p:nvPr/>
        </p:nvSpPr>
        <p:spPr>
          <a:xfrm>
            <a:off x="5382768"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4" name="Rectangle 13">
            <a:extLst>
              <a:ext uri="{FF2B5EF4-FFF2-40B4-BE49-F238E27FC236}">
                <a16:creationId xmlns:a16="http://schemas.microsoft.com/office/drawing/2014/main" id="{783956A0-CC00-8D1B-58F4-2D0B325A348A}"/>
              </a:ext>
            </a:extLst>
          </p:cNvPr>
          <p:cNvSpPr/>
          <p:nvPr/>
        </p:nvSpPr>
        <p:spPr>
          <a:xfrm>
            <a:off x="5858256"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5" name="Rectangle 14">
            <a:extLst>
              <a:ext uri="{FF2B5EF4-FFF2-40B4-BE49-F238E27FC236}">
                <a16:creationId xmlns:a16="http://schemas.microsoft.com/office/drawing/2014/main" id="{48B35106-11F3-29BB-74A5-CCE90155F06B}"/>
              </a:ext>
            </a:extLst>
          </p:cNvPr>
          <p:cNvSpPr/>
          <p:nvPr/>
        </p:nvSpPr>
        <p:spPr>
          <a:xfrm>
            <a:off x="6333744"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16" name="Rectangle 15">
            <a:extLst>
              <a:ext uri="{FF2B5EF4-FFF2-40B4-BE49-F238E27FC236}">
                <a16:creationId xmlns:a16="http://schemas.microsoft.com/office/drawing/2014/main" id="{AC27B63A-35C0-1C59-BF9A-3FCBAC0ED454}"/>
              </a:ext>
            </a:extLst>
          </p:cNvPr>
          <p:cNvSpPr/>
          <p:nvPr/>
        </p:nvSpPr>
        <p:spPr>
          <a:xfrm>
            <a:off x="6809232"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7C81FD8-694E-5A5D-1111-96E2100698B3}"/>
                  </a:ext>
                </a:extLst>
              </p:cNvPr>
              <p:cNvSpPr/>
              <p:nvPr/>
            </p:nvSpPr>
            <p:spPr>
              <a:xfrm>
                <a:off x="7284720" y="2992206"/>
                <a:ext cx="475488" cy="47548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panose="02040503050406030204" pitchFamily="18" charset="0"/>
                            </a:rPr>
                            <m:t>E</m:t>
                          </m:r>
                        </m:e>
                        <m:sub>
                          <m:r>
                            <a:rPr lang="en-US" sz="2400" b="0" i="1" smtClean="0">
                              <a:solidFill>
                                <a:schemeClr val="tx1"/>
                              </a:solidFill>
                              <a:latin typeface="Cambria Math" panose="02040503050406030204" pitchFamily="18" charset="0"/>
                            </a:rPr>
                            <m:t>𝑛</m:t>
                          </m:r>
                        </m:sub>
                      </m:sSub>
                    </m:oMath>
                  </m:oMathPara>
                </a14:m>
                <a:endParaRPr lang="en-US" sz="2400" dirty="0">
                  <a:solidFill>
                    <a:schemeClr val="tx1"/>
                  </a:solidFill>
                  <a:latin typeface="Californian FB" panose="0207040306080B030204" pitchFamily="18" charset="77"/>
                </a:endParaRPr>
              </a:p>
            </p:txBody>
          </p:sp>
        </mc:Choice>
        <mc:Fallback xmlns="">
          <p:sp>
            <p:nvSpPr>
              <p:cNvPr id="17" name="Rectangle 16">
                <a:extLst>
                  <a:ext uri="{FF2B5EF4-FFF2-40B4-BE49-F238E27FC236}">
                    <a16:creationId xmlns:a16="http://schemas.microsoft.com/office/drawing/2014/main" id="{77C81FD8-694E-5A5D-1111-96E2100698B3}"/>
                  </a:ext>
                </a:extLst>
              </p:cNvPr>
              <p:cNvSpPr>
                <a:spLocks noRot="1" noChangeAspect="1" noMove="1" noResize="1" noEditPoints="1" noAdjustHandles="1" noChangeArrowheads="1" noChangeShapeType="1" noTextEdit="1"/>
              </p:cNvSpPr>
              <p:nvPr/>
            </p:nvSpPr>
            <p:spPr>
              <a:xfrm>
                <a:off x="7284720" y="2992206"/>
                <a:ext cx="475488" cy="475488"/>
              </a:xfrm>
              <a:prstGeom prst="rect">
                <a:avLst/>
              </a:prstGeom>
              <a:blipFill>
                <a:blip r:embed="rId6"/>
                <a:stretch>
                  <a:fillRect l="-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23237B2-5E5C-857A-94FC-E514BB909621}"/>
                  </a:ext>
                </a:extLst>
              </p:cNvPr>
              <p:cNvSpPr txBox="1"/>
              <p:nvPr/>
            </p:nvSpPr>
            <p:spPr>
              <a:xfrm>
                <a:off x="3180074" y="3045284"/>
                <a:ext cx="47045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E</m:t>
                      </m:r>
                    </m:oMath>
                  </m:oMathPara>
                </a14:m>
                <a:endParaRPr lang="en-US" sz="2800" dirty="0">
                  <a:latin typeface="Californian FB" panose="0207040306080B030204" pitchFamily="18" charset="77"/>
                </a:endParaRPr>
              </a:p>
            </p:txBody>
          </p:sp>
        </mc:Choice>
        <mc:Fallback xmlns="">
          <p:sp>
            <p:nvSpPr>
              <p:cNvPr id="18" name="TextBox 17">
                <a:extLst>
                  <a:ext uri="{FF2B5EF4-FFF2-40B4-BE49-F238E27FC236}">
                    <a16:creationId xmlns:a16="http://schemas.microsoft.com/office/drawing/2014/main" id="{623237B2-5E5C-857A-94FC-E514BB909621}"/>
                  </a:ext>
                </a:extLst>
              </p:cNvPr>
              <p:cNvSpPr txBox="1">
                <a:spLocks noRot="1" noChangeAspect="1" noMove="1" noResize="1" noEditPoints="1" noAdjustHandles="1" noChangeArrowheads="1" noChangeShapeType="1" noTextEdit="1"/>
              </p:cNvSpPr>
              <p:nvPr/>
            </p:nvSpPr>
            <p:spPr>
              <a:xfrm>
                <a:off x="3180074" y="3045284"/>
                <a:ext cx="470452" cy="430887"/>
              </a:xfrm>
              <a:prstGeom prst="rect">
                <a:avLst/>
              </a:prstGeom>
              <a:blipFill>
                <a:blip r:embed="rId7"/>
                <a:stretch>
                  <a:fillRect b="-5882"/>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7587B2B3-4CF7-4599-70FF-EAD2D1E80887}"/>
              </a:ext>
            </a:extLst>
          </p:cNvPr>
          <p:cNvCxnSpPr/>
          <p:nvPr/>
        </p:nvCxnSpPr>
        <p:spPr>
          <a:xfrm>
            <a:off x="5133436" y="2385391"/>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B660F2B-A4F4-A0BE-B108-4E4F8FA31E63}"/>
              </a:ext>
            </a:extLst>
          </p:cNvPr>
          <p:cNvSpPr txBox="1"/>
          <p:nvPr/>
        </p:nvSpPr>
        <p:spPr>
          <a:xfrm>
            <a:off x="1209377" y="2410623"/>
            <a:ext cx="1270330" cy="461665"/>
          </a:xfrm>
          <a:prstGeom prst="rect">
            <a:avLst/>
          </a:prstGeom>
          <a:noFill/>
          <a:ln w="19050">
            <a:solidFill>
              <a:schemeClr val="accent1"/>
            </a:solidFill>
          </a:ln>
        </p:spPr>
        <p:txBody>
          <a:bodyPr wrap="square" rtlCol="0">
            <a:spAutoFit/>
          </a:bodyPr>
          <a:lstStyle/>
          <a:p>
            <a:pPr algn="ctr"/>
            <a:r>
              <a:rPr lang="en-US" sz="2400" dirty="0">
                <a:solidFill>
                  <a:schemeClr val="accent1"/>
                </a:solidFill>
                <a:latin typeface="Californian FB" panose="0207040306080B030204" pitchFamily="18" charset="77"/>
              </a:rPr>
              <a:t>Disperse</a:t>
            </a:r>
          </a:p>
        </p:txBody>
      </p:sp>
      <p:cxnSp>
        <p:nvCxnSpPr>
          <p:cNvPr id="51" name="Straight Arrow Connector 50">
            <a:extLst>
              <a:ext uri="{FF2B5EF4-FFF2-40B4-BE49-F238E27FC236}">
                <a16:creationId xmlns:a16="http://schemas.microsoft.com/office/drawing/2014/main" id="{CFD2709F-472C-2625-47A9-4E4B8D568AEA}"/>
              </a:ext>
            </a:extLst>
          </p:cNvPr>
          <p:cNvCxnSpPr>
            <a:cxnSpLocks/>
          </p:cNvCxnSpPr>
          <p:nvPr/>
        </p:nvCxnSpPr>
        <p:spPr>
          <a:xfrm>
            <a:off x="4194048" y="4294410"/>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4803EC1-13BE-6E2A-97A1-29D4C8406C00}"/>
              </a:ext>
            </a:extLst>
          </p:cNvPr>
          <p:cNvCxnSpPr>
            <a:cxnSpLocks/>
          </p:cNvCxnSpPr>
          <p:nvPr/>
        </p:nvCxnSpPr>
        <p:spPr>
          <a:xfrm>
            <a:off x="4669536" y="4294410"/>
            <a:ext cx="5035"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3FA61056-C33A-1FE8-EB98-1B1F26B4D371}"/>
              </a:ext>
            </a:extLst>
          </p:cNvPr>
          <p:cNvCxnSpPr>
            <a:cxnSpLocks/>
          </p:cNvCxnSpPr>
          <p:nvPr/>
        </p:nvCxnSpPr>
        <p:spPr>
          <a:xfrm>
            <a:off x="7522464" y="4294410"/>
            <a:ext cx="2518"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Graphic 2" descr="Database outline">
            <a:extLst>
              <a:ext uri="{FF2B5EF4-FFF2-40B4-BE49-F238E27FC236}">
                <a16:creationId xmlns:a16="http://schemas.microsoft.com/office/drawing/2014/main" id="{2824B4C5-1140-89D6-5860-983776E1F1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73515" y="4537695"/>
            <a:ext cx="757638" cy="757638"/>
          </a:xfrm>
          <a:prstGeom prst="rect">
            <a:avLst/>
          </a:prstGeom>
        </p:spPr>
      </p:pic>
      <p:pic>
        <p:nvPicPr>
          <p:cNvPr id="25" name="Graphic 24" descr="Database outline">
            <a:extLst>
              <a:ext uri="{FF2B5EF4-FFF2-40B4-BE49-F238E27FC236}">
                <a16:creationId xmlns:a16="http://schemas.microsoft.com/office/drawing/2014/main" id="{8E939ACD-4871-CA28-06ED-9390A76E9BF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10142" y="4546338"/>
            <a:ext cx="757638" cy="757638"/>
          </a:xfrm>
          <a:prstGeom prst="rect">
            <a:avLst/>
          </a:prstGeom>
        </p:spPr>
      </p:pic>
      <p:pic>
        <p:nvPicPr>
          <p:cNvPr id="35" name="Graphic 34" descr="Database outline">
            <a:extLst>
              <a:ext uri="{FF2B5EF4-FFF2-40B4-BE49-F238E27FC236}">
                <a16:creationId xmlns:a16="http://schemas.microsoft.com/office/drawing/2014/main" id="{0DE9A16F-D67B-6012-1797-1B2A8EC2A34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19167" y="4537695"/>
            <a:ext cx="757638" cy="757638"/>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066790B-7878-C0A2-9CB3-823A32C6D92A}"/>
                  </a:ext>
                </a:extLst>
              </p:cNvPr>
              <p:cNvSpPr txBox="1"/>
              <p:nvPr/>
            </p:nvSpPr>
            <p:spPr>
              <a:xfrm>
                <a:off x="5759373" y="4712329"/>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36" name="TextBox 35">
                <a:extLst>
                  <a:ext uri="{FF2B5EF4-FFF2-40B4-BE49-F238E27FC236}">
                    <a16:creationId xmlns:a16="http://schemas.microsoft.com/office/drawing/2014/main" id="{4066790B-7878-C0A2-9CB3-823A32C6D92A}"/>
                  </a:ext>
                </a:extLst>
              </p:cNvPr>
              <p:cNvSpPr txBox="1">
                <a:spLocks noRot="1" noChangeAspect="1" noMove="1" noResize="1" noEditPoints="1" noAdjustHandles="1" noChangeArrowheads="1" noChangeShapeType="1" noTextEdit="1"/>
              </p:cNvSpPr>
              <p:nvPr/>
            </p:nvSpPr>
            <p:spPr>
              <a:xfrm>
                <a:off x="5759373" y="4712329"/>
                <a:ext cx="673254" cy="492443"/>
              </a:xfrm>
              <a:prstGeom prst="rect">
                <a:avLst/>
              </a:prstGeom>
              <a:blipFill>
                <a:blip r:embed="rId10"/>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E99A2652-D454-2614-7A5E-3EDB1CE78C4B}"/>
              </a:ext>
            </a:extLst>
          </p:cNvPr>
          <p:cNvCxnSpPr>
            <a:cxnSpLocks/>
          </p:cNvCxnSpPr>
          <p:nvPr/>
        </p:nvCxnSpPr>
        <p:spPr>
          <a:xfrm>
            <a:off x="6987140" y="2036067"/>
            <a:ext cx="1878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outline">
            <a:extLst>
              <a:ext uri="{FF2B5EF4-FFF2-40B4-BE49-F238E27FC236}">
                <a16:creationId xmlns:a16="http://schemas.microsoft.com/office/drawing/2014/main" id="{64C70530-C831-83E4-503B-87570A9DB9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3750" y="1608693"/>
            <a:ext cx="782822" cy="782822"/>
          </a:xfrm>
          <a:prstGeom prst="rect">
            <a:avLst/>
          </a:prstGeom>
        </p:spPr>
      </p:pic>
      <p:cxnSp>
        <p:nvCxnSpPr>
          <p:cNvPr id="24" name="Straight Arrow Connector 23">
            <a:extLst>
              <a:ext uri="{FF2B5EF4-FFF2-40B4-BE49-F238E27FC236}">
                <a16:creationId xmlns:a16="http://schemas.microsoft.com/office/drawing/2014/main" id="{7FCC1996-B152-0867-60DE-AF582F1F60C5}"/>
              </a:ext>
            </a:extLst>
          </p:cNvPr>
          <p:cNvCxnSpPr/>
          <p:nvPr/>
        </p:nvCxnSpPr>
        <p:spPr>
          <a:xfrm>
            <a:off x="5129990" y="3580186"/>
            <a:ext cx="0" cy="450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510DE6-1B7E-D860-A2FD-8DE5A05F312B}"/>
                  </a:ext>
                </a:extLst>
              </p:cNvPr>
              <p:cNvSpPr txBox="1"/>
              <p:nvPr/>
            </p:nvSpPr>
            <p:spPr>
              <a:xfrm>
                <a:off x="3894731" y="3805473"/>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1</m:t>
                          </m:r>
                        </m:sub>
                      </m:sSub>
                    </m:oMath>
                  </m:oMathPara>
                </a14:m>
                <a:endParaRPr lang="en-US" sz="2800" dirty="0">
                  <a:latin typeface="Californian FB" panose="0207040306080B030204" pitchFamily="18" charset="77"/>
                </a:endParaRPr>
              </a:p>
            </p:txBody>
          </p:sp>
        </mc:Choice>
        <mc:Fallback xmlns="">
          <p:sp>
            <p:nvSpPr>
              <p:cNvPr id="38" name="TextBox 37">
                <a:extLst>
                  <a:ext uri="{FF2B5EF4-FFF2-40B4-BE49-F238E27FC236}">
                    <a16:creationId xmlns:a16="http://schemas.microsoft.com/office/drawing/2014/main" id="{0A510DE6-1B7E-D860-A2FD-8DE5A05F312B}"/>
                  </a:ext>
                </a:extLst>
              </p:cNvPr>
              <p:cNvSpPr txBox="1">
                <a:spLocks noRot="1" noChangeAspect="1" noMove="1" noResize="1" noEditPoints="1" noAdjustHandles="1" noChangeArrowheads="1" noChangeShapeType="1" noTextEdit="1"/>
              </p:cNvSpPr>
              <p:nvPr/>
            </p:nvSpPr>
            <p:spPr>
              <a:xfrm>
                <a:off x="3894731" y="3805473"/>
                <a:ext cx="609830" cy="523220"/>
              </a:xfrm>
              <a:prstGeom prst="rect">
                <a:avLst/>
              </a:prstGeom>
              <a:blipFill>
                <a:blip r:embed="rId1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D8BA7F-7860-6C5B-1157-65D56671D1B5}"/>
                  </a:ext>
                </a:extLst>
              </p:cNvPr>
              <p:cNvSpPr txBox="1"/>
              <p:nvPr/>
            </p:nvSpPr>
            <p:spPr>
              <a:xfrm>
                <a:off x="4364621" y="3806698"/>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2</m:t>
                          </m:r>
                        </m:sub>
                      </m:sSub>
                    </m:oMath>
                  </m:oMathPara>
                </a14:m>
                <a:endParaRPr lang="en-US" sz="2800" dirty="0">
                  <a:latin typeface="Californian FB" panose="0207040306080B030204" pitchFamily="18" charset="77"/>
                </a:endParaRPr>
              </a:p>
            </p:txBody>
          </p:sp>
        </mc:Choice>
        <mc:Fallback xmlns="">
          <p:sp>
            <p:nvSpPr>
              <p:cNvPr id="39" name="TextBox 38">
                <a:extLst>
                  <a:ext uri="{FF2B5EF4-FFF2-40B4-BE49-F238E27FC236}">
                    <a16:creationId xmlns:a16="http://schemas.microsoft.com/office/drawing/2014/main" id="{93D8BA7F-7860-6C5B-1157-65D56671D1B5}"/>
                  </a:ext>
                </a:extLst>
              </p:cNvPr>
              <p:cNvSpPr txBox="1">
                <a:spLocks noRot="1" noChangeAspect="1" noMove="1" noResize="1" noEditPoints="1" noAdjustHandles="1" noChangeArrowheads="1" noChangeShapeType="1" noTextEdit="1"/>
              </p:cNvSpPr>
              <p:nvPr/>
            </p:nvSpPr>
            <p:spPr>
              <a:xfrm>
                <a:off x="4364621" y="3806698"/>
                <a:ext cx="609830" cy="523220"/>
              </a:xfrm>
              <a:prstGeom prst="rect">
                <a:avLst/>
              </a:prstGeom>
              <a:blipFill>
                <a:blip r:embed="rId17"/>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6C85585-A420-2FFA-A00F-163AD13CE8DC}"/>
                  </a:ext>
                </a:extLst>
              </p:cNvPr>
              <p:cNvSpPr txBox="1"/>
              <p:nvPr/>
            </p:nvSpPr>
            <p:spPr>
              <a:xfrm>
                <a:off x="5761890" y="3875204"/>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40" name="TextBox 39">
                <a:extLst>
                  <a:ext uri="{FF2B5EF4-FFF2-40B4-BE49-F238E27FC236}">
                    <a16:creationId xmlns:a16="http://schemas.microsoft.com/office/drawing/2014/main" id="{96C85585-A420-2FFA-A00F-163AD13CE8DC}"/>
                  </a:ext>
                </a:extLst>
              </p:cNvPr>
              <p:cNvSpPr txBox="1">
                <a:spLocks noRot="1" noChangeAspect="1" noMove="1" noResize="1" noEditPoints="1" noAdjustHandles="1" noChangeArrowheads="1" noChangeShapeType="1" noTextEdit="1"/>
              </p:cNvSpPr>
              <p:nvPr/>
            </p:nvSpPr>
            <p:spPr>
              <a:xfrm>
                <a:off x="5761890" y="3875204"/>
                <a:ext cx="673254"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B032CBC-7D41-0889-B561-935B3D124987}"/>
                  </a:ext>
                </a:extLst>
              </p:cNvPr>
              <p:cNvSpPr txBox="1"/>
              <p:nvPr/>
            </p:nvSpPr>
            <p:spPr>
              <a:xfrm>
                <a:off x="7219167" y="3833250"/>
                <a:ext cx="60983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m:oMathPara>
                </a14:m>
                <a:endParaRPr lang="en-US" sz="2800" dirty="0">
                  <a:latin typeface="Californian FB" panose="0207040306080B030204" pitchFamily="18" charset="77"/>
                </a:endParaRPr>
              </a:p>
            </p:txBody>
          </p:sp>
        </mc:Choice>
        <mc:Fallback xmlns="">
          <p:sp>
            <p:nvSpPr>
              <p:cNvPr id="41" name="TextBox 40">
                <a:extLst>
                  <a:ext uri="{FF2B5EF4-FFF2-40B4-BE49-F238E27FC236}">
                    <a16:creationId xmlns:a16="http://schemas.microsoft.com/office/drawing/2014/main" id="{8B032CBC-7D41-0889-B561-935B3D124987}"/>
                  </a:ext>
                </a:extLst>
              </p:cNvPr>
              <p:cNvSpPr txBox="1">
                <a:spLocks noRot="1" noChangeAspect="1" noMove="1" noResize="1" noEditPoints="1" noAdjustHandles="1" noChangeArrowheads="1" noChangeShapeType="1" noTextEdit="1"/>
              </p:cNvSpPr>
              <p:nvPr/>
            </p:nvSpPr>
            <p:spPr>
              <a:xfrm>
                <a:off x="7219167" y="3833250"/>
                <a:ext cx="609830" cy="523220"/>
              </a:xfrm>
              <a:prstGeom prst="rect">
                <a:avLst/>
              </a:prstGeom>
              <a:blipFill>
                <a:blip r:embed="rId18"/>
                <a:stretch>
                  <a:fillRect/>
                </a:stretch>
              </a:blipFill>
            </p:spPr>
            <p:txBody>
              <a:bodyPr/>
              <a:lstStyle/>
              <a:p>
                <a:r>
                  <a:rPr lang="en-US">
                    <a:noFill/>
                  </a:rPr>
                  <a:t> </a:t>
                </a:r>
              </a:p>
            </p:txBody>
          </p:sp>
        </mc:Fallback>
      </mc:AlternateContent>
      <p:sp>
        <p:nvSpPr>
          <p:cNvPr id="37" name="Multiply 36">
            <a:extLst>
              <a:ext uri="{FF2B5EF4-FFF2-40B4-BE49-F238E27FC236}">
                <a16:creationId xmlns:a16="http://schemas.microsoft.com/office/drawing/2014/main" id="{4B5219BB-B2C8-2348-BCA6-654D5F9DBBAD}"/>
              </a:ext>
            </a:extLst>
          </p:cNvPr>
          <p:cNvSpPr/>
          <p:nvPr/>
        </p:nvSpPr>
        <p:spPr>
          <a:xfrm>
            <a:off x="7284720" y="4685598"/>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3" name="Multiply 42">
            <a:extLst>
              <a:ext uri="{FF2B5EF4-FFF2-40B4-BE49-F238E27FC236}">
                <a16:creationId xmlns:a16="http://schemas.microsoft.com/office/drawing/2014/main" id="{39C87520-9EBE-2DB6-CA9F-29D451E53514}"/>
              </a:ext>
            </a:extLst>
          </p:cNvPr>
          <p:cNvSpPr/>
          <p:nvPr/>
        </p:nvSpPr>
        <p:spPr>
          <a:xfrm>
            <a:off x="7192314" y="3873184"/>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4" name="Multiply 43">
            <a:extLst>
              <a:ext uri="{FF2B5EF4-FFF2-40B4-BE49-F238E27FC236}">
                <a16:creationId xmlns:a16="http://schemas.microsoft.com/office/drawing/2014/main" id="{4AAA5F0C-E2A8-1D64-91DB-C8B3DCA1409F}"/>
              </a:ext>
            </a:extLst>
          </p:cNvPr>
          <p:cNvSpPr/>
          <p:nvPr/>
        </p:nvSpPr>
        <p:spPr>
          <a:xfrm>
            <a:off x="7236051" y="3022318"/>
            <a:ext cx="584655" cy="497388"/>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Californian FB" panose="0207040306080B030204" pitchFamily="18" charset="77"/>
            </a:endParaRPr>
          </a:p>
        </p:txBody>
      </p:sp>
      <p:sp>
        <p:nvSpPr>
          <p:cNvPr id="45" name="TextBox 44">
            <a:extLst>
              <a:ext uri="{FF2B5EF4-FFF2-40B4-BE49-F238E27FC236}">
                <a16:creationId xmlns:a16="http://schemas.microsoft.com/office/drawing/2014/main" id="{7DC73D58-8A39-3882-7C54-6356EF82572E}"/>
              </a:ext>
            </a:extLst>
          </p:cNvPr>
          <p:cNvSpPr txBox="1"/>
          <p:nvPr/>
        </p:nvSpPr>
        <p:spPr>
          <a:xfrm>
            <a:off x="9129133" y="5840527"/>
            <a:ext cx="1092491" cy="461665"/>
          </a:xfrm>
          <a:prstGeom prst="rect">
            <a:avLst/>
          </a:prstGeom>
          <a:noFill/>
          <a:ln w="19050">
            <a:solidFill>
              <a:schemeClr val="accent6">
                <a:lumMod val="75000"/>
              </a:schemeClr>
            </a:solidFill>
          </a:ln>
        </p:spPr>
        <p:txBody>
          <a:bodyPr wrap="square" rtlCol="0">
            <a:spAutoFit/>
          </a:bodyPr>
          <a:lstStyle/>
          <a:p>
            <a:pPr algn="ctr"/>
            <a:r>
              <a:rPr lang="en-US" sz="2400" dirty="0">
                <a:solidFill>
                  <a:schemeClr val="accent6">
                    <a:lumMod val="75000"/>
                  </a:schemeClr>
                </a:solidFill>
                <a:latin typeface="Californian FB" panose="0207040306080B030204" pitchFamily="18" charset="77"/>
              </a:rPr>
              <a:t>Repair</a:t>
            </a:r>
          </a:p>
        </p:txBody>
      </p:sp>
      <p:cxnSp>
        <p:nvCxnSpPr>
          <p:cNvPr id="46" name="Curved Connector 45">
            <a:extLst>
              <a:ext uri="{FF2B5EF4-FFF2-40B4-BE49-F238E27FC236}">
                <a16:creationId xmlns:a16="http://schemas.microsoft.com/office/drawing/2014/main" id="{C5AD1990-1897-5198-246F-F8F59DC3C9DC}"/>
              </a:ext>
            </a:extLst>
          </p:cNvPr>
          <p:cNvCxnSpPr>
            <a:cxnSpLocks/>
          </p:cNvCxnSpPr>
          <p:nvPr/>
        </p:nvCxnSpPr>
        <p:spPr>
          <a:xfrm rot="5400000">
            <a:off x="5930275" y="3779611"/>
            <a:ext cx="44989" cy="3147191"/>
          </a:xfrm>
          <a:prstGeom prst="curvedConnector3">
            <a:avLst>
              <a:gd name="adj1" fmla="val 608124"/>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Curved Connector 46">
            <a:extLst>
              <a:ext uri="{FF2B5EF4-FFF2-40B4-BE49-F238E27FC236}">
                <a16:creationId xmlns:a16="http://schemas.microsoft.com/office/drawing/2014/main" id="{D1D3F493-A099-BC33-2E21-0F11FB1867C3}"/>
              </a:ext>
            </a:extLst>
          </p:cNvPr>
          <p:cNvCxnSpPr>
            <a:cxnSpLocks/>
          </p:cNvCxnSpPr>
          <p:nvPr/>
        </p:nvCxnSpPr>
        <p:spPr>
          <a:xfrm rot="5400000">
            <a:off x="6802337" y="4553178"/>
            <a:ext cx="13789" cy="1586267"/>
          </a:xfrm>
          <a:prstGeom prst="curvedConnector3">
            <a:avLst>
              <a:gd name="adj1" fmla="val 1181202"/>
            </a:avLst>
          </a:prstGeom>
          <a:ln>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4ED24E8-22E4-02CB-59E4-827BD7C89982}"/>
                  </a:ext>
                </a:extLst>
              </p:cNvPr>
              <p:cNvSpPr txBox="1"/>
              <p:nvPr/>
            </p:nvSpPr>
            <p:spPr>
              <a:xfrm>
                <a:off x="4045906" y="5838019"/>
                <a:ext cx="4875627" cy="954107"/>
              </a:xfrm>
              <a:prstGeom prst="rect">
                <a:avLst/>
              </a:prstGeom>
              <a:noFill/>
            </p:spPr>
            <p:txBody>
              <a:bodyPr wrap="square" rtlCol="0">
                <a:spAutoFit/>
              </a:bodyPr>
              <a:lstStyle/>
              <a:p>
                <a:r>
                  <a:rPr lang="en-US" sz="2800" dirty="0">
                    <a:latin typeface="Californian FB" panose="0207040306080B030204" pitchFamily="18" charset="77"/>
                  </a:rPr>
                  <a:t>Query </a:t>
                </a:r>
                <a14:m>
                  <m:oMath xmlns:m="http://schemas.openxmlformats.org/officeDocument/2006/math">
                    <m:r>
                      <a:rPr lang="en-US" sz="2800" b="0" i="1" smtClean="0">
                        <a:latin typeface="Cambria Math" panose="02040503050406030204" pitchFamily="18" charset="0"/>
                      </a:rPr>
                      <m:t>𝑟</m:t>
                    </m:r>
                  </m:oMath>
                </a14:m>
                <a:r>
                  <a:rPr lang="en-US" sz="2800" dirty="0">
                    <a:latin typeface="Californian FB" panose="0207040306080B030204" pitchFamily="18" charset="77"/>
                  </a:rPr>
                  <a:t> nodes to repair </a:t>
                </a:r>
                <a14:m>
                  <m:oMath xmlns:m="http://schemas.openxmlformats.org/officeDocument/2006/math">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E</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𝜋</m:t>
                        </m:r>
                      </m:e>
                      <m:sub>
                        <m:r>
                          <a:rPr lang="en-US" sz="2800" b="0" i="1" smtClean="0">
                            <a:latin typeface="Cambria Math" panose="02040503050406030204" pitchFamily="18" charset="0"/>
                          </a:rPr>
                          <m:t>𝑛</m:t>
                        </m:r>
                      </m:sub>
                    </m:sSub>
                  </m:oMath>
                </a14:m>
                <a:endParaRPr lang="en-US" sz="2800" b="0" dirty="0">
                  <a:latin typeface="Californian FB" panose="0207040306080B030204" pitchFamily="18" charset="77"/>
                </a:endParaRPr>
              </a:p>
              <a:p>
                <a:r>
                  <a:rPr lang="en-US" sz="2800" dirty="0">
                    <a:latin typeface="Californian FB" panose="0207040306080B030204" pitchFamily="18" charset="77"/>
                  </a:rPr>
                  <a:t>e.g. Nodes 1,5</a:t>
                </a:r>
              </a:p>
            </p:txBody>
          </p:sp>
        </mc:Choice>
        <mc:Fallback xmlns="">
          <p:sp>
            <p:nvSpPr>
              <p:cNvPr id="48" name="TextBox 47">
                <a:extLst>
                  <a:ext uri="{FF2B5EF4-FFF2-40B4-BE49-F238E27FC236}">
                    <a16:creationId xmlns:a16="http://schemas.microsoft.com/office/drawing/2014/main" id="{44ED24E8-22E4-02CB-59E4-827BD7C89982}"/>
                  </a:ext>
                </a:extLst>
              </p:cNvPr>
              <p:cNvSpPr txBox="1">
                <a:spLocks noRot="1" noChangeAspect="1" noMove="1" noResize="1" noEditPoints="1" noAdjustHandles="1" noChangeArrowheads="1" noChangeShapeType="1" noTextEdit="1"/>
              </p:cNvSpPr>
              <p:nvPr/>
            </p:nvSpPr>
            <p:spPr>
              <a:xfrm>
                <a:off x="4045906" y="5838019"/>
                <a:ext cx="4875627" cy="954107"/>
              </a:xfrm>
              <a:prstGeom prst="rect">
                <a:avLst/>
              </a:prstGeom>
              <a:blipFill>
                <a:blip r:embed="rId19"/>
                <a:stretch>
                  <a:fillRect l="-2597" t="-6579" b="-18421"/>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3A18629A-A034-FC26-CF3C-378D63A1D8DD}"/>
              </a:ext>
            </a:extLst>
          </p:cNvPr>
          <p:cNvSpPr txBox="1"/>
          <p:nvPr/>
        </p:nvSpPr>
        <p:spPr>
          <a:xfrm>
            <a:off x="6543393" y="1162662"/>
            <a:ext cx="3924234" cy="954107"/>
          </a:xfrm>
          <a:prstGeom prst="rect">
            <a:avLst/>
          </a:prstGeom>
          <a:noFill/>
        </p:spPr>
        <p:txBody>
          <a:bodyPr wrap="square" rtlCol="0">
            <a:spAutoFit/>
          </a:bodyPr>
          <a:lstStyle/>
          <a:p>
            <a:r>
              <a:rPr lang="en-US" sz="2800" dirty="0">
                <a:latin typeface="Californian FB" panose="0207040306080B030204" pitchFamily="18" charset="77"/>
              </a:rPr>
              <a:t>Commit using Erasure code commitment</a:t>
            </a:r>
          </a:p>
        </p:txBody>
      </p:sp>
      <p:sp>
        <p:nvSpPr>
          <p:cNvPr id="31" name="TextBox 30">
            <a:extLst>
              <a:ext uri="{FF2B5EF4-FFF2-40B4-BE49-F238E27FC236}">
                <a16:creationId xmlns:a16="http://schemas.microsoft.com/office/drawing/2014/main" id="{792B7C32-8114-8336-BC1C-8D08A09B978C}"/>
              </a:ext>
            </a:extLst>
          </p:cNvPr>
          <p:cNvSpPr txBox="1"/>
          <p:nvPr/>
        </p:nvSpPr>
        <p:spPr>
          <a:xfrm>
            <a:off x="5483610" y="3527822"/>
            <a:ext cx="5393889" cy="523220"/>
          </a:xfrm>
          <a:prstGeom prst="rect">
            <a:avLst/>
          </a:prstGeom>
          <a:noFill/>
        </p:spPr>
        <p:txBody>
          <a:bodyPr wrap="square" rtlCol="0">
            <a:spAutoFit/>
          </a:bodyPr>
          <a:lstStyle/>
          <a:p>
            <a:r>
              <a:rPr lang="en-US" sz="2800" dirty="0">
                <a:latin typeface="Californian FB" panose="0207040306080B030204" pitchFamily="18" charset="77"/>
              </a:rPr>
              <a:t>Compute openings for all positions</a:t>
            </a:r>
          </a:p>
        </p:txBody>
      </p:sp>
      <p:sp>
        <p:nvSpPr>
          <p:cNvPr id="19" name="Slide Number Placeholder 18">
            <a:extLst>
              <a:ext uri="{FF2B5EF4-FFF2-40B4-BE49-F238E27FC236}">
                <a16:creationId xmlns:a16="http://schemas.microsoft.com/office/drawing/2014/main" id="{EFFBFDB6-EA91-A773-ADBB-D531646F81CF}"/>
              </a:ext>
            </a:extLst>
          </p:cNvPr>
          <p:cNvSpPr>
            <a:spLocks noGrp="1"/>
          </p:cNvSpPr>
          <p:nvPr>
            <p:ph type="sldNum" sz="quarter" idx="12"/>
          </p:nvPr>
        </p:nvSpPr>
        <p:spPr/>
        <p:txBody>
          <a:bodyPr/>
          <a:lstStyle/>
          <a:p>
            <a:fld id="{59C26DE2-BFBF-B440-AF55-B2C5C80336AD}" type="slidenum">
              <a:rPr lang="en-US" smtClean="0"/>
              <a:t>28</a:t>
            </a:fld>
            <a:endParaRPr lang="en-US"/>
          </a:p>
        </p:txBody>
      </p:sp>
      <p:sp>
        <p:nvSpPr>
          <p:cNvPr id="23" name="TextBox 22">
            <a:extLst>
              <a:ext uri="{FF2B5EF4-FFF2-40B4-BE49-F238E27FC236}">
                <a16:creationId xmlns:a16="http://schemas.microsoft.com/office/drawing/2014/main" id="{E9C5EA5A-B7BF-5D03-7B87-5BEABFACA715}"/>
              </a:ext>
            </a:extLst>
          </p:cNvPr>
          <p:cNvSpPr txBox="1"/>
          <p:nvPr/>
        </p:nvSpPr>
        <p:spPr>
          <a:xfrm>
            <a:off x="5488783" y="2408898"/>
            <a:ext cx="6051201" cy="954107"/>
          </a:xfrm>
          <a:prstGeom prst="rect">
            <a:avLst/>
          </a:prstGeom>
          <a:noFill/>
        </p:spPr>
        <p:txBody>
          <a:bodyPr wrap="square" rtlCol="0">
            <a:spAutoFit/>
          </a:bodyPr>
          <a:lstStyle/>
          <a:p>
            <a:r>
              <a:rPr lang="en-US" sz="2800" dirty="0">
                <a:latin typeface="Californian FB" panose="0207040306080B030204" pitchFamily="18" charset="77"/>
              </a:rPr>
              <a:t>Encode using </a:t>
            </a:r>
            <a:r>
              <a:rPr lang="en-US" sz="2800" b="1" dirty="0">
                <a:solidFill>
                  <a:schemeClr val="accent2"/>
                </a:solidFill>
                <a:latin typeface="Californian FB" panose="0207040306080B030204" pitchFamily="18" charset="77"/>
              </a:rPr>
              <a:t>Locally correctable code</a:t>
            </a:r>
          </a:p>
          <a:p>
            <a:endParaRPr lang="en-US" sz="2800" dirty="0">
              <a:latin typeface="Californian FB" panose="0207040306080B030204" pitchFamily="18" charset="77"/>
            </a:endParaRPr>
          </a:p>
        </p:txBody>
      </p:sp>
      <p:sp>
        <p:nvSpPr>
          <p:cNvPr id="32" name="TextBox 31">
            <a:extLst>
              <a:ext uri="{FF2B5EF4-FFF2-40B4-BE49-F238E27FC236}">
                <a16:creationId xmlns:a16="http://schemas.microsoft.com/office/drawing/2014/main" id="{7174B336-4ABE-1D43-7E93-D597C4A5E095}"/>
              </a:ext>
            </a:extLst>
          </p:cNvPr>
          <p:cNvSpPr txBox="1"/>
          <p:nvPr/>
        </p:nvSpPr>
        <p:spPr>
          <a:xfrm>
            <a:off x="6571488" y="1958784"/>
            <a:ext cx="3539237" cy="507831"/>
          </a:xfrm>
          <a:prstGeom prst="rect">
            <a:avLst/>
          </a:prstGeom>
          <a:noFill/>
        </p:spPr>
        <p:txBody>
          <a:bodyPr wrap="square">
            <a:spAutoFit/>
          </a:bodyPr>
          <a:lstStyle/>
          <a:p>
            <a:r>
              <a:rPr lang="en-US" sz="2700" b="1" dirty="0">
                <a:solidFill>
                  <a:schemeClr val="accent2"/>
                </a:solidFill>
                <a:latin typeface="Californian FB" panose="0207040306080B030204" pitchFamily="18" charset="77"/>
              </a:rPr>
              <a:t>With local correction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E1046-09B3-B80A-1342-0126DC94BCD7}"/>
                  </a:ext>
                </a:extLst>
              </p:cNvPr>
              <p:cNvSpPr txBox="1"/>
              <p:nvPr/>
            </p:nvSpPr>
            <p:spPr>
              <a:xfrm>
                <a:off x="9514573" y="1461133"/>
                <a:ext cx="2299582" cy="369332"/>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𝑐𝑜𝑚</m:t>
                      </m:r>
                    </m:oMath>
                  </m:oMathPara>
                </a14:m>
                <a:endParaRPr lang="en-US" sz="2400" dirty="0">
                  <a:latin typeface="Californian FB" panose="0207040306080B030204" pitchFamily="18" charset="77"/>
                </a:endParaRPr>
              </a:p>
            </p:txBody>
          </p:sp>
        </mc:Choice>
        <mc:Fallback xmlns="">
          <p:sp>
            <p:nvSpPr>
              <p:cNvPr id="9" name="TextBox 8">
                <a:extLst>
                  <a:ext uri="{FF2B5EF4-FFF2-40B4-BE49-F238E27FC236}">
                    <a16:creationId xmlns:a16="http://schemas.microsoft.com/office/drawing/2014/main" id="{FD0E1046-09B3-B80A-1342-0126DC94BCD7}"/>
                  </a:ext>
                </a:extLst>
              </p:cNvPr>
              <p:cNvSpPr txBox="1">
                <a:spLocks noRot="1" noChangeAspect="1" noMove="1" noResize="1" noEditPoints="1" noAdjustHandles="1" noChangeArrowheads="1" noChangeShapeType="1" noTextEdit="1"/>
              </p:cNvSpPr>
              <p:nvPr/>
            </p:nvSpPr>
            <p:spPr>
              <a:xfrm>
                <a:off x="9514573" y="1461133"/>
                <a:ext cx="2299582" cy="369332"/>
              </a:xfrm>
              <a:prstGeom prst="rect">
                <a:avLst/>
              </a:prstGeom>
              <a:blipFill>
                <a:blip r:embed="rId20"/>
                <a:stretch>
                  <a:fillRect/>
                </a:stretch>
              </a:blipFill>
            </p:spPr>
            <p:txBody>
              <a:bodyPr/>
              <a:lstStyle/>
              <a:p>
                <a:r>
                  <a:rPr lang="en-US">
                    <a:noFill/>
                  </a:rPr>
                  <a:t> </a:t>
                </a:r>
              </a:p>
            </p:txBody>
          </p:sp>
        </mc:Fallback>
      </mc:AlternateContent>
      <p:pic>
        <p:nvPicPr>
          <p:cNvPr id="29" name="Graphic 28" descr="Paperclip with solid fill">
            <a:extLst>
              <a:ext uri="{FF2B5EF4-FFF2-40B4-BE49-F238E27FC236}">
                <a16:creationId xmlns:a16="http://schemas.microsoft.com/office/drawing/2014/main" id="{E66C46BE-D73D-14B5-A900-AEEFCD8D52B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994666" y="1421914"/>
            <a:ext cx="464625" cy="464625"/>
          </a:xfrm>
          <a:prstGeom prst="rect">
            <a:avLst/>
          </a:prstGeom>
        </p:spPr>
      </p:pic>
    </p:spTree>
    <p:extLst>
      <p:ext uri="{BB962C8B-B14F-4D97-AF65-F5344CB8AC3E}">
        <p14:creationId xmlns:p14="http://schemas.microsoft.com/office/powerpoint/2010/main" val="363666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44" grpId="0" animBg="1"/>
      <p:bldP spid="45" grpId="0" animBg="1"/>
      <p:bldP spid="48" grpId="0"/>
      <p:bldP spid="30" grpId="0"/>
      <p:bldP spid="32"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5CAE-4D78-41BC-7DBE-312DF035B46B}"/>
              </a:ext>
            </a:extLst>
          </p:cNvPr>
          <p:cNvSpPr>
            <a:spLocks noGrp="1"/>
          </p:cNvSpPr>
          <p:nvPr>
            <p:ph type="title"/>
          </p:nvPr>
        </p:nvSpPr>
        <p:spPr/>
        <p:txBody>
          <a:bodyPr/>
          <a:lstStyle/>
          <a:p>
            <a:r>
              <a:rPr lang="en-US" dirty="0"/>
              <a:t>Summary of our DAS Framework</a:t>
            </a:r>
          </a:p>
        </p:txBody>
      </p:sp>
      <p:sp>
        <p:nvSpPr>
          <p:cNvPr id="4" name="Rounded Rectangle 3">
            <a:extLst>
              <a:ext uri="{FF2B5EF4-FFF2-40B4-BE49-F238E27FC236}">
                <a16:creationId xmlns:a16="http://schemas.microsoft.com/office/drawing/2014/main" id="{3E2463BB-6523-7664-F3F0-F4C33BFBEE82}"/>
              </a:ext>
            </a:extLst>
          </p:cNvPr>
          <p:cNvSpPr/>
          <p:nvPr/>
        </p:nvSpPr>
        <p:spPr>
          <a:xfrm>
            <a:off x="1315234" y="1646666"/>
            <a:ext cx="3682652" cy="1114817"/>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Locally correctable code</a:t>
            </a:r>
          </a:p>
        </p:txBody>
      </p:sp>
      <p:sp>
        <p:nvSpPr>
          <p:cNvPr id="5" name="Rounded Rectangle 4">
            <a:extLst>
              <a:ext uri="{FF2B5EF4-FFF2-40B4-BE49-F238E27FC236}">
                <a16:creationId xmlns:a16="http://schemas.microsoft.com/office/drawing/2014/main" id="{0D124DCD-0E3C-8C16-FB00-9031C8694B1B}"/>
              </a:ext>
            </a:extLst>
          </p:cNvPr>
          <p:cNvSpPr/>
          <p:nvPr/>
        </p:nvSpPr>
        <p:spPr>
          <a:xfrm>
            <a:off x="6918544" y="1646667"/>
            <a:ext cx="4129412" cy="1114817"/>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Erasure code commitment with local correction</a:t>
            </a:r>
          </a:p>
        </p:txBody>
      </p:sp>
      <p:sp>
        <p:nvSpPr>
          <p:cNvPr id="6" name="Plus 5">
            <a:extLst>
              <a:ext uri="{FF2B5EF4-FFF2-40B4-BE49-F238E27FC236}">
                <a16:creationId xmlns:a16="http://schemas.microsoft.com/office/drawing/2014/main" id="{AE98932A-96A7-174C-1286-6D9CFA2C1438}"/>
              </a:ext>
            </a:extLst>
          </p:cNvPr>
          <p:cNvSpPr/>
          <p:nvPr/>
        </p:nvSpPr>
        <p:spPr>
          <a:xfrm>
            <a:off x="5344440" y="1646666"/>
            <a:ext cx="1227550" cy="1114817"/>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7" name="Down Arrow 6">
            <a:extLst>
              <a:ext uri="{FF2B5EF4-FFF2-40B4-BE49-F238E27FC236}">
                <a16:creationId xmlns:a16="http://schemas.microsoft.com/office/drawing/2014/main" id="{DE9E4276-ACB5-C1EF-83AA-5797F4AE06EA}"/>
              </a:ext>
            </a:extLst>
          </p:cNvPr>
          <p:cNvSpPr/>
          <p:nvPr/>
        </p:nvSpPr>
        <p:spPr>
          <a:xfrm>
            <a:off x="5273458" y="3293286"/>
            <a:ext cx="1369514" cy="1606463"/>
          </a:xfrm>
          <a:prstGeom prst="downArrow">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8" name="Rounded Rectangle 7">
            <a:extLst>
              <a:ext uri="{FF2B5EF4-FFF2-40B4-BE49-F238E27FC236}">
                <a16:creationId xmlns:a16="http://schemas.microsoft.com/office/drawing/2014/main" id="{69FC8A13-0267-59C0-54BC-6F5647A1C29A}"/>
              </a:ext>
            </a:extLst>
          </p:cNvPr>
          <p:cNvSpPr/>
          <p:nvPr/>
        </p:nvSpPr>
        <p:spPr>
          <a:xfrm>
            <a:off x="4116889" y="5306354"/>
            <a:ext cx="3682652" cy="1114817"/>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Data Availability Sampling with repair</a:t>
            </a:r>
          </a:p>
        </p:txBody>
      </p:sp>
      <p:sp>
        <p:nvSpPr>
          <p:cNvPr id="9" name="TextBox 8">
            <a:extLst>
              <a:ext uri="{FF2B5EF4-FFF2-40B4-BE49-F238E27FC236}">
                <a16:creationId xmlns:a16="http://schemas.microsoft.com/office/drawing/2014/main" id="{586B206A-4332-E364-46E2-A575A35C6CE2}"/>
              </a:ext>
            </a:extLst>
          </p:cNvPr>
          <p:cNvSpPr txBox="1"/>
          <p:nvPr/>
        </p:nvSpPr>
        <p:spPr>
          <a:xfrm>
            <a:off x="7141924" y="3649198"/>
            <a:ext cx="4031292" cy="830997"/>
          </a:xfrm>
          <a:prstGeom prst="rect">
            <a:avLst/>
          </a:prstGeom>
          <a:noFill/>
        </p:spPr>
        <p:txBody>
          <a:bodyPr wrap="square" rtlCol="0">
            <a:spAutoFit/>
          </a:bodyPr>
          <a:lstStyle/>
          <a:p>
            <a:r>
              <a:rPr lang="en-US" sz="2400" dirty="0">
                <a:latin typeface="Californian FB" panose="0207040306080B030204" pitchFamily="18" charset="77"/>
              </a:rPr>
              <a:t>*Formalize peer-to-peer gossip network for dispersal</a:t>
            </a:r>
          </a:p>
        </p:txBody>
      </p:sp>
      <p:sp>
        <p:nvSpPr>
          <p:cNvPr id="3" name="Slide Number Placeholder 2">
            <a:extLst>
              <a:ext uri="{FF2B5EF4-FFF2-40B4-BE49-F238E27FC236}">
                <a16:creationId xmlns:a16="http://schemas.microsoft.com/office/drawing/2014/main" id="{37327D79-2905-09B3-4DB6-39571643FF80}"/>
              </a:ext>
            </a:extLst>
          </p:cNvPr>
          <p:cNvSpPr>
            <a:spLocks noGrp="1"/>
          </p:cNvSpPr>
          <p:nvPr>
            <p:ph type="sldNum" sz="quarter" idx="12"/>
          </p:nvPr>
        </p:nvSpPr>
        <p:spPr/>
        <p:txBody>
          <a:bodyPr/>
          <a:lstStyle/>
          <a:p>
            <a:fld id="{59C26DE2-BFBF-B440-AF55-B2C5C80336AD}" type="slidenum">
              <a:rPr lang="en-US" smtClean="0"/>
              <a:t>29</a:t>
            </a:fld>
            <a:endParaRPr lang="en-US"/>
          </a:p>
        </p:txBody>
      </p:sp>
    </p:spTree>
    <p:extLst>
      <p:ext uri="{BB962C8B-B14F-4D97-AF65-F5344CB8AC3E}">
        <p14:creationId xmlns:p14="http://schemas.microsoft.com/office/powerpoint/2010/main" val="84359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675AE-43A0-6A9A-2C30-690911E60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16167-A59C-A01F-5B3D-EA65095CC027}"/>
              </a:ext>
            </a:extLst>
          </p:cNvPr>
          <p:cNvSpPr>
            <a:spLocks noGrp="1"/>
          </p:cNvSpPr>
          <p:nvPr>
            <p:ph type="title"/>
          </p:nvPr>
        </p:nvSpPr>
        <p:spPr/>
        <p:txBody>
          <a:bodyPr/>
          <a:lstStyle/>
          <a:p>
            <a:r>
              <a:rPr lang="en-US" dirty="0"/>
              <a:t>The need to scale Consensus</a:t>
            </a:r>
          </a:p>
        </p:txBody>
      </p:sp>
      <p:pic>
        <p:nvPicPr>
          <p:cNvPr id="6"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43B4010B-71D7-3F57-09DA-9DE3C0213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292" y="2167004"/>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B1A3B92A-CD7E-161B-F0DE-9C6A964D7227}"/>
              </a:ext>
            </a:extLst>
          </p:cNvPr>
          <p:cNvCxnSpPr>
            <a:cxnSpLocks/>
          </p:cNvCxnSpPr>
          <p:nvPr/>
        </p:nvCxnSpPr>
        <p:spPr>
          <a:xfrm>
            <a:off x="1728593" y="2598812"/>
            <a:ext cx="71398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18" name="Graphic 17" descr="Document outline">
            <a:extLst>
              <a:ext uri="{FF2B5EF4-FFF2-40B4-BE49-F238E27FC236}">
                <a16:creationId xmlns:a16="http://schemas.microsoft.com/office/drawing/2014/main" id="{2B66AE14-E03F-32EB-9BE9-FB9A9816D1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3" y="1964515"/>
            <a:ext cx="662996" cy="662996"/>
          </a:xfrm>
          <a:prstGeom prst="rect">
            <a:avLst/>
          </a:prstGeom>
        </p:spPr>
      </p:pic>
      <p:pic>
        <p:nvPicPr>
          <p:cNvPr id="21" name="Graphic 20" descr="Document outline">
            <a:extLst>
              <a:ext uri="{FF2B5EF4-FFF2-40B4-BE49-F238E27FC236}">
                <a16:creationId xmlns:a16="http://schemas.microsoft.com/office/drawing/2014/main" id="{F7906476-4CE7-32A1-0355-F3D83037C1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13025" y="2199667"/>
            <a:ext cx="662996" cy="662996"/>
          </a:xfrm>
          <a:prstGeom prst="rect">
            <a:avLst/>
          </a:prstGeom>
        </p:spPr>
      </p:pic>
      <p:pic>
        <p:nvPicPr>
          <p:cNvPr id="22" name="Graphic 21" descr="Document outline">
            <a:extLst>
              <a:ext uri="{FF2B5EF4-FFF2-40B4-BE49-F238E27FC236}">
                <a16:creationId xmlns:a16="http://schemas.microsoft.com/office/drawing/2014/main" id="{A627E3A3-36A6-666C-0D21-AD139E5840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03754" y="2199667"/>
            <a:ext cx="662996" cy="662996"/>
          </a:xfrm>
          <a:prstGeom prst="rect">
            <a:avLst/>
          </a:prstGeom>
        </p:spPr>
      </p:pic>
      <p:pic>
        <p:nvPicPr>
          <p:cNvPr id="23" name="Graphic 22" descr="Document outline">
            <a:extLst>
              <a:ext uri="{FF2B5EF4-FFF2-40B4-BE49-F238E27FC236}">
                <a16:creationId xmlns:a16="http://schemas.microsoft.com/office/drawing/2014/main" id="{AB7CF932-C2B8-8FD7-FB58-FEDACEA988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4235" y="2203166"/>
            <a:ext cx="662996" cy="662996"/>
          </a:xfrm>
          <a:prstGeom prst="rect">
            <a:avLst/>
          </a:prstGeom>
        </p:spPr>
      </p:pic>
      <p:pic>
        <p:nvPicPr>
          <p:cNvPr id="24" name="Graphic 23" descr="Document outline">
            <a:extLst>
              <a:ext uri="{FF2B5EF4-FFF2-40B4-BE49-F238E27FC236}">
                <a16:creationId xmlns:a16="http://schemas.microsoft.com/office/drawing/2014/main" id="{EEEED7BC-6C17-D969-1D05-CD4BF34673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91209" y="2199667"/>
            <a:ext cx="662996" cy="662996"/>
          </a:xfrm>
          <a:prstGeom prst="rect">
            <a:avLst/>
          </a:prstGeom>
        </p:spPr>
      </p:pic>
      <p:cxnSp>
        <p:nvCxnSpPr>
          <p:cNvPr id="27" name="Straight Arrow Connector 26">
            <a:extLst>
              <a:ext uri="{FF2B5EF4-FFF2-40B4-BE49-F238E27FC236}">
                <a16:creationId xmlns:a16="http://schemas.microsoft.com/office/drawing/2014/main" id="{351EEC19-1903-CC73-BC04-F8FD1DC79CAD}"/>
              </a:ext>
            </a:extLst>
          </p:cNvPr>
          <p:cNvCxnSpPr/>
          <p:nvPr/>
        </p:nvCxnSpPr>
        <p:spPr>
          <a:xfrm>
            <a:off x="5795904" y="2589471"/>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Document outline">
            <a:extLst>
              <a:ext uri="{FF2B5EF4-FFF2-40B4-BE49-F238E27FC236}">
                <a16:creationId xmlns:a16="http://schemas.microsoft.com/office/drawing/2014/main" id="{0D80D59B-78AB-3726-D1CF-E38D4D9371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648" y="2741871"/>
            <a:ext cx="662996" cy="662996"/>
          </a:xfrm>
          <a:prstGeom prst="rect">
            <a:avLst/>
          </a:prstGeom>
        </p:spPr>
      </p:pic>
      <p:pic>
        <p:nvPicPr>
          <p:cNvPr id="29"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3E1F9F5F-B249-933D-FB8B-35B37819A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95" y="308263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3A71480E-FA2E-5636-38A3-087226DF9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67" y="1355802"/>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679736A1-AD63-E2C7-3526-B62098D0F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688" y="292524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27E12173-1F50-2384-32EF-F75F7BB4B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73" y="2011935"/>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9EFBC3BE-F234-AD3C-A01A-3309C3A5C34A}"/>
              </a:ext>
            </a:extLst>
          </p:cNvPr>
          <p:cNvCxnSpPr/>
          <p:nvPr/>
        </p:nvCxnSpPr>
        <p:spPr>
          <a:xfrm>
            <a:off x="9267701" y="2513373"/>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3" name="Graphic 2" descr="Warning with solid fill">
            <a:extLst>
              <a:ext uri="{FF2B5EF4-FFF2-40B4-BE49-F238E27FC236}">
                <a16:creationId xmlns:a16="http://schemas.microsoft.com/office/drawing/2014/main" id="{0D4184FD-B685-5D25-4C33-02A83DFA611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93709" y="1712010"/>
            <a:ext cx="1602724" cy="1602724"/>
          </a:xfrm>
          <a:prstGeom prst="rect">
            <a:avLst/>
          </a:prstGeom>
        </p:spPr>
      </p:pic>
      <p:pic>
        <p:nvPicPr>
          <p:cNvPr id="4" name="Graphic 3" descr="Document outline">
            <a:extLst>
              <a:ext uri="{FF2B5EF4-FFF2-40B4-BE49-F238E27FC236}">
                <a16:creationId xmlns:a16="http://schemas.microsoft.com/office/drawing/2014/main" id="{8983FF72-2787-AAA6-D279-68FC4635FC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645075" y="2968525"/>
            <a:ext cx="662996" cy="662996"/>
          </a:xfrm>
          <a:prstGeom prst="rect">
            <a:avLst/>
          </a:prstGeom>
        </p:spPr>
      </p:pic>
      <p:pic>
        <p:nvPicPr>
          <p:cNvPr id="5" name="Graphic 4" descr="Document outline">
            <a:extLst>
              <a:ext uri="{FF2B5EF4-FFF2-40B4-BE49-F238E27FC236}">
                <a16:creationId xmlns:a16="http://schemas.microsoft.com/office/drawing/2014/main" id="{DFE20E27-068E-79CB-8269-D674A1C1D14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00512" y="3062507"/>
            <a:ext cx="662996" cy="662996"/>
          </a:xfrm>
          <a:prstGeom prst="rect">
            <a:avLst/>
          </a:prstGeom>
        </p:spPr>
      </p:pic>
      <p:pic>
        <p:nvPicPr>
          <p:cNvPr id="7" name="Graphic 6" descr="Document outline">
            <a:extLst>
              <a:ext uri="{FF2B5EF4-FFF2-40B4-BE49-F238E27FC236}">
                <a16:creationId xmlns:a16="http://schemas.microsoft.com/office/drawing/2014/main" id="{4EEEF9BE-E371-84C4-C07B-84BC7066A5E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00066" y="3705774"/>
            <a:ext cx="662996" cy="662996"/>
          </a:xfrm>
          <a:prstGeom prst="rect">
            <a:avLst/>
          </a:prstGeom>
        </p:spPr>
      </p:pic>
      <p:pic>
        <p:nvPicPr>
          <p:cNvPr id="8" name="Graphic 7" descr="Document outline">
            <a:extLst>
              <a:ext uri="{FF2B5EF4-FFF2-40B4-BE49-F238E27FC236}">
                <a16:creationId xmlns:a16="http://schemas.microsoft.com/office/drawing/2014/main" id="{A1C105FB-573F-9EDF-152E-76C88C89A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05392" y="3096268"/>
            <a:ext cx="662996" cy="662996"/>
          </a:xfrm>
          <a:prstGeom prst="rect">
            <a:avLst/>
          </a:prstGeom>
        </p:spPr>
      </p:pic>
      <p:pic>
        <p:nvPicPr>
          <p:cNvPr id="9" name="Graphic 8" descr="Document outline">
            <a:extLst>
              <a:ext uri="{FF2B5EF4-FFF2-40B4-BE49-F238E27FC236}">
                <a16:creationId xmlns:a16="http://schemas.microsoft.com/office/drawing/2014/main" id="{7D627286-A320-5038-43F7-2C31C3DBDD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339" y="2566614"/>
            <a:ext cx="662996" cy="662996"/>
          </a:xfrm>
          <a:prstGeom prst="rect">
            <a:avLst/>
          </a:prstGeom>
        </p:spPr>
      </p:pic>
      <p:pic>
        <p:nvPicPr>
          <p:cNvPr id="10" name="Graphic 9" descr="Document outline">
            <a:extLst>
              <a:ext uri="{FF2B5EF4-FFF2-40B4-BE49-F238E27FC236}">
                <a16:creationId xmlns:a16="http://schemas.microsoft.com/office/drawing/2014/main" id="{9EB55155-400E-47BA-97B6-316730B7A1F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600482" y="1618374"/>
            <a:ext cx="662996" cy="662996"/>
          </a:xfrm>
          <a:prstGeom prst="rect">
            <a:avLst/>
          </a:prstGeom>
        </p:spPr>
      </p:pic>
      <p:pic>
        <p:nvPicPr>
          <p:cNvPr id="11" name="Graphic 10" descr="Document outline">
            <a:extLst>
              <a:ext uri="{FF2B5EF4-FFF2-40B4-BE49-F238E27FC236}">
                <a16:creationId xmlns:a16="http://schemas.microsoft.com/office/drawing/2014/main" id="{4AECE8B0-0826-606A-AFBF-7DD183B077B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9076" y="1405473"/>
            <a:ext cx="662996" cy="662996"/>
          </a:xfrm>
          <a:prstGeom prst="rect">
            <a:avLst/>
          </a:prstGeom>
        </p:spPr>
      </p:pic>
      <p:pic>
        <p:nvPicPr>
          <p:cNvPr id="12" name="Graphic 11" descr="Document outline">
            <a:extLst>
              <a:ext uri="{FF2B5EF4-FFF2-40B4-BE49-F238E27FC236}">
                <a16:creationId xmlns:a16="http://schemas.microsoft.com/office/drawing/2014/main" id="{D66CD132-A319-3C17-C23B-591A30A667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9572" y="3774129"/>
            <a:ext cx="662996" cy="662996"/>
          </a:xfrm>
          <a:prstGeom prst="rect">
            <a:avLst/>
          </a:prstGeom>
        </p:spPr>
      </p:pic>
      <p:pic>
        <p:nvPicPr>
          <p:cNvPr id="13" name="Graphic 12" descr="Document outline">
            <a:extLst>
              <a:ext uri="{FF2B5EF4-FFF2-40B4-BE49-F238E27FC236}">
                <a16:creationId xmlns:a16="http://schemas.microsoft.com/office/drawing/2014/main" id="{5400F8FE-EBC9-F330-70FC-ADAFDDCCD40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91701" y="2554064"/>
            <a:ext cx="662996" cy="662996"/>
          </a:xfrm>
          <a:prstGeom prst="rect">
            <a:avLst/>
          </a:prstGeom>
        </p:spPr>
      </p:pic>
      <p:sp>
        <p:nvSpPr>
          <p:cNvPr id="14" name="TextBox 13">
            <a:extLst>
              <a:ext uri="{FF2B5EF4-FFF2-40B4-BE49-F238E27FC236}">
                <a16:creationId xmlns:a16="http://schemas.microsoft.com/office/drawing/2014/main" id="{258E4745-2AC7-0CCE-C9F2-75BD7F14A1EF}"/>
              </a:ext>
            </a:extLst>
          </p:cNvPr>
          <p:cNvSpPr txBox="1"/>
          <p:nvPr/>
        </p:nvSpPr>
        <p:spPr>
          <a:xfrm>
            <a:off x="3216442" y="3888520"/>
            <a:ext cx="1486884" cy="461665"/>
          </a:xfrm>
          <a:prstGeom prst="rect">
            <a:avLst/>
          </a:prstGeom>
          <a:noFill/>
        </p:spPr>
        <p:txBody>
          <a:bodyPr wrap="square" rtlCol="0">
            <a:spAutoFit/>
          </a:bodyPr>
          <a:lstStyle/>
          <a:p>
            <a:r>
              <a:rPr lang="en-US" sz="2400" dirty="0">
                <a:latin typeface="Californian FB" panose="0207040306080B030204" pitchFamily="18" charset="77"/>
              </a:rPr>
              <a:t>Validators</a:t>
            </a:r>
          </a:p>
        </p:txBody>
      </p:sp>
      <p:sp>
        <p:nvSpPr>
          <p:cNvPr id="16" name="TextBox 15">
            <a:extLst>
              <a:ext uri="{FF2B5EF4-FFF2-40B4-BE49-F238E27FC236}">
                <a16:creationId xmlns:a16="http://schemas.microsoft.com/office/drawing/2014/main" id="{254C1D4A-A99E-931D-518F-80E332399D4C}"/>
              </a:ext>
            </a:extLst>
          </p:cNvPr>
          <p:cNvSpPr txBox="1"/>
          <p:nvPr/>
        </p:nvSpPr>
        <p:spPr>
          <a:xfrm>
            <a:off x="10113328" y="2297929"/>
            <a:ext cx="1486884" cy="461665"/>
          </a:xfrm>
          <a:prstGeom prst="rect">
            <a:avLst/>
          </a:prstGeom>
          <a:noFill/>
        </p:spPr>
        <p:txBody>
          <a:bodyPr wrap="square" rtlCol="0">
            <a:spAutoFit/>
          </a:bodyPr>
          <a:lstStyle/>
          <a:p>
            <a:r>
              <a:rPr lang="en-US" sz="2400" dirty="0">
                <a:latin typeface="Californian FB" panose="0207040306080B030204" pitchFamily="18" charset="77"/>
              </a:rPr>
              <a:t>Execution</a:t>
            </a:r>
          </a:p>
        </p:txBody>
      </p:sp>
      <p:sp>
        <p:nvSpPr>
          <p:cNvPr id="17" name="Slide Number Placeholder 16">
            <a:extLst>
              <a:ext uri="{FF2B5EF4-FFF2-40B4-BE49-F238E27FC236}">
                <a16:creationId xmlns:a16="http://schemas.microsoft.com/office/drawing/2014/main" id="{B269653A-CB87-1EE2-5F26-EB0921894887}"/>
              </a:ext>
            </a:extLst>
          </p:cNvPr>
          <p:cNvSpPr>
            <a:spLocks noGrp="1"/>
          </p:cNvSpPr>
          <p:nvPr>
            <p:ph type="sldNum" sz="quarter" idx="12"/>
          </p:nvPr>
        </p:nvSpPr>
        <p:spPr/>
        <p:txBody>
          <a:bodyPr/>
          <a:lstStyle/>
          <a:p>
            <a:fld id="{59C26DE2-BFBF-B440-AF55-B2C5C80336AD}" type="slidenum">
              <a:rPr lang="en-US" smtClean="0"/>
              <a:t>3</a:t>
            </a:fld>
            <a:endParaRPr lang="en-US"/>
          </a:p>
        </p:txBody>
      </p:sp>
    </p:spTree>
    <p:extLst>
      <p:ext uri="{BB962C8B-B14F-4D97-AF65-F5344CB8AC3E}">
        <p14:creationId xmlns:p14="http://schemas.microsoft.com/office/powerpoint/2010/main" val="297738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895A-55DC-1ECD-7DB0-CC21D42BA6A3}"/>
              </a:ext>
            </a:extLst>
          </p:cNvPr>
          <p:cNvSpPr>
            <a:spLocks noGrp="1"/>
          </p:cNvSpPr>
          <p:nvPr>
            <p:ph type="title"/>
          </p:nvPr>
        </p:nvSpPr>
        <p:spPr>
          <a:xfrm>
            <a:off x="232269" y="221905"/>
            <a:ext cx="11747696" cy="1325563"/>
          </a:xfrm>
        </p:spPr>
        <p:txBody>
          <a:bodyPr/>
          <a:lstStyle/>
          <a:p>
            <a:r>
              <a:rPr lang="en-US" dirty="0"/>
              <a:t>Efficiency of Constructions using DAS Framework</a:t>
            </a:r>
          </a:p>
        </p:txBody>
      </p:sp>
      <p:sp>
        <p:nvSpPr>
          <p:cNvPr id="3" name="Content Placeholder 2">
            <a:extLst>
              <a:ext uri="{FF2B5EF4-FFF2-40B4-BE49-F238E27FC236}">
                <a16:creationId xmlns:a16="http://schemas.microsoft.com/office/drawing/2014/main" id="{FCE5C175-D3D5-941B-9B5D-9B31CEB3ADDE}"/>
              </a:ext>
            </a:extLst>
          </p:cNvPr>
          <p:cNvSpPr>
            <a:spLocks noGrp="1"/>
          </p:cNvSpPr>
          <p:nvPr>
            <p:ph idx="1"/>
          </p:nvPr>
        </p:nvSpPr>
        <p:spPr>
          <a:xfrm>
            <a:off x="319952" y="2785751"/>
            <a:ext cx="11872047" cy="4351338"/>
          </a:xfrm>
        </p:spPr>
        <p:txBody>
          <a:bodyPr>
            <a:normAutofit/>
          </a:bodyPr>
          <a:lstStyle/>
          <a:p>
            <a:pPr>
              <a:lnSpc>
                <a:spcPct val="150000"/>
              </a:lnSpc>
            </a:pPr>
            <a:r>
              <a:rPr lang="en-US" sz="2600" dirty="0"/>
              <a:t>Node storage:	        </a:t>
            </a:r>
            <a:r>
              <a:rPr lang="en-US" sz="2400" dirty="0"/>
              <a:t>One symbol of encoding	      + 	One opening proof</a:t>
            </a:r>
          </a:p>
          <a:p>
            <a:pPr>
              <a:lnSpc>
                <a:spcPct val="150000"/>
              </a:lnSpc>
            </a:pPr>
            <a:r>
              <a:rPr lang="en-US" sz="2600" dirty="0" err="1"/>
              <a:t>Dispersor</a:t>
            </a:r>
            <a:r>
              <a:rPr lang="en-US" sz="2600" dirty="0"/>
              <a:t> work:             </a:t>
            </a:r>
            <a:r>
              <a:rPr lang="en-US" sz="2400" dirty="0"/>
              <a:t>Encoding 		  	      +     	Opening proofs for all positions</a:t>
            </a:r>
          </a:p>
          <a:p>
            <a:pPr>
              <a:lnSpc>
                <a:spcPct val="150000"/>
              </a:lnSpc>
            </a:pPr>
            <a:r>
              <a:rPr lang="en-US" sz="2600" dirty="0"/>
              <a:t>Repair complexity:       </a:t>
            </a:r>
            <a:r>
              <a:rPr lang="en-US" sz="2400" dirty="0"/>
              <a:t>Local correction	  	      +    	Local correction for opening proofs</a:t>
            </a:r>
          </a:p>
          <a:p>
            <a:pPr>
              <a:lnSpc>
                <a:spcPct val="150000"/>
              </a:lnSpc>
            </a:pPr>
            <a:r>
              <a:rPr lang="en-US" sz="2600" dirty="0"/>
              <a:t>Sampling bandwidth:  </a:t>
            </a:r>
            <a:r>
              <a:rPr lang="en-US" sz="2400" dirty="0"/>
              <a:t>Distance</a:t>
            </a:r>
          </a:p>
        </p:txBody>
      </p:sp>
      <p:sp>
        <p:nvSpPr>
          <p:cNvPr id="6" name="Rounded Rectangle 5">
            <a:extLst>
              <a:ext uri="{FF2B5EF4-FFF2-40B4-BE49-F238E27FC236}">
                <a16:creationId xmlns:a16="http://schemas.microsoft.com/office/drawing/2014/main" id="{F4D941E1-38FD-F91E-F3E2-2B4BE442CBFC}"/>
              </a:ext>
            </a:extLst>
          </p:cNvPr>
          <p:cNvSpPr/>
          <p:nvPr/>
        </p:nvSpPr>
        <p:spPr>
          <a:xfrm>
            <a:off x="3342816" y="1315361"/>
            <a:ext cx="3682652" cy="1114817"/>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Locally correctable code</a:t>
            </a:r>
          </a:p>
        </p:txBody>
      </p:sp>
      <p:sp>
        <p:nvSpPr>
          <p:cNvPr id="7" name="Rounded Rectangle 6">
            <a:extLst>
              <a:ext uri="{FF2B5EF4-FFF2-40B4-BE49-F238E27FC236}">
                <a16:creationId xmlns:a16="http://schemas.microsoft.com/office/drawing/2014/main" id="{189BBB6C-1394-60B0-FAA0-E9D856D8F3EF}"/>
              </a:ext>
            </a:extLst>
          </p:cNvPr>
          <p:cNvSpPr/>
          <p:nvPr/>
        </p:nvSpPr>
        <p:spPr>
          <a:xfrm>
            <a:off x="7647413" y="1315362"/>
            <a:ext cx="4129412" cy="1114817"/>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Erasure code commitment with local correction</a:t>
            </a:r>
          </a:p>
        </p:txBody>
      </p:sp>
      <p:sp>
        <p:nvSpPr>
          <p:cNvPr id="4" name="Slide Number Placeholder 3">
            <a:extLst>
              <a:ext uri="{FF2B5EF4-FFF2-40B4-BE49-F238E27FC236}">
                <a16:creationId xmlns:a16="http://schemas.microsoft.com/office/drawing/2014/main" id="{8F290AE3-0B04-D48B-31BE-4FA5B0B1ABCC}"/>
              </a:ext>
            </a:extLst>
          </p:cNvPr>
          <p:cNvSpPr>
            <a:spLocks noGrp="1"/>
          </p:cNvSpPr>
          <p:nvPr>
            <p:ph type="sldNum" sz="quarter" idx="12"/>
          </p:nvPr>
        </p:nvSpPr>
        <p:spPr/>
        <p:txBody>
          <a:bodyPr/>
          <a:lstStyle/>
          <a:p>
            <a:fld id="{59C26DE2-BFBF-B440-AF55-B2C5C80336AD}" type="slidenum">
              <a:rPr lang="en-US" smtClean="0"/>
              <a:t>30</a:t>
            </a:fld>
            <a:endParaRPr lang="en-US"/>
          </a:p>
        </p:txBody>
      </p:sp>
    </p:spTree>
    <p:extLst>
      <p:ext uri="{BB962C8B-B14F-4D97-AF65-F5344CB8AC3E}">
        <p14:creationId xmlns:p14="http://schemas.microsoft.com/office/powerpoint/2010/main" val="320986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2B555-637B-D22B-42C2-699069578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40181-856D-68F2-8AEC-F5FCA12CAA9F}"/>
              </a:ext>
            </a:extLst>
          </p:cNvPr>
          <p:cNvSpPr>
            <a:spLocks noGrp="1"/>
          </p:cNvSpPr>
          <p:nvPr>
            <p:ph type="title"/>
          </p:nvPr>
        </p:nvSpPr>
        <p:spPr/>
        <p:txBody>
          <a:bodyPr/>
          <a:lstStyle/>
          <a:p>
            <a:r>
              <a:rPr lang="en-US" dirty="0"/>
              <a:t>Our Construction: Building Blocks</a:t>
            </a:r>
          </a:p>
        </p:txBody>
      </p:sp>
      <p:sp>
        <p:nvSpPr>
          <p:cNvPr id="3" name="Content Placeholder 2">
            <a:extLst>
              <a:ext uri="{FF2B5EF4-FFF2-40B4-BE49-F238E27FC236}">
                <a16:creationId xmlns:a16="http://schemas.microsoft.com/office/drawing/2014/main" id="{EA5CA465-F556-35DE-2922-9A8F3A1F4C6F}"/>
              </a:ext>
            </a:extLst>
          </p:cNvPr>
          <p:cNvSpPr>
            <a:spLocks noGrp="1"/>
          </p:cNvSpPr>
          <p:nvPr>
            <p:ph idx="1"/>
          </p:nvPr>
        </p:nvSpPr>
        <p:spPr/>
        <p:txBody>
          <a:bodyPr/>
          <a:lstStyle/>
          <a:p>
            <a:pPr>
              <a:lnSpc>
                <a:spcPct val="150000"/>
              </a:lnSpc>
            </a:pPr>
            <a:r>
              <a:rPr lang="en-US" dirty="0"/>
              <a:t>New DAS framework from</a:t>
            </a:r>
          </a:p>
          <a:p>
            <a:pPr marL="0" indent="0">
              <a:lnSpc>
                <a:spcPct val="150000"/>
              </a:lnSpc>
              <a:buNone/>
            </a:pPr>
            <a:endParaRPr lang="en-US" dirty="0"/>
          </a:p>
          <a:p>
            <a:pPr>
              <a:lnSpc>
                <a:spcPct val="150000"/>
              </a:lnSpc>
            </a:pPr>
            <a:r>
              <a:rPr lang="en-US" dirty="0"/>
              <a:t>Apply framework to:</a:t>
            </a:r>
          </a:p>
        </p:txBody>
      </p:sp>
      <p:sp>
        <p:nvSpPr>
          <p:cNvPr id="7" name="Rounded Rectangle 6">
            <a:extLst>
              <a:ext uri="{FF2B5EF4-FFF2-40B4-BE49-F238E27FC236}">
                <a16:creationId xmlns:a16="http://schemas.microsoft.com/office/drawing/2014/main" id="{AD51991F-32F1-3752-B4DE-47C2B57A8AAA}"/>
              </a:ext>
            </a:extLst>
          </p:cNvPr>
          <p:cNvSpPr/>
          <p:nvPr/>
        </p:nvSpPr>
        <p:spPr>
          <a:xfrm>
            <a:off x="1941534" y="3952803"/>
            <a:ext cx="3181610" cy="1070134"/>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Multiplicity Codes</a:t>
            </a:r>
          </a:p>
        </p:txBody>
      </p:sp>
      <p:sp>
        <p:nvSpPr>
          <p:cNvPr id="8" name="Rounded Rectangle 7">
            <a:extLst>
              <a:ext uri="{FF2B5EF4-FFF2-40B4-BE49-F238E27FC236}">
                <a16:creationId xmlns:a16="http://schemas.microsoft.com/office/drawing/2014/main" id="{8F7E84EA-E890-C7B5-455B-9C3EFE29E1F2}"/>
              </a:ext>
            </a:extLst>
          </p:cNvPr>
          <p:cNvSpPr/>
          <p:nvPr/>
        </p:nvSpPr>
        <p:spPr>
          <a:xfrm>
            <a:off x="7171053" y="3952801"/>
            <a:ext cx="4116886" cy="1070136"/>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New Multivariate Polynomial Commitment scheme</a:t>
            </a:r>
          </a:p>
        </p:txBody>
      </p:sp>
      <p:sp>
        <p:nvSpPr>
          <p:cNvPr id="9" name="Plus 8">
            <a:extLst>
              <a:ext uri="{FF2B5EF4-FFF2-40B4-BE49-F238E27FC236}">
                <a16:creationId xmlns:a16="http://schemas.microsoft.com/office/drawing/2014/main" id="{36F97838-3132-EDA5-4FC2-FB11D3DDA638}"/>
              </a:ext>
            </a:extLst>
          </p:cNvPr>
          <p:cNvSpPr/>
          <p:nvPr/>
        </p:nvSpPr>
        <p:spPr>
          <a:xfrm>
            <a:off x="5761973" y="4169074"/>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0" name="Plus 9">
            <a:extLst>
              <a:ext uri="{FF2B5EF4-FFF2-40B4-BE49-F238E27FC236}">
                <a16:creationId xmlns:a16="http://schemas.microsoft.com/office/drawing/2014/main" id="{EC1276EE-E75B-F38A-D399-CDAE2478ADCD}"/>
              </a:ext>
            </a:extLst>
          </p:cNvPr>
          <p:cNvSpPr/>
          <p:nvPr/>
        </p:nvSpPr>
        <p:spPr>
          <a:xfrm>
            <a:off x="5761973" y="2399379"/>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4" name="Rectangle 3">
            <a:extLst>
              <a:ext uri="{FF2B5EF4-FFF2-40B4-BE49-F238E27FC236}">
                <a16:creationId xmlns:a16="http://schemas.microsoft.com/office/drawing/2014/main" id="{6B1CEE6B-63B2-18CE-5596-20085D14E072}"/>
              </a:ext>
            </a:extLst>
          </p:cNvPr>
          <p:cNvSpPr/>
          <p:nvPr/>
        </p:nvSpPr>
        <p:spPr>
          <a:xfrm>
            <a:off x="5729566" y="3281820"/>
            <a:ext cx="6462433" cy="2070520"/>
          </a:xfrm>
          <a:prstGeom prst="rect">
            <a:avLst/>
          </a:prstGeom>
          <a:solidFill>
            <a:schemeClr val="bg2">
              <a:lumMod val="7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084105B6-DEF9-D181-831C-8FBADBBDB1B4}"/>
              </a:ext>
            </a:extLst>
          </p:cNvPr>
          <p:cNvSpPr>
            <a:spLocks noGrp="1"/>
          </p:cNvSpPr>
          <p:nvPr>
            <p:ph type="sldNum" sz="quarter" idx="12"/>
          </p:nvPr>
        </p:nvSpPr>
        <p:spPr/>
        <p:txBody>
          <a:bodyPr/>
          <a:lstStyle/>
          <a:p>
            <a:fld id="{59C26DE2-BFBF-B440-AF55-B2C5C80336AD}" type="slidenum">
              <a:rPr lang="en-US" smtClean="0"/>
              <a:t>31</a:t>
            </a:fld>
            <a:endParaRPr lang="en-US"/>
          </a:p>
        </p:txBody>
      </p:sp>
      <p:sp>
        <p:nvSpPr>
          <p:cNvPr id="13" name="Rounded Rectangle 12">
            <a:extLst>
              <a:ext uri="{FF2B5EF4-FFF2-40B4-BE49-F238E27FC236}">
                <a16:creationId xmlns:a16="http://schemas.microsoft.com/office/drawing/2014/main" id="{606F118B-A2A2-257B-7D95-16BCDCBFB47E}"/>
              </a:ext>
            </a:extLst>
          </p:cNvPr>
          <p:cNvSpPr/>
          <p:nvPr/>
        </p:nvSpPr>
        <p:spPr>
          <a:xfrm>
            <a:off x="1941534" y="2283253"/>
            <a:ext cx="3181610" cy="753719"/>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Code with locality</a:t>
            </a:r>
          </a:p>
        </p:txBody>
      </p:sp>
      <p:sp>
        <p:nvSpPr>
          <p:cNvPr id="14" name="Rounded Rectangle 13">
            <a:extLst>
              <a:ext uri="{FF2B5EF4-FFF2-40B4-BE49-F238E27FC236}">
                <a16:creationId xmlns:a16="http://schemas.microsoft.com/office/drawing/2014/main" id="{B776483D-F41A-B34D-C124-C9900C9F57DA}"/>
              </a:ext>
            </a:extLst>
          </p:cNvPr>
          <p:cNvSpPr/>
          <p:nvPr/>
        </p:nvSpPr>
        <p:spPr>
          <a:xfrm>
            <a:off x="7171053" y="2283254"/>
            <a:ext cx="4116886" cy="753716"/>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 Commitment with locality</a:t>
            </a:r>
          </a:p>
        </p:txBody>
      </p:sp>
      <p:sp>
        <p:nvSpPr>
          <p:cNvPr id="12" name="Rectangle 11">
            <a:extLst>
              <a:ext uri="{FF2B5EF4-FFF2-40B4-BE49-F238E27FC236}">
                <a16:creationId xmlns:a16="http://schemas.microsoft.com/office/drawing/2014/main" id="{96621496-6FC4-14ED-B39D-F8BDF567A0F7}"/>
              </a:ext>
            </a:extLst>
          </p:cNvPr>
          <p:cNvSpPr/>
          <p:nvPr/>
        </p:nvSpPr>
        <p:spPr>
          <a:xfrm>
            <a:off x="0" y="1211300"/>
            <a:ext cx="12192000" cy="2070520"/>
          </a:xfrm>
          <a:prstGeom prst="rect">
            <a:avLst/>
          </a:prstGeom>
          <a:solidFill>
            <a:schemeClr val="bg2">
              <a:lumMod val="7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7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C007-C6A8-4A04-9DC2-D288302C957B}"/>
              </a:ext>
            </a:extLst>
          </p:cNvPr>
          <p:cNvSpPr>
            <a:spLocks noGrp="1"/>
          </p:cNvSpPr>
          <p:nvPr>
            <p:ph type="title"/>
          </p:nvPr>
        </p:nvSpPr>
        <p:spPr/>
        <p:txBody>
          <a:bodyPr/>
          <a:lstStyle/>
          <a:p>
            <a:r>
              <a:rPr lang="en-US" dirty="0"/>
              <a:t>Multiplicity Codes </a:t>
            </a:r>
            <a:r>
              <a:rPr lang="en-US" sz="2800" dirty="0"/>
              <a:t>[KSY14]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ED1CF-D91B-9AB1-A774-3FDF8CE020E7}"/>
                  </a:ext>
                </a:extLst>
              </p:cNvPr>
              <p:cNvSpPr>
                <a:spLocks noGrp="1"/>
              </p:cNvSpPr>
              <p:nvPr>
                <p:ph idx="1"/>
              </p:nvPr>
            </p:nvSpPr>
            <p:spPr>
              <a:xfrm>
                <a:off x="232269" y="1583251"/>
                <a:ext cx="10101703" cy="4354085"/>
              </a:xfrm>
            </p:spPr>
            <p:txBody>
              <a:bodyPr>
                <a:normAutofit/>
              </a:bodyPr>
              <a:lstStyle/>
              <a:p>
                <a:r>
                  <a:rPr lang="en-US" dirty="0"/>
                  <a:t>Generalization of Reed-Solomon codes</a:t>
                </a:r>
              </a:p>
              <a:p>
                <a:r>
                  <a:rPr lang="en-US" dirty="0"/>
                  <a:t>Interpret data as a multivariate polynomial of degree </a:t>
                </a:r>
                <a14:m>
                  <m:oMath xmlns:m="http://schemas.openxmlformats.org/officeDocument/2006/math">
                    <m:r>
                      <a:rPr lang="en-US" b="0" i="1" smtClean="0">
                        <a:latin typeface="Cambria Math" panose="02040503050406030204" pitchFamily="18" charset="0"/>
                      </a:rPr>
                      <m:t>𝑑</m:t>
                    </m:r>
                  </m:oMath>
                </a14:m>
                <a:r>
                  <a:rPr lang="en-US" dirty="0"/>
                  <a:t>:</a:t>
                </a:r>
              </a:p>
              <a:p>
                <a:endParaRPr lang="en-US" dirty="0"/>
              </a:p>
              <a:p>
                <a:r>
                  <a:rPr lang="en-US" dirty="0"/>
                  <a:t>Encoding contains:</a:t>
                </a:r>
              </a:p>
              <a:p>
                <a:pPr lvl="1">
                  <a:lnSpc>
                    <a:spcPct val="110000"/>
                  </a:lnSpc>
                </a:pPr>
                <a:r>
                  <a:rPr lang="en-US" dirty="0"/>
                  <a:t>Evaluation of </a:t>
                </a:r>
                <a14:m>
                  <m:oMath xmlns:m="http://schemas.openxmlformats.org/officeDocument/2006/math">
                    <m:r>
                      <a:rPr lang="en-US" b="0" i="1" smtClean="0">
                        <a:latin typeface="Cambria Math" panose="02040503050406030204" pitchFamily="18" charset="0"/>
                      </a:rPr>
                      <m:t>𝑓</m:t>
                    </m:r>
                  </m:oMath>
                </a14:m>
                <a:r>
                  <a:rPr lang="en-US" dirty="0"/>
                  <a:t> at all values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lnSpc>
                    <a:spcPct val="110000"/>
                  </a:lnSpc>
                </a:pPr>
                <a:r>
                  <a:rPr lang="en-US" dirty="0"/>
                  <a:t>Evaluation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𝑓</m:t>
                        </m:r>
                      </m:num>
                      <m:den>
                        <m:r>
                          <a:rPr lang="en-US" i="1" smtClean="0">
                            <a:latin typeface="Cambria Math" panose="02040503050406030204" pitchFamily="18" charset="0"/>
                          </a:rPr>
                          <m:t>𝜕</m:t>
                        </m:r>
                        <m:r>
                          <a:rPr lang="en-US" i="1" smtClean="0">
                            <a:latin typeface="Cambria Math" panose="02040503050406030204" pitchFamily="18" charset="0"/>
                          </a:rPr>
                          <m:t>𝑥</m:t>
                        </m:r>
                      </m:den>
                    </m:f>
                    <m:r>
                      <a:rPr lang="en-US" i="1" smtClean="0">
                        <a:latin typeface="Cambria Math" panose="02040503050406030204" pitchFamily="18" charset="0"/>
                      </a:rPr>
                      <m:t> </m:t>
                    </m:r>
                  </m:oMath>
                </a14:m>
                <a:r>
                  <a:rPr lang="en-US" dirty="0"/>
                  <a:t>at all values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𝑆</m:t>
                    </m:r>
                  </m:oMath>
                </a14:m>
                <a:endParaRPr lang="en-US" dirty="0"/>
              </a:p>
              <a:p>
                <a:pPr lvl="1">
                  <a:lnSpc>
                    <a:spcPct val="110000"/>
                  </a:lnSpc>
                </a:pPr>
                <a:r>
                  <a:rPr lang="en-US" dirty="0"/>
                  <a:t>Evaluation of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𝑦</m:t>
                        </m:r>
                      </m:sub>
                      <m:sup>
                        <m:r>
                          <a:rPr lang="en-US" b="0" i="1" smtClean="0">
                            <a:latin typeface="Cambria Math" panose="02040503050406030204" pitchFamily="18" charset="0"/>
                          </a:rPr>
                          <m:t>′</m:t>
                        </m:r>
                      </m:sup>
                    </m:sSubSup>
                  </m:oMath>
                </a14:m>
                <a:r>
                  <a:rPr lang="en-US" b="0" dirty="0"/>
                  <a:t> </a:t>
                </a:r>
                <a14:m>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smtClean="0">
                            <a:latin typeface="Cambria Math" panose="02040503050406030204" pitchFamily="18" charset="0"/>
                          </a:rPr>
                          <m:t>𝜕</m:t>
                        </m:r>
                        <m:r>
                          <a:rPr lang="en-US" b="0" i="1" smtClean="0">
                            <a:latin typeface="Cambria Math" panose="02040503050406030204" pitchFamily="18" charset="0"/>
                          </a:rPr>
                          <m:t>𝑓</m:t>
                        </m:r>
                      </m:num>
                      <m:den>
                        <m:r>
                          <a:rPr lang="en-US" i="1" smtClean="0">
                            <a:latin typeface="Cambria Math" panose="02040503050406030204" pitchFamily="18" charset="0"/>
                          </a:rPr>
                          <m:t>𝜕</m:t>
                        </m:r>
                        <m:r>
                          <a:rPr lang="en-US" b="0" i="1" smtClean="0">
                            <a:latin typeface="Cambria Math" panose="02040503050406030204" pitchFamily="18" charset="0"/>
                          </a:rPr>
                          <m:t>𝑦</m:t>
                        </m:r>
                      </m:den>
                    </m:f>
                  </m:oMath>
                </a14:m>
                <a:r>
                  <a:rPr lang="en-US" dirty="0"/>
                  <a:t> at all values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𝑆</m:t>
                    </m:r>
                  </m:oMath>
                </a14:m>
                <a:endParaRPr lang="en-US" dirty="0"/>
              </a:p>
            </p:txBody>
          </p:sp>
        </mc:Choice>
        <mc:Fallback xmlns="">
          <p:sp>
            <p:nvSpPr>
              <p:cNvPr id="3" name="Content Placeholder 2">
                <a:extLst>
                  <a:ext uri="{FF2B5EF4-FFF2-40B4-BE49-F238E27FC236}">
                    <a16:creationId xmlns:a16="http://schemas.microsoft.com/office/drawing/2014/main" id="{D15ED1CF-D91B-9AB1-A774-3FDF8CE020E7}"/>
                  </a:ext>
                </a:extLst>
              </p:cNvPr>
              <p:cNvSpPr>
                <a:spLocks noGrp="1" noRot="1" noChangeAspect="1" noMove="1" noResize="1" noEditPoints="1" noAdjustHandles="1" noChangeArrowheads="1" noChangeShapeType="1" noTextEdit="1"/>
              </p:cNvSpPr>
              <p:nvPr>
                <p:ph idx="1"/>
              </p:nvPr>
            </p:nvSpPr>
            <p:spPr>
              <a:xfrm>
                <a:off x="232269" y="1583251"/>
                <a:ext cx="10101703" cy="4354085"/>
              </a:xfrm>
              <a:blipFill>
                <a:blip r:embed="rId3"/>
                <a:stretch>
                  <a:fillRect l="-1131"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6A6466-AFBE-9F0C-7DE6-7FF36BDA80F9}"/>
                  </a:ext>
                </a:extLst>
              </p:cNvPr>
              <p:cNvSpPr txBox="1"/>
              <p:nvPr/>
            </p:nvSpPr>
            <p:spPr>
              <a:xfrm>
                <a:off x="4269455" y="2665594"/>
                <a:ext cx="20417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𝑑𝑎𝑡𝑎</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2A6A6466-AFBE-9F0C-7DE6-7FF36BDA80F9}"/>
                  </a:ext>
                </a:extLst>
              </p:cNvPr>
              <p:cNvSpPr txBox="1">
                <a:spLocks noRot="1" noChangeAspect="1" noMove="1" noResize="1" noEditPoints="1" noAdjustHandles="1" noChangeArrowheads="1" noChangeShapeType="1" noTextEdit="1"/>
              </p:cNvSpPr>
              <p:nvPr/>
            </p:nvSpPr>
            <p:spPr>
              <a:xfrm>
                <a:off x="4269455" y="2665594"/>
                <a:ext cx="2041742" cy="369332"/>
              </a:xfrm>
              <a:prstGeom prst="rect">
                <a:avLst/>
              </a:prstGeom>
              <a:blipFill>
                <a:blip r:embed="rId4"/>
                <a:stretch>
                  <a:fillRect l="-3106" r="-4969" b="-290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E81627-9208-D6A4-18D2-48B669199912}"/>
              </a:ext>
            </a:extLst>
          </p:cNvPr>
          <p:cNvSpPr>
            <a:spLocks noGrp="1"/>
          </p:cNvSpPr>
          <p:nvPr>
            <p:ph type="sldNum" sz="quarter" idx="12"/>
          </p:nvPr>
        </p:nvSpPr>
        <p:spPr/>
        <p:txBody>
          <a:bodyPr/>
          <a:lstStyle/>
          <a:p>
            <a:fld id="{59C26DE2-BFBF-B440-AF55-B2C5C80336AD}" type="slidenum">
              <a:rPr lang="en-US" smtClean="0"/>
              <a:t>32</a:t>
            </a:fld>
            <a:endParaRPr lang="en-US"/>
          </a:p>
        </p:txBody>
      </p:sp>
    </p:spTree>
    <p:extLst>
      <p:ext uri="{BB962C8B-B14F-4D97-AF65-F5344CB8AC3E}">
        <p14:creationId xmlns:p14="http://schemas.microsoft.com/office/powerpoint/2010/main" val="236885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C434-CC84-DD62-6D76-2A862600F521}"/>
              </a:ext>
            </a:extLst>
          </p:cNvPr>
          <p:cNvSpPr>
            <a:spLocks noGrp="1"/>
          </p:cNvSpPr>
          <p:nvPr>
            <p:ph type="title"/>
          </p:nvPr>
        </p:nvSpPr>
        <p:spPr/>
        <p:txBody>
          <a:bodyPr/>
          <a:lstStyle/>
          <a:p>
            <a:r>
              <a:rPr lang="en-US" dirty="0"/>
              <a:t>Multiplicity Codes </a:t>
            </a:r>
            <a:r>
              <a:rPr lang="en-US" sz="2800" dirty="0"/>
              <a:t>[KSY14]</a:t>
            </a:r>
          </a:p>
        </p:txBody>
      </p:sp>
      <p:cxnSp>
        <p:nvCxnSpPr>
          <p:cNvPr id="6" name="Straight Arrow Connector 5">
            <a:extLst>
              <a:ext uri="{FF2B5EF4-FFF2-40B4-BE49-F238E27FC236}">
                <a16:creationId xmlns:a16="http://schemas.microsoft.com/office/drawing/2014/main" id="{066E252D-979E-29AC-82D9-59B1D8FCFF52}"/>
              </a:ext>
            </a:extLst>
          </p:cNvPr>
          <p:cNvCxnSpPr>
            <a:cxnSpLocks/>
          </p:cNvCxnSpPr>
          <p:nvPr/>
        </p:nvCxnSpPr>
        <p:spPr>
          <a:xfrm>
            <a:off x="2728379" y="4149907"/>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Graphic 6" descr="Database outline">
            <a:extLst>
              <a:ext uri="{FF2B5EF4-FFF2-40B4-BE49-F238E27FC236}">
                <a16:creationId xmlns:a16="http://schemas.microsoft.com/office/drawing/2014/main" id="{A98E4A60-A665-3ABA-F978-D5031537A3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9560" y="4393192"/>
            <a:ext cx="757638" cy="757638"/>
          </a:xfrm>
          <a:prstGeom prst="rect">
            <a:avLst/>
          </a:prstGeom>
        </p:spPr>
      </p:pic>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EF356D02-A10C-F812-3A17-118BDD2AB214}"/>
                  </a:ext>
                </a:extLst>
              </p:cNvPr>
              <p:cNvGraphicFramePr>
                <a:graphicFrameLocks noGrp="1"/>
              </p:cNvGraphicFramePr>
              <p:nvPr>
                <p:extLst>
                  <p:ext uri="{D42A27DB-BD31-4B8C-83A1-F6EECF244321}">
                    <p14:modId xmlns:p14="http://schemas.microsoft.com/office/powerpoint/2010/main" val="3345221928"/>
                  </p:ext>
                </p:extLst>
              </p:nvPr>
            </p:nvGraphicFramePr>
            <p:xfrm>
              <a:off x="1722329" y="2945057"/>
              <a:ext cx="1968071" cy="1029780"/>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tblGrid>
                  <a:tr h="48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1,1</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txBody>
                      <a:tcPr/>
                    </a:tc>
                    <a:extLst>
                      <a:ext uri="{0D108BD9-81ED-4DB2-BD59-A6C34878D82A}">
                        <a16:rowId xmlns:a16="http://schemas.microsoft.com/office/drawing/2014/main" val="1591725173"/>
                      </a:ext>
                    </a:extLst>
                  </a:tr>
                </a:tbl>
              </a:graphicData>
            </a:graphic>
          </p:graphicFrame>
        </mc:Choice>
        <mc:Fallback xmlns="">
          <p:graphicFrame>
            <p:nvGraphicFramePr>
              <p:cNvPr id="13" name="Table 12">
                <a:extLst>
                  <a:ext uri="{FF2B5EF4-FFF2-40B4-BE49-F238E27FC236}">
                    <a16:creationId xmlns:a16="http://schemas.microsoft.com/office/drawing/2014/main" id="{EF356D02-A10C-F812-3A17-118BDD2AB214}"/>
                  </a:ext>
                </a:extLst>
              </p:cNvPr>
              <p:cNvGraphicFramePr>
                <a:graphicFrameLocks noGrp="1"/>
              </p:cNvGraphicFramePr>
              <p:nvPr>
                <p:extLst>
                  <p:ext uri="{D42A27DB-BD31-4B8C-83A1-F6EECF244321}">
                    <p14:modId xmlns:p14="http://schemas.microsoft.com/office/powerpoint/2010/main" val="3345221928"/>
                  </p:ext>
                </p:extLst>
              </p:nvPr>
            </p:nvGraphicFramePr>
            <p:xfrm>
              <a:off x="1722329" y="2945057"/>
              <a:ext cx="1968071" cy="1029780"/>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tblGrid>
                  <a:tr h="1029780">
                    <a:tc>
                      <a:txBody>
                        <a:bodyPr/>
                        <a:lstStyle/>
                        <a:p>
                          <a:endParaRPr lang="en-US"/>
                        </a:p>
                      </a:txBody>
                      <a:tcPr>
                        <a:blipFill>
                          <a:blip r:embed="rId5"/>
                          <a:stretch>
                            <a:fillRect l="-641" r="-641" b="-6098"/>
                          </a:stretch>
                        </a:blipFill>
                      </a:tcPr>
                    </a:tc>
                    <a:extLst>
                      <a:ext uri="{0D108BD9-81ED-4DB2-BD59-A6C34878D82A}">
                        <a16:rowId xmlns:a16="http://schemas.microsoft.com/office/drawing/2014/main" val="1591725173"/>
                      </a:ext>
                    </a:extLst>
                  </a:tr>
                </a:tbl>
              </a:graphicData>
            </a:graphic>
          </p:graphicFrame>
        </mc:Fallback>
      </mc:AlternateContent>
      <p:sp>
        <p:nvSpPr>
          <p:cNvPr id="3" name="Slide Number Placeholder 2">
            <a:extLst>
              <a:ext uri="{FF2B5EF4-FFF2-40B4-BE49-F238E27FC236}">
                <a16:creationId xmlns:a16="http://schemas.microsoft.com/office/drawing/2014/main" id="{64A47AED-C715-9826-B3D4-D50E18CCD122}"/>
              </a:ext>
            </a:extLst>
          </p:cNvPr>
          <p:cNvSpPr>
            <a:spLocks noGrp="1"/>
          </p:cNvSpPr>
          <p:nvPr>
            <p:ph type="sldNum" sz="quarter" idx="12"/>
          </p:nvPr>
        </p:nvSpPr>
        <p:spPr/>
        <p:txBody>
          <a:bodyPr/>
          <a:lstStyle/>
          <a:p>
            <a:fld id="{59C26DE2-BFBF-B440-AF55-B2C5C80336AD}" type="slidenum">
              <a:rPr lang="en-US" smtClean="0"/>
              <a:t>33</a:t>
            </a:fld>
            <a:endParaRPr lang="en-US"/>
          </a:p>
        </p:txBody>
      </p:sp>
    </p:spTree>
    <p:extLst>
      <p:ext uri="{BB962C8B-B14F-4D97-AF65-F5344CB8AC3E}">
        <p14:creationId xmlns:p14="http://schemas.microsoft.com/office/powerpoint/2010/main" val="22565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18E9D-5E8F-8E82-4999-492CA9377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EA4DC-9998-A18D-28D2-0E382A274E83}"/>
              </a:ext>
            </a:extLst>
          </p:cNvPr>
          <p:cNvSpPr>
            <a:spLocks noGrp="1"/>
          </p:cNvSpPr>
          <p:nvPr>
            <p:ph type="title"/>
          </p:nvPr>
        </p:nvSpPr>
        <p:spPr/>
        <p:txBody>
          <a:bodyPr/>
          <a:lstStyle/>
          <a:p>
            <a:r>
              <a:rPr lang="en-US" dirty="0"/>
              <a:t>Multiplicity Codes </a:t>
            </a:r>
            <a:r>
              <a:rPr lang="en-US" sz="2800" dirty="0"/>
              <a:t>[KSY14]</a:t>
            </a:r>
          </a:p>
        </p:txBody>
      </p:sp>
      <p:cxnSp>
        <p:nvCxnSpPr>
          <p:cNvPr id="3" name="Straight Arrow Connector 2">
            <a:extLst>
              <a:ext uri="{FF2B5EF4-FFF2-40B4-BE49-F238E27FC236}">
                <a16:creationId xmlns:a16="http://schemas.microsoft.com/office/drawing/2014/main" id="{70B3017F-9555-3BFF-67A0-3BC924FBD6C2}"/>
              </a:ext>
            </a:extLst>
          </p:cNvPr>
          <p:cNvCxnSpPr>
            <a:cxnSpLocks/>
          </p:cNvCxnSpPr>
          <p:nvPr/>
        </p:nvCxnSpPr>
        <p:spPr>
          <a:xfrm>
            <a:off x="2728379" y="4149907"/>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Graphic 4" descr="Database outline">
            <a:extLst>
              <a:ext uri="{FF2B5EF4-FFF2-40B4-BE49-F238E27FC236}">
                <a16:creationId xmlns:a16="http://schemas.microsoft.com/office/drawing/2014/main" id="{99A93AD1-B6E0-63AE-ACED-01033878D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9560" y="4393192"/>
            <a:ext cx="757638" cy="75763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E677420-03F9-E1D2-CA44-0B7526A96E67}"/>
                  </a:ext>
                </a:extLst>
              </p:cNvPr>
              <p:cNvSpPr txBox="1"/>
              <p:nvPr/>
            </p:nvSpPr>
            <p:spPr>
              <a:xfrm>
                <a:off x="6096000" y="4279568"/>
                <a:ext cx="67325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latin typeface="Californian FB" panose="0207040306080B030204" pitchFamily="18" charset="77"/>
                </a:endParaRPr>
              </a:p>
            </p:txBody>
          </p:sp>
        </mc:Choice>
        <mc:Fallback xmlns="">
          <p:sp>
            <p:nvSpPr>
              <p:cNvPr id="6" name="TextBox 5">
                <a:extLst>
                  <a:ext uri="{FF2B5EF4-FFF2-40B4-BE49-F238E27FC236}">
                    <a16:creationId xmlns:a16="http://schemas.microsoft.com/office/drawing/2014/main" id="{4E677420-03F9-E1D2-CA44-0B7526A96E67}"/>
                  </a:ext>
                </a:extLst>
              </p:cNvPr>
              <p:cNvSpPr txBox="1">
                <a:spLocks noRot="1" noChangeAspect="1" noMove="1" noResize="1" noEditPoints="1" noAdjustHandles="1" noChangeArrowheads="1" noChangeShapeType="1" noTextEdit="1"/>
              </p:cNvSpPr>
              <p:nvPr/>
            </p:nvSpPr>
            <p:spPr>
              <a:xfrm>
                <a:off x="6096000" y="4279568"/>
                <a:ext cx="673254" cy="492443"/>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40A6339-D9E5-5E7F-9F9B-4371F9447D16}"/>
              </a:ext>
            </a:extLst>
          </p:cNvPr>
          <p:cNvCxnSpPr>
            <a:cxnSpLocks/>
          </p:cNvCxnSpPr>
          <p:nvPr/>
        </p:nvCxnSpPr>
        <p:spPr>
          <a:xfrm>
            <a:off x="4675411" y="4149907"/>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8" name="Graphic 7" descr="Database outline">
            <a:extLst>
              <a:ext uri="{FF2B5EF4-FFF2-40B4-BE49-F238E27FC236}">
                <a16:creationId xmlns:a16="http://schemas.microsoft.com/office/drawing/2014/main" id="{1B64A3D2-FC97-2B49-D51B-56CC54D9F2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6592" y="4393192"/>
            <a:ext cx="757638" cy="757638"/>
          </a:xfrm>
          <a:prstGeom prst="rect">
            <a:avLst/>
          </a:prstGeom>
        </p:spPr>
      </p:pic>
      <p:cxnSp>
        <p:nvCxnSpPr>
          <p:cNvPr id="9" name="Straight Arrow Connector 8">
            <a:extLst>
              <a:ext uri="{FF2B5EF4-FFF2-40B4-BE49-F238E27FC236}">
                <a16:creationId xmlns:a16="http://schemas.microsoft.com/office/drawing/2014/main" id="{AD596E61-EC5F-979F-DF4C-226E74DA7DAC}"/>
              </a:ext>
            </a:extLst>
          </p:cNvPr>
          <p:cNvCxnSpPr>
            <a:cxnSpLocks/>
          </p:cNvCxnSpPr>
          <p:nvPr/>
        </p:nvCxnSpPr>
        <p:spPr>
          <a:xfrm>
            <a:off x="8189843" y="4149907"/>
            <a:ext cx="0" cy="243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Graphic 9" descr="Database outline">
            <a:extLst>
              <a:ext uri="{FF2B5EF4-FFF2-40B4-BE49-F238E27FC236}">
                <a16:creationId xmlns:a16="http://schemas.microsoft.com/office/drawing/2014/main" id="{3584387C-21A3-7B63-B5DD-1F347D87DB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11024" y="4393192"/>
            <a:ext cx="757638" cy="757638"/>
          </a:xfrm>
          <a:prstGeom prst="rect">
            <a:avLst/>
          </a:prstGeom>
        </p:spPr>
      </p:pic>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5525E3B-DB20-0B00-14C6-E7867939C7BB}"/>
                  </a:ext>
                </a:extLst>
              </p:cNvPr>
              <p:cNvGraphicFramePr>
                <a:graphicFrameLocks noGrp="1"/>
              </p:cNvGraphicFramePr>
              <p:nvPr>
                <p:extLst>
                  <p:ext uri="{D42A27DB-BD31-4B8C-83A1-F6EECF244321}">
                    <p14:modId xmlns:p14="http://schemas.microsoft.com/office/powerpoint/2010/main" val="187351245"/>
                  </p:ext>
                </p:extLst>
              </p:nvPr>
            </p:nvGraphicFramePr>
            <p:xfrm>
              <a:off x="1722329" y="2945057"/>
              <a:ext cx="7269272" cy="1053211"/>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gridCol w="1938695">
                      <a:extLst>
                        <a:ext uri="{9D8B030D-6E8A-4147-A177-3AD203B41FA5}">
                          <a16:colId xmlns:a16="http://schemas.microsoft.com/office/drawing/2014/main" val="268660787"/>
                        </a:ext>
                      </a:extLst>
                    </a:gridCol>
                    <a:gridCol w="1586207">
                      <a:extLst>
                        <a:ext uri="{9D8B030D-6E8A-4147-A177-3AD203B41FA5}">
                          <a16:colId xmlns:a16="http://schemas.microsoft.com/office/drawing/2014/main" val="484455425"/>
                        </a:ext>
                      </a:extLst>
                    </a:gridCol>
                    <a:gridCol w="1776299">
                      <a:extLst>
                        <a:ext uri="{9D8B030D-6E8A-4147-A177-3AD203B41FA5}">
                          <a16:colId xmlns:a16="http://schemas.microsoft.com/office/drawing/2014/main" val="3922864580"/>
                        </a:ext>
                      </a:extLst>
                    </a:gridCol>
                  </a:tblGrid>
                  <a:tr h="48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1,1</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1,2</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(1,2)</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(1,2)</m:t>
                                </m:r>
                              </m:oMath>
                            </m:oMathPara>
                          </a14:m>
                          <a:endParaRPr lang="en-US" sz="2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solidFill>
                              <a:schemeClr val="tx1"/>
                            </a:solidFill>
                          </a:endParaRPr>
                        </a:p>
                        <a:p>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𝑞</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𝑞</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txBody>
                      <a:tcPr/>
                    </a:tc>
                    <a:extLst>
                      <a:ext uri="{0D108BD9-81ED-4DB2-BD59-A6C34878D82A}">
                        <a16:rowId xmlns:a16="http://schemas.microsoft.com/office/drawing/2014/main" val="1591725173"/>
                      </a:ext>
                    </a:extLst>
                  </a:tr>
                </a:tbl>
              </a:graphicData>
            </a:graphic>
          </p:graphicFrame>
        </mc:Choice>
        <mc:Fallback xmlns="">
          <p:graphicFrame>
            <p:nvGraphicFramePr>
              <p:cNvPr id="11" name="Table 10">
                <a:extLst>
                  <a:ext uri="{FF2B5EF4-FFF2-40B4-BE49-F238E27FC236}">
                    <a16:creationId xmlns:a16="http://schemas.microsoft.com/office/drawing/2014/main" id="{A5525E3B-DB20-0B00-14C6-E7867939C7BB}"/>
                  </a:ext>
                </a:extLst>
              </p:cNvPr>
              <p:cNvGraphicFramePr>
                <a:graphicFrameLocks noGrp="1"/>
              </p:cNvGraphicFramePr>
              <p:nvPr>
                <p:extLst>
                  <p:ext uri="{D42A27DB-BD31-4B8C-83A1-F6EECF244321}">
                    <p14:modId xmlns:p14="http://schemas.microsoft.com/office/powerpoint/2010/main" val="187351245"/>
                  </p:ext>
                </p:extLst>
              </p:nvPr>
            </p:nvGraphicFramePr>
            <p:xfrm>
              <a:off x="1722329" y="2945057"/>
              <a:ext cx="7269272" cy="1053211"/>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gridCol w="1938695">
                      <a:extLst>
                        <a:ext uri="{9D8B030D-6E8A-4147-A177-3AD203B41FA5}">
                          <a16:colId xmlns:a16="http://schemas.microsoft.com/office/drawing/2014/main" val="268660787"/>
                        </a:ext>
                      </a:extLst>
                    </a:gridCol>
                    <a:gridCol w="1586207">
                      <a:extLst>
                        <a:ext uri="{9D8B030D-6E8A-4147-A177-3AD203B41FA5}">
                          <a16:colId xmlns:a16="http://schemas.microsoft.com/office/drawing/2014/main" val="484455425"/>
                        </a:ext>
                      </a:extLst>
                    </a:gridCol>
                    <a:gridCol w="1776299">
                      <a:extLst>
                        <a:ext uri="{9D8B030D-6E8A-4147-A177-3AD203B41FA5}">
                          <a16:colId xmlns:a16="http://schemas.microsoft.com/office/drawing/2014/main" val="3922864580"/>
                        </a:ext>
                      </a:extLst>
                    </a:gridCol>
                  </a:tblGrid>
                  <a:tr h="1053211">
                    <a:tc>
                      <a:txBody>
                        <a:bodyPr/>
                        <a:lstStyle/>
                        <a:p>
                          <a:endParaRPr lang="en-US"/>
                        </a:p>
                      </a:txBody>
                      <a:tcPr>
                        <a:blipFill>
                          <a:blip r:embed="rId6"/>
                          <a:stretch>
                            <a:fillRect l="-645" r="-270968" b="-5952"/>
                          </a:stretch>
                        </a:blipFill>
                      </a:tcPr>
                    </a:tc>
                    <a:tc>
                      <a:txBody>
                        <a:bodyPr/>
                        <a:lstStyle/>
                        <a:p>
                          <a:endParaRPr lang="en-US"/>
                        </a:p>
                      </a:txBody>
                      <a:tcPr>
                        <a:blipFill>
                          <a:blip r:embed="rId6"/>
                          <a:stretch>
                            <a:fillRect l="-101961" r="-174510" b="-5952"/>
                          </a:stretch>
                        </a:blipFill>
                      </a:tcPr>
                    </a:tc>
                    <a:tc>
                      <a:txBody>
                        <a:bodyPr/>
                        <a:lstStyle/>
                        <a:p>
                          <a:endParaRPr lang="en-US"/>
                        </a:p>
                      </a:txBody>
                      <a:tcPr>
                        <a:blipFill>
                          <a:blip r:embed="rId6"/>
                          <a:stretch>
                            <a:fillRect l="-245238" r="-111905" b="-5952"/>
                          </a:stretch>
                        </a:blipFill>
                      </a:tcPr>
                    </a:tc>
                    <a:tc>
                      <a:txBody>
                        <a:bodyPr/>
                        <a:lstStyle/>
                        <a:p>
                          <a:endParaRPr lang="en-US"/>
                        </a:p>
                      </a:txBody>
                      <a:tcPr>
                        <a:blipFill>
                          <a:blip r:embed="rId6"/>
                          <a:stretch>
                            <a:fillRect l="-310714" r="-714" b="-5952"/>
                          </a:stretch>
                        </a:blipFill>
                      </a:tcPr>
                    </a:tc>
                    <a:extLst>
                      <a:ext uri="{0D108BD9-81ED-4DB2-BD59-A6C34878D82A}">
                        <a16:rowId xmlns:a16="http://schemas.microsoft.com/office/drawing/2014/main" val="1591725173"/>
                      </a:ext>
                    </a:extLst>
                  </a:tr>
                </a:tbl>
              </a:graphicData>
            </a:graphic>
          </p:graphicFrame>
        </mc:Fallback>
      </mc:AlternateContent>
      <p:sp>
        <p:nvSpPr>
          <p:cNvPr id="4" name="Slide Number Placeholder 3">
            <a:extLst>
              <a:ext uri="{FF2B5EF4-FFF2-40B4-BE49-F238E27FC236}">
                <a16:creationId xmlns:a16="http://schemas.microsoft.com/office/drawing/2014/main" id="{F98424F4-BAA2-5273-5A66-ED6890C3D6ED}"/>
              </a:ext>
            </a:extLst>
          </p:cNvPr>
          <p:cNvSpPr>
            <a:spLocks noGrp="1"/>
          </p:cNvSpPr>
          <p:nvPr>
            <p:ph type="sldNum" sz="quarter" idx="12"/>
          </p:nvPr>
        </p:nvSpPr>
        <p:spPr/>
        <p:txBody>
          <a:bodyPr/>
          <a:lstStyle/>
          <a:p>
            <a:fld id="{59C26DE2-BFBF-B440-AF55-B2C5C80336AD}" type="slidenum">
              <a:rPr lang="en-US" smtClean="0"/>
              <a:t>34</a:t>
            </a:fld>
            <a:endParaRPr lang="en-US"/>
          </a:p>
        </p:txBody>
      </p:sp>
    </p:spTree>
    <p:extLst>
      <p:ext uri="{BB962C8B-B14F-4D97-AF65-F5344CB8AC3E}">
        <p14:creationId xmlns:p14="http://schemas.microsoft.com/office/powerpoint/2010/main" val="52849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E8931-518C-BCED-D335-DA3279D0B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8B87A-9E10-6AEB-7664-66EA6442413C}"/>
              </a:ext>
            </a:extLst>
          </p:cNvPr>
          <p:cNvSpPr>
            <a:spLocks noGrp="1"/>
          </p:cNvSpPr>
          <p:nvPr>
            <p:ph type="title"/>
          </p:nvPr>
        </p:nvSpPr>
        <p:spPr/>
        <p:txBody>
          <a:bodyPr/>
          <a:lstStyle/>
          <a:p>
            <a:r>
              <a:rPr lang="en-US" dirty="0"/>
              <a:t>Multiplicity Codes </a:t>
            </a:r>
            <a:r>
              <a:rPr lang="en-US" sz="2800" dirty="0"/>
              <a:t>[KSY14]</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43A4E139-ACFF-D833-0415-385E5B980FF8}"/>
                  </a:ext>
                </a:extLst>
              </p:cNvPr>
              <p:cNvGraphicFramePr>
                <a:graphicFrameLocks noGrp="1"/>
              </p:cNvGraphicFramePr>
              <p:nvPr>
                <p:extLst>
                  <p:ext uri="{D42A27DB-BD31-4B8C-83A1-F6EECF244321}">
                    <p14:modId xmlns:p14="http://schemas.microsoft.com/office/powerpoint/2010/main" val="1239739806"/>
                  </p:ext>
                </p:extLst>
              </p:nvPr>
            </p:nvGraphicFramePr>
            <p:xfrm>
              <a:off x="1722329" y="2945057"/>
              <a:ext cx="7269272" cy="3508502"/>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gridCol w="1938695">
                      <a:extLst>
                        <a:ext uri="{9D8B030D-6E8A-4147-A177-3AD203B41FA5}">
                          <a16:colId xmlns:a16="http://schemas.microsoft.com/office/drawing/2014/main" val="268660787"/>
                        </a:ext>
                      </a:extLst>
                    </a:gridCol>
                    <a:gridCol w="1586207">
                      <a:extLst>
                        <a:ext uri="{9D8B030D-6E8A-4147-A177-3AD203B41FA5}">
                          <a16:colId xmlns:a16="http://schemas.microsoft.com/office/drawing/2014/main" val="484455425"/>
                        </a:ext>
                      </a:extLst>
                    </a:gridCol>
                    <a:gridCol w="1776299">
                      <a:extLst>
                        <a:ext uri="{9D8B030D-6E8A-4147-A177-3AD203B41FA5}">
                          <a16:colId xmlns:a16="http://schemas.microsoft.com/office/drawing/2014/main" val="3922864580"/>
                        </a:ext>
                      </a:extLst>
                    </a:gridCol>
                  </a:tblGrid>
                  <a:tr h="48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1,1</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(1,1)</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1,2</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(1,2)</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(1,2)</m:t>
                                </m:r>
                              </m:oMath>
                            </m:oMathPara>
                          </a14:m>
                          <a:endParaRPr lang="en-US" sz="20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solidFill>
                              <a:schemeClr val="tx1"/>
                            </a:solidFill>
                          </a:endParaRPr>
                        </a:p>
                        <a:p>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1,</m:t>
                                    </m:r>
                                    <m:r>
                                      <a:rPr lang="en-US" sz="2000" b="0" i="1" smtClean="0">
                                        <a:solidFill>
                                          <a:schemeClr val="tx1"/>
                                        </a:solidFill>
                                        <a:latin typeface="Cambria Math" panose="02040503050406030204" pitchFamily="18" charset="0"/>
                                      </a:rPr>
                                      <m:t>𝑞</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𝑞</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txBody>
                      <a:tcPr/>
                    </a:tc>
                    <a:extLst>
                      <a:ext uri="{0D108BD9-81ED-4DB2-BD59-A6C34878D82A}">
                        <a16:rowId xmlns:a16="http://schemas.microsoft.com/office/drawing/2014/main" val="1591725173"/>
                      </a:ext>
                    </a:extLst>
                  </a:tr>
                  <a:tr h="48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2,1</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𝑞</m:t>
                                        </m:r>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(2,1)</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(2,1)</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2,2</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𝑞</m:t>
                                        </m:r>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(2,2)</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(2,2)</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solidFill>
                              <a:schemeClr val="tx1"/>
                            </a:solidFill>
                          </a:endParaRPr>
                        </a:p>
                        <a:p>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𝑓</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𝑞</m:t>
                                    </m:r>
                                  </m:e>
                                </m:d>
                              </m:oMath>
                            </m:oMathPara>
                          </a14:m>
                          <a:endParaRPr lang="en-US" sz="2000" b="0" dirty="0">
                            <a:solidFill>
                              <a:schemeClr val="tx1"/>
                            </a:solidFill>
                          </a:endParaRP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E</m:t>
                                        </m:r>
                                      </m:e>
                                      <m:sub>
                                        <m:r>
                                          <a:rPr lang="en-US" sz="2000" b="0" i="1" smtClean="0">
                                            <a:latin typeface="Cambria Math" panose="02040503050406030204" pitchFamily="18" charset="0"/>
                                          </a:rPr>
                                          <m:t>2</m:t>
                                        </m:r>
                                        <m:r>
                                          <a:rPr lang="en-US" sz="2000" b="0" i="1" smtClean="0">
                                            <a:latin typeface="Cambria Math" panose="02040503050406030204" pitchFamily="18" charset="0"/>
                                          </a:rPr>
                                          <m:t>𝑞</m:t>
                                        </m:r>
                                      </m:sub>
                                    </m:sSub>
                                    <m:r>
                                      <a:rPr lang="en-US" sz="2000" b="0" i="1" smtClean="0">
                                        <a:latin typeface="Cambria Math" panose="02040503050406030204" pitchFamily="18" charset="0"/>
                                      </a:rPr>
                                      <m:t>= </m:t>
                                    </m:r>
                                    <m:r>
                                      <a:rPr lang="en-US" sz="2000" b="0" i="1" smtClean="0">
                                        <a:latin typeface="Cambria Math" panose="02040503050406030204" pitchFamily="18" charset="0"/>
                                      </a:rPr>
                                      <m:t>𝑓</m:t>
                                    </m:r>
                                  </m:e>
                                  <m:sub>
                                    <m:r>
                                      <a:rPr lang="en-US" sz="2000" b="0" i="1" smtClean="0">
                                        <a:latin typeface="Cambria Math" panose="02040503050406030204" pitchFamily="18" charset="0"/>
                                      </a:rPr>
                                      <m:t>𝑥</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𝑓</m:t>
                                    </m:r>
                                  </m:e>
                                  <m:sub>
                                    <m:r>
                                      <a:rPr lang="en-US" sz="2000" b="0" i="1" smtClean="0">
                                        <a:latin typeface="Cambria Math" panose="02040503050406030204" pitchFamily="18" charset="0"/>
                                      </a:rPr>
                                      <m:t>𝑦</m:t>
                                    </m:r>
                                  </m:sub>
                                  <m:sup>
                                    <m:r>
                                      <a:rPr lang="en-US" sz="2000" b="0" i="1" smtClean="0">
                                        <a:latin typeface="Cambria Math" panose="02040503050406030204" pitchFamily="18" charset="0"/>
                                      </a:rPr>
                                      <m:t>′</m:t>
                                    </m:r>
                                  </m:sup>
                                </m:sSubSup>
                                <m:r>
                                  <a:rPr lang="en-US" sz="2000" b="0" i="1" smtClean="0">
                                    <a:latin typeface="Cambria Math" panose="02040503050406030204" pitchFamily="18" charset="0"/>
                                  </a:rPr>
                                  <m:t>(2,</m:t>
                                </m:r>
                                <m:r>
                                  <a:rPr lang="en-US" sz="2000" b="0" i="1" smtClean="0">
                                    <a:latin typeface="Cambria Math" panose="02040503050406030204" pitchFamily="18" charset="0"/>
                                  </a:rPr>
                                  <m:t>𝑞</m:t>
                                </m:r>
                                <m:r>
                                  <a:rPr lang="en-US" sz="2000" b="0" i="1" smtClean="0">
                                    <a:latin typeface="Cambria Math" panose="02040503050406030204" pitchFamily="18" charset="0"/>
                                  </a:rPr>
                                  <m:t>)</m:t>
                                </m:r>
                              </m:oMath>
                            </m:oMathPara>
                          </a14:m>
                          <a:endParaRPr lang="en-US" sz="2000" b="0" dirty="0"/>
                        </a:p>
                      </a:txBody>
                      <a:tcPr/>
                    </a:tc>
                    <a:extLst>
                      <a:ext uri="{0D108BD9-81ED-4DB2-BD59-A6C34878D82A}">
                        <a16:rowId xmlns:a16="http://schemas.microsoft.com/office/drawing/2014/main" val="722196116"/>
                      </a:ext>
                    </a:extLst>
                  </a:tr>
                  <a:tr h="486482">
                    <a:tc>
                      <a:txBody>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solidFill>
                              <a:schemeClr val="tx1"/>
                            </a:solidFill>
                          </a:endParaRPr>
                        </a:p>
                        <a:p>
                          <a:endParaRPr lang="en-US" sz="2000" b="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p>
                      </a:txBody>
                      <a:tcPr/>
                    </a:tc>
                    <a:extLst>
                      <a:ext uri="{0D108BD9-81ED-4DB2-BD59-A6C34878D82A}">
                        <a16:rowId xmlns:a16="http://schemas.microsoft.com/office/drawing/2014/main" val="4074830922"/>
                      </a:ext>
                    </a:extLst>
                  </a:tr>
                  <a:tr h="4864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b="0" dirty="0">
                            <a:solidFill>
                              <a:schemeClr val="tx1"/>
                            </a:solidFill>
                          </a:endParaRPr>
                        </a:p>
                        <a:p>
                          <a:endParaRPr lang="en-US" sz="2000" b="0" dirty="0"/>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b="0" dirty="0"/>
                        </a:p>
                      </a:txBody>
                      <a:tcPr/>
                    </a:tc>
                    <a:extLst>
                      <a:ext uri="{0D108BD9-81ED-4DB2-BD59-A6C34878D82A}">
                        <a16:rowId xmlns:a16="http://schemas.microsoft.com/office/drawing/2014/main" val="1193764298"/>
                      </a:ext>
                    </a:extLst>
                  </a:tr>
                </a:tbl>
              </a:graphicData>
            </a:graphic>
          </p:graphicFrame>
        </mc:Choice>
        <mc:Fallback xmlns="">
          <p:graphicFrame>
            <p:nvGraphicFramePr>
              <p:cNvPr id="4" name="Table 3">
                <a:extLst>
                  <a:ext uri="{FF2B5EF4-FFF2-40B4-BE49-F238E27FC236}">
                    <a16:creationId xmlns:a16="http://schemas.microsoft.com/office/drawing/2014/main" id="{43A4E139-ACFF-D833-0415-385E5B980FF8}"/>
                  </a:ext>
                </a:extLst>
              </p:cNvPr>
              <p:cNvGraphicFramePr>
                <a:graphicFrameLocks noGrp="1"/>
              </p:cNvGraphicFramePr>
              <p:nvPr>
                <p:extLst>
                  <p:ext uri="{D42A27DB-BD31-4B8C-83A1-F6EECF244321}">
                    <p14:modId xmlns:p14="http://schemas.microsoft.com/office/powerpoint/2010/main" val="1239739806"/>
                  </p:ext>
                </p:extLst>
              </p:nvPr>
            </p:nvGraphicFramePr>
            <p:xfrm>
              <a:off x="1722329" y="2945057"/>
              <a:ext cx="7269272" cy="3508502"/>
            </p:xfrm>
            <a:graphic>
              <a:graphicData uri="http://schemas.openxmlformats.org/drawingml/2006/table">
                <a:tbl>
                  <a:tblPr firstRow="1" bandRow="1">
                    <a:tableStyleId>{8A107856-5554-42FB-B03E-39F5DBC370BA}</a:tableStyleId>
                  </a:tblPr>
                  <a:tblGrid>
                    <a:gridCol w="1968071">
                      <a:extLst>
                        <a:ext uri="{9D8B030D-6E8A-4147-A177-3AD203B41FA5}">
                          <a16:colId xmlns:a16="http://schemas.microsoft.com/office/drawing/2014/main" val="1111643069"/>
                        </a:ext>
                      </a:extLst>
                    </a:gridCol>
                    <a:gridCol w="1938695">
                      <a:extLst>
                        <a:ext uri="{9D8B030D-6E8A-4147-A177-3AD203B41FA5}">
                          <a16:colId xmlns:a16="http://schemas.microsoft.com/office/drawing/2014/main" val="268660787"/>
                        </a:ext>
                      </a:extLst>
                    </a:gridCol>
                    <a:gridCol w="1586207">
                      <a:extLst>
                        <a:ext uri="{9D8B030D-6E8A-4147-A177-3AD203B41FA5}">
                          <a16:colId xmlns:a16="http://schemas.microsoft.com/office/drawing/2014/main" val="484455425"/>
                        </a:ext>
                      </a:extLst>
                    </a:gridCol>
                    <a:gridCol w="1776299">
                      <a:extLst>
                        <a:ext uri="{9D8B030D-6E8A-4147-A177-3AD203B41FA5}">
                          <a16:colId xmlns:a16="http://schemas.microsoft.com/office/drawing/2014/main" val="3922864580"/>
                        </a:ext>
                      </a:extLst>
                    </a:gridCol>
                  </a:tblGrid>
                  <a:tr h="1053211">
                    <a:tc>
                      <a:txBody>
                        <a:bodyPr/>
                        <a:lstStyle/>
                        <a:p>
                          <a:endParaRPr lang="en-US"/>
                        </a:p>
                      </a:txBody>
                      <a:tcPr>
                        <a:blipFill>
                          <a:blip r:embed="rId3"/>
                          <a:stretch>
                            <a:fillRect l="-645" r="-270968" b="-236145"/>
                          </a:stretch>
                        </a:blipFill>
                      </a:tcPr>
                    </a:tc>
                    <a:tc>
                      <a:txBody>
                        <a:bodyPr/>
                        <a:lstStyle/>
                        <a:p>
                          <a:endParaRPr lang="en-US"/>
                        </a:p>
                      </a:txBody>
                      <a:tcPr>
                        <a:blipFill>
                          <a:blip r:embed="rId3"/>
                          <a:stretch>
                            <a:fillRect l="-101961" r="-174510" b="-236145"/>
                          </a:stretch>
                        </a:blipFill>
                      </a:tcPr>
                    </a:tc>
                    <a:tc>
                      <a:txBody>
                        <a:bodyPr/>
                        <a:lstStyle/>
                        <a:p>
                          <a:endParaRPr lang="en-US"/>
                        </a:p>
                      </a:txBody>
                      <a:tcPr>
                        <a:blipFill>
                          <a:blip r:embed="rId3"/>
                          <a:stretch>
                            <a:fillRect l="-245238" r="-111905" b="-236145"/>
                          </a:stretch>
                        </a:blipFill>
                      </a:tcPr>
                    </a:tc>
                    <a:tc>
                      <a:txBody>
                        <a:bodyPr/>
                        <a:lstStyle/>
                        <a:p>
                          <a:endParaRPr lang="en-US"/>
                        </a:p>
                      </a:txBody>
                      <a:tcPr>
                        <a:blipFill>
                          <a:blip r:embed="rId3"/>
                          <a:stretch>
                            <a:fillRect l="-310714" r="-714" b="-236145"/>
                          </a:stretch>
                        </a:blipFill>
                      </a:tcPr>
                    </a:tc>
                    <a:extLst>
                      <a:ext uri="{0D108BD9-81ED-4DB2-BD59-A6C34878D82A}">
                        <a16:rowId xmlns:a16="http://schemas.microsoft.com/office/drawing/2014/main" val="1591725173"/>
                      </a:ext>
                    </a:extLst>
                  </a:tr>
                  <a:tr h="1053211">
                    <a:tc>
                      <a:txBody>
                        <a:bodyPr/>
                        <a:lstStyle/>
                        <a:p>
                          <a:endParaRPr lang="en-US"/>
                        </a:p>
                      </a:txBody>
                      <a:tcPr>
                        <a:blipFill>
                          <a:blip r:embed="rId3"/>
                          <a:stretch>
                            <a:fillRect l="-645" t="-98810" r="-270968" b="-133333"/>
                          </a:stretch>
                        </a:blipFill>
                      </a:tcPr>
                    </a:tc>
                    <a:tc>
                      <a:txBody>
                        <a:bodyPr/>
                        <a:lstStyle/>
                        <a:p>
                          <a:endParaRPr lang="en-US"/>
                        </a:p>
                      </a:txBody>
                      <a:tcPr>
                        <a:blipFill>
                          <a:blip r:embed="rId3"/>
                          <a:stretch>
                            <a:fillRect l="-101961" t="-98810" r="-174510" b="-133333"/>
                          </a:stretch>
                        </a:blipFill>
                      </a:tcPr>
                    </a:tc>
                    <a:tc>
                      <a:txBody>
                        <a:bodyPr/>
                        <a:lstStyle/>
                        <a:p>
                          <a:endParaRPr lang="en-US"/>
                        </a:p>
                      </a:txBody>
                      <a:tcPr>
                        <a:blipFill>
                          <a:blip r:embed="rId3"/>
                          <a:stretch>
                            <a:fillRect l="-245238" t="-98810" r="-111905" b="-133333"/>
                          </a:stretch>
                        </a:blipFill>
                      </a:tcPr>
                    </a:tc>
                    <a:tc>
                      <a:txBody>
                        <a:bodyPr/>
                        <a:lstStyle/>
                        <a:p>
                          <a:endParaRPr lang="en-US"/>
                        </a:p>
                      </a:txBody>
                      <a:tcPr>
                        <a:blipFill>
                          <a:blip r:embed="rId3"/>
                          <a:stretch>
                            <a:fillRect l="-310714" t="-98810" r="-714" b="-133333"/>
                          </a:stretch>
                        </a:blipFill>
                      </a:tcPr>
                    </a:tc>
                    <a:extLst>
                      <a:ext uri="{0D108BD9-81ED-4DB2-BD59-A6C34878D82A}">
                        <a16:rowId xmlns:a16="http://schemas.microsoft.com/office/drawing/2014/main" val="722196116"/>
                      </a:ext>
                    </a:extLst>
                  </a:tr>
                  <a:tr h="701040">
                    <a:tc>
                      <a:txBody>
                        <a:bodyPr/>
                        <a:lstStyle/>
                        <a:p>
                          <a:endParaRPr lang="en-US"/>
                        </a:p>
                      </a:txBody>
                      <a:tcPr>
                        <a:blipFill>
                          <a:blip r:embed="rId3"/>
                          <a:stretch>
                            <a:fillRect l="-645" t="-303636" r="-270968" b="-103636"/>
                          </a:stretch>
                        </a:blipFill>
                      </a:tcPr>
                    </a:tc>
                    <a:tc>
                      <a:txBody>
                        <a:bodyPr/>
                        <a:lstStyle/>
                        <a:p>
                          <a:endParaRPr lang="en-US"/>
                        </a:p>
                      </a:txBody>
                      <a:tcPr>
                        <a:blipFill>
                          <a:blip r:embed="rId3"/>
                          <a:stretch>
                            <a:fillRect l="-101961" t="-303636" r="-174510" b="-103636"/>
                          </a:stretch>
                        </a:blipFill>
                      </a:tcPr>
                    </a:tc>
                    <a:tc>
                      <a:txBody>
                        <a:bodyPr/>
                        <a:lstStyle/>
                        <a:p>
                          <a:endParaRPr lang="en-US"/>
                        </a:p>
                      </a:txBody>
                      <a:tcPr>
                        <a:blipFill>
                          <a:blip r:embed="rId3"/>
                          <a:stretch>
                            <a:fillRect l="-245238" t="-303636" r="-111905" b="-103636"/>
                          </a:stretch>
                        </a:blipFill>
                      </a:tcPr>
                    </a:tc>
                    <a:tc>
                      <a:txBody>
                        <a:bodyPr/>
                        <a:lstStyle/>
                        <a:p>
                          <a:endParaRPr lang="en-US"/>
                        </a:p>
                      </a:txBody>
                      <a:tcPr>
                        <a:blipFill>
                          <a:blip r:embed="rId3"/>
                          <a:stretch>
                            <a:fillRect l="-310714" t="-303636" r="-714" b="-103636"/>
                          </a:stretch>
                        </a:blipFill>
                      </a:tcPr>
                    </a:tc>
                    <a:extLst>
                      <a:ext uri="{0D108BD9-81ED-4DB2-BD59-A6C34878D82A}">
                        <a16:rowId xmlns:a16="http://schemas.microsoft.com/office/drawing/2014/main" val="4074830922"/>
                      </a:ext>
                    </a:extLst>
                  </a:tr>
                  <a:tr h="701040">
                    <a:tc>
                      <a:txBody>
                        <a:bodyPr/>
                        <a:lstStyle/>
                        <a:p>
                          <a:endParaRPr lang="en-US"/>
                        </a:p>
                      </a:txBody>
                      <a:tcPr>
                        <a:blipFill>
                          <a:blip r:embed="rId3"/>
                          <a:stretch>
                            <a:fillRect l="-645" t="-396429" r="-270968" b="-1786"/>
                          </a:stretch>
                        </a:blipFill>
                      </a:tcPr>
                    </a:tc>
                    <a:tc>
                      <a:txBody>
                        <a:bodyPr/>
                        <a:lstStyle/>
                        <a:p>
                          <a:endParaRPr lang="en-US"/>
                        </a:p>
                      </a:txBody>
                      <a:tcPr>
                        <a:blipFill>
                          <a:blip r:embed="rId3"/>
                          <a:stretch>
                            <a:fillRect l="-101961" t="-396429" r="-174510" b="-1786"/>
                          </a:stretch>
                        </a:blipFill>
                      </a:tcPr>
                    </a:tc>
                    <a:tc>
                      <a:txBody>
                        <a:bodyPr/>
                        <a:lstStyle/>
                        <a:p>
                          <a:endParaRPr lang="en-US"/>
                        </a:p>
                      </a:txBody>
                      <a:tcPr>
                        <a:blipFill>
                          <a:blip r:embed="rId3"/>
                          <a:stretch>
                            <a:fillRect l="-245238" t="-396429" r="-111905" b="-1786"/>
                          </a:stretch>
                        </a:blipFill>
                      </a:tcPr>
                    </a:tc>
                    <a:tc>
                      <a:txBody>
                        <a:bodyPr/>
                        <a:lstStyle/>
                        <a:p>
                          <a:endParaRPr lang="en-US"/>
                        </a:p>
                      </a:txBody>
                      <a:tcPr>
                        <a:blipFill>
                          <a:blip r:embed="rId3"/>
                          <a:stretch>
                            <a:fillRect l="-310714" t="-396429" r="-714" b="-1786"/>
                          </a:stretch>
                        </a:blipFill>
                      </a:tcPr>
                    </a:tc>
                    <a:extLst>
                      <a:ext uri="{0D108BD9-81ED-4DB2-BD59-A6C34878D82A}">
                        <a16:rowId xmlns:a16="http://schemas.microsoft.com/office/drawing/2014/main" val="1193764298"/>
                      </a:ext>
                    </a:extLst>
                  </a:tr>
                </a:tbl>
              </a:graphicData>
            </a:graphic>
          </p:graphicFrame>
        </mc:Fallback>
      </mc:AlternateContent>
      <p:sp>
        <p:nvSpPr>
          <p:cNvPr id="5" name="TextBox 4">
            <a:extLst>
              <a:ext uri="{FF2B5EF4-FFF2-40B4-BE49-F238E27FC236}">
                <a16:creationId xmlns:a16="http://schemas.microsoft.com/office/drawing/2014/main" id="{6AB4E32D-7E4A-8F11-230F-E588F7D522D0}"/>
              </a:ext>
            </a:extLst>
          </p:cNvPr>
          <p:cNvSpPr txBox="1"/>
          <p:nvPr/>
        </p:nvSpPr>
        <p:spPr>
          <a:xfrm>
            <a:off x="232269" y="1547468"/>
            <a:ext cx="4339731" cy="830997"/>
          </a:xfrm>
          <a:prstGeom prst="rect">
            <a:avLst/>
          </a:prstGeom>
          <a:noFill/>
          <a:ln>
            <a:solidFill>
              <a:schemeClr val="accent6">
                <a:lumMod val="50000"/>
              </a:schemeClr>
            </a:solidFill>
          </a:ln>
        </p:spPr>
        <p:txBody>
          <a:bodyPr wrap="square" rtlCol="0">
            <a:spAutoFit/>
          </a:bodyPr>
          <a:lstStyle/>
          <a:p>
            <a:r>
              <a:rPr lang="en-US" sz="2400" dirty="0">
                <a:latin typeface="Californian FB" panose="0207040306080B030204" pitchFamily="18" charset="77"/>
              </a:rPr>
              <a:t>Derivatives provide redundancy ⇒ Good distance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E4E2FC-B39D-CEB5-103D-977DE5B965D4}"/>
                  </a:ext>
                </a:extLst>
              </p:cNvPr>
              <p:cNvSpPr txBox="1"/>
              <p:nvPr/>
            </p:nvSpPr>
            <p:spPr>
              <a:xfrm>
                <a:off x="7478039" y="1453019"/>
                <a:ext cx="4481692" cy="830997"/>
              </a:xfrm>
              <a:prstGeom prst="rect">
                <a:avLst/>
              </a:prstGeom>
              <a:noFill/>
              <a:ln>
                <a:solidFill>
                  <a:schemeClr val="accent6">
                    <a:lumMod val="50000"/>
                  </a:schemeClr>
                </a:solidFill>
              </a:ln>
            </p:spPr>
            <p:txBody>
              <a:bodyPr wrap="square" rtlCol="0">
                <a:spAutoFit/>
              </a:bodyPr>
              <a:lstStyle/>
              <a:p>
                <a:r>
                  <a:rPr lang="en-US" sz="2400" dirty="0">
                    <a:latin typeface="Californian FB" panose="0207040306080B030204" pitchFamily="18" charset="77"/>
                  </a:rPr>
                  <a:t>Degree of </a:t>
                </a:r>
                <a14:m>
                  <m:oMath xmlns:m="http://schemas.openxmlformats.org/officeDocument/2006/math">
                    <m:r>
                      <a:rPr lang="en-US" sz="2400" b="0" i="1" smtClean="0">
                        <a:latin typeface="Cambria Math" panose="02040503050406030204" pitchFamily="18" charset="0"/>
                      </a:rPr>
                      <m:t>𝑓</m:t>
                    </m:r>
                  </m:oMath>
                </a14:m>
                <a:r>
                  <a:rPr lang="en-US" sz="2400" dirty="0">
                    <a:latin typeface="Californian FB" panose="0207040306080B030204" pitchFamily="18" charset="77"/>
                  </a:rPr>
                  <a:t> along any line is </a:t>
                </a:r>
                <a14:m>
                  <m:oMath xmlns:m="http://schemas.openxmlformats.org/officeDocument/2006/math">
                    <m:r>
                      <a:rPr lang="en-US" sz="2400" b="0" i="1" smtClean="0">
                        <a:latin typeface="Cambria Math" panose="02040503050406030204" pitchFamily="18" charset="0"/>
                      </a:rPr>
                      <m:t>𝑑</m:t>
                    </m:r>
                  </m:oMath>
                </a14:m>
                <a:r>
                  <a:rPr lang="en-US" sz="2400" dirty="0">
                    <a:latin typeface="Californian FB" panose="0207040306080B030204" pitchFamily="18" charset="77"/>
                  </a:rPr>
                  <a:t> ⇒</a:t>
                </a:r>
              </a:p>
              <a:p>
                <a:r>
                  <a:rPr lang="en-US" sz="2400" dirty="0">
                    <a:latin typeface="Californian FB" panose="0207040306080B030204" pitchFamily="18" charset="77"/>
                  </a:rPr>
                  <a:t>Good local correction</a:t>
                </a:r>
              </a:p>
            </p:txBody>
          </p:sp>
        </mc:Choice>
        <mc:Fallback xmlns="">
          <p:sp>
            <p:nvSpPr>
              <p:cNvPr id="7" name="TextBox 6">
                <a:extLst>
                  <a:ext uri="{FF2B5EF4-FFF2-40B4-BE49-F238E27FC236}">
                    <a16:creationId xmlns:a16="http://schemas.microsoft.com/office/drawing/2014/main" id="{F4E4E2FC-B39D-CEB5-103D-977DE5B965D4}"/>
                  </a:ext>
                </a:extLst>
              </p:cNvPr>
              <p:cNvSpPr txBox="1">
                <a:spLocks noRot="1" noChangeAspect="1" noMove="1" noResize="1" noEditPoints="1" noAdjustHandles="1" noChangeArrowheads="1" noChangeShapeType="1" noTextEdit="1"/>
              </p:cNvSpPr>
              <p:nvPr/>
            </p:nvSpPr>
            <p:spPr>
              <a:xfrm>
                <a:off x="7478039" y="1453019"/>
                <a:ext cx="4481692" cy="830997"/>
              </a:xfrm>
              <a:prstGeom prst="rect">
                <a:avLst/>
              </a:prstGeom>
              <a:blipFill>
                <a:blip r:embed="rId4"/>
                <a:stretch>
                  <a:fillRect l="-1972" t="-4412" b="-13235"/>
                </a:stretch>
              </a:blipFill>
              <a:ln>
                <a:solidFill>
                  <a:schemeClr val="accent6">
                    <a:lumMod val="50000"/>
                  </a:schemeClr>
                </a:solidFill>
              </a:ln>
            </p:spPr>
            <p:txBody>
              <a:bodyPr/>
              <a:lstStyle/>
              <a:p>
                <a:r>
                  <a:rPr lang="en-US">
                    <a:noFill/>
                  </a:rPr>
                  <a:t> </a:t>
                </a:r>
              </a:p>
            </p:txBody>
          </p:sp>
        </mc:Fallback>
      </mc:AlternateContent>
      <p:sp>
        <p:nvSpPr>
          <p:cNvPr id="8" name="Multiply 7">
            <a:extLst>
              <a:ext uri="{FF2B5EF4-FFF2-40B4-BE49-F238E27FC236}">
                <a16:creationId xmlns:a16="http://schemas.microsoft.com/office/drawing/2014/main" id="{1586DFC2-3324-FB5C-774E-4BB4FE298981}"/>
              </a:ext>
            </a:extLst>
          </p:cNvPr>
          <p:cNvSpPr/>
          <p:nvPr/>
        </p:nvSpPr>
        <p:spPr>
          <a:xfrm>
            <a:off x="7195104" y="3039506"/>
            <a:ext cx="984574" cy="867836"/>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E9953E4-B27A-6C73-8C42-1183320AA2EA}"/>
                  </a:ext>
                </a:extLst>
              </p:cNvPr>
              <p:cNvSpPr txBox="1"/>
              <p:nvPr/>
            </p:nvSpPr>
            <p:spPr>
              <a:xfrm>
                <a:off x="9142986" y="2945056"/>
                <a:ext cx="2932103" cy="1938992"/>
              </a:xfrm>
              <a:prstGeom prst="rect">
                <a:avLst/>
              </a:prstGeom>
              <a:noFill/>
            </p:spPr>
            <p:txBody>
              <a:bodyPr wrap="square" rtlCol="0">
                <a:spAutoFit/>
              </a:bodyPr>
              <a:lstStyle/>
              <a:p>
                <a:r>
                  <a:rPr lang="en-US" sz="2400" dirty="0">
                    <a:latin typeface="Californian FB" panose="0207040306080B030204" pitchFamily="18" charset="77"/>
                  </a:rPr>
                  <a: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(1,</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r>
                  <a:rPr lang="en-US" sz="2400" dirty="0">
                    <a:latin typeface="Californian FB" panose="0207040306080B030204" pitchFamily="18" charset="77"/>
                  </a:rPr>
                  <a:t> has degree </a:t>
                </a:r>
                <a14:m>
                  <m:oMath xmlns:m="http://schemas.openxmlformats.org/officeDocument/2006/math">
                    <m:r>
                      <a:rPr lang="en-US" sz="2400" i="1">
                        <a:latin typeface="Cambria Math" panose="02040503050406030204" pitchFamily="18" charset="0"/>
                      </a:rPr>
                      <m:t>𝑑</m:t>
                    </m:r>
                  </m:oMath>
                </a14:m>
                <a:r>
                  <a:rPr lang="en-US" sz="2400" dirty="0">
                    <a:latin typeface="Californian FB" panose="0207040306080B030204" pitchFamily="18" charset="77"/>
                  </a:rPr>
                  <a:t> : Can repair by querying </a:t>
                </a:r>
                <a14:m>
                  <m:oMath xmlns:m="http://schemas.openxmlformats.org/officeDocument/2006/math">
                    <m:r>
                      <a:rPr lang="en-US" sz="2400" i="1">
                        <a:latin typeface="Cambria Math" panose="02040503050406030204" pitchFamily="18" charset="0"/>
                      </a:rPr>
                      <m:t>𝑑</m:t>
                    </m:r>
                    <m:r>
                      <a:rPr lang="en-US" sz="2400" i="1">
                        <a:latin typeface="Cambria Math" panose="02040503050406030204" pitchFamily="18" charset="0"/>
                      </a:rPr>
                      <m:t>+1</m:t>
                    </m:r>
                  </m:oMath>
                </a14:m>
                <a:r>
                  <a:rPr lang="en-US" sz="2400" dirty="0">
                    <a:latin typeface="Californian FB" panose="0207040306080B030204" pitchFamily="18" charset="77"/>
                  </a:rPr>
                  <a:t> symbols on this line</a:t>
                </a:r>
              </a:p>
              <a:p>
                <a:r>
                  <a:rPr lang="en-US" sz="2400" dirty="0">
                    <a:latin typeface="Californian FB" panose="0207040306080B030204" pitchFamily="18" charset="77"/>
                  </a:rPr>
                  <a:t> </a:t>
                </a:r>
              </a:p>
            </p:txBody>
          </p:sp>
        </mc:Choice>
        <mc:Fallback xmlns="">
          <p:sp>
            <p:nvSpPr>
              <p:cNvPr id="9" name="TextBox 8">
                <a:extLst>
                  <a:ext uri="{FF2B5EF4-FFF2-40B4-BE49-F238E27FC236}">
                    <a16:creationId xmlns:a16="http://schemas.microsoft.com/office/drawing/2014/main" id="{CE9953E4-B27A-6C73-8C42-1183320AA2EA}"/>
                  </a:ext>
                </a:extLst>
              </p:cNvPr>
              <p:cNvSpPr txBox="1">
                <a:spLocks noRot="1" noChangeAspect="1" noMove="1" noResize="1" noEditPoints="1" noAdjustHandles="1" noChangeArrowheads="1" noChangeShapeType="1" noTextEdit="1"/>
              </p:cNvSpPr>
              <p:nvPr/>
            </p:nvSpPr>
            <p:spPr>
              <a:xfrm>
                <a:off x="9142986" y="2945056"/>
                <a:ext cx="2932103" cy="1938992"/>
              </a:xfrm>
              <a:prstGeom prst="rect">
                <a:avLst/>
              </a:prstGeom>
              <a:blipFill>
                <a:blip r:embed="rId5"/>
                <a:stretch>
                  <a:fillRect l="-3463" t="-1948" r="-3463"/>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7332D967-00A6-1C3A-1BD8-578F7E47CD22}"/>
              </a:ext>
            </a:extLst>
          </p:cNvPr>
          <p:cNvSpPr/>
          <p:nvPr/>
        </p:nvSpPr>
        <p:spPr>
          <a:xfrm>
            <a:off x="2361974" y="2982635"/>
            <a:ext cx="6617876" cy="326045"/>
          </a:xfrm>
          <a:prstGeom prst="roundRect">
            <a:avLst/>
          </a:prstGeom>
          <a:solidFill>
            <a:schemeClr val="accent6">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83E33CF4-9F00-BD4A-8554-F0986276CBDD}"/>
              </a:ext>
            </a:extLst>
          </p:cNvPr>
          <p:cNvSpPr/>
          <p:nvPr/>
        </p:nvSpPr>
        <p:spPr>
          <a:xfrm rot="19983935">
            <a:off x="2361974" y="4580040"/>
            <a:ext cx="6617876" cy="326045"/>
          </a:xfrm>
          <a:prstGeom prst="roundRect">
            <a:avLst/>
          </a:prstGeom>
          <a:solidFill>
            <a:schemeClr val="accent6">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99C0F18-7501-6D3F-53BB-88A067D3B6BC}"/>
              </a:ext>
            </a:extLst>
          </p:cNvPr>
          <p:cNvSpPr/>
          <p:nvPr/>
        </p:nvSpPr>
        <p:spPr>
          <a:xfrm rot="16200000">
            <a:off x="6403198" y="4547880"/>
            <a:ext cx="3531693" cy="326045"/>
          </a:xfrm>
          <a:prstGeom prst="roundRect">
            <a:avLst/>
          </a:prstGeom>
          <a:solidFill>
            <a:schemeClr val="accent6">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7AB11753-C462-B190-4383-E1EC66948A93}"/>
              </a:ext>
            </a:extLst>
          </p:cNvPr>
          <p:cNvSpPr>
            <a:spLocks noGrp="1"/>
          </p:cNvSpPr>
          <p:nvPr>
            <p:ph type="sldNum" sz="quarter" idx="12"/>
          </p:nvPr>
        </p:nvSpPr>
        <p:spPr/>
        <p:txBody>
          <a:bodyPr/>
          <a:lstStyle/>
          <a:p>
            <a:fld id="{59C26DE2-BFBF-B440-AF55-B2C5C80336AD}" type="slidenum">
              <a:rPr lang="en-US" smtClean="0"/>
              <a:t>35</a:t>
            </a:fld>
            <a:endParaRPr lang="en-US"/>
          </a:p>
        </p:txBody>
      </p:sp>
    </p:spTree>
    <p:extLst>
      <p:ext uri="{BB962C8B-B14F-4D97-AF65-F5344CB8AC3E}">
        <p14:creationId xmlns:p14="http://schemas.microsoft.com/office/powerpoint/2010/main" val="146202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3" grpId="0" animBg="1"/>
      <p:bldP spid="6"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29A8A-67DB-FED5-46C9-FAD583B98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91A14-E322-18EA-F4D1-E13567467CD7}"/>
              </a:ext>
            </a:extLst>
          </p:cNvPr>
          <p:cNvSpPr>
            <a:spLocks noGrp="1"/>
          </p:cNvSpPr>
          <p:nvPr>
            <p:ph type="title"/>
          </p:nvPr>
        </p:nvSpPr>
        <p:spPr/>
        <p:txBody>
          <a:bodyPr/>
          <a:lstStyle/>
          <a:p>
            <a:r>
              <a:rPr lang="en-US" dirty="0"/>
              <a:t>Our Construction: Building Blocks</a:t>
            </a:r>
          </a:p>
        </p:txBody>
      </p:sp>
      <p:sp>
        <p:nvSpPr>
          <p:cNvPr id="3" name="Content Placeholder 2">
            <a:extLst>
              <a:ext uri="{FF2B5EF4-FFF2-40B4-BE49-F238E27FC236}">
                <a16:creationId xmlns:a16="http://schemas.microsoft.com/office/drawing/2014/main" id="{18207F06-9FCA-B670-1534-C0D624170E79}"/>
              </a:ext>
            </a:extLst>
          </p:cNvPr>
          <p:cNvSpPr>
            <a:spLocks noGrp="1"/>
          </p:cNvSpPr>
          <p:nvPr>
            <p:ph idx="1"/>
          </p:nvPr>
        </p:nvSpPr>
        <p:spPr/>
        <p:txBody>
          <a:bodyPr/>
          <a:lstStyle/>
          <a:p>
            <a:pPr>
              <a:lnSpc>
                <a:spcPct val="150000"/>
              </a:lnSpc>
            </a:pPr>
            <a:r>
              <a:rPr lang="en-US" dirty="0"/>
              <a:t>New DAS framework from</a:t>
            </a:r>
          </a:p>
          <a:p>
            <a:pPr marL="0" indent="0">
              <a:lnSpc>
                <a:spcPct val="150000"/>
              </a:lnSpc>
              <a:buNone/>
            </a:pPr>
            <a:endParaRPr lang="en-US" dirty="0"/>
          </a:p>
          <a:p>
            <a:pPr>
              <a:lnSpc>
                <a:spcPct val="150000"/>
              </a:lnSpc>
            </a:pPr>
            <a:r>
              <a:rPr lang="en-US" dirty="0"/>
              <a:t>Apply framework to:</a:t>
            </a:r>
          </a:p>
        </p:txBody>
      </p:sp>
      <p:sp>
        <p:nvSpPr>
          <p:cNvPr id="7" name="Rounded Rectangle 6">
            <a:extLst>
              <a:ext uri="{FF2B5EF4-FFF2-40B4-BE49-F238E27FC236}">
                <a16:creationId xmlns:a16="http://schemas.microsoft.com/office/drawing/2014/main" id="{2688AD82-E65B-FCEA-97FC-89CF362E41B9}"/>
              </a:ext>
            </a:extLst>
          </p:cNvPr>
          <p:cNvSpPr/>
          <p:nvPr/>
        </p:nvSpPr>
        <p:spPr>
          <a:xfrm>
            <a:off x="1941534" y="3952803"/>
            <a:ext cx="3181610" cy="1070134"/>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Multiplicity Codes</a:t>
            </a:r>
          </a:p>
        </p:txBody>
      </p:sp>
      <p:sp>
        <p:nvSpPr>
          <p:cNvPr id="8" name="Rounded Rectangle 7">
            <a:extLst>
              <a:ext uri="{FF2B5EF4-FFF2-40B4-BE49-F238E27FC236}">
                <a16:creationId xmlns:a16="http://schemas.microsoft.com/office/drawing/2014/main" id="{D1F0BC7A-B45F-D90C-758A-5341E5A62E76}"/>
              </a:ext>
            </a:extLst>
          </p:cNvPr>
          <p:cNvSpPr/>
          <p:nvPr/>
        </p:nvSpPr>
        <p:spPr>
          <a:xfrm>
            <a:off x="7171053" y="3952801"/>
            <a:ext cx="4116886" cy="1070136"/>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New Multivariate Polynomial commitment scheme</a:t>
            </a:r>
          </a:p>
        </p:txBody>
      </p:sp>
      <p:sp>
        <p:nvSpPr>
          <p:cNvPr id="9" name="Plus 8">
            <a:extLst>
              <a:ext uri="{FF2B5EF4-FFF2-40B4-BE49-F238E27FC236}">
                <a16:creationId xmlns:a16="http://schemas.microsoft.com/office/drawing/2014/main" id="{6844C5B2-B66E-EAC3-A01E-D13386394FC6}"/>
              </a:ext>
            </a:extLst>
          </p:cNvPr>
          <p:cNvSpPr/>
          <p:nvPr/>
        </p:nvSpPr>
        <p:spPr>
          <a:xfrm>
            <a:off x="5761973" y="4169074"/>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10" name="Plus 9">
            <a:extLst>
              <a:ext uri="{FF2B5EF4-FFF2-40B4-BE49-F238E27FC236}">
                <a16:creationId xmlns:a16="http://schemas.microsoft.com/office/drawing/2014/main" id="{528C72F6-257A-60A5-84EE-C29FF572A603}"/>
              </a:ext>
            </a:extLst>
          </p:cNvPr>
          <p:cNvSpPr/>
          <p:nvPr/>
        </p:nvSpPr>
        <p:spPr>
          <a:xfrm>
            <a:off x="5761973" y="2399379"/>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4" name="Slide Number Placeholder 3">
            <a:extLst>
              <a:ext uri="{FF2B5EF4-FFF2-40B4-BE49-F238E27FC236}">
                <a16:creationId xmlns:a16="http://schemas.microsoft.com/office/drawing/2014/main" id="{B054A05D-0FC2-A26C-42D9-9AA4ABFFAAF2}"/>
              </a:ext>
            </a:extLst>
          </p:cNvPr>
          <p:cNvSpPr>
            <a:spLocks noGrp="1"/>
          </p:cNvSpPr>
          <p:nvPr>
            <p:ph type="sldNum" sz="quarter" idx="12"/>
          </p:nvPr>
        </p:nvSpPr>
        <p:spPr/>
        <p:txBody>
          <a:bodyPr/>
          <a:lstStyle/>
          <a:p>
            <a:fld id="{59C26DE2-BFBF-B440-AF55-B2C5C80336AD}" type="slidenum">
              <a:rPr lang="en-US" smtClean="0"/>
              <a:t>36</a:t>
            </a:fld>
            <a:endParaRPr lang="en-US"/>
          </a:p>
        </p:txBody>
      </p:sp>
      <p:sp>
        <p:nvSpPr>
          <p:cNvPr id="12" name="Rounded Rectangle 11">
            <a:extLst>
              <a:ext uri="{FF2B5EF4-FFF2-40B4-BE49-F238E27FC236}">
                <a16:creationId xmlns:a16="http://schemas.microsoft.com/office/drawing/2014/main" id="{ADDA0E36-B9C9-C9EA-75CD-B02A4E75382F}"/>
              </a:ext>
            </a:extLst>
          </p:cNvPr>
          <p:cNvSpPr/>
          <p:nvPr/>
        </p:nvSpPr>
        <p:spPr>
          <a:xfrm>
            <a:off x="1941534" y="2283253"/>
            <a:ext cx="3181610" cy="753719"/>
          </a:xfrm>
          <a:prstGeom prst="roundRect">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Code with locality</a:t>
            </a:r>
          </a:p>
        </p:txBody>
      </p:sp>
      <p:sp>
        <p:nvSpPr>
          <p:cNvPr id="14" name="Rounded Rectangle 13">
            <a:extLst>
              <a:ext uri="{FF2B5EF4-FFF2-40B4-BE49-F238E27FC236}">
                <a16:creationId xmlns:a16="http://schemas.microsoft.com/office/drawing/2014/main" id="{CBD6F852-3123-8624-B934-C5DF342F3282}"/>
              </a:ext>
            </a:extLst>
          </p:cNvPr>
          <p:cNvSpPr/>
          <p:nvPr/>
        </p:nvSpPr>
        <p:spPr>
          <a:xfrm>
            <a:off x="7171053" y="2283254"/>
            <a:ext cx="4116886" cy="753716"/>
          </a:xfrm>
          <a:prstGeom prst="roundRect">
            <a:avLst/>
          </a:prstGeom>
          <a:solidFill>
            <a:schemeClr val="accent5">
              <a:lumMod val="60000"/>
              <a:lumOff val="4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Erasure Code Commitment with locality</a:t>
            </a:r>
          </a:p>
        </p:txBody>
      </p:sp>
      <p:sp>
        <p:nvSpPr>
          <p:cNvPr id="13" name="Rectangle 12">
            <a:extLst>
              <a:ext uri="{FF2B5EF4-FFF2-40B4-BE49-F238E27FC236}">
                <a16:creationId xmlns:a16="http://schemas.microsoft.com/office/drawing/2014/main" id="{10AD6460-78BD-549F-2FC1-E95BA2599637}"/>
              </a:ext>
            </a:extLst>
          </p:cNvPr>
          <p:cNvSpPr/>
          <p:nvPr/>
        </p:nvSpPr>
        <p:spPr>
          <a:xfrm>
            <a:off x="0" y="1211300"/>
            <a:ext cx="12192000" cy="2070520"/>
          </a:xfrm>
          <a:prstGeom prst="rect">
            <a:avLst/>
          </a:prstGeom>
          <a:solidFill>
            <a:schemeClr val="bg2">
              <a:lumMod val="7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ECE523-E27A-F03A-0838-718E2DCBC6E6}"/>
              </a:ext>
            </a:extLst>
          </p:cNvPr>
          <p:cNvSpPr/>
          <p:nvPr/>
        </p:nvSpPr>
        <p:spPr>
          <a:xfrm>
            <a:off x="0" y="3279914"/>
            <a:ext cx="6462433" cy="2070520"/>
          </a:xfrm>
          <a:prstGeom prst="rect">
            <a:avLst/>
          </a:prstGeom>
          <a:solidFill>
            <a:schemeClr val="bg2">
              <a:lumMod val="75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560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25CB-C4FA-CDC1-16E6-D79DBF1F45F7}"/>
              </a:ext>
            </a:extLst>
          </p:cNvPr>
          <p:cNvSpPr>
            <a:spLocks noGrp="1"/>
          </p:cNvSpPr>
          <p:nvPr>
            <p:ph type="title"/>
          </p:nvPr>
        </p:nvSpPr>
        <p:spPr>
          <a:xfrm>
            <a:off x="232270" y="221905"/>
            <a:ext cx="11204356" cy="1325563"/>
          </a:xfrm>
        </p:spPr>
        <p:txBody>
          <a:bodyPr/>
          <a:lstStyle/>
          <a:p>
            <a:r>
              <a:rPr lang="en-US" dirty="0">
                <a:latin typeface="Californian FB" panose="020F0502020204030204" pitchFamily="34" charset="0"/>
                <a:cs typeface="Californian FB" panose="020F0502020204030204" pitchFamily="34" charset="0"/>
              </a:rPr>
              <a:t>New Multivariate Polynomial Commitment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B961A-6362-BAF7-72EF-93CFD422F743}"/>
                  </a:ext>
                </a:extLst>
              </p:cNvPr>
              <p:cNvSpPr>
                <a:spLocks noGrp="1"/>
              </p:cNvSpPr>
              <p:nvPr>
                <p:ph idx="1"/>
              </p:nvPr>
            </p:nvSpPr>
            <p:spPr>
              <a:xfrm>
                <a:off x="232270" y="1583252"/>
                <a:ext cx="11615174" cy="4351338"/>
              </a:xfrm>
            </p:spPr>
            <p:txBody>
              <a:bodyPr/>
              <a:lstStyle/>
              <a:p>
                <a:pPr marL="0" indent="0">
                  <a:lnSpc>
                    <a:spcPct val="125000"/>
                  </a:lnSpc>
                  <a:buNone/>
                </a:pPr>
                <a:r>
                  <a:rPr lang="en-US" dirty="0">
                    <a:latin typeface="Californian FB" panose="020F0502020204030204" pitchFamily="34" charset="0"/>
                    <a:cs typeface="Californian FB" panose="020F0502020204030204" pitchFamily="34" charset="0"/>
                  </a:rPr>
                  <a:t>First scheme which supports:</a:t>
                </a:r>
              </a:p>
              <a:p>
                <a:pPr>
                  <a:lnSpc>
                    <a:spcPct val="125000"/>
                  </a:lnSpc>
                </a:pPr>
                <a:r>
                  <a:rPr lang="en-US" dirty="0">
                    <a:latin typeface="Californian FB" panose="020F0502020204030204" pitchFamily="34" charset="0"/>
                    <a:cs typeface="Californian FB" panose="020F0502020204030204" pitchFamily="34" charset="0"/>
                  </a:rPr>
                  <a:t>Opening proofs for evaluation of multivariate polynomial </a:t>
                </a:r>
                <a:r>
                  <a:rPr lang="en-US" b="1" u="sng" dirty="0">
                    <a:latin typeface="Californian FB" panose="020F0502020204030204" pitchFamily="34" charset="0"/>
                    <a:cs typeface="Californian FB" panose="020F0502020204030204" pitchFamily="34" charset="0"/>
                  </a:rPr>
                  <a:t>and its derivatives</a:t>
                </a:r>
              </a:p>
              <a:p>
                <a:pPr marL="0" indent="0">
                  <a:lnSpc>
                    <a:spcPct val="125000"/>
                  </a:lnSpc>
                  <a:buNone/>
                </a:pPr>
                <a:r>
                  <a:rPr lang="en-US" dirty="0">
                    <a:latin typeface="Californian FB" panose="020F0502020204030204" pitchFamily="34" charset="0"/>
                    <a:cs typeface="Californian FB" panose="020F0502020204030204" pitchFamily="34" charset="0"/>
                  </a:rPr>
                  <a:t>	Proof size: </a:t>
                </a:r>
                <a14:m>
                  <m:oMath xmlns:m="http://schemas.openxmlformats.org/officeDocument/2006/math">
                    <m:r>
                      <a:rPr lang="en-US" b="0" i="1" smtClean="0">
                        <a:latin typeface="Cambria Math" panose="02040503050406030204" pitchFamily="18" charset="0"/>
                        <a:cs typeface="Californian FB" panose="020F0502020204030204" pitchFamily="34" charset="0"/>
                      </a:rPr>
                      <m:t>3 </m:t>
                    </m:r>
                    <m:r>
                      <a:rPr lang="en-US" b="0" i="1" smtClean="0">
                        <a:latin typeface="Cambria Math" panose="02040503050406030204" pitchFamily="18" charset="0"/>
                        <a:cs typeface="Californian FB" panose="020F0502020204030204" pitchFamily="34" charset="0"/>
                      </a:rPr>
                      <m:t>𝔾</m:t>
                    </m:r>
                  </m:oMath>
                </a14:m>
                <a:r>
                  <a:rPr lang="en-US" dirty="0">
                    <a:latin typeface="Californian FB" panose="020F0502020204030204" pitchFamily="34" charset="0"/>
                    <a:cs typeface="Californian FB" panose="020F0502020204030204" pitchFamily="34" charset="0"/>
                  </a:rPr>
                  <a:t>	Verify time: </a:t>
                </a:r>
                <a14:m>
                  <m:oMath xmlns:m="http://schemas.openxmlformats.org/officeDocument/2006/math">
                    <m:r>
                      <a:rPr lang="en-US" b="0" i="1" smtClean="0">
                        <a:latin typeface="Cambria Math" panose="02040503050406030204" pitchFamily="18" charset="0"/>
                        <a:cs typeface="Californian FB" panose="020F0502020204030204" pitchFamily="34" charset="0"/>
                      </a:rPr>
                      <m:t>4</m:t>
                    </m:r>
                  </m:oMath>
                </a14:m>
                <a:r>
                  <a:rPr lang="en-US" dirty="0">
                    <a:latin typeface="Californian FB" panose="020F0502020204030204" pitchFamily="34" charset="0"/>
                    <a:cs typeface="Californian FB" panose="020F0502020204030204" pitchFamily="34" charset="0"/>
                  </a:rPr>
                  <a:t> pairings  for </a:t>
                </a:r>
                <a:r>
                  <a:rPr lang="en-US" dirty="0" err="1">
                    <a:latin typeface="Californian FB" panose="020F0502020204030204" pitchFamily="34" charset="0"/>
                    <a:cs typeface="Californian FB" panose="020F0502020204030204" pitchFamily="34" charset="0"/>
                  </a:rPr>
                  <a:t>bivariates</a:t>
                </a:r>
                <a:endParaRPr lang="en-US" dirty="0">
                  <a:latin typeface="Californian FB" panose="020F0502020204030204" pitchFamily="34" charset="0"/>
                  <a:cs typeface="Californian FB" panose="020F0502020204030204" pitchFamily="34" charset="0"/>
                </a:endParaRPr>
              </a:p>
              <a:p>
                <a:pPr>
                  <a:lnSpc>
                    <a:spcPct val="125000"/>
                  </a:lnSpc>
                </a:pPr>
                <a:r>
                  <a:rPr lang="en-US" dirty="0">
                    <a:latin typeface="Californian FB" panose="020F0502020204030204" pitchFamily="34" charset="0"/>
                    <a:cs typeface="Californian FB" panose="020F0502020204030204" pitchFamily="34" charset="0"/>
                  </a:rPr>
                  <a:t>Efficient Batch opening for proofs at all positions</a:t>
                </a:r>
              </a:p>
              <a:p>
                <a:pPr>
                  <a:lnSpc>
                    <a:spcPct val="125000"/>
                  </a:lnSpc>
                </a:pPr>
                <a:r>
                  <a:rPr lang="en-US" dirty="0">
                    <a:latin typeface="Californian FB" panose="020F0502020204030204" pitchFamily="34" charset="0"/>
                    <a:cs typeface="Californian FB" panose="020F0502020204030204" pitchFamily="34" charset="0"/>
                  </a:rPr>
                  <a:t>Local correction for opening proofs</a:t>
                </a:r>
              </a:p>
            </p:txBody>
          </p:sp>
        </mc:Choice>
        <mc:Fallback xmlns="">
          <p:sp>
            <p:nvSpPr>
              <p:cNvPr id="3" name="Content Placeholder 2">
                <a:extLst>
                  <a:ext uri="{FF2B5EF4-FFF2-40B4-BE49-F238E27FC236}">
                    <a16:creationId xmlns:a16="http://schemas.microsoft.com/office/drawing/2014/main" id="{EAFB961A-6362-BAF7-72EF-93CFD422F743}"/>
                  </a:ext>
                </a:extLst>
              </p:cNvPr>
              <p:cNvSpPr>
                <a:spLocks noGrp="1" noRot="1" noChangeAspect="1" noMove="1" noResize="1" noEditPoints="1" noAdjustHandles="1" noChangeArrowheads="1" noChangeShapeType="1" noTextEdit="1"/>
              </p:cNvSpPr>
              <p:nvPr>
                <p:ph idx="1"/>
              </p:nvPr>
            </p:nvSpPr>
            <p:spPr>
              <a:xfrm>
                <a:off x="232270" y="1583252"/>
                <a:ext cx="11615174" cy="4351338"/>
              </a:xfrm>
              <a:blipFill>
                <a:blip r:embed="rId3"/>
                <a:stretch>
                  <a:fillRect l="-1093"/>
                </a:stretch>
              </a:blipFill>
            </p:spPr>
            <p:txBody>
              <a:bodyPr/>
              <a:lstStyle/>
              <a:p>
                <a:r>
                  <a:rPr lang="en-US">
                    <a:noFill/>
                  </a:rPr>
                  <a:t> </a:t>
                </a:r>
              </a:p>
            </p:txBody>
          </p:sp>
        </mc:Fallback>
      </mc:AlternateContent>
      <p:sp>
        <p:nvSpPr>
          <p:cNvPr id="4" name="Cloud Callout 3">
            <a:extLst>
              <a:ext uri="{FF2B5EF4-FFF2-40B4-BE49-F238E27FC236}">
                <a16:creationId xmlns:a16="http://schemas.microsoft.com/office/drawing/2014/main" id="{29E7776C-5A84-265C-2082-817F06536A44}"/>
              </a:ext>
            </a:extLst>
          </p:cNvPr>
          <p:cNvSpPr/>
          <p:nvPr/>
        </p:nvSpPr>
        <p:spPr>
          <a:xfrm>
            <a:off x="8150088" y="1338469"/>
            <a:ext cx="3697356" cy="901148"/>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alifornian FB" panose="020F0502020204030204" pitchFamily="34" charset="0"/>
                <a:cs typeface="Californian FB" panose="020F0502020204030204" pitchFamily="34" charset="0"/>
              </a:rPr>
              <a:t>Generalize PST Commitment</a:t>
            </a:r>
          </a:p>
        </p:txBody>
      </p:sp>
      <p:sp>
        <p:nvSpPr>
          <p:cNvPr id="5" name="Cloud Callout 4">
            <a:extLst>
              <a:ext uri="{FF2B5EF4-FFF2-40B4-BE49-F238E27FC236}">
                <a16:creationId xmlns:a16="http://schemas.microsoft.com/office/drawing/2014/main" id="{906E4221-7AFD-9136-B9F4-D4B1581B4DDE}"/>
              </a:ext>
            </a:extLst>
          </p:cNvPr>
          <p:cNvSpPr/>
          <p:nvPr/>
        </p:nvSpPr>
        <p:spPr>
          <a:xfrm>
            <a:off x="7195930" y="4618384"/>
            <a:ext cx="4651514" cy="2017711"/>
          </a:xfrm>
          <a:prstGeom prst="cloudCallout">
            <a:avLst>
              <a:gd name="adj1" fmla="val -42108"/>
              <a:gd name="adj2" fmla="val -663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Californian FB" panose="020F0502020204030204" pitchFamily="34" charset="0"/>
                <a:cs typeface="Californian FB" panose="020F0502020204030204" pitchFamily="34" charset="0"/>
              </a:rPr>
              <a:t>Generalize </a:t>
            </a:r>
            <a:r>
              <a:rPr lang="en-US" sz="2400" dirty="0" err="1">
                <a:latin typeface="Californian FB" panose="020F0502020204030204" pitchFamily="34" charset="0"/>
                <a:cs typeface="Californian FB" panose="020F0502020204030204" pitchFamily="34" charset="0"/>
              </a:rPr>
              <a:t>Khovratovich</a:t>
            </a:r>
            <a:r>
              <a:rPr lang="en-US" sz="2400" dirty="0">
                <a:latin typeface="Californian FB" panose="020F0502020204030204" pitchFamily="34" charset="0"/>
                <a:cs typeface="Californian FB" panose="020F0502020204030204" pitchFamily="34" charset="0"/>
              </a:rPr>
              <a:t>-Feist to </a:t>
            </a:r>
            <a:r>
              <a:rPr lang="en-US" sz="2400" dirty="0" err="1">
                <a:latin typeface="Californian FB" panose="020F0502020204030204" pitchFamily="34" charset="0"/>
                <a:cs typeface="Californian FB" panose="020F0502020204030204" pitchFamily="34" charset="0"/>
              </a:rPr>
              <a:t>multivariates</a:t>
            </a:r>
            <a:r>
              <a:rPr lang="en-US" sz="2400" dirty="0">
                <a:latin typeface="Californian FB" panose="020F0502020204030204" pitchFamily="34" charset="0"/>
                <a:cs typeface="Californian FB" panose="020F0502020204030204" pitchFamily="34" charset="0"/>
              </a:rPr>
              <a:t> and their partial derivatives</a:t>
            </a:r>
          </a:p>
        </p:txBody>
      </p:sp>
      <p:sp>
        <p:nvSpPr>
          <p:cNvPr id="6" name="Slide Number Placeholder 5">
            <a:extLst>
              <a:ext uri="{FF2B5EF4-FFF2-40B4-BE49-F238E27FC236}">
                <a16:creationId xmlns:a16="http://schemas.microsoft.com/office/drawing/2014/main" id="{4C18966A-266A-4155-6E06-5361C75FCE96}"/>
              </a:ext>
            </a:extLst>
          </p:cNvPr>
          <p:cNvSpPr>
            <a:spLocks noGrp="1"/>
          </p:cNvSpPr>
          <p:nvPr>
            <p:ph type="sldNum" sz="quarter" idx="12"/>
          </p:nvPr>
        </p:nvSpPr>
        <p:spPr/>
        <p:txBody>
          <a:bodyPr/>
          <a:lstStyle/>
          <a:p>
            <a:fld id="{59C26DE2-BFBF-B440-AF55-B2C5C80336AD}" type="slidenum">
              <a:rPr lang="en-US" smtClean="0"/>
              <a:t>37</a:t>
            </a:fld>
            <a:endParaRPr lang="en-US"/>
          </a:p>
        </p:txBody>
      </p:sp>
    </p:spTree>
    <p:extLst>
      <p:ext uri="{BB962C8B-B14F-4D97-AF65-F5344CB8AC3E}">
        <p14:creationId xmlns:p14="http://schemas.microsoft.com/office/powerpoint/2010/main" val="28706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4674-06BF-C437-BB89-B12142B9074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BB576F-5DC3-4873-38ED-2DDD29BF3772}"/>
              </a:ext>
            </a:extLst>
          </p:cNvPr>
          <p:cNvSpPr>
            <a:spLocks noGrp="1"/>
          </p:cNvSpPr>
          <p:nvPr>
            <p:ph idx="1"/>
          </p:nvPr>
        </p:nvSpPr>
        <p:spPr/>
        <p:txBody>
          <a:bodyPr/>
          <a:lstStyle/>
          <a:p>
            <a:pPr>
              <a:lnSpc>
                <a:spcPct val="120000"/>
              </a:lnSpc>
            </a:pPr>
            <a:r>
              <a:rPr lang="en-US" dirty="0"/>
              <a:t>Repair in Data Availability Sampling is an important problem</a:t>
            </a:r>
          </a:p>
          <a:p>
            <a:pPr>
              <a:lnSpc>
                <a:spcPct val="120000"/>
              </a:lnSpc>
            </a:pPr>
            <a:r>
              <a:rPr lang="en-US" dirty="0"/>
              <a:t>New DAS with repair using </a:t>
            </a:r>
          </a:p>
        </p:txBody>
      </p:sp>
      <p:sp>
        <p:nvSpPr>
          <p:cNvPr id="5" name="Slide Number Placeholder 4">
            <a:extLst>
              <a:ext uri="{FF2B5EF4-FFF2-40B4-BE49-F238E27FC236}">
                <a16:creationId xmlns:a16="http://schemas.microsoft.com/office/drawing/2014/main" id="{3DE05048-50AE-D65D-EF7F-91096D51FAF6}"/>
              </a:ext>
            </a:extLst>
          </p:cNvPr>
          <p:cNvSpPr>
            <a:spLocks noGrp="1"/>
          </p:cNvSpPr>
          <p:nvPr>
            <p:ph type="sldNum" sz="quarter" idx="12"/>
          </p:nvPr>
        </p:nvSpPr>
        <p:spPr/>
        <p:txBody>
          <a:bodyPr/>
          <a:lstStyle/>
          <a:p>
            <a:fld id="{59C26DE2-BFBF-B440-AF55-B2C5C80336AD}" type="slidenum">
              <a:rPr lang="en-US" smtClean="0"/>
              <a:t>38</a:t>
            </a:fld>
            <a:endParaRPr lang="en-US"/>
          </a:p>
        </p:txBody>
      </p:sp>
      <p:sp>
        <p:nvSpPr>
          <p:cNvPr id="6" name="Rounded Rectangle 5">
            <a:extLst>
              <a:ext uri="{FF2B5EF4-FFF2-40B4-BE49-F238E27FC236}">
                <a16:creationId xmlns:a16="http://schemas.microsoft.com/office/drawing/2014/main" id="{672E7F03-B6DD-E12D-BE41-3D636BD48C33}"/>
              </a:ext>
            </a:extLst>
          </p:cNvPr>
          <p:cNvSpPr/>
          <p:nvPr/>
        </p:nvSpPr>
        <p:spPr>
          <a:xfrm>
            <a:off x="1769255" y="2927732"/>
            <a:ext cx="3181610" cy="1070134"/>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Multiplicity Codes</a:t>
            </a:r>
          </a:p>
        </p:txBody>
      </p:sp>
      <p:sp>
        <p:nvSpPr>
          <p:cNvPr id="7" name="Rounded Rectangle 6">
            <a:extLst>
              <a:ext uri="{FF2B5EF4-FFF2-40B4-BE49-F238E27FC236}">
                <a16:creationId xmlns:a16="http://schemas.microsoft.com/office/drawing/2014/main" id="{557AD531-7567-C5DA-5C9B-171798DF930D}"/>
              </a:ext>
            </a:extLst>
          </p:cNvPr>
          <p:cNvSpPr/>
          <p:nvPr/>
        </p:nvSpPr>
        <p:spPr>
          <a:xfrm>
            <a:off x="6998774" y="2927730"/>
            <a:ext cx="4116886" cy="1070136"/>
          </a:xfrm>
          <a:prstGeom prst="roundRect">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Californian FB" panose="0207040306080B030204" pitchFamily="18" charset="77"/>
              </a:rPr>
              <a:t>New Multivariate Polynomial commitment scheme</a:t>
            </a:r>
          </a:p>
        </p:txBody>
      </p:sp>
      <p:sp>
        <p:nvSpPr>
          <p:cNvPr id="8" name="Plus 7">
            <a:extLst>
              <a:ext uri="{FF2B5EF4-FFF2-40B4-BE49-F238E27FC236}">
                <a16:creationId xmlns:a16="http://schemas.microsoft.com/office/drawing/2014/main" id="{AF53B33D-2D32-580B-52B0-E92EECBD9DC2}"/>
              </a:ext>
            </a:extLst>
          </p:cNvPr>
          <p:cNvSpPr/>
          <p:nvPr/>
        </p:nvSpPr>
        <p:spPr>
          <a:xfrm>
            <a:off x="5589694" y="3144003"/>
            <a:ext cx="668053" cy="637589"/>
          </a:xfrm>
          <a:prstGeom prst="mathPlus">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fornian FB" panose="0207040306080B030204" pitchFamily="18" charset="77"/>
            </a:endParaRPr>
          </a:p>
        </p:txBody>
      </p:sp>
      <p:sp>
        <p:nvSpPr>
          <p:cNvPr id="9" name="TextBox 8">
            <a:extLst>
              <a:ext uri="{FF2B5EF4-FFF2-40B4-BE49-F238E27FC236}">
                <a16:creationId xmlns:a16="http://schemas.microsoft.com/office/drawing/2014/main" id="{4023353B-CA51-DF4E-08F0-0A74FEC7DBCA}"/>
              </a:ext>
            </a:extLst>
          </p:cNvPr>
          <p:cNvSpPr txBox="1"/>
          <p:nvPr/>
        </p:nvSpPr>
        <p:spPr>
          <a:xfrm>
            <a:off x="-1" y="6396335"/>
            <a:ext cx="6096000" cy="461665"/>
          </a:xfrm>
          <a:prstGeom prst="rect">
            <a:avLst/>
          </a:prstGeom>
          <a:noFill/>
        </p:spPr>
        <p:txBody>
          <a:bodyPr wrap="square">
            <a:spAutoFit/>
          </a:bodyPr>
          <a:lstStyle/>
          <a:p>
            <a:r>
              <a:rPr lang="en-US" sz="2400" dirty="0">
                <a:latin typeface="Californian FB" panose="0207040306080B030204" pitchFamily="18" charset="77"/>
              </a:rPr>
              <a:t>https://</a:t>
            </a:r>
            <a:r>
              <a:rPr lang="en-US" sz="2400" dirty="0" err="1">
                <a:latin typeface="Californian FB" panose="0207040306080B030204" pitchFamily="18" charset="77"/>
              </a:rPr>
              <a:t>eprint.iacr.org</a:t>
            </a:r>
            <a:r>
              <a:rPr lang="en-US" sz="2400" dirty="0">
                <a:latin typeface="Californian FB" panose="0207040306080B030204" pitchFamily="18" charset="77"/>
              </a:rPr>
              <a:t>/2025/1414</a:t>
            </a:r>
          </a:p>
        </p:txBody>
      </p:sp>
      <p:cxnSp>
        <p:nvCxnSpPr>
          <p:cNvPr id="11" name="Straight Connector 10">
            <a:extLst>
              <a:ext uri="{FF2B5EF4-FFF2-40B4-BE49-F238E27FC236}">
                <a16:creationId xmlns:a16="http://schemas.microsoft.com/office/drawing/2014/main" id="{70F69F3B-F375-48DB-ABA1-9E8E65E3E85E}"/>
              </a:ext>
            </a:extLst>
          </p:cNvPr>
          <p:cNvCxnSpPr/>
          <p:nvPr/>
        </p:nvCxnSpPr>
        <p:spPr>
          <a:xfrm>
            <a:off x="55419" y="6397915"/>
            <a:ext cx="4215384"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descr="A qr code with a white background&#10;&#10;Description automatically generated">
            <a:extLst>
              <a:ext uri="{FF2B5EF4-FFF2-40B4-BE49-F238E27FC236}">
                <a16:creationId xmlns:a16="http://schemas.microsoft.com/office/drawing/2014/main" id="{15BF9A14-8A84-6E7C-43CB-1BD17427AC05}"/>
              </a:ext>
            </a:extLst>
          </p:cNvPr>
          <p:cNvPicPr>
            <a:picLocks noChangeAspect="1"/>
          </p:cNvPicPr>
          <p:nvPr/>
        </p:nvPicPr>
        <p:blipFill>
          <a:blip r:embed="rId3"/>
          <a:stretch>
            <a:fillRect/>
          </a:stretch>
        </p:blipFill>
        <p:spPr>
          <a:xfrm>
            <a:off x="55419" y="4483952"/>
            <a:ext cx="1913173" cy="1913173"/>
          </a:xfrm>
          <a:prstGeom prst="rect">
            <a:avLst/>
          </a:prstGeom>
        </p:spPr>
      </p:pic>
    </p:spTree>
    <p:extLst>
      <p:ext uri="{BB962C8B-B14F-4D97-AF65-F5344CB8AC3E}">
        <p14:creationId xmlns:p14="http://schemas.microsoft.com/office/powerpoint/2010/main" val="288373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E0F8-6279-B267-1A15-CFD69BF6ADB2}"/>
              </a:ext>
            </a:extLst>
          </p:cNvPr>
          <p:cNvSpPr>
            <a:spLocks noGrp="1"/>
          </p:cNvSpPr>
          <p:nvPr>
            <p:ph type="title"/>
          </p:nvPr>
        </p:nvSpPr>
        <p:spPr/>
        <p:txBody>
          <a:bodyPr/>
          <a:lstStyle/>
          <a:p>
            <a:r>
              <a:rPr lang="en-US" dirty="0"/>
              <a:t>Open Questions</a:t>
            </a:r>
          </a:p>
        </p:txBody>
      </p:sp>
      <p:sp>
        <p:nvSpPr>
          <p:cNvPr id="3" name="Content Placeholder 2">
            <a:extLst>
              <a:ext uri="{FF2B5EF4-FFF2-40B4-BE49-F238E27FC236}">
                <a16:creationId xmlns:a16="http://schemas.microsoft.com/office/drawing/2014/main" id="{5AA7C84A-5921-7A54-9FD9-53B146C49438}"/>
              </a:ext>
            </a:extLst>
          </p:cNvPr>
          <p:cNvSpPr>
            <a:spLocks noGrp="1"/>
          </p:cNvSpPr>
          <p:nvPr>
            <p:ph idx="1"/>
          </p:nvPr>
        </p:nvSpPr>
        <p:spPr/>
        <p:txBody>
          <a:bodyPr/>
          <a:lstStyle/>
          <a:p>
            <a:r>
              <a:rPr lang="en-US" dirty="0"/>
              <a:t>Using other locally correctable codes to build DAS with repair</a:t>
            </a:r>
          </a:p>
          <a:p>
            <a:pPr lvl="1"/>
            <a:r>
              <a:rPr lang="en-US" dirty="0"/>
              <a:t>Expander codes</a:t>
            </a:r>
          </a:p>
          <a:p>
            <a:pPr lvl="1"/>
            <a:r>
              <a:rPr lang="en-US" dirty="0"/>
              <a:t>Folded Reed-Solomon codes</a:t>
            </a:r>
          </a:p>
          <a:p>
            <a:r>
              <a:rPr lang="en-US" dirty="0"/>
              <a:t>Designing mechanisms to incentivize honest nodes to store their data chunks</a:t>
            </a:r>
          </a:p>
          <a:p>
            <a:endParaRPr lang="en-US" dirty="0"/>
          </a:p>
        </p:txBody>
      </p:sp>
      <p:sp>
        <p:nvSpPr>
          <p:cNvPr id="4" name="Slide Number Placeholder 3">
            <a:extLst>
              <a:ext uri="{FF2B5EF4-FFF2-40B4-BE49-F238E27FC236}">
                <a16:creationId xmlns:a16="http://schemas.microsoft.com/office/drawing/2014/main" id="{89BC4E6F-4803-3342-59F8-E586809E5C98}"/>
              </a:ext>
            </a:extLst>
          </p:cNvPr>
          <p:cNvSpPr>
            <a:spLocks noGrp="1"/>
          </p:cNvSpPr>
          <p:nvPr>
            <p:ph type="sldNum" sz="quarter" idx="12"/>
          </p:nvPr>
        </p:nvSpPr>
        <p:spPr/>
        <p:txBody>
          <a:bodyPr/>
          <a:lstStyle/>
          <a:p>
            <a:fld id="{59C26DE2-BFBF-B440-AF55-B2C5C80336AD}" type="slidenum">
              <a:rPr lang="en-US" smtClean="0"/>
              <a:t>39</a:t>
            </a:fld>
            <a:endParaRPr lang="en-US"/>
          </a:p>
        </p:txBody>
      </p:sp>
    </p:spTree>
    <p:extLst>
      <p:ext uri="{BB962C8B-B14F-4D97-AF65-F5344CB8AC3E}">
        <p14:creationId xmlns:p14="http://schemas.microsoft.com/office/powerpoint/2010/main" val="419738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CEEEF-75E0-8DD0-2293-BADDBAF3F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AFE7F-DDC0-C29E-51DF-E51EAEA6D216}"/>
              </a:ext>
            </a:extLst>
          </p:cNvPr>
          <p:cNvSpPr>
            <a:spLocks noGrp="1"/>
          </p:cNvSpPr>
          <p:nvPr>
            <p:ph type="title"/>
          </p:nvPr>
        </p:nvSpPr>
        <p:spPr>
          <a:xfrm>
            <a:off x="232270" y="221905"/>
            <a:ext cx="11755138" cy="1325563"/>
          </a:xfrm>
        </p:spPr>
        <p:txBody>
          <a:bodyPr>
            <a:normAutofit/>
          </a:bodyPr>
          <a:lstStyle/>
          <a:p>
            <a:r>
              <a:rPr lang="en-US" sz="4200" dirty="0"/>
              <a:t>Solution: Decouple Ordering from Dissemination</a:t>
            </a:r>
          </a:p>
        </p:txBody>
      </p:sp>
      <p:pic>
        <p:nvPicPr>
          <p:cNvPr id="6"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0D177098-9DF3-8655-C828-24DFC923B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292" y="2167004"/>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99BE7A5E-7F6E-F8DD-A94E-915FDB8ACE49}"/>
              </a:ext>
            </a:extLst>
          </p:cNvPr>
          <p:cNvCxnSpPr>
            <a:cxnSpLocks/>
          </p:cNvCxnSpPr>
          <p:nvPr/>
        </p:nvCxnSpPr>
        <p:spPr>
          <a:xfrm>
            <a:off x="1728593" y="2598812"/>
            <a:ext cx="71398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18" name="Graphic 17" descr="Document outline">
            <a:extLst>
              <a:ext uri="{FF2B5EF4-FFF2-40B4-BE49-F238E27FC236}">
                <a16:creationId xmlns:a16="http://schemas.microsoft.com/office/drawing/2014/main" id="{CF1B0856-5A9C-B3DF-08F2-7E85B27A92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43" y="1964515"/>
            <a:ext cx="662996" cy="662996"/>
          </a:xfrm>
          <a:prstGeom prst="rect">
            <a:avLst/>
          </a:prstGeom>
        </p:spPr>
      </p:pic>
      <p:pic>
        <p:nvPicPr>
          <p:cNvPr id="23" name="Graphic 22" descr="Document outline">
            <a:extLst>
              <a:ext uri="{FF2B5EF4-FFF2-40B4-BE49-F238E27FC236}">
                <a16:creationId xmlns:a16="http://schemas.microsoft.com/office/drawing/2014/main" id="{93308B5F-1E52-7C7D-34E8-13F6CE2A5A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4235" y="2203166"/>
            <a:ext cx="662996" cy="662996"/>
          </a:xfrm>
          <a:prstGeom prst="rect">
            <a:avLst/>
          </a:prstGeom>
        </p:spPr>
      </p:pic>
      <p:cxnSp>
        <p:nvCxnSpPr>
          <p:cNvPr id="27" name="Straight Arrow Connector 26">
            <a:extLst>
              <a:ext uri="{FF2B5EF4-FFF2-40B4-BE49-F238E27FC236}">
                <a16:creationId xmlns:a16="http://schemas.microsoft.com/office/drawing/2014/main" id="{FAC336E9-1B7C-305C-2E58-4B7C87BA08BD}"/>
              </a:ext>
            </a:extLst>
          </p:cNvPr>
          <p:cNvCxnSpPr/>
          <p:nvPr/>
        </p:nvCxnSpPr>
        <p:spPr>
          <a:xfrm>
            <a:off x="5795904" y="2589471"/>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Document outline">
            <a:extLst>
              <a:ext uri="{FF2B5EF4-FFF2-40B4-BE49-F238E27FC236}">
                <a16:creationId xmlns:a16="http://schemas.microsoft.com/office/drawing/2014/main" id="{0BC05A2D-CF8C-4397-98C3-E3AAD75D7A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648" y="2741871"/>
            <a:ext cx="662996" cy="662996"/>
          </a:xfrm>
          <a:prstGeom prst="rect">
            <a:avLst/>
          </a:prstGeom>
        </p:spPr>
      </p:pic>
      <p:pic>
        <p:nvPicPr>
          <p:cNvPr id="29"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64408B42-BAAE-88D4-FDD0-9D91D26B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95" y="308263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84CF4D8A-6ED3-F669-1163-D3CAABA2C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67" y="1355802"/>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B7ADBF4E-13AE-78A2-BB5E-FCC54AE66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688" y="2925241"/>
            <a:ext cx="952835" cy="6927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omputer with empty monitor 2D linear cartoon object. Office pc workstation  isolated line vector element white background. Business and entertainment  device color flat spot illustration 41328769 Vector Art at Vecteezy">
            <a:extLst>
              <a:ext uri="{FF2B5EF4-FFF2-40B4-BE49-F238E27FC236}">
                <a16:creationId xmlns:a16="http://schemas.microsoft.com/office/drawing/2014/main" id="{7E150FC7-09D7-3511-EF6C-9EB221C64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73" y="2011935"/>
            <a:ext cx="952835" cy="69273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7075DB74-AF9F-07E4-F559-4CE958CB08FE}"/>
              </a:ext>
            </a:extLst>
          </p:cNvPr>
          <p:cNvCxnSpPr/>
          <p:nvPr/>
        </p:nvCxnSpPr>
        <p:spPr>
          <a:xfrm>
            <a:off x="9104863" y="2513373"/>
            <a:ext cx="713232"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pic>
        <p:nvPicPr>
          <p:cNvPr id="3" name="Graphic 2" descr="Paperclip with solid fill">
            <a:extLst>
              <a:ext uri="{FF2B5EF4-FFF2-40B4-BE49-F238E27FC236}">
                <a16:creationId xmlns:a16="http://schemas.microsoft.com/office/drawing/2014/main" id="{CFAE6749-CD08-9A44-F376-9396B873BB7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058" y="2016489"/>
            <a:ext cx="371412" cy="371412"/>
          </a:xfrm>
          <a:prstGeom prst="rect">
            <a:avLst/>
          </a:prstGeom>
        </p:spPr>
      </p:pic>
      <p:pic>
        <p:nvPicPr>
          <p:cNvPr id="4" name="Graphic 3" descr="Paperclip with solid fill">
            <a:extLst>
              <a:ext uri="{FF2B5EF4-FFF2-40B4-BE49-F238E27FC236}">
                <a16:creationId xmlns:a16="http://schemas.microsoft.com/office/drawing/2014/main" id="{9C7FC38F-0607-2AEE-0F04-93EC0CFDF43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8008" y="2251596"/>
            <a:ext cx="371412" cy="371412"/>
          </a:xfrm>
          <a:prstGeom prst="rect">
            <a:avLst/>
          </a:prstGeom>
        </p:spPr>
      </p:pic>
      <p:pic>
        <p:nvPicPr>
          <p:cNvPr id="5" name="Graphic 4" descr="Paperclip with solid fill">
            <a:extLst>
              <a:ext uri="{FF2B5EF4-FFF2-40B4-BE49-F238E27FC236}">
                <a16:creationId xmlns:a16="http://schemas.microsoft.com/office/drawing/2014/main" id="{9A54BC34-8481-796D-287D-9F24E856BE8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0879" y="2794804"/>
            <a:ext cx="371412" cy="371412"/>
          </a:xfrm>
          <a:prstGeom prst="rect">
            <a:avLst/>
          </a:prstGeom>
        </p:spPr>
      </p:pic>
      <p:pic>
        <p:nvPicPr>
          <p:cNvPr id="7" name="Graphic 6" descr="Paperclip with solid fill">
            <a:extLst>
              <a:ext uri="{FF2B5EF4-FFF2-40B4-BE49-F238E27FC236}">
                <a16:creationId xmlns:a16="http://schemas.microsoft.com/office/drawing/2014/main" id="{4E27F970-F680-FBF3-338E-ED0B51A168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90699" y="2159753"/>
            <a:ext cx="371412" cy="371412"/>
          </a:xfrm>
          <a:prstGeom prst="rect">
            <a:avLst/>
          </a:prstGeom>
        </p:spPr>
      </p:pic>
      <p:pic>
        <p:nvPicPr>
          <p:cNvPr id="8" name="Graphic 7" descr="Paperclip with solid fill">
            <a:extLst>
              <a:ext uri="{FF2B5EF4-FFF2-40B4-BE49-F238E27FC236}">
                <a16:creationId xmlns:a16="http://schemas.microsoft.com/office/drawing/2014/main" id="{353C451A-9D1B-020B-58B3-FD5F031DA2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99419" y="2183994"/>
            <a:ext cx="371412" cy="371412"/>
          </a:xfrm>
          <a:prstGeom prst="rect">
            <a:avLst/>
          </a:prstGeom>
        </p:spPr>
      </p:pic>
      <p:pic>
        <p:nvPicPr>
          <p:cNvPr id="9" name="Graphic 8" descr="Paperclip with solid fill">
            <a:extLst>
              <a:ext uri="{FF2B5EF4-FFF2-40B4-BE49-F238E27FC236}">
                <a16:creationId xmlns:a16="http://schemas.microsoft.com/office/drawing/2014/main" id="{6D868E16-FC77-34B9-2A35-00369CBFFF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881216" y="2637006"/>
            <a:ext cx="371412" cy="371412"/>
          </a:xfrm>
          <a:prstGeom prst="rect">
            <a:avLst/>
          </a:prstGeom>
        </p:spPr>
      </p:pic>
      <p:pic>
        <p:nvPicPr>
          <p:cNvPr id="10" name="Graphic 9" descr="Paperclip with solid fill">
            <a:extLst>
              <a:ext uri="{FF2B5EF4-FFF2-40B4-BE49-F238E27FC236}">
                <a16:creationId xmlns:a16="http://schemas.microsoft.com/office/drawing/2014/main" id="{B7494506-5EB2-1EB3-6C60-7D8315F4906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60770" y="2368316"/>
            <a:ext cx="371412" cy="371412"/>
          </a:xfrm>
          <a:prstGeom prst="rect">
            <a:avLst/>
          </a:prstGeom>
        </p:spPr>
      </p:pic>
      <p:pic>
        <p:nvPicPr>
          <p:cNvPr id="11" name="Graphic 10" descr="Paperclip with solid fill">
            <a:extLst>
              <a:ext uri="{FF2B5EF4-FFF2-40B4-BE49-F238E27FC236}">
                <a16:creationId xmlns:a16="http://schemas.microsoft.com/office/drawing/2014/main" id="{241B6815-13D7-EB89-EFE7-DC96E867F0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82583" y="2345459"/>
            <a:ext cx="371412" cy="371412"/>
          </a:xfrm>
          <a:prstGeom prst="rect">
            <a:avLst/>
          </a:prstGeom>
        </p:spPr>
      </p:pic>
      <p:pic>
        <p:nvPicPr>
          <p:cNvPr id="12" name="Graphic 11" descr="Paperclip with solid fill">
            <a:extLst>
              <a:ext uri="{FF2B5EF4-FFF2-40B4-BE49-F238E27FC236}">
                <a16:creationId xmlns:a16="http://schemas.microsoft.com/office/drawing/2014/main" id="{861ACB3B-77CA-49CE-9AA3-16D777394F3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91870" y="2343893"/>
            <a:ext cx="371412" cy="371412"/>
          </a:xfrm>
          <a:prstGeom prst="rect">
            <a:avLst/>
          </a:prstGeom>
        </p:spPr>
      </p:pic>
      <p:sp>
        <p:nvSpPr>
          <p:cNvPr id="13" name="TextBox 12">
            <a:extLst>
              <a:ext uri="{FF2B5EF4-FFF2-40B4-BE49-F238E27FC236}">
                <a16:creationId xmlns:a16="http://schemas.microsoft.com/office/drawing/2014/main" id="{64833BD2-920D-27F3-5959-FE4DB8BA3DD4}"/>
              </a:ext>
            </a:extLst>
          </p:cNvPr>
          <p:cNvSpPr txBox="1"/>
          <p:nvPr/>
        </p:nvSpPr>
        <p:spPr>
          <a:xfrm>
            <a:off x="3205211" y="5986087"/>
            <a:ext cx="4585253" cy="477054"/>
          </a:xfrm>
          <a:prstGeom prst="rect">
            <a:avLst/>
          </a:prstGeom>
          <a:noFill/>
          <a:ln w="19050">
            <a:solidFill>
              <a:schemeClr val="accent1"/>
            </a:solidFill>
          </a:ln>
        </p:spPr>
        <p:txBody>
          <a:bodyPr wrap="square" rtlCol="0">
            <a:spAutoFit/>
          </a:bodyPr>
          <a:lstStyle/>
          <a:p>
            <a:pPr algn="ctr"/>
            <a:r>
              <a:rPr lang="en-US" sz="2500" dirty="0">
                <a:latin typeface="Californian FB" panose="0207040306080B030204" pitchFamily="18" charset="77"/>
              </a:rPr>
              <a:t>Verifiable Distributed Storage</a:t>
            </a:r>
          </a:p>
        </p:txBody>
      </p:sp>
      <p:sp>
        <p:nvSpPr>
          <p:cNvPr id="14" name="TextBox 13">
            <a:extLst>
              <a:ext uri="{FF2B5EF4-FFF2-40B4-BE49-F238E27FC236}">
                <a16:creationId xmlns:a16="http://schemas.microsoft.com/office/drawing/2014/main" id="{C6250795-B0AC-37CD-A54B-B2FB80A61233}"/>
              </a:ext>
            </a:extLst>
          </p:cNvPr>
          <p:cNvSpPr txBox="1"/>
          <p:nvPr/>
        </p:nvSpPr>
        <p:spPr>
          <a:xfrm>
            <a:off x="1343826" y="4655356"/>
            <a:ext cx="2093843" cy="446276"/>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Dispersal</a:t>
            </a:r>
          </a:p>
        </p:txBody>
      </p:sp>
      <p:cxnSp>
        <p:nvCxnSpPr>
          <p:cNvPr id="20" name="Straight Arrow Connector 19">
            <a:extLst>
              <a:ext uri="{FF2B5EF4-FFF2-40B4-BE49-F238E27FC236}">
                <a16:creationId xmlns:a16="http://schemas.microsoft.com/office/drawing/2014/main" id="{885E39C4-3A9A-B29A-D5BE-982AE6ABB81F}"/>
              </a:ext>
            </a:extLst>
          </p:cNvPr>
          <p:cNvCxnSpPr>
            <a:cxnSpLocks/>
            <a:endCxn id="13" idx="0"/>
          </p:cNvCxnSpPr>
          <p:nvPr/>
        </p:nvCxnSpPr>
        <p:spPr>
          <a:xfrm>
            <a:off x="3959884" y="4319407"/>
            <a:ext cx="1537954" cy="166668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192E6ABD-C13E-0178-ED6D-066FD9CDAE75}"/>
              </a:ext>
            </a:extLst>
          </p:cNvPr>
          <p:cNvSpPr txBox="1"/>
          <p:nvPr/>
        </p:nvSpPr>
        <p:spPr>
          <a:xfrm>
            <a:off x="4641920" y="4944083"/>
            <a:ext cx="1115571" cy="446276"/>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a:t>
            </a:r>
          </a:p>
        </p:txBody>
      </p:sp>
      <p:cxnSp>
        <p:nvCxnSpPr>
          <p:cNvPr id="41" name="Curved Connector 40">
            <a:extLst>
              <a:ext uri="{FF2B5EF4-FFF2-40B4-BE49-F238E27FC236}">
                <a16:creationId xmlns:a16="http://schemas.microsoft.com/office/drawing/2014/main" id="{5F038B47-E073-F4A8-CB14-EE0EE5D686CD}"/>
              </a:ext>
            </a:extLst>
          </p:cNvPr>
          <p:cNvCxnSpPr>
            <a:cxnSpLocks/>
            <a:stCxn id="18" idx="2"/>
            <a:endCxn id="13" idx="1"/>
          </p:cNvCxnSpPr>
          <p:nvPr/>
        </p:nvCxnSpPr>
        <p:spPr>
          <a:xfrm rot="16200000" flipH="1">
            <a:off x="-6925" y="3012477"/>
            <a:ext cx="3597103" cy="282717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9C7BCEE9-EBA6-043C-2EF7-3E85DC834CF5}"/>
              </a:ext>
            </a:extLst>
          </p:cNvPr>
          <p:cNvCxnSpPr>
            <a:cxnSpLocks/>
            <a:stCxn id="28" idx="2"/>
            <a:endCxn id="13" idx="1"/>
          </p:cNvCxnSpPr>
          <p:nvPr/>
        </p:nvCxnSpPr>
        <p:spPr>
          <a:xfrm rot="16200000" flipH="1">
            <a:off x="591305" y="3610707"/>
            <a:ext cx="2819747" cy="240806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392A5DE5-2940-6B20-B193-FD9B9FE95288}"/>
              </a:ext>
            </a:extLst>
          </p:cNvPr>
          <p:cNvCxnSpPr>
            <a:cxnSpLocks/>
            <a:stCxn id="23" idx="2"/>
            <a:endCxn id="13" idx="1"/>
          </p:cNvCxnSpPr>
          <p:nvPr/>
        </p:nvCxnSpPr>
        <p:spPr>
          <a:xfrm rot="16200000" flipH="1">
            <a:off x="576246" y="3595649"/>
            <a:ext cx="3358452" cy="189947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urved Connector 49">
            <a:extLst>
              <a:ext uri="{FF2B5EF4-FFF2-40B4-BE49-F238E27FC236}">
                <a16:creationId xmlns:a16="http://schemas.microsoft.com/office/drawing/2014/main" id="{23288466-C1FC-544F-8372-3B2B1008AB4B}"/>
              </a:ext>
            </a:extLst>
          </p:cNvPr>
          <p:cNvCxnSpPr>
            <a:cxnSpLocks/>
            <a:endCxn id="13" idx="3"/>
          </p:cNvCxnSpPr>
          <p:nvPr/>
        </p:nvCxnSpPr>
        <p:spPr>
          <a:xfrm rot="5400000">
            <a:off x="7575718" y="2943562"/>
            <a:ext cx="3495798" cy="3066306"/>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8A638D16-FD6C-36F1-4DB5-5CF05525583B}"/>
              </a:ext>
            </a:extLst>
          </p:cNvPr>
          <p:cNvSpPr txBox="1"/>
          <p:nvPr/>
        </p:nvSpPr>
        <p:spPr>
          <a:xfrm>
            <a:off x="8571253" y="4472868"/>
            <a:ext cx="2093843" cy="446276"/>
          </a:xfrm>
          <a:prstGeom prst="rect">
            <a:avLst/>
          </a:prstGeom>
          <a:noFill/>
        </p:spPr>
        <p:txBody>
          <a:bodyPr wrap="square" rtlCol="0">
            <a:spAutoFit/>
          </a:bodyPr>
          <a:lstStyle/>
          <a:p>
            <a:pPr algn="ctr"/>
            <a:r>
              <a:rPr lang="en-US" sz="2300" dirty="0">
                <a:solidFill>
                  <a:srgbClr val="C00000"/>
                </a:solidFill>
                <a:latin typeface="Californian FB" panose="0207040306080B030204" pitchFamily="18" charset="77"/>
              </a:rPr>
              <a:t>Retrieval</a:t>
            </a:r>
          </a:p>
        </p:txBody>
      </p:sp>
      <p:pic>
        <p:nvPicPr>
          <p:cNvPr id="16" name="Graphic 15" descr="Document outline">
            <a:extLst>
              <a:ext uri="{FF2B5EF4-FFF2-40B4-BE49-F238E27FC236}">
                <a16:creationId xmlns:a16="http://schemas.microsoft.com/office/drawing/2014/main" id="{C627E78F-E8E0-2A50-76C1-236DD8617C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4278" y="4806937"/>
            <a:ext cx="662996" cy="662996"/>
          </a:xfrm>
          <a:prstGeom prst="rect">
            <a:avLst/>
          </a:prstGeom>
        </p:spPr>
      </p:pic>
      <p:pic>
        <p:nvPicPr>
          <p:cNvPr id="17" name="Graphic 16" descr="Document outline">
            <a:extLst>
              <a:ext uri="{FF2B5EF4-FFF2-40B4-BE49-F238E27FC236}">
                <a16:creationId xmlns:a16="http://schemas.microsoft.com/office/drawing/2014/main" id="{319FDAF8-B56A-4136-1B71-D5CC82CD39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70524" y="4210043"/>
            <a:ext cx="662996" cy="662996"/>
          </a:xfrm>
          <a:prstGeom prst="rect">
            <a:avLst/>
          </a:prstGeom>
        </p:spPr>
      </p:pic>
      <p:pic>
        <p:nvPicPr>
          <p:cNvPr id="19" name="Graphic 18" descr="Document outline">
            <a:extLst>
              <a:ext uri="{FF2B5EF4-FFF2-40B4-BE49-F238E27FC236}">
                <a16:creationId xmlns:a16="http://schemas.microsoft.com/office/drawing/2014/main" id="{A34404DA-32E6-5187-B373-93B602F67A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43284" y="5353877"/>
            <a:ext cx="662996" cy="662996"/>
          </a:xfrm>
          <a:prstGeom prst="rect">
            <a:avLst/>
          </a:prstGeom>
        </p:spPr>
      </p:pic>
      <p:sp>
        <p:nvSpPr>
          <p:cNvPr id="21" name="TextBox 20">
            <a:extLst>
              <a:ext uri="{FF2B5EF4-FFF2-40B4-BE49-F238E27FC236}">
                <a16:creationId xmlns:a16="http://schemas.microsoft.com/office/drawing/2014/main" id="{CA8B5B2F-63D6-4B9A-3045-698AF57DC3CC}"/>
              </a:ext>
            </a:extLst>
          </p:cNvPr>
          <p:cNvSpPr txBox="1"/>
          <p:nvPr/>
        </p:nvSpPr>
        <p:spPr>
          <a:xfrm>
            <a:off x="3216442" y="3888520"/>
            <a:ext cx="1486884" cy="461665"/>
          </a:xfrm>
          <a:prstGeom prst="rect">
            <a:avLst/>
          </a:prstGeom>
          <a:noFill/>
        </p:spPr>
        <p:txBody>
          <a:bodyPr wrap="square" rtlCol="0">
            <a:spAutoFit/>
          </a:bodyPr>
          <a:lstStyle/>
          <a:p>
            <a:r>
              <a:rPr lang="en-US" sz="2400" dirty="0">
                <a:latin typeface="Californian FB" panose="0207040306080B030204" pitchFamily="18" charset="77"/>
              </a:rPr>
              <a:t>Validators</a:t>
            </a:r>
          </a:p>
        </p:txBody>
      </p:sp>
      <p:sp>
        <p:nvSpPr>
          <p:cNvPr id="22" name="TextBox 21">
            <a:extLst>
              <a:ext uri="{FF2B5EF4-FFF2-40B4-BE49-F238E27FC236}">
                <a16:creationId xmlns:a16="http://schemas.microsoft.com/office/drawing/2014/main" id="{8D20D495-6F71-9A91-252C-68C767750FE9}"/>
              </a:ext>
            </a:extLst>
          </p:cNvPr>
          <p:cNvSpPr txBox="1"/>
          <p:nvPr/>
        </p:nvSpPr>
        <p:spPr>
          <a:xfrm>
            <a:off x="10113328" y="2297929"/>
            <a:ext cx="1486884" cy="461665"/>
          </a:xfrm>
          <a:prstGeom prst="rect">
            <a:avLst/>
          </a:prstGeom>
          <a:noFill/>
        </p:spPr>
        <p:txBody>
          <a:bodyPr wrap="square" rtlCol="0">
            <a:spAutoFit/>
          </a:bodyPr>
          <a:lstStyle/>
          <a:p>
            <a:r>
              <a:rPr lang="en-US" sz="2400" dirty="0">
                <a:latin typeface="Californian FB" panose="0207040306080B030204" pitchFamily="18" charset="77"/>
              </a:rPr>
              <a:t>Execution</a:t>
            </a:r>
          </a:p>
        </p:txBody>
      </p:sp>
      <p:sp>
        <p:nvSpPr>
          <p:cNvPr id="24" name="Slide Number Placeholder 23">
            <a:extLst>
              <a:ext uri="{FF2B5EF4-FFF2-40B4-BE49-F238E27FC236}">
                <a16:creationId xmlns:a16="http://schemas.microsoft.com/office/drawing/2014/main" id="{08988D35-A654-F0F7-2B93-225A5A5477A3}"/>
              </a:ext>
            </a:extLst>
          </p:cNvPr>
          <p:cNvSpPr>
            <a:spLocks noGrp="1"/>
          </p:cNvSpPr>
          <p:nvPr>
            <p:ph type="sldNum" sz="quarter" idx="12"/>
          </p:nvPr>
        </p:nvSpPr>
        <p:spPr/>
        <p:txBody>
          <a:bodyPr/>
          <a:lstStyle/>
          <a:p>
            <a:fld id="{59C26DE2-BFBF-B440-AF55-B2C5C80336AD}" type="slidenum">
              <a:rPr lang="en-US" smtClean="0"/>
              <a:t>4</a:t>
            </a:fld>
            <a:endParaRPr lang="en-US"/>
          </a:p>
        </p:txBody>
      </p:sp>
    </p:spTree>
    <p:extLst>
      <p:ext uri="{BB962C8B-B14F-4D97-AF65-F5344CB8AC3E}">
        <p14:creationId xmlns:p14="http://schemas.microsoft.com/office/powerpoint/2010/main" val="13282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grpId="2" nodeType="clickEffect">
                                  <p:stCondLst>
                                    <p:cond delay="0"/>
                                  </p:stCondLst>
                                  <p:iterate type="lt">
                                    <p:tmPct val="0"/>
                                  </p:iterate>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childTnLst>
                                </p:cTn>
                              </p:par>
                              <p:par>
                                <p:cTn id="35" presetID="42" presetClass="path" presetSubtype="0" accel="50000" decel="50000" fill="hold" grpId="1" nodeType="withEffect">
                                  <p:stCondLst>
                                    <p:cond delay="0"/>
                                  </p:stCondLst>
                                  <p:iterate type="lt">
                                    <p:tmPct val="0"/>
                                  </p:iterate>
                                  <p:childTnLst>
                                    <p:animMotion origin="layout" path="M -0.08815 -0.5 L -1.45833E-6 1.11111E-6 " pathEditMode="relative" rAng="0" ptsTypes="AA">
                                      <p:cBhvr>
                                        <p:cTn id="36" dur="2000" fill="hold"/>
                                        <p:tgtEl>
                                          <p:spTgt spid="13"/>
                                        </p:tgtEl>
                                        <p:attrNameLst>
                                          <p:attrName>ppt_x</p:attrName>
                                          <p:attrName>ppt_y</p:attrName>
                                        </p:attrNameLst>
                                      </p:cBhvr>
                                      <p:rCtr x="4401" y="2500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animBg="1"/>
      <p:bldP spid="13" grpId="2" animBg="1"/>
      <p:bldP spid="14" grpId="0"/>
      <p:bldP spid="25" grpId="0"/>
      <p:bldP spid="5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C7159-9981-F424-48BC-669F254B4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4FD5D-4698-7332-A55E-7A8C9C616229}"/>
              </a:ext>
            </a:extLst>
          </p:cNvPr>
          <p:cNvSpPr>
            <a:spLocks noGrp="1"/>
          </p:cNvSpPr>
          <p:nvPr>
            <p:ph type="title"/>
          </p:nvPr>
        </p:nvSpPr>
        <p:spPr/>
        <p:txBody>
          <a:bodyPr/>
          <a:lstStyle/>
          <a:p>
            <a:r>
              <a:rPr lang="en-US" dirty="0"/>
              <a:t>Verifiable Distributed Storage</a:t>
            </a:r>
          </a:p>
        </p:txBody>
      </p:sp>
      <p:sp>
        <p:nvSpPr>
          <p:cNvPr id="3" name="Content Placeholder 2">
            <a:extLst>
              <a:ext uri="{FF2B5EF4-FFF2-40B4-BE49-F238E27FC236}">
                <a16:creationId xmlns:a16="http://schemas.microsoft.com/office/drawing/2014/main" id="{F34AE378-A291-226A-F6DD-B1C3D89AE26E}"/>
              </a:ext>
            </a:extLst>
          </p:cNvPr>
          <p:cNvSpPr>
            <a:spLocks noGrp="1"/>
          </p:cNvSpPr>
          <p:nvPr>
            <p:ph idx="1"/>
          </p:nvPr>
        </p:nvSpPr>
        <p:spPr>
          <a:xfrm>
            <a:off x="327772" y="1357862"/>
            <a:ext cx="10743242" cy="1152898"/>
          </a:xfrm>
        </p:spPr>
        <p:txBody>
          <a:bodyPr/>
          <a:lstStyle/>
          <a:p>
            <a:pPr marL="0" indent="0">
              <a:buNone/>
            </a:pPr>
            <a:r>
              <a:rPr lang="en-US" u="sng" dirty="0"/>
              <a:t>Verifiably</a:t>
            </a:r>
            <a:r>
              <a:rPr lang="en-US" dirty="0"/>
              <a:t> store data among storage nodes, so that each node communicates and stores only a </a:t>
            </a:r>
            <a:r>
              <a:rPr lang="en-US" u="sng" dirty="0"/>
              <a:t>small part</a:t>
            </a:r>
          </a:p>
        </p:txBody>
      </p:sp>
      <p:pic>
        <p:nvPicPr>
          <p:cNvPr id="4" name="Google Shape;74;p15">
            <a:extLst>
              <a:ext uri="{FF2B5EF4-FFF2-40B4-BE49-F238E27FC236}">
                <a16:creationId xmlns:a16="http://schemas.microsoft.com/office/drawing/2014/main" id="{04066BA7-1CF6-7B55-754E-84162FA84D8E}"/>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pic>
        <p:nvPicPr>
          <p:cNvPr id="6" name="Google Shape;77;p15">
            <a:extLst>
              <a:ext uri="{FF2B5EF4-FFF2-40B4-BE49-F238E27FC236}">
                <a16:creationId xmlns:a16="http://schemas.microsoft.com/office/drawing/2014/main" id="{0575B359-98DE-4BFC-8B2F-11A4E577290F}"/>
              </a:ext>
            </a:extLst>
          </p:cNvPr>
          <p:cNvPicPr preferRelativeResize="0"/>
          <p:nvPr/>
        </p:nvPicPr>
        <p:blipFill>
          <a:blip r:embed="rId4">
            <a:alphaModFix/>
          </a:blip>
          <a:stretch>
            <a:fillRect/>
          </a:stretch>
        </p:blipFill>
        <p:spPr>
          <a:xfrm>
            <a:off x="4409260" y="5721105"/>
            <a:ext cx="834050" cy="1095717"/>
          </a:xfrm>
          <a:prstGeom prst="rect">
            <a:avLst/>
          </a:prstGeom>
          <a:noFill/>
          <a:ln>
            <a:noFill/>
          </a:ln>
        </p:spPr>
      </p:pic>
      <p:pic>
        <p:nvPicPr>
          <p:cNvPr id="7" name="Picture 6">
            <a:extLst>
              <a:ext uri="{FF2B5EF4-FFF2-40B4-BE49-F238E27FC236}">
                <a16:creationId xmlns:a16="http://schemas.microsoft.com/office/drawing/2014/main" id="{F8D2668B-0D1C-F19C-AD4C-AB67F646622E}"/>
              </a:ext>
            </a:extLst>
          </p:cNvPr>
          <p:cNvPicPr>
            <a:picLocks noChangeAspect="1"/>
          </p:cNvPicPr>
          <p:nvPr/>
        </p:nvPicPr>
        <p:blipFill>
          <a:blip r:embed="rId5"/>
          <a:stretch>
            <a:fillRect/>
          </a:stretch>
        </p:blipFill>
        <p:spPr>
          <a:xfrm>
            <a:off x="10351452" y="3348673"/>
            <a:ext cx="833383" cy="1140419"/>
          </a:xfrm>
          <a:prstGeom prst="rect">
            <a:avLst/>
          </a:prstGeom>
        </p:spPr>
      </p:pic>
      <p:pic>
        <p:nvPicPr>
          <p:cNvPr id="8" name="Google Shape;77;p15">
            <a:extLst>
              <a:ext uri="{FF2B5EF4-FFF2-40B4-BE49-F238E27FC236}">
                <a16:creationId xmlns:a16="http://schemas.microsoft.com/office/drawing/2014/main" id="{59C47513-1DF2-E38C-D479-8C5D7E17F9F1}"/>
              </a:ext>
            </a:extLst>
          </p:cNvPr>
          <p:cNvPicPr preferRelativeResize="0"/>
          <p:nvPr/>
        </p:nvPicPr>
        <p:blipFill>
          <a:blip r:embed="rId4">
            <a:alphaModFix/>
          </a:blip>
          <a:stretch>
            <a:fillRect/>
          </a:stretch>
        </p:blipFill>
        <p:spPr>
          <a:xfrm>
            <a:off x="5917667" y="5699904"/>
            <a:ext cx="834050" cy="1095717"/>
          </a:xfrm>
          <a:prstGeom prst="rect">
            <a:avLst/>
          </a:prstGeom>
          <a:noFill/>
          <a:ln>
            <a:noFill/>
          </a:ln>
        </p:spPr>
      </p:pic>
      <p:pic>
        <p:nvPicPr>
          <p:cNvPr id="9" name="Google Shape;77;p15">
            <a:extLst>
              <a:ext uri="{FF2B5EF4-FFF2-40B4-BE49-F238E27FC236}">
                <a16:creationId xmlns:a16="http://schemas.microsoft.com/office/drawing/2014/main" id="{3AD10B01-5B35-5C53-B932-46BBD6B7CE4A}"/>
              </a:ext>
            </a:extLst>
          </p:cNvPr>
          <p:cNvPicPr preferRelativeResize="0"/>
          <p:nvPr/>
        </p:nvPicPr>
        <p:blipFill>
          <a:blip r:embed="rId4">
            <a:alphaModFix/>
          </a:blip>
          <a:stretch>
            <a:fillRect/>
          </a:stretch>
        </p:blipFill>
        <p:spPr>
          <a:xfrm>
            <a:off x="7633155" y="5721105"/>
            <a:ext cx="834050" cy="1095717"/>
          </a:xfrm>
          <a:prstGeom prst="rect">
            <a:avLst/>
          </a:prstGeom>
          <a:noFill/>
          <a:ln>
            <a:noFill/>
          </a:ln>
        </p:spPr>
      </p:pic>
      <p:sp>
        <p:nvSpPr>
          <p:cNvPr id="15" name="TextBox 14">
            <a:extLst>
              <a:ext uri="{FF2B5EF4-FFF2-40B4-BE49-F238E27FC236}">
                <a16:creationId xmlns:a16="http://schemas.microsoft.com/office/drawing/2014/main" id="{481D0223-D461-698A-363D-F51CCF733B0F}"/>
              </a:ext>
            </a:extLst>
          </p:cNvPr>
          <p:cNvSpPr txBox="1"/>
          <p:nvPr/>
        </p:nvSpPr>
        <p:spPr>
          <a:xfrm>
            <a:off x="881098" y="4366430"/>
            <a:ext cx="2093843" cy="830997"/>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a:p>
            <a:pPr algn="ctr"/>
            <a:r>
              <a:rPr lang="en-US" sz="2300" dirty="0">
                <a:solidFill>
                  <a:schemeClr val="accent1"/>
                </a:solidFill>
                <a:latin typeface="Californian FB" panose="0207040306080B030204" pitchFamily="18" charset="77"/>
              </a:rPr>
              <a:t>(Block builder)</a:t>
            </a:r>
          </a:p>
        </p:txBody>
      </p:sp>
      <p:sp>
        <p:nvSpPr>
          <p:cNvPr id="16" name="TextBox 15">
            <a:extLst>
              <a:ext uri="{FF2B5EF4-FFF2-40B4-BE49-F238E27FC236}">
                <a16:creationId xmlns:a16="http://schemas.microsoft.com/office/drawing/2014/main" id="{5FAFD02D-B15E-5BD4-194A-42F2B32BFCD8}"/>
              </a:ext>
            </a:extLst>
          </p:cNvPr>
          <p:cNvSpPr txBox="1"/>
          <p:nvPr/>
        </p:nvSpPr>
        <p:spPr>
          <a:xfrm>
            <a:off x="4299117" y="4278223"/>
            <a:ext cx="3797975" cy="446276"/>
          </a:xfrm>
          <a:prstGeom prst="rect">
            <a:avLst/>
          </a:prstGeom>
          <a:noFill/>
        </p:spPr>
        <p:txBody>
          <a:bodyPr wrap="square" rtlCol="0">
            <a:spAutoFit/>
          </a:bodyPr>
          <a:lstStyle/>
          <a:p>
            <a:pPr algn="ctr"/>
            <a:r>
              <a:rPr lang="en-US" sz="2300" dirty="0">
                <a:latin typeface="Californian FB" panose="0207040306080B030204" pitchFamily="18" charset="77"/>
              </a:rPr>
              <a:t>Storage nodes (Validators)</a:t>
            </a:r>
          </a:p>
        </p:txBody>
      </p:sp>
      <p:sp>
        <p:nvSpPr>
          <p:cNvPr id="17" name="TextBox 16">
            <a:extLst>
              <a:ext uri="{FF2B5EF4-FFF2-40B4-BE49-F238E27FC236}">
                <a16:creationId xmlns:a16="http://schemas.microsoft.com/office/drawing/2014/main" id="{05B562B3-63DE-F05A-9551-693855F8FC2C}"/>
              </a:ext>
            </a:extLst>
          </p:cNvPr>
          <p:cNvSpPr txBox="1"/>
          <p:nvPr/>
        </p:nvSpPr>
        <p:spPr>
          <a:xfrm>
            <a:off x="2687555" y="5985184"/>
            <a:ext cx="1876508" cy="800219"/>
          </a:xfrm>
          <a:prstGeom prst="rect">
            <a:avLst/>
          </a:prstGeom>
          <a:noFill/>
        </p:spPr>
        <p:txBody>
          <a:bodyPr wrap="square" rtlCol="0">
            <a:spAutoFit/>
          </a:bodyPr>
          <a:lstStyle/>
          <a:p>
            <a:pPr algn="ctr"/>
            <a:r>
              <a:rPr lang="en-US" sz="2300" dirty="0" err="1">
                <a:solidFill>
                  <a:schemeClr val="accent5">
                    <a:lumMod val="75000"/>
                  </a:schemeClr>
                </a:solidFill>
                <a:latin typeface="Californian FB" panose="0207040306080B030204" pitchFamily="18" charset="77"/>
              </a:rPr>
              <a:t>Verifiors</a:t>
            </a:r>
            <a:endParaRPr lang="en-US" sz="2300" dirty="0">
              <a:solidFill>
                <a:schemeClr val="accent5">
                  <a:lumMod val="75000"/>
                </a:schemeClr>
              </a:solidFill>
              <a:latin typeface="Californian FB" panose="0207040306080B030204" pitchFamily="18" charset="77"/>
            </a:endParaRPr>
          </a:p>
          <a:p>
            <a:pPr algn="ctr"/>
            <a:r>
              <a:rPr lang="en-US" sz="2300" dirty="0">
                <a:solidFill>
                  <a:schemeClr val="accent5">
                    <a:lumMod val="75000"/>
                  </a:schemeClr>
                </a:solidFill>
                <a:latin typeface="Californian FB" panose="0207040306080B030204" pitchFamily="18" charset="77"/>
              </a:rPr>
              <a:t>(Validators)</a:t>
            </a:r>
          </a:p>
        </p:txBody>
      </p:sp>
      <p:cxnSp>
        <p:nvCxnSpPr>
          <p:cNvPr id="19" name="Straight Arrow Connector 18">
            <a:extLst>
              <a:ext uri="{FF2B5EF4-FFF2-40B4-BE49-F238E27FC236}">
                <a16:creationId xmlns:a16="http://schemas.microsoft.com/office/drawing/2014/main" id="{919BC947-A94D-58C4-276E-4177906D2839}"/>
              </a:ext>
            </a:extLst>
          </p:cNvPr>
          <p:cNvCxnSpPr>
            <a:cxnSpLocks/>
            <a:endCxn id="4"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BEE69F26-0406-B9B8-9A0C-6DB601670ADB}"/>
              </a:ext>
            </a:extLst>
          </p:cNvPr>
          <p:cNvCxnSpPr>
            <a:cxnSpLocks/>
            <a:stCxn id="4" idx="0"/>
            <a:endCxn id="47"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76F34238-33B6-F7E8-9847-4B0127D44F03}"/>
              </a:ext>
            </a:extLst>
          </p:cNvPr>
          <p:cNvCxnSpPr>
            <a:cxnSpLocks/>
            <a:stCxn id="4"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477249F8-C7BA-3BE8-25BE-883891A00C97}"/>
              </a:ext>
            </a:extLst>
          </p:cNvPr>
          <p:cNvCxnSpPr>
            <a:cxnSpLocks/>
            <a:stCxn id="4"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urved Connector 31">
            <a:extLst>
              <a:ext uri="{FF2B5EF4-FFF2-40B4-BE49-F238E27FC236}">
                <a16:creationId xmlns:a16="http://schemas.microsoft.com/office/drawing/2014/main" id="{2EA3497F-85A9-7011-6E25-1C9904ECC457}"/>
              </a:ext>
            </a:extLst>
          </p:cNvPr>
          <p:cNvCxnSpPr>
            <a:cxnSpLocks/>
            <a:stCxn id="4" idx="0"/>
            <a:endCxn id="56"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AA3A0D1-6736-030F-F1F0-74290330B578}"/>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cxnSp>
        <p:nvCxnSpPr>
          <p:cNvPr id="25" name="Straight Arrow Connector 24">
            <a:extLst>
              <a:ext uri="{FF2B5EF4-FFF2-40B4-BE49-F238E27FC236}">
                <a16:creationId xmlns:a16="http://schemas.microsoft.com/office/drawing/2014/main" id="{155EE320-5C63-67DF-8B22-CE759E0E5EC6}"/>
              </a:ext>
            </a:extLst>
          </p:cNvPr>
          <p:cNvCxnSpPr>
            <a:cxnSpLocks/>
            <a:stCxn id="6" idx="0"/>
          </p:cNvCxnSpPr>
          <p:nvPr/>
        </p:nvCxnSpPr>
        <p:spPr>
          <a:xfrm flipH="1" flipV="1">
            <a:off x="4111488" y="4678333"/>
            <a:ext cx="714797" cy="1042772"/>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AB94E8AE-D2CC-F663-18CA-3A13E40E8305}"/>
              </a:ext>
            </a:extLst>
          </p:cNvPr>
          <p:cNvSpPr txBox="1"/>
          <p:nvPr/>
        </p:nvSpPr>
        <p:spPr>
          <a:xfrm>
            <a:off x="2929667" y="5182463"/>
            <a:ext cx="1144510" cy="461665"/>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a:t>
            </a:r>
          </a:p>
        </p:txBody>
      </p:sp>
      <p:cxnSp>
        <p:nvCxnSpPr>
          <p:cNvPr id="27" name="Straight Arrow Connector 26">
            <a:extLst>
              <a:ext uri="{FF2B5EF4-FFF2-40B4-BE49-F238E27FC236}">
                <a16:creationId xmlns:a16="http://schemas.microsoft.com/office/drawing/2014/main" id="{21C3C353-18E1-7A90-E9EC-30FB29DE2BB4}"/>
              </a:ext>
            </a:extLst>
          </p:cNvPr>
          <p:cNvCxnSpPr>
            <a:cxnSpLocks/>
            <a:stCxn id="6" idx="0"/>
          </p:cNvCxnSpPr>
          <p:nvPr/>
        </p:nvCxnSpPr>
        <p:spPr>
          <a:xfrm flipV="1">
            <a:off x="4826285" y="4733779"/>
            <a:ext cx="2161984"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6320C2A-2E0D-AE38-57F1-407FF07DB8A6}"/>
              </a:ext>
            </a:extLst>
          </p:cNvPr>
          <p:cNvCxnSpPr>
            <a:cxnSpLocks/>
            <a:stCxn id="6" idx="0"/>
          </p:cNvCxnSpPr>
          <p:nvPr/>
        </p:nvCxnSpPr>
        <p:spPr>
          <a:xfrm flipV="1">
            <a:off x="4826285" y="4646588"/>
            <a:ext cx="3662462" cy="1074517"/>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7BF30F6-4ECB-9FE3-03B2-08BB8C4828E5}"/>
              </a:ext>
            </a:extLst>
          </p:cNvPr>
          <p:cNvCxnSpPr>
            <a:cxnSpLocks/>
            <a:stCxn id="8" idx="0"/>
          </p:cNvCxnSpPr>
          <p:nvPr/>
        </p:nvCxnSpPr>
        <p:spPr>
          <a:xfrm flipH="1" flipV="1">
            <a:off x="4171360" y="4672908"/>
            <a:ext cx="2163332"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DBDC65-C440-26D4-4147-D77EA56386F0}"/>
              </a:ext>
            </a:extLst>
          </p:cNvPr>
          <p:cNvCxnSpPr>
            <a:cxnSpLocks/>
            <a:stCxn id="8" idx="0"/>
          </p:cNvCxnSpPr>
          <p:nvPr/>
        </p:nvCxnSpPr>
        <p:spPr>
          <a:xfrm flipH="1" flipV="1">
            <a:off x="5485401" y="4734641"/>
            <a:ext cx="849291" cy="965263"/>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5EB8A17-46C8-7C6C-15A1-D750F65C9B39}"/>
              </a:ext>
            </a:extLst>
          </p:cNvPr>
          <p:cNvCxnSpPr>
            <a:cxnSpLocks/>
            <a:stCxn id="8" idx="0"/>
          </p:cNvCxnSpPr>
          <p:nvPr/>
        </p:nvCxnSpPr>
        <p:spPr>
          <a:xfrm flipV="1">
            <a:off x="6334692" y="4672908"/>
            <a:ext cx="2208390"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AD2AAC62-E838-ABDC-6CAE-20E62DFA9324}"/>
              </a:ext>
            </a:extLst>
          </p:cNvPr>
          <p:cNvCxnSpPr>
            <a:cxnSpLocks/>
            <a:stCxn id="9" idx="0"/>
          </p:cNvCxnSpPr>
          <p:nvPr/>
        </p:nvCxnSpPr>
        <p:spPr>
          <a:xfrm flipH="1" flipV="1">
            <a:off x="5582584" y="4734641"/>
            <a:ext cx="2467596" cy="986464"/>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CC03E7AE-1667-B51B-7915-D43E838F6288}"/>
              </a:ext>
            </a:extLst>
          </p:cNvPr>
          <p:cNvCxnSpPr>
            <a:cxnSpLocks/>
            <a:stCxn id="9" idx="0"/>
          </p:cNvCxnSpPr>
          <p:nvPr/>
        </p:nvCxnSpPr>
        <p:spPr>
          <a:xfrm flipH="1" flipV="1">
            <a:off x="7041674" y="4733779"/>
            <a:ext cx="1008506"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4F190CC-A757-0632-7D7E-9836095258BE}"/>
              </a:ext>
            </a:extLst>
          </p:cNvPr>
          <p:cNvCxnSpPr>
            <a:cxnSpLocks/>
            <a:stCxn id="9" idx="0"/>
          </p:cNvCxnSpPr>
          <p:nvPr/>
        </p:nvCxnSpPr>
        <p:spPr>
          <a:xfrm flipV="1">
            <a:off x="8050180" y="4668164"/>
            <a:ext cx="535750" cy="1052941"/>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9CD14C1-7745-5D7A-2F35-AB8B62E115AD}"/>
              </a:ext>
            </a:extLst>
          </p:cNvPr>
          <p:cNvSpPr txBox="1"/>
          <p:nvPr/>
        </p:nvSpPr>
        <p:spPr>
          <a:xfrm>
            <a:off x="10089746" y="4432018"/>
            <a:ext cx="1391465" cy="461665"/>
          </a:xfrm>
          <a:prstGeom prst="rect">
            <a:avLst/>
          </a:prstGeom>
          <a:noFill/>
        </p:spPr>
        <p:txBody>
          <a:bodyPr wrap="square" rtlCol="0">
            <a:spAutoFit/>
          </a:bodyPr>
          <a:lstStyle/>
          <a:p>
            <a:pPr algn="ctr"/>
            <a:r>
              <a:rPr lang="en-US" sz="2300" dirty="0" err="1">
                <a:solidFill>
                  <a:srgbClr val="C00000"/>
                </a:solidFill>
                <a:latin typeface="Californian FB" panose="0207040306080B030204" pitchFamily="18" charset="77"/>
              </a:rPr>
              <a:t>Retrievor</a:t>
            </a:r>
            <a:endParaRPr lang="en-US" sz="2300" dirty="0">
              <a:solidFill>
                <a:srgbClr val="C00000"/>
              </a:solidFill>
              <a:latin typeface="Californian FB" panose="0207040306080B030204" pitchFamily="18" charset="77"/>
            </a:endParaRPr>
          </a:p>
        </p:txBody>
      </p:sp>
      <p:cxnSp>
        <p:nvCxnSpPr>
          <p:cNvPr id="30" name="Curved Connector 29">
            <a:extLst>
              <a:ext uri="{FF2B5EF4-FFF2-40B4-BE49-F238E27FC236}">
                <a16:creationId xmlns:a16="http://schemas.microsoft.com/office/drawing/2014/main" id="{51A833C0-1F2A-AA2D-A5DE-A30CAE8A5488}"/>
              </a:ext>
            </a:extLst>
          </p:cNvPr>
          <p:cNvCxnSpPr>
            <a:cxnSpLocks/>
            <a:stCxn id="7" idx="0"/>
            <a:endCxn id="56" idx="0"/>
          </p:cNvCxnSpPr>
          <p:nvPr/>
        </p:nvCxnSpPr>
        <p:spPr>
          <a:xfrm rot="16200000" flipV="1">
            <a:off x="9559003" y="2139532"/>
            <a:ext cx="193221" cy="2225062"/>
          </a:xfrm>
          <a:prstGeom prst="curvedConnector3">
            <a:avLst>
              <a:gd name="adj1" fmla="val 21831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Curved Connector 30">
            <a:extLst>
              <a:ext uri="{FF2B5EF4-FFF2-40B4-BE49-F238E27FC236}">
                <a16:creationId xmlns:a16="http://schemas.microsoft.com/office/drawing/2014/main" id="{1AEF50B9-FEA3-6592-63DA-DA31FE449358}"/>
              </a:ext>
            </a:extLst>
          </p:cNvPr>
          <p:cNvCxnSpPr>
            <a:cxnSpLocks/>
            <a:stCxn id="7" idx="0"/>
          </p:cNvCxnSpPr>
          <p:nvPr/>
        </p:nvCxnSpPr>
        <p:spPr>
          <a:xfrm rot="16200000" flipV="1">
            <a:off x="8786477" y="1367005"/>
            <a:ext cx="193049" cy="3770287"/>
          </a:xfrm>
          <a:prstGeom prst="curvedConnector3">
            <a:avLst>
              <a:gd name="adj1" fmla="val 307657"/>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 name="Curved Connector 38">
            <a:extLst>
              <a:ext uri="{FF2B5EF4-FFF2-40B4-BE49-F238E27FC236}">
                <a16:creationId xmlns:a16="http://schemas.microsoft.com/office/drawing/2014/main" id="{EBDC9D76-CD19-B3B6-F1AA-E9DD494B2A14}"/>
              </a:ext>
            </a:extLst>
          </p:cNvPr>
          <p:cNvCxnSpPr>
            <a:cxnSpLocks/>
            <a:stCxn id="7" idx="0"/>
          </p:cNvCxnSpPr>
          <p:nvPr/>
        </p:nvCxnSpPr>
        <p:spPr>
          <a:xfrm rot="16200000" flipV="1">
            <a:off x="7253205" y="-166267"/>
            <a:ext cx="193049" cy="6836831"/>
          </a:xfrm>
          <a:prstGeom prst="curvedConnector3">
            <a:avLst>
              <a:gd name="adj1" fmla="val 444950"/>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DED6FEFC-3065-DC12-F50B-F78092C0044C}"/>
              </a:ext>
            </a:extLst>
          </p:cNvPr>
          <p:cNvSpPr txBox="1"/>
          <p:nvPr/>
        </p:nvSpPr>
        <p:spPr>
          <a:xfrm>
            <a:off x="9042824" y="2346709"/>
            <a:ext cx="2093843" cy="461665"/>
          </a:xfrm>
          <a:prstGeom prst="rect">
            <a:avLst/>
          </a:prstGeom>
          <a:noFill/>
        </p:spPr>
        <p:txBody>
          <a:bodyPr wrap="square" rtlCol="0">
            <a:spAutoFit/>
          </a:bodyPr>
          <a:lstStyle/>
          <a:p>
            <a:pPr algn="ctr"/>
            <a:r>
              <a:rPr lang="en-US" sz="2300" dirty="0">
                <a:solidFill>
                  <a:srgbClr val="C00000"/>
                </a:solidFill>
                <a:latin typeface="Californian FB" panose="0207040306080B030204" pitchFamily="18" charset="77"/>
              </a:rPr>
              <a:t>Retrieve</a:t>
            </a:r>
          </a:p>
        </p:txBody>
      </p:sp>
      <p:pic>
        <p:nvPicPr>
          <p:cNvPr id="29" name="Graphic 28" descr="Document outline">
            <a:extLst>
              <a:ext uri="{FF2B5EF4-FFF2-40B4-BE49-F238E27FC236}">
                <a16:creationId xmlns:a16="http://schemas.microsoft.com/office/drawing/2014/main" id="{EA475999-541D-D70E-C663-96940CF912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705" y="3414384"/>
            <a:ext cx="996517" cy="996517"/>
          </a:xfrm>
          <a:prstGeom prst="rect">
            <a:avLst/>
          </a:prstGeom>
        </p:spPr>
      </p:pic>
      <p:pic>
        <p:nvPicPr>
          <p:cNvPr id="47" name="Graphic 46" descr="Database outline">
            <a:extLst>
              <a:ext uri="{FF2B5EF4-FFF2-40B4-BE49-F238E27FC236}">
                <a16:creationId xmlns:a16="http://schemas.microsoft.com/office/drawing/2014/main" id="{9E560D66-C660-C298-A6F9-0569653D92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54865" y="3147573"/>
            <a:ext cx="1152898" cy="1152898"/>
          </a:xfrm>
          <a:prstGeom prst="rect">
            <a:avLst/>
          </a:prstGeom>
        </p:spPr>
      </p:pic>
      <p:pic>
        <p:nvPicPr>
          <p:cNvPr id="53" name="Graphic 52" descr="Database outline">
            <a:extLst>
              <a:ext uri="{FF2B5EF4-FFF2-40B4-BE49-F238E27FC236}">
                <a16:creationId xmlns:a16="http://schemas.microsoft.com/office/drawing/2014/main" id="{EA6E4E09-E9FA-2C4D-C52B-48356405593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16598" y="3155452"/>
            <a:ext cx="1152898" cy="1152898"/>
          </a:xfrm>
          <a:prstGeom prst="rect">
            <a:avLst/>
          </a:prstGeom>
        </p:spPr>
      </p:pic>
      <p:pic>
        <p:nvPicPr>
          <p:cNvPr id="55" name="Graphic 54" descr="Database outline">
            <a:extLst>
              <a:ext uri="{FF2B5EF4-FFF2-40B4-BE49-F238E27FC236}">
                <a16:creationId xmlns:a16="http://schemas.microsoft.com/office/drawing/2014/main" id="{1680D729-8F40-D35E-1C87-DE3F60448B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93814" y="3128020"/>
            <a:ext cx="1152898" cy="1152898"/>
          </a:xfrm>
          <a:prstGeom prst="rect">
            <a:avLst/>
          </a:prstGeom>
        </p:spPr>
      </p:pic>
      <p:pic>
        <p:nvPicPr>
          <p:cNvPr id="56" name="Graphic 55" descr="Database outline">
            <a:extLst>
              <a:ext uri="{FF2B5EF4-FFF2-40B4-BE49-F238E27FC236}">
                <a16:creationId xmlns:a16="http://schemas.microsoft.com/office/drawing/2014/main" id="{E0866CC3-2B42-72AC-79DE-AB76556716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66633" y="3155452"/>
            <a:ext cx="1152898" cy="1152898"/>
          </a:xfrm>
          <a:prstGeom prst="rect">
            <a:avLst/>
          </a:prstGeom>
        </p:spPr>
      </p:pic>
      <p:pic>
        <p:nvPicPr>
          <p:cNvPr id="60" name="Graphic 59" descr="Document outline">
            <a:extLst>
              <a:ext uri="{FF2B5EF4-FFF2-40B4-BE49-F238E27FC236}">
                <a16:creationId xmlns:a16="http://schemas.microsoft.com/office/drawing/2014/main" id="{65F6C45E-E456-02D8-3B0A-0494775AEB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4186" y="3088757"/>
            <a:ext cx="517883" cy="517883"/>
          </a:xfrm>
          <a:prstGeom prst="rect">
            <a:avLst/>
          </a:prstGeom>
        </p:spPr>
      </p:pic>
      <p:pic>
        <p:nvPicPr>
          <p:cNvPr id="61" name="Graphic 60" descr="Document outline">
            <a:extLst>
              <a:ext uri="{FF2B5EF4-FFF2-40B4-BE49-F238E27FC236}">
                <a16:creationId xmlns:a16="http://schemas.microsoft.com/office/drawing/2014/main" id="{EDAF0129-6221-F09E-FED8-6CA4B4890F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11938" y="3077252"/>
            <a:ext cx="517883" cy="517883"/>
          </a:xfrm>
          <a:prstGeom prst="rect">
            <a:avLst/>
          </a:prstGeom>
        </p:spPr>
      </p:pic>
      <p:pic>
        <p:nvPicPr>
          <p:cNvPr id="62" name="Graphic 61" descr="Document outline">
            <a:extLst>
              <a:ext uri="{FF2B5EF4-FFF2-40B4-BE49-F238E27FC236}">
                <a16:creationId xmlns:a16="http://schemas.microsoft.com/office/drawing/2014/main" id="{BDF5688D-02B5-993A-6F23-C10E174B6D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9636" y="3089178"/>
            <a:ext cx="517883" cy="517883"/>
          </a:xfrm>
          <a:prstGeom prst="rect">
            <a:avLst/>
          </a:prstGeom>
        </p:spPr>
      </p:pic>
      <p:pic>
        <p:nvPicPr>
          <p:cNvPr id="63" name="Graphic 62" descr="Document outline">
            <a:extLst>
              <a:ext uri="{FF2B5EF4-FFF2-40B4-BE49-F238E27FC236}">
                <a16:creationId xmlns:a16="http://schemas.microsoft.com/office/drawing/2014/main" id="{122E0B64-14FF-9B9A-1845-BBD63249CE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70864" y="3088757"/>
            <a:ext cx="517883" cy="517883"/>
          </a:xfrm>
          <a:prstGeom prst="rect">
            <a:avLst/>
          </a:prstGeom>
        </p:spPr>
      </p:pic>
      <p:pic>
        <p:nvPicPr>
          <p:cNvPr id="64" name="Graphic 63" descr="Paperclip with solid fill">
            <a:extLst>
              <a:ext uri="{FF2B5EF4-FFF2-40B4-BE49-F238E27FC236}">
                <a16:creationId xmlns:a16="http://schemas.microsoft.com/office/drawing/2014/main" id="{E1E6BF0E-EA12-2DEE-95BB-BEAC14C83D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48573" y="5674852"/>
            <a:ext cx="464625" cy="464625"/>
          </a:xfrm>
          <a:prstGeom prst="rect">
            <a:avLst/>
          </a:prstGeom>
        </p:spPr>
      </p:pic>
      <p:sp>
        <p:nvSpPr>
          <p:cNvPr id="75" name="TextBox 74">
            <a:extLst>
              <a:ext uri="{FF2B5EF4-FFF2-40B4-BE49-F238E27FC236}">
                <a16:creationId xmlns:a16="http://schemas.microsoft.com/office/drawing/2014/main" id="{E048D769-B2E5-290B-8388-BE97C38BDC01}"/>
              </a:ext>
            </a:extLst>
          </p:cNvPr>
          <p:cNvSpPr txBox="1"/>
          <p:nvPr/>
        </p:nvSpPr>
        <p:spPr>
          <a:xfrm>
            <a:off x="133221" y="5519326"/>
            <a:ext cx="1537096" cy="830997"/>
          </a:xfrm>
          <a:prstGeom prst="rect">
            <a:avLst/>
          </a:prstGeom>
          <a:noFill/>
        </p:spPr>
        <p:txBody>
          <a:bodyPr wrap="square" rtlCol="0">
            <a:spAutoFit/>
          </a:bodyPr>
          <a:lstStyle/>
          <a:p>
            <a:pPr algn="ctr"/>
            <a:r>
              <a:rPr lang="en-US" sz="2400" dirty="0">
                <a:latin typeface="Californian FB" panose="0207040306080B030204" pitchFamily="18" charset="77"/>
              </a:rPr>
              <a:t>Public reference</a:t>
            </a:r>
          </a:p>
        </p:txBody>
      </p:sp>
      <p:sp>
        <p:nvSpPr>
          <p:cNvPr id="5" name="Slide Number Placeholder 4">
            <a:extLst>
              <a:ext uri="{FF2B5EF4-FFF2-40B4-BE49-F238E27FC236}">
                <a16:creationId xmlns:a16="http://schemas.microsoft.com/office/drawing/2014/main" id="{8B22EC8E-58EC-8C86-2C2F-338C82167818}"/>
              </a:ext>
            </a:extLst>
          </p:cNvPr>
          <p:cNvSpPr>
            <a:spLocks noGrp="1"/>
          </p:cNvSpPr>
          <p:nvPr>
            <p:ph type="sldNum" sz="quarter" idx="12"/>
          </p:nvPr>
        </p:nvSpPr>
        <p:spPr/>
        <p:txBody>
          <a:bodyPr/>
          <a:lstStyle/>
          <a:p>
            <a:fld id="{59C26DE2-BFBF-B440-AF55-B2C5C80336AD}" type="slidenum">
              <a:rPr lang="en-US" smtClean="0"/>
              <a:t>5</a:t>
            </a:fld>
            <a:endParaRPr lang="en-US"/>
          </a:p>
        </p:txBody>
      </p:sp>
    </p:spTree>
    <p:extLst>
      <p:ext uri="{BB962C8B-B14F-4D97-AF65-F5344CB8AC3E}">
        <p14:creationId xmlns:p14="http://schemas.microsoft.com/office/powerpoint/2010/main" val="20241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36" grpId="0"/>
      <p:bldP spid="26" grpId="0"/>
      <p:bldP spid="23" grpId="0"/>
      <p:bldP spid="45" grpId="0"/>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F427-BCFB-3FDD-2925-6E3F6DFA86EB}"/>
              </a:ext>
            </a:extLst>
          </p:cNvPr>
          <p:cNvSpPr>
            <a:spLocks noGrp="1"/>
          </p:cNvSpPr>
          <p:nvPr>
            <p:ph type="title"/>
          </p:nvPr>
        </p:nvSpPr>
        <p:spPr>
          <a:xfrm>
            <a:off x="232269" y="221905"/>
            <a:ext cx="11403139" cy="1325563"/>
          </a:xfrm>
        </p:spPr>
        <p:txBody>
          <a:bodyPr/>
          <a:lstStyle/>
          <a:p>
            <a:r>
              <a:rPr lang="en-US" dirty="0"/>
              <a:t>Example: Verifiable Information Dispersal </a:t>
            </a:r>
            <a:r>
              <a:rPr lang="en-US" sz="4200" dirty="0"/>
              <a:t>(VID)</a:t>
            </a:r>
          </a:p>
        </p:txBody>
      </p:sp>
      <p:sp>
        <p:nvSpPr>
          <p:cNvPr id="3" name="Content Placeholder 2">
            <a:extLst>
              <a:ext uri="{FF2B5EF4-FFF2-40B4-BE49-F238E27FC236}">
                <a16:creationId xmlns:a16="http://schemas.microsoft.com/office/drawing/2014/main" id="{55E9F4CE-779B-8F20-3512-E11FEEF8CF40}"/>
              </a:ext>
            </a:extLst>
          </p:cNvPr>
          <p:cNvSpPr>
            <a:spLocks noGrp="1"/>
          </p:cNvSpPr>
          <p:nvPr>
            <p:ph idx="1"/>
          </p:nvPr>
        </p:nvSpPr>
        <p:spPr>
          <a:xfrm>
            <a:off x="232270" y="1583252"/>
            <a:ext cx="11403139" cy="803795"/>
          </a:xfrm>
        </p:spPr>
        <p:txBody>
          <a:bodyPr/>
          <a:lstStyle/>
          <a:p>
            <a:pPr marL="0" indent="0">
              <a:buNone/>
            </a:pPr>
            <a:r>
              <a:rPr lang="en-US" dirty="0"/>
              <a:t>Verify is non-interactive:</a:t>
            </a:r>
          </a:p>
        </p:txBody>
      </p:sp>
      <p:pic>
        <p:nvPicPr>
          <p:cNvPr id="4" name="Google Shape;74;p15">
            <a:extLst>
              <a:ext uri="{FF2B5EF4-FFF2-40B4-BE49-F238E27FC236}">
                <a16:creationId xmlns:a16="http://schemas.microsoft.com/office/drawing/2014/main" id="{483FA7C8-154B-B516-6343-74C07C8B33F5}"/>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cxnSp>
        <p:nvCxnSpPr>
          <p:cNvPr id="7" name="Straight Arrow Connector 6">
            <a:extLst>
              <a:ext uri="{FF2B5EF4-FFF2-40B4-BE49-F238E27FC236}">
                <a16:creationId xmlns:a16="http://schemas.microsoft.com/office/drawing/2014/main" id="{FB731D7E-02D0-824E-E14D-8A251BADB25B}"/>
              </a:ext>
            </a:extLst>
          </p:cNvPr>
          <p:cNvCxnSpPr>
            <a:cxnSpLocks/>
            <a:endCxn id="4"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DFA4AD31-3B59-508C-BADC-BE43368891D9}"/>
              </a:ext>
            </a:extLst>
          </p:cNvPr>
          <p:cNvCxnSpPr>
            <a:cxnSpLocks/>
            <a:stCxn id="4" idx="0"/>
            <a:endCxn id="14"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urved Connector 8">
            <a:extLst>
              <a:ext uri="{FF2B5EF4-FFF2-40B4-BE49-F238E27FC236}">
                <a16:creationId xmlns:a16="http://schemas.microsoft.com/office/drawing/2014/main" id="{1B7C6843-917E-83BA-B10F-3E774CE6CF81}"/>
              </a:ext>
            </a:extLst>
          </p:cNvPr>
          <p:cNvCxnSpPr>
            <a:cxnSpLocks/>
            <a:stCxn id="4"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urved Connector 9">
            <a:extLst>
              <a:ext uri="{FF2B5EF4-FFF2-40B4-BE49-F238E27FC236}">
                <a16:creationId xmlns:a16="http://schemas.microsoft.com/office/drawing/2014/main" id="{21578D00-A9B3-2904-F56D-871B90C4F5DE}"/>
              </a:ext>
            </a:extLst>
          </p:cNvPr>
          <p:cNvCxnSpPr>
            <a:cxnSpLocks/>
            <a:stCxn id="4"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urved Connector 10">
            <a:extLst>
              <a:ext uri="{FF2B5EF4-FFF2-40B4-BE49-F238E27FC236}">
                <a16:creationId xmlns:a16="http://schemas.microsoft.com/office/drawing/2014/main" id="{D52CD345-27A4-8B3C-17B7-223218DEA064}"/>
              </a:ext>
            </a:extLst>
          </p:cNvPr>
          <p:cNvCxnSpPr>
            <a:cxnSpLocks/>
            <a:stCxn id="4"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 name="Graphic 13" descr="Database outline">
            <a:extLst>
              <a:ext uri="{FF2B5EF4-FFF2-40B4-BE49-F238E27FC236}">
                <a16:creationId xmlns:a16="http://schemas.microsoft.com/office/drawing/2014/main" id="{8ECAEA51-9131-4B3E-769C-C9A4939BC7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4865" y="3147573"/>
            <a:ext cx="1152898" cy="1152898"/>
          </a:xfrm>
          <a:prstGeom prst="rect">
            <a:avLst/>
          </a:prstGeom>
        </p:spPr>
      </p:pic>
      <p:pic>
        <p:nvPicPr>
          <p:cNvPr id="15" name="Graphic 14" descr="Database outline">
            <a:extLst>
              <a:ext uri="{FF2B5EF4-FFF2-40B4-BE49-F238E27FC236}">
                <a16:creationId xmlns:a16="http://schemas.microsoft.com/office/drawing/2014/main" id="{F2CB5232-1CE2-B793-7D25-F354A62992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6598" y="3155452"/>
            <a:ext cx="1152898" cy="1152898"/>
          </a:xfrm>
          <a:prstGeom prst="rect">
            <a:avLst/>
          </a:prstGeom>
        </p:spPr>
      </p:pic>
      <p:pic>
        <p:nvPicPr>
          <p:cNvPr id="16" name="Graphic 15" descr="Database outline">
            <a:extLst>
              <a:ext uri="{FF2B5EF4-FFF2-40B4-BE49-F238E27FC236}">
                <a16:creationId xmlns:a16="http://schemas.microsoft.com/office/drawing/2014/main" id="{01D226AD-0E22-F856-51A0-5904FE3206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3814" y="3128020"/>
            <a:ext cx="1152898" cy="1152898"/>
          </a:xfrm>
          <a:prstGeom prst="rect">
            <a:avLst/>
          </a:prstGeom>
        </p:spPr>
      </p:pic>
      <p:pic>
        <p:nvPicPr>
          <p:cNvPr id="17" name="Graphic 16" descr="Document outline">
            <a:extLst>
              <a:ext uri="{FF2B5EF4-FFF2-40B4-BE49-F238E27FC236}">
                <a16:creationId xmlns:a16="http://schemas.microsoft.com/office/drawing/2014/main" id="{E48780F7-6512-AB3A-68FB-2FF8855E51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4186" y="3088757"/>
            <a:ext cx="517883" cy="517883"/>
          </a:xfrm>
          <a:prstGeom prst="rect">
            <a:avLst/>
          </a:prstGeom>
        </p:spPr>
      </p:pic>
      <p:pic>
        <p:nvPicPr>
          <p:cNvPr id="18" name="Graphic 17" descr="Document outline">
            <a:extLst>
              <a:ext uri="{FF2B5EF4-FFF2-40B4-BE49-F238E27FC236}">
                <a16:creationId xmlns:a16="http://schemas.microsoft.com/office/drawing/2014/main" id="{2D32269B-6396-16DD-2D36-74F20345A7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11938" y="3077252"/>
            <a:ext cx="517883" cy="517883"/>
          </a:xfrm>
          <a:prstGeom prst="rect">
            <a:avLst/>
          </a:prstGeom>
        </p:spPr>
      </p:pic>
      <p:pic>
        <p:nvPicPr>
          <p:cNvPr id="19" name="Graphic 18" descr="Document outline">
            <a:extLst>
              <a:ext uri="{FF2B5EF4-FFF2-40B4-BE49-F238E27FC236}">
                <a16:creationId xmlns:a16="http://schemas.microsoft.com/office/drawing/2014/main" id="{C42EF335-30AE-C67E-E5D2-3BBF75CD8E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9636" y="3089178"/>
            <a:ext cx="517883" cy="517883"/>
          </a:xfrm>
          <a:prstGeom prst="rect">
            <a:avLst/>
          </a:prstGeom>
        </p:spPr>
      </p:pic>
      <p:pic>
        <p:nvPicPr>
          <p:cNvPr id="20" name="Graphic 19" descr="Document outline">
            <a:extLst>
              <a:ext uri="{FF2B5EF4-FFF2-40B4-BE49-F238E27FC236}">
                <a16:creationId xmlns:a16="http://schemas.microsoft.com/office/drawing/2014/main" id="{41FABC76-8330-4615-CBB4-B8337A48CC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70864" y="3088757"/>
            <a:ext cx="517883" cy="517883"/>
          </a:xfrm>
          <a:prstGeom prst="rect">
            <a:avLst/>
          </a:prstGeom>
        </p:spPr>
      </p:pic>
      <p:pic>
        <p:nvPicPr>
          <p:cNvPr id="21" name="Graphic 20" descr="Database outline">
            <a:extLst>
              <a:ext uri="{FF2B5EF4-FFF2-40B4-BE49-F238E27FC236}">
                <a16:creationId xmlns:a16="http://schemas.microsoft.com/office/drawing/2014/main" id="{3992C6B4-204B-A890-90D0-16EB3A8419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6633" y="3155452"/>
            <a:ext cx="1152898" cy="1152898"/>
          </a:xfrm>
          <a:prstGeom prst="rect">
            <a:avLst/>
          </a:prstGeom>
        </p:spPr>
      </p:pic>
      <p:pic>
        <p:nvPicPr>
          <p:cNvPr id="22" name="Graphic 21" descr="Document outline">
            <a:extLst>
              <a:ext uri="{FF2B5EF4-FFF2-40B4-BE49-F238E27FC236}">
                <a16:creationId xmlns:a16="http://schemas.microsoft.com/office/drawing/2014/main" id="{687ABDA1-C57A-26B1-9DA1-65469CBFC0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705" y="3414384"/>
            <a:ext cx="996517" cy="996517"/>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B101341-AC1C-753C-7AD6-79775374B353}"/>
                  </a:ext>
                </a:extLst>
              </p:cNvPr>
              <p:cNvSpPr txBox="1"/>
              <p:nvPr/>
            </p:nvSpPr>
            <p:spPr>
              <a:xfrm>
                <a:off x="3682557" y="4609052"/>
                <a:ext cx="4975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1</m:t>
                          </m:r>
                        </m:sub>
                      </m:sSub>
                    </m:oMath>
                  </m:oMathPara>
                </a14:m>
                <a:endParaRPr lang="en-US" sz="2400" dirty="0"/>
              </a:p>
            </p:txBody>
          </p:sp>
        </mc:Choice>
        <mc:Fallback xmlns="">
          <p:sp>
            <p:nvSpPr>
              <p:cNvPr id="23" name="TextBox 22">
                <a:extLst>
                  <a:ext uri="{FF2B5EF4-FFF2-40B4-BE49-F238E27FC236}">
                    <a16:creationId xmlns:a16="http://schemas.microsoft.com/office/drawing/2014/main" id="{9B101341-AC1C-753C-7AD6-79775374B353}"/>
                  </a:ext>
                </a:extLst>
              </p:cNvPr>
              <p:cNvSpPr txBox="1">
                <a:spLocks noRot="1" noChangeAspect="1" noMove="1" noResize="1" noEditPoints="1" noAdjustHandles="1" noChangeArrowheads="1" noChangeShapeType="1" noTextEdit="1"/>
              </p:cNvSpPr>
              <p:nvPr/>
            </p:nvSpPr>
            <p:spPr>
              <a:xfrm>
                <a:off x="3682557" y="4609052"/>
                <a:ext cx="497513" cy="369332"/>
              </a:xfrm>
              <a:prstGeom prst="rect">
                <a:avLst/>
              </a:prstGeom>
              <a:blipFill>
                <a:blip r:embed="rId8"/>
                <a:stretch>
                  <a:fillRect b="-967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82B299F4-3DFF-CC86-A44B-667DADC966FB}"/>
              </a:ext>
            </a:extLst>
          </p:cNvPr>
          <p:cNvCxnSpPr>
            <a:endCxn id="23" idx="0"/>
          </p:cNvCxnSpPr>
          <p:nvPr/>
        </p:nvCxnSpPr>
        <p:spPr>
          <a:xfrm>
            <a:off x="3931313" y="4361358"/>
            <a:ext cx="1" cy="2476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A1C7AF-7FAB-1E90-1A66-804D4C69CCE7}"/>
                  </a:ext>
                </a:extLst>
              </p:cNvPr>
              <p:cNvSpPr txBox="1"/>
              <p:nvPr/>
            </p:nvSpPr>
            <p:spPr>
              <a:xfrm>
                <a:off x="5149580" y="4609052"/>
                <a:ext cx="4975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2</m:t>
                          </m:r>
                        </m:sub>
                      </m:sSub>
                    </m:oMath>
                  </m:oMathPara>
                </a14:m>
                <a:endParaRPr lang="en-US" sz="2400" dirty="0"/>
              </a:p>
            </p:txBody>
          </p:sp>
        </mc:Choice>
        <mc:Fallback xmlns="">
          <p:sp>
            <p:nvSpPr>
              <p:cNvPr id="26" name="TextBox 25">
                <a:extLst>
                  <a:ext uri="{FF2B5EF4-FFF2-40B4-BE49-F238E27FC236}">
                    <a16:creationId xmlns:a16="http://schemas.microsoft.com/office/drawing/2014/main" id="{55A1C7AF-7FAB-1E90-1A66-804D4C69CCE7}"/>
                  </a:ext>
                </a:extLst>
              </p:cNvPr>
              <p:cNvSpPr txBox="1">
                <a:spLocks noRot="1" noChangeAspect="1" noMove="1" noResize="1" noEditPoints="1" noAdjustHandles="1" noChangeArrowheads="1" noChangeShapeType="1" noTextEdit="1"/>
              </p:cNvSpPr>
              <p:nvPr/>
            </p:nvSpPr>
            <p:spPr>
              <a:xfrm>
                <a:off x="5149580" y="4609052"/>
                <a:ext cx="497513" cy="369332"/>
              </a:xfrm>
              <a:prstGeom prst="rect">
                <a:avLst/>
              </a:prstGeom>
              <a:blipFill>
                <a:blip r:embed="rId9"/>
                <a:stretch>
                  <a:fillRect b="-9677"/>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B08AFD7-F35F-745E-18EA-182CB1CD7849}"/>
              </a:ext>
            </a:extLst>
          </p:cNvPr>
          <p:cNvCxnSpPr>
            <a:cxnSpLocks/>
            <a:stCxn id="15" idx="2"/>
            <a:endCxn id="26" idx="0"/>
          </p:cNvCxnSpPr>
          <p:nvPr/>
        </p:nvCxnSpPr>
        <p:spPr>
          <a:xfrm>
            <a:off x="5393047" y="4308350"/>
            <a:ext cx="5290" cy="300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7FC78F0-D86E-075C-9586-83630F9A27EE}"/>
                  </a:ext>
                </a:extLst>
              </p:cNvPr>
              <p:cNvSpPr txBox="1"/>
              <p:nvPr/>
            </p:nvSpPr>
            <p:spPr>
              <a:xfrm>
                <a:off x="6721506" y="4609052"/>
                <a:ext cx="4975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3</m:t>
                          </m:r>
                        </m:sub>
                      </m:sSub>
                    </m:oMath>
                  </m:oMathPara>
                </a14:m>
                <a:endParaRPr lang="en-US" sz="2400" dirty="0"/>
              </a:p>
            </p:txBody>
          </p:sp>
        </mc:Choice>
        <mc:Fallback xmlns="">
          <p:sp>
            <p:nvSpPr>
              <p:cNvPr id="30" name="TextBox 29">
                <a:extLst>
                  <a:ext uri="{FF2B5EF4-FFF2-40B4-BE49-F238E27FC236}">
                    <a16:creationId xmlns:a16="http://schemas.microsoft.com/office/drawing/2014/main" id="{17FC78F0-D86E-075C-9586-83630F9A27EE}"/>
                  </a:ext>
                </a:extLst>
              </p:cNvPr>
              <p:cNvSpPr txBox="1">
                <a:spLocks noRot="1" noChangeAspect="1" noMove="1" noResize="1" noEditPoints="1" noAdjustHandles="1" noChangeArrowheads="1" noChangeShapeType="1" noTextEdit="1"/>
              </p:cNvSpPr>
              <p:nvPr/>
            </p:nvSpPr>
            <p:spPr>
              <a:xfrm>
                <a:off x="6721506" y="4609052"/>
                <a:ext cx="497513" cy="369332"/>
              </a:xfrm>
              <a:prstGeom prst="rect">
                <a:avLst/>
              </a:prstGeom>
              <a:blipFill>
                <a:blip r:embed="rId10"/>
                <a:stretch>
                  <a:fillRect b="-9677"/>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8157388-2CCB-D06F-0753-F17635D2A7C9}"/>
              </a:ext>
            </a:extLst>
          </p:cNvPr>
          <p:cNvCxnSpPr>
            <a:cxnSpLocks/>
            <a:stCxn id="16" idx="2"/>
            <a:endCxn id="30" idx="0"/>
          </p:cNvCxnSpPr>
          <p:nvPr/>
        </p:nvCxnSpPr>
        <p:spPr>
          <a:xfrm>
            <a:off x="6970263" y="4280918"/>
            <a:ext cx="0" cy="328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B94AF6A-7AC7-A3E3-084F-A9E30FABDDFD}"/>
                  </a:ext>
                </a:extLst>
              </p:cNvPr>
              <p:cNvSpPr txBox="1"/>
              <p:nvPr/>
            </p:nvSpPr>
            <p:spPr>
              <a:xfrm>
                <a:off x="8293432" y="4609052"/>
                <a:ext cx="49751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4</m:t>
                          </m:r>
                        </m:sub>
                      </m:sSub>
                    </m:oMath>
                  </m:oMathPara>
                </a14:m>
                <a:endParaRPr lang="en-US" sz="2400" dirty="0"/>
              </a:p>
            </p:txBody>
          </p:sp>
        </mc:Choice>
        <mc:Fallback xmlns="">
          <p:sp>
            <p:nvSpPr>
              <p:cNvPr id="35" name="TextBox 34">
                <a:extLst>
                  <a:ext uri="{FF2B5EF4-FFF2-40B4-BE49-F238E27FC236}">
                    <a16:creationId xmlns:a16="http://schemas.microsoft.com/office/drawing/2014/main" id="{EB94AF6A-7AC7-A3E3-084F-A9E30FABDDFD}"/>
                  </a:ext>
                </a:extLst>
              </p:cNvPr>
              <p:cNvSpPr txBox="1">
                <a:spLocks noRot="1" noChangeAspect="1" noMove="1" noResize="1" noEditPoints="1" noAdjustHandles="1" noChangeArrowheads="1" noChangeShapeType="1" noTextEdit="1"/>
              </p:cNvSpPr>
              <p:nvPr/>
            </p:nvSpPr>
            <p:spPr>
              <a:xfrm>
                <a:off x="8293432" y="4609052"/>
                <a:ext cx="497513" cy="369332"/>
              </a:xfrm>
              <a:prstGeom prst="rect">
                <a:avLst/>
              </a:prstGeom>
              <a:blipFill>
                <a:blip r:embed="rId11"/>
                <a:stretch>
                  <a:fillRect b="-9677"/>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1664EFE2-443A-1381-BFD0-B93A1E221C62}"/>
              </a:ext>
            </a:extLst>
          </p:cNvPr>
          <p:cNvCxnSpPr>
            <a:cxnSpLocks/>
            <a:stCxn id="21" idx="2"/>
            <a:endCxn id="35" idx="0"/>
          </p:cNvCxnSpPr>
          <p:nvPr/>
        </p:nvCxnSpPr>
        <p:spPr>
          <a:xfrm flipH="1">
            <a:off x="8542189" y="4308350"/>
            <a:ext cx="893" cy="300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13F57F8-FF21-E1A7-CB3B-08AE3CA5C92F}"/>
              </a:ext>
            </a:extLst>
          </p:cNvPr>
          <p:cNvSpPr txBox="1"/>
          <p:nvPr/>
        </p:nvSpPr>
        <p:spPr>
          <a:xfrm>
            <a:off x="3570879" y="5272625"/>
            <a:ext cx="5363908" cy="446276"/>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 Output 1 if enough valid signatures</a:t>
            </a:r>
          </a:p>
        </p:txBody>
      </p:sp>
      <p:pic>
        <p:nvPicPr>
          <p:cNvPr id="7174" name="Picture 6" descr="EigenDA on X: &quot;📊 New EigenDA metrics now live on @growthepie • 165+ GB  posted in 90 days • $5K+ in fees paid • 8 active DA consumers • 30% share of">
            <a:extLst>
              <a:ext uri="{FF2B5EF4-FFF2-40B4-BE49-F238E27FC236}">
                <a16:creationId xmlns:a16="http://schemas.microsoft.com/office/drawing/2014/main" id="{9C4E5228-CBDC-0BE4-1307-3AB012D6804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42958" y="2105429"/>
            <a:ext cx="1323571" cy="132357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Logo">
            <a:extLst>
              <a:ext uri="{FF2B5EF4-FFF2-40B4-BE49-F238E27FC236}">
                <a16:creationId xmlns:a16="http://schemas.microsoft.com/office/drawing/2014/main" id="{280EB99F-BF8F-3319-CD01-79900B1CF4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29267" y="3580732"/>
            <a:ext cx="1961668" cy="57089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1C090235-5853-6FBB-DDE9-10B780A3323D}"/>
              </a:ext>
            </a:extLst>
          </p:cNvPr>
          <p:cNvSpPr txBox="1"/>
          <p:nvPr/>
        </p:nvSpPr>
        <p:spPr>
          <a:xfrm>
            <a:off x="9998396" y="1545521"/>
            <a:ext cx="1498948" cy="461665"/>
          </a:xfrm>
          <a:prstGeom prst="rect">
            <a:avLst/>
          </a:prstGeom>
          <a:noFill/>
        </p:spPr>
        <p:txBody>
          <a:bodyPr wrap="square" rtlCol="0">
            <a:spAutoFit/>
          </a:bodyPr>
          <a:lstStyle/>
          <a:p>
            <a:pPr algn="ctr"/>
            <a:r>
              <a:rPr lang="en-US" sz="2400" dirty="0">
                <a:latin typeface="Californian FB" panose="0207040306080B030204" pitchFamily="18" charset="77"/>
              </a:rPr>
              <a:t>Used in:</a:t>
            </a:r>
          </a:p>
        </p:txBody>
      </p:sp>
      <p:sp>
        <p:nvSpPr>
          <p:cNvPr id="6" name="TextBox 5">
            <a:extLst>
              <a:ext uri="{FF2B5EF4-FFF2-40B4-BE49-F238E27FC236}">
                <a16:creationId xmlns:a16="http://schemas.microsoft.com/office/drawing/2014/main" id="{D13314CF-5059-A9E1-1BF4-58FBED380B20}"/>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13" name="TextBox 12">
            <a:extLst>
              <a:ext uri="{FF2B5EF4-FFF2-40B4-BE49-F238E27FC236}">
                <a16:creationId xmlns:a16="http://schemas.microsoft.com/office/drawing/2014/main" id="{A00F4009-6025-0E16-CCC7-733B802B450A}"/>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
        <p:nvSpPr>
          <p:cNvPr id="5" name="Slide Number Placeholder 4">
            <a:extLst>
              <a:ext uri="{FF2B5EF4-FFF2-40B4-BE49-F238E27FC236}">
                <a16:creationId xmlns:a16="http://schemas.microsoft.com/office/drawing/2014/main" id="{ACADD7F6-F69D-CF0D-0489-AFF2C20CE6B4}"/>
              </a:ext>
            </a:extLst>
          </p:cNvPr>
          <p:cNvSpPr>
            <a:spLocks noGrp="1"/>
          </p:cNvSpPr>
          <p:nvPr>
            <p:ph type="sldNum" sz="quarter" idx="12"/>
          </p:nvPr>
        </p:nvSpPr>
        <p:spPr/>
        <p:txBody>
          <a:bodyPr/>
          <a:lstStyle/>
          <a:p>
            <a:fld id="{59C26DE2-BFBF-B440-AF55-B2C5C80336AD}" type="slidenum">
              <a:rPr lang="en-US" smtClean="0"/>
              <a:t>6</a:t>
            </a:fld>
            <a:endParaRPr lang="en-US"/>
          </a:p>
        </p:txBody>
      </p:sp>
      <p:pic>
        <p:nvPicPr>
          <p:cNvPr id="28" name="Google Shape;77;p15">
            <a:extLst>
              <a:ext uri="{FF2B5EF4-FFF2-40B4-BE49-F238E27FC236}">
                <a16:creationId xmlns:a16="http://schemas.microsoft.com/office/drawing/2014/main" id="{1AFC9372-9165-2529-0974-C6003765AADC}"/>
              </a:ext>
            </a:extLst>
          </p:cNvPr>
          <p:cNvPicPr preferRelativeResize="0"/>
          <p:nvPr/>
        </p:nvPicPr>
        <p:blipFill>
          <a:blip r:embed="rId14">
            <a:alphaModFix/>
          </a:blip>
          <a:stretch>
            <a:fillRect/>
          </a:stretch>
        </p:blipFill>
        <p:spPr>
          <a:xfrm>
            <a:off x="4409260" y="5721105"/>
            <a:ext cx="834050" cy="1095717"/>
          </a:xfrm>
          <a:prstGeom prst="rect">
            <a:avLst/>
          </a:prstGeom>
          <a:noFill/>
          <a:ln>
            <a:noFill/>
          </a:ln>
        </p:spPr>
      </p:pic>
      <p:pic>
        <p:nvPicPr>
          <p:cNvPr id="29" name="Google Shape;77;p15">
            <a:extLst>
              <a:ext uri="{FF2B5EF4-FFF2-40B4-BE49-F238E27FC236}">
                <a16:creationId xmlns:a16="http://schemas.microsoft.com/office/drawing/2014/main" id="{CE7DB389-4D78-55C7-BFB7-9F375162A048}"/>
              </a:ext>
            </a:extLst>
          </p:cNvPr>
          <p:cNvPicPr preferRelativeResize="0"/>
          <p:nvPr/>
        </p:nvPicPr>
        <p:blipFill>
          <a:blip r:embed="rId14">
            <a:alphaModFix/>
          </a:blip>
          <a:stretch>
            <a:fillRect/>
          </a:stretch>
        </p:blipFill>
        <p:spPr>
          <a:xfrm>
            <a:off x="5917667" y="5699904"/>
            <a:ext cx="834050" cy="1095717"/>
          </a:xfrm>
          <a:prstGeom prst="rect">
            <a:avLst/>
          </a:prstGeom>
          <a:noFill/>
          <a:ln>
            <a:noFill/>
          </a:ln>
        </p:spPr>
      </p:pic>
      <p:pic>
        <p:nvPicPr>
          <p:cNvPr id="32" name="Google Shape;77;p15">
            <a:extLst>
              <a:ext uri="{FF2B5EF4-FFF2-40B4-BE49-F238E27FC236}">
                <a16:creationId xmlns:a16="http://schemas.microsoft.com/office/drawing/2014/main" id="{9E7692FB-4027-E706-7DD8-942CB1845BCB}"/>
              </a:ext>
            </a:extLst>
          </p:cNvPr>
          <p:cNvPicPr preferRelativeResize="0"/>
          <p:nvPr/>
        </p:nvPicPr>
        <p:blipFill>
          <a:blip r:embed="rId14">
            <a:alphaModFix/>
          </a:blip>
          <a:stretch>
            <a:fillRect/>
          </a:stretch>
        </p:blipFill>
        <p:spPr>
          <a:xfrm>
            <a:off x="7633155" y="5721105"/>
            <a:ext cx="834050" cy="1095717"/>
          </a:xfrm>
          <a:prstGeom prst="rect">
            <a:avLst/>
          </a:prstGeom>
          <a:noFill/>
          <a:ln>
            <a:noFill/>
          </a:ln>
        </p:spPr>
      </p:pic>
    </p:spTree>
    <p:extLst>
      <p:ext uri="{BB962C8B-B14F-4D97-AF65-F5344CB8AC3E}">
        <p14:creationId xmlns:p14="http://schemas.microsoft.com/office/powerpoint/2010/main" val="338618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0" grpId="0"/>
      <p:bldP spid="35" grpId="0"/>
      <p:bldP spid="40"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95754-568F-C84A-EE1F-63E0E0BFA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B5705-A907-639E-5114-A8A6382C3E97}"/>
              </a:ext>
            </a:extLst>
          </p:cNvPr>
          <p:cNvSpPr>
            <a:spLocks noGrp="1"/>
          </p:cNvSpPr>
          <p:nvPr>
            <p:ph type="title"/>
          </p:nvPr>
        </p:nvSpPr>
        <p:spPr/>
        <p:txBody>
          <a:bodyPr/>
          <a:lstStyle/>
          <a:p>
            <a:r>
              <a:rPr lang="en-US" dirty="0"/>
              <a:t>Example: Data Availability Sampling (DAS)</a:t>
            </a:r>
          </a:p>
        </p:txBody>
      </p:sp>
      <p:pic>
        <p:nvPicPr>
          <p:cNvPr id="6" name="Google Shape;77;p15">
            <a:extLst>
              <a:ext uri="{FF2B5EF4-FFF2-40B4-BE49-F238E27FC236}">
                <a16:creationId xmlns:a16="http://schemas.microsoft.com/office/drawing/2014/main" id="{F0227B53-C37A-DDA1-D4F1-4DC85B92EED2}"/>
              </a:ext>
            </a:extLst>
          </p:cNvPr>
          <p:cNvPicPr preferRelativeResize="0"/>
          <p:nvPr/>
        </p:nvPicPr>
        <p:blipFill>
          <a:blip r:embed="rId3">
            <a:alphaModFix/>
          </a:blip>
          <a:stretch>
            <a:fillRect/>
          </a:stretch>
        </p:blipFill>
        <p:spPr>
          <a:xfrm>
            <a:off x="4409260" y="5721105"/>
            <a:ext cx="834050" cy="1095717"/>
          </a:xfrm>
          <a:prstGeom prst="rect">
            <a:avLst/>
          </a:prstGeom>
          <a:noFill/>
          <a:ln>
            <a:noFill/>
          </a:ln>
        </p:spPr>
      </p:pic>
      <p:pic>
        <p:nvPicPr>
          <p:cNvPr id="8" name="Google Shape;77;p15">
            <a:extLst>
              <a:ext uri="{FF2B5EF4-FFF2-40B4-BE49-F238E27FC236}">
                <a16:creationId xmlns:a16="http://schemas.microsoft.com/office/drawing/2014/main" id="{B33A53C3-7291-7869-1FD8-99E89FA91788}"/>
              </a:ext>
            </a:extLst>
          </p:cNvPr>
          <p:cNvPicPr preferRelativeResize="0"/>
          <p:nvPr/>
        </p:nvPicPr>
        <p:blipFill>
          <a:blip r:embed="rId3">
            <a:alphaModFix/>
          </a:blip>
          <a:stretch>
            <a:fillRect/>
          </a:stretch>
        </p:blipFill>
        <p:spPr>
          <a:xfrm>
            <a:off x="5917667" y="5699904"/>
            <a:ext cx="834050" cy="1095717"/>
          </a:xfrm>
          <a:prstGeom prst="rect">
            <a:avLst/>
          </a:prstGeom>
          <a:noFill/>
          <a:ln>
            <a:noFill/>
          </a:ln>
        </p:spPr>
      </p:pic>
      <p:pic>
        <p:nvPicPr>
          <p:cNvPr id="9" name="Google Shape;77;p15">
            <a:extLst>
              <a:ext uri="{FF2B5EF4-FFF2-40B4-BE49-F238E27FC236}">
                <a16:creationId xmlns:a16="http://schemas.microsoft.com/office/drawing/2014/main" id="{9A168607-7D10-C095-4B5E-951C918390B8}"/>
              </a:ext>
            </a:extLst>
          </p:cNvPr>
          <p:cNvPicPr preferRelativeResize="0"/>
          <p:nvPr/>
        </p:nvPicPr>
        <p:blipFill>
          <a:blip r:embed="rId3">
            <a:alphaModFix/>
          </a:blip>
          <a:stretch>
            <a:fillRect/>
          </a:stretch>
        </p:blipFill>
        <p:spPr>
          <a:xfrm>
            <a:off x="7633155" y="5721105"/>
            <a:ext cx="834050" cy="1095717"/>
          </a:xfrm>
          <a:prstGeom prst="rect">
            <a:avLst/>
          </a:prstGeom>
          <a:noFill/>
          <a:ln>
            <a:noFill/>
          </a:ln>
        </p:spPr>
      </p:pic>
      <p:cxnSp>
        <p:nvCxnSpPr>
          <p:cNvPr id="25" name="Straight Arrow Connector 24">
            <a:extLst>
              <a:ext uri="{FF2B5EF4-FFF2-40B4-BE49-F238E27FC236}">
                <a16:creationId xmlns:a16="http://schemas.microsoft.com/office/drawing/2014/main" id="{71F83D22-283D-44F0-0094-EB5CDFC8A66F}"/>
              </a:ext>
            </a:extLst>
          </p:cNvPr>
          <p:cNvCxnSpPr>
            <a:cxnSpLocks/>
            <a:stCxn id="6" idx="0"/>
          </p:cNvCxnSpPr>
          <p:nvPr/>
        </p:nvCxnSpPr>
        <p:spPr>
          <a:xfrm flipH="1" flipV="1">
            <a:off x="4111488" y="4678333"/>
            <a:ext cx="714797" cy="1042772"/>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1890FB2-EACC-3AA7-646E-6310B2435DC9}"/>
              </a:ext>
            </a:extLst>
          </p:cNvPr>
          <p:cNvCxnSpPr>
            <a:cxnSpLocks/>
            <a:stCxn id="6" idx="0"/>
          </p:cNvCxnSpPr>
          <p:nvPr/>
        </p:nvCxnSpPr>
        <p:spPr>
          <a:xfrm flipV="1">
            <a:off x="4826285" y="4733779"/>
            <a:ext cx="2161984"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219E96A-A023-B207-5DA6-F6B5D1DFE1F6}"/>
              </a:ext>
            </a:extLst>
          </p:cNvPr>
          <p:cNvCxnSpPr>
            <a:cxnSpLocks/>
            <a:stCxn id="6" idx="0"/>
          </p:cNvCxnSpPr>
          <p:nvPr/>
        </p:nvCxnSpPr>
        <p:spPr>
          <a:xfrm flipV="1">
            <a:off x="4826285" y="4646588"/>
            <a:ext cx="3662462" cy="1074517"/>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D407ADD-321D-530C-2076-EB59EAD440AE}"/>
              </a:ext>
            </a:extLst>
          </p:cNvPr>
          <p:cNvCxnSpPr>
            <a:cxnSpLocks/>
            <a:stCxn id="8" idx="0"/>
          </p:cNvCxnSpPr>
          <p:nvPr/>
        </p:nvCxnSpPr>
        <p:spPr>
          <a:xfrm flipH="1" flipV="1">
            <a:off x="4171360" y="4672908"/>
            <a:ext cx="2163332"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A78A5BD2-FC94-8799-8E06-2666DF5EA510}"/>
              </a:ext>
            </a:extLst>
          </p:cNvPr>
          <p:cNvCxnSpPr>
            <a:cxnSpLocks/>
            <a:stCxn id="8" idx="0"/>
          </p:cNvCxnSpPr>
          <p:nvPr/>
        </p:nvCxnSpPr>
        <p:spPr>
          <a:xfrm flipH="1" flipV="1">
            <a:off x="5485401" y="4734641"/>
            <a:ext cx="849291" cy="965263"/>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E4AE1D9-D9BB-09CD-9D96-FDA0FB1FAA63}"/>
              </a:ext>
            </a:extLst>
          </p:cNvPr>
          <p:cNvCxnSpPr>
            <a:cxnSpLocks/>
            <a:stCxn id="8" idx="0"/>
          </p:cNvCxnSpPr>
          <p:nvPr/>
        </p:nvCxnSpPr>
        <p:spPr>
          <a:xfrm flipV="1">
            <a:off x="6334692" y="4672908"/>
            <a:ext cx="2208390" cy="102699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D8DC51FD-5A73-88DD-7683-1DAD7A36CF29}"/>
              </a:ext>
            </a:extLst>
          </p:cNvPr>
          <p:cNvCxnSpPr>
            <a:cxnSpLocks/>
            <a:stCxn id="9" idx="0"/>
          </p:cNvCxnSpPr>
          <p:nvPr/>
        </p:nvCxnSpPr>
        <p:spPr>
          <a:xfrm flipH="1" flipV="1">
            <a:off x="5582584" y="4734641"/>
            <a:ext cx="2467596" cy="986464"/>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ED26049F-617A-A453-C0DB-3C197203D5D7}"/>
              </a:ext>
            </a:extLst>
          </p:cNvPr>
          <p:cNvCxnSpPr>
            <a:cxnSpLocks/>
            <a:stCxn id="9" idx="0"/>
          </p:cNvCxnSpPr>
          <p:nvPr/>
        </p:nvCxnSpPr>
        <p:spPr>
          <a:xfrm flipH="1" flipV="1">
            <a:off x="7041674" y="4733779"/>
            <a:ext cx="1008506" cy="987326"/>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217150C-3F6A-DDD1-0A1B-545090D2F612}"/>
              </a:ext>
            </a:extLst>
          </p:cNvPr>
          <p:cNvCxnSpPr>
            <a:cxnSpLocks/>
            <a:stCxn id="9" idx="0"/>
          </p:cNvCxnSpPr>
          <p:nvPr/>
        </p:nvCxnSpPr>
        <p:spPr>
          <a:xfrm flipV="1">
            <a:off x="8050180" y="4668164"/>
            <a:ext cx="535750" cy="1052941"/>
          </a:xfrm>
          <a:prstGeom prst="straightConnector1">
            <a:avLst/>
          </a:prstGeom>
          <a:ln>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47" name="Graphic 46" descr="Database outline">
            <a:extLst>
              <a:ext uri="{FF2B5EF4-FFF2-40B4-BE49-F238E27FC236}">
                <a16:creationId xmlns:a16="http://schemas.microsoft.com/office/drawing/2014/main" id="{353F92D4-4D74-C6CD-B9EF-4FDD37FE54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54865" y="3147573"/>
            <a:ext cx="1152898" cy="1152898"/>
          </a:xfrm>
          <a:prstGeom prst="rect">
            <a:avLst/>
          </a:prstGeom>
        </p:spPr>
      </p:pic>
      <p:pic>
        <p:nvPicPr>
          <p:cNvPr id="53" name="Graphic 52" descr="Database outline">
            <a:extLst>
              <a:ext uri="{FF2B5EF4-FFF2-40B4-BE49-F238E27FC236}">
                <a16:creationId xmlns:a16="http://schemas.microsoft.com/office/drawing/2014/main" id="{8A5E7776-2632-0474-BC9F-89074F54B3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6598" y="3155452"/>
            <a:ext cx="1152898" cy="1152898"/>
          </a:xfrm>
          <a:prstGeom prst="rect">
            <a:avLst/>
          </a:prstGeom>
        </p:spPr>
      </p:pic>
      <p:pic>
        <p:nvPicPr>
          <p:cNvPr id="55" name="Graphic 54" descr="Database outline">
            <a:extLst>
              <a:ext uri="{FF2B5EF4-FFF2-40B4-BE49-F238E27FC236}">
                <a16:creationId xmlns:a16="http://schemas.microsoft.com/office/drawing/2014/main" id="{DC19FE46-EDC7-757F-00C3-20AB097AAB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93814" y="3128020"/>
            <a:ext cx="1152898" cy="1152898"/>
          </a:xfrm>
          <a:prstGeom prst="rect">
            <a:avLst/>
          </a:prstGeom>
        </p:spPr>
      </p:pic>
      <p:pic>
        <p:nvPicPr>
          <p:cNvPr id="56" name="Graphic 55" descr="Database outline">
            <a:extLst>
              <a:ext uri="{FF2B5EF4-FFF2-40B4-BE49-F238E27FC236}">
                <a16:creationId xmlns:a16="http://schemas.microsoft.com/office/drawing/2014/main" id="{4DBA8BF3-0234-651A-4A92-4F816E56AA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66633" y="3155452"/>
            <a:ext cx="1152898" cy="1152898"/>
          </a:xfrm>
          <a:prstGeom prst="rect">
            <a:avLst/>
          </a:prstGeom>
        </p:spPr>
      </p:pic>
      <p:pic>
        <p:nvPicPr>
          <p:cNvPr id="60" name="Graphic 59" descr="Document outline">
            <a:extLst>
              <a:ext uri="{FF2B5EF4-FFF2-40B4-BE49-F238E27FC236}">
                <a16:creationId xmlns:a16="http://schemas.microsoft.com/office/drawing/2014/main" id="{83DA931C-F718-4C91-6FC3-9834881A52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4186" y="3088757"/>
            <a:ext cx="517883" cy="517883"/>
          </a:xfrm>
          <a:prstGeom prst="rect">
            <a:avLst/>
          </a:prstGeom>
        </p:spPr>
      </p:pic>
      <p:pic>
        <p:nvPicPr>
          <p:cNvPr id="61" name="Graphic 60" descr="Document outline">
            <a:extLst>
              <a:ext uri="{FF2B5EF4-FFF2-40B4-BE49-F238E27FC236}">
                <a16:creationId xmlns:a16="http://schemas.microsoft.com/office/drawing/2014/main" id="{D7473EA7-B625-6D97-F152-C4FBB53479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11938" y="3077252"/>
            <a:ext cx="517883" cy="517883"/>
          </a:xfrm>
          <a:prstGeom prst="rect">
            <a:avLst/>
          </a:prstGeom>
        </p:spPr>
      </p:pic>
      <p:pic>
        <p:nvPicPr>
          <p:cNvPr id="62" name="Graphic 61" descr="Document outline">
            <a:extLst>
              <a:ext uri="{FF2B5EF4-FFF2-40B4-BE49-F238E27FC236}">
                <a16:creationId xmlns:a16="http://schemas.microsoft.com/office/drawing/2014/main" id="{CF17AAE0-3DD6-D3A4-A071-970097FA3A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9636" y="3089178"/>
            <a:ext cx="517883" cy="517883"/>
          </a:xfrm>
          <a:prstGeom prst="rect">
            <a:avLst/>
          </a:prstGeom>
        </p:spPr>
      </p:pic>
      <p:pic>
        <p:nvPicPr>
          <p:cNvPr id="63" name="Graphic 62" descr="Document outline">
            <a:extLst>
              <a:ext uri="{FF2B5EF4-FFF2-40B4-BE49-F238E27FC236}">
                <a16:creationId xmlns:a16="http://schemas.microsoft.com/office/drawing/2014/main" id="{6747DBAC-E61B-5CB9-5507-AABEA6A425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70864" y="3088757"/>
            <a:ext cx="517883" cy="517883"/>
          </a:xfrm>
          <a:prstGeom prst="rect">
            <a:avLst/>
          </a:prstGeom>
        </p:spPr>
      </p:pic>
      <p:sp>
        <p:nvSpPr>
          <p:cNvPr id="5" name="Slide Number Placeholder 4">
            <a:extLst>
              <a:ext uri="{FF2B5EF4-FFF2-40B4-BE49-F238E27FC236}">
                <a16:creationId xmlns:a16="http://schemas.microsoft.com/office/drawing/2014/main" id="{2E68CB47-C39B-6FBD-C471-93013D0801AA}"/>
              </a:ext>
            </a:extLst>
          </p:cNvPr>
          <p:cNvSpPr>
            <a:spLocks noGrp="1"/>
          </p:cNvSpPr>
          <p:nvPr>
            <p:ph type="sldNum" sz="quarter" idx="12"/>
          </p:nvPr>
        </p:nvSpPr>
        <p:spPr/>
        <p:txBody>
          <a:bodyPr/>
          <a:lstStyle/>
          <a:p>
            <a:fld id="{59C26DE2-BFBF-B440-AF55-B2C5C80336AD}" type="slidenum">
              <a:rPr lang="en-US" smtClean="0"/>
              <a:t>7</a:t>
            </a:fld>
            <a:endParaRPr lang="en-US"/>
          </a:p>
        </p:txBody>
      </p:sp>
      <p:sp>
        <p:nvSpPr>
          <p:cNvPr id="10" name="TextBox 9">
            <a:extLst>
              <a:ext uri="{FF2B5EF4-FFF2-40B4-BE49-F238E27FC236}">
                <a16:creationId xmlns:a16="http://schemas.microsoft.com/office/drawing/2014/main" id="{7688C1C2-1519-8AFE-1710-7E5C8B9A4F19}"/>
              </a:ext>
            </a:extLst>
          </p:cNvPr>
          <p:cNvSpPr txBox="1"/>
          <p:nvPr/>
        </p:nvSpPr>
        <p:spPr>
          <a:xfrm>
            <a:off x="588388" y="4853650"/>
            <a:ext cx="4112758" cy="1154162"/>
          </a:xfrm>
          <a:prstGeom prst="rect">
            <a:avLst/>
          </a:prstGeom>
          <a:noFill/>
        </p:spPr>
        <p:txBody>
          <a:bodyPr wrap="square" rtlCol="0">
            <a:spAutoFit/>
          </a:bodyPr>
          <a:lstStyle/>
          <a:p>
            <a:pPr algn="ctr"/>
            <a:r>
              <a:rPr lang="en-US" sz="2300" dirty="0">
                <a:solidFill>
                  <a:schemeClr val="accent5">
                    <a:lumMod val="75000"/>
                  </a:schemeClr>
                </a:solidFill>
                <a:latin typeface="Californian FB" panose="0207040306080B030204" pitchFamily="18" charset="77"/>
              </a:rPr>
              <a:t>Verify:</a:t>
            </a:r>
          </a:p>
          <a:p>
            <a:pPr algn="ctr"/>
            <a:r>
              <a:rPr lang="en-US" sz="2300" dirty="0">
                <a:solidFill>
                  <a:schemeClr val="accent5">
                    <a:lumMod val="75000"/>
                  </a:schemeClr>
                </a:solidFill>
                <a:latin typeface="Californian FB" panose="0207040306080B030204" pitchFamily="18" charset="77"/>
              </a:rPr>
              <a:t>‘Sample’ random chunks of data</a:t>
            </a:r>
          </a:p>
          <a:p>
            <a:pPr algn="ctr"/>
            <a:r>
              <a:rPr lang="en-US" sz="2300" dirty="0">
                <a:solidFill>
                  <a:schemeClr val="accent5">
                    <a:lumMod val="75000"/>
                  </a:schemeClr>
                </a:solidFill>
                <a:latin typeface="Californian FB" panose="0207040306080B030204" pitchFamily="18" charset="77"/>
              </a:rPr>
              <a:t>Output 1 if all chunks available </a:t>
            </a:r>
          </a:p>
        </p:txBody>
      </p:sp>
      <p:sp>
        <p:nvSpPr>
          <p:cNvPr id="11" name="TextBox 10">
            <a:extLst>
              <a:ext uri="{FF2B5EF4-FFF2-40B4-BE49-F238E27FC236}">
                <a16:creationId xmlns:a16="http://schemas.microsoft.com/office/drawing/2014/main" id="{6F229387-A2D2-CC9A-CCCE-0C9E22085D99}"/>
              </a:ext>
            </a:extLst>
          </p:cNvPr>
          <p:cNvSpPr txBox="1"/>
          <p:nvPr/>
        </p:nvSpPr>
        <p:spPr>
          <a:xfrm>
            <a:off x="9998396" y="1545521"/>
            <a:ext cx="1498948" cy="461665"/>
          </a:xfrm>
          <a:prstGeom prst="rect">
            <a:avLst/>
          </a:prstGeom>
          <a:noFill/>
        </p:spPr>
        <p:txBody>
          <a:bodyPr wrap="square" rtlCol="0">
            <a:spAutoFit/>
          </a:bodyPr>
          <a:lstStyle/>
          <a:p>
            <a:pPr algn="ctr"/>
            <a:r>
              <a:rPr lang="en-US" sz="2400" dirty="0">
                <a:latin typeface="Californian FB" panose="0207040306080B030204" pitchFamily="18" charset="77"/>
              </a:rPr>
              <a:t>Used in:</a:t>
            </a:r>
          </a:p>
        </p:txBody>
      </p:sp>
      <p:pic>
        <p:nvPicPr>
          <p:cNvPr id="12" name="Picture 2" descr="Ethereum (ETH) Price Today, News &amp; Live Chart | Forbes Crypto Market Data">
            <a:extLst>
              <a:ext uri="{FF2B5EF4-FFF2-40B4-BE49-F238E27FC236}">
                <a16:creationId xmlns:a16="http://schemas.microsoft.com/office/drawing/2014/main" id="{AC0FFE38-709D-64F6-0955-F572EC8A39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8396" y="1908982"/>
            <a:ext cx="1492586" cy="1492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hat Is Celestia (TIA) And Should It Be In Your Crypto Portfolio?">
            <a:extLst>
              <a:ext uri="{FF2B5EF4-FFF2-40B4-BE49-F238E27FC236}">
                <a16:creationId xmlns:a16="http://schemas.microsoft.com/office/drawing/2014/main" id="{7C29E4E7-D42C-C179-A4FD-DBD2F75F20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16822" y="3280893"/>
            <a:ext cx="2655733" cy="1329595"/>
          </a:xfrm>
          <a:prstGeom prst="rect">
            <a:avLst/>
          </a:prstGeom>
          <a:noFill/>
          <a:extLst>
            <a:ext uri="{909E8E84-426E-40DD-AFC4-6F175D3DCCD1}">
              <a14:hiddenFill xmlns:a14="http://schemas.microsoft.com/office/drawing/2010/main">
                <a:solidFill>
                  <a:srgbClr val="FFFFFF"/>
                </a:solidFill>
              </a14:hiddenFill>
            </a:ext>
          </a:extLst>
        </p:spPr>
      </p:pic>
      <p:sp>
        <p:nvSpPr>
          <p:cNvPr id="14" name="Cloud Callout 13">
            <a:extLst>
              <a:ext uri="{FF2B5EF4-FFF2-40B4-BE49-F238E27FC236}">
                <a16:creationId xmlns:a16="http://schemas.microsoft.com/office/drawing/2014/main" id="{92398B0C-3B3B-47E8-5019-558B7C7A17EC}"/>
              </a:ext>
            </a:extLst>
          </p:cNvPr>
          <p:cNvSpPr/>
          <p:nvPr/>
        </p:nvSpPr>
        <p:spPr>
          <a:xfrm>
            <a:off x="6361043" y="5406936"/>
            <a:ext cx="4943061" cy="1060125"/>
          </a:xfrm>
          <a:prstGeom prst="cloudCallout">
            <a:avLst>
              <a:gd name="adj1" fmla="val -40771"/>
              <a:gd name="adj2" fmla="val -774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Californian FB" panose="0207040306080B030204" pitchFamily="18" charset="77"/>
              </a:rPr>
              <a:t>Focus of today’s talk</a:t>
            </a:r>
          </a:p>
        </p:txBody>
      </p:sp>
      <p:sp>
        <p:nvSpPr>
          <p:cNvPr id="21" name="Content Placeholder 2">
            <a:extLst>
              <a:ext uri="{FF2B5EF4-FFF2-40B4-BE49-F238E27FC236}">
                <a16:creationId xmlns:a16="http://schemas.microsoft.com/office/drawing/2014/main" id="{DF949B6A-8997-EB6D-141C-02934E499F3C}"/>
              </a:ext>
            </a:extLst>
          </p:cNvPr>
          <p:cNvSpPr txBox="1">
            <a:spLocks/>
          </p:cNvSpPr>
          <p:nvPr/>
        </p:nvSpPr>
        <p:spPr>
          <a:xfrm>
            <a:off x="232270" y="1583252"/>
            <a:ext cx="11403139" cy="803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alifornian FB" panose="0207040306080B03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fornian FB" panose="0207040306080B03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fornian FB" panose="0207040306080B03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fornian FB" panose="0207040306080B03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alifornian FB" panose="0207040306080B03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Verify is interactive:</a:t>
            </a:r>
            <a:endParaRPr lang="en-US" dirty="0"/>
          </a:p>
        </p:txBody>
      </p:sp>
      <p:pic>
        <p:nvPicPr>
          <p:cNvPr id="33" name="Google Shape;74;p15">
            <a:extLst>
              <a:ext uri="{FF2B5EF4-FFF2-40B4-BE49-F238E27FC236}">
                <a16:creationId xmlns:a16="http://schemas.microsoft.com/office/drawing/2014/main" id="{CA6E01F6-8A4F-E38D-8921-571365B374B5}"/>
              </a:ext>
            </a:extLst>
          </p:cNvPr>
          <p:cNvPicPr preferRelativeResize="0"/>
          <p:nvPr/>
        </p:nvPicPr>
        <p:blipFill>
          <a:blip r:embed="rId10">
            <a:alphaModFix/>
          </a:blip>
          <a:stretch>
            <a:fillRect/>
          </a:stretch>
        </p:blipFill>
        <p:spPr>
          <a:xfrm>
            <a:off x="1510995" y="3336194"/>
            <a:ext cx="834050" cy="1152898"/>
          </a:xfrm>
          <a:prstGeom prst="rect">
            <a:avLst/>
          </a:prstGeom>
          <a:noFill/>
          <a:ln>
            <a:noFill/>
          </a:ln>
        </p:spPr>
      </p:pic>
      <p:cxnSp>
        <p:nvCxnSpPr>
          <p:cNvPr id="35" name="Straight Arrow Connector 34">
            <a:extLst>
              <a:ext uri="{FF2B5EF4-FFF2-40B4-BE49-F238E27FC236}">
                <a16:creationId xmlns:a16="http://schemas.microsoft.com/office/drawing/2014/main" id="{E79FC638-9A07-49DB-F052-C5D11F8F9ED7}"/>
              </a:ext>
            </a:extLst>
          </p:cNvPr>
          <p:cNvCxnSpPr>
            <a:cxnSpLocks/>
            <a:endCxn id="33"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urved Connector 36">
            <a:extLst>
              <a:ext uri="{FF2B5EF4-FFF2-40B4-BE49-F238E27FC236}">
                <a16:creationId xmlns:a16="http://schemas.microsoft.com/office/drawing/2014/main" id="{A27D36B3-B844-3296-2CF4-7A9412B3E270}"/>
              </a:ext>
            </a:extLst>
          </p:cNvPr>
          <p:cNvCxnSpPr>
            <a:cxnSpLocks/>
            <a:stCxn id="33"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urved Connector 39">
            <a:extLst>
              <a:ext uri="{FF2B5EF4-FFF2-40B4-BE49-F238E27FC236}">
                <a16:creationId xmlns:a16="http://schemas.microsoft.com/office/drawing/2014/main" id="{F59B862B-1C84-8B9E-634C-58679F273574}"/>
              </a:ext>
            </a:extLst>
          </p:cNvPr>
          <p:cNvCxnSpPr>
            <a:cxnSpLocks/>
            <a:stCxn id="33"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urved Connector 41">
            <a:extLst>
              <a:ext uri="{FF2B5EF4-FFF2-40B4-BE49-F238E27FC236}">
                <a16:creationId xmlns:a16="http://schemas.microsoft.com/office/drawing/2014/main" id="{5CF9D823-6B25-9984-315D-DEBBEA920BDA}"/>
              </a:ext>
            </a:extLst>
          </p:cNvPr>
          <p:cNvCxnSpPr>
            <a:cxnSpLocks/>
            <a:stCxn id="33"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6754F2CB-B5C7-9C5F-2C57-5D64E9FD0FEA}"/>
              </a:ext>
            </a:extLst>
          </p:cNvPr>
          <p:cNvCxnSpPr>
            <a:cxnSpLocks/>
            <a:stCxn id="33"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Document outline">
            <a:extLst>
              <a:ext uri="{FF2B5EF4-FFF2-40B4-BE49-F238E27FC236}">
                <a16:creationId xmlns:a16="http://schemas.microsoft.com/office/drawing/2014/main" id="{CC7B0019-6D90-0B3B-9BCB-3546CAC377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705" y="3414384"/>
            <a:ext cx="996517" cy="996517"/>
          </a:xfrm>
          <a:prstGeom prst="rect">
            <a:avLst/>
          </a:prstGeom>
        </p:spPr>
      </p:pic>
      <p:sp>
        <p:nvSpPr>
          <p:cNvPr id="49" name="TextBox 48">
            <a:extLst>
              <a:ext uri="{FF2B5EF4-FFF2-40B4-BE49-F238E27FC236}">
                <a16:creationId xmlns:a16="http://schemas.microsoft.com/office/drawing/2014/main" id="{718CDAF0-66F0-8AF4-14CB-448AD5B1F0D4}"/>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50" name="TextBox 49">
            <a:extLst>
              <a:ext uri="{FF2B5EF4-FFF2-40B4-BE49-F238E27FC236}">
                <a16:creationId xmlns:a16="http://schemas.microsoft.com/office/drawing/2014/main" id="{90D3945F-4754-3AE0-6382-310159CBE4A0}"/>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Tree>
    <p:extLst>
      <p:ext uri="{BB962C8B-B14F-4D97-AF65-F5344CB8AC3E}">
        <p14:creationId xmlns:p14="http://schemas.microsoft.com/office/powerpoint/2010/main" val="30007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1A05-C7CD-07A5-ED6D-B1115B2D1260}"/>
              </a:ext>
            </a:extLst>
          </p:cNvPr>
          <p:cNvSpPr>
            <a:spLocks noGrp="1"/>
          </p:cNvSpPr>
          <p:nvPr>
            <p:ph type="title"/>
          </p:nvPr>
        </p:nvSpPr>
        <p:spPr/>
        <p:txBody>
          <a:bodyPr/>
          <a:lstStyle/>
          <a:p>
            <a:r>
              <a:rPr lang="en-US" dirty="0"/>
              <a:t>How to repair lost chunks?</a:t>
            </a:r>
          </a:p>
        </p:txBody>
      </p:sp>
      <p:sp>
        <p:nvSpPr>
          <p:cNvPr id="47" name="Multiply 46">
            <a:extLst>
              <a:ext uri="{FF2B5EF4-FFF2-40B4-BE49-F238E27FC236}">
                <a16:creationId xmlns:a16="http://schemas.microsoft.com/office/drawing/2014/main" id="{D9181168-3AF8-94FA-C56D-FDB0AED6B042}"/>
              </a:ext>
            </a:extLst>
          </p:cNvPr>
          <p:cNvSpPr/>
          <p:nvPr/>
        </p:nvSpPr>
        <p:spPr>
          <a:xfrm>
            <a:off x="7869941" y="3175299"/>
            <a:ext cx="1298699" cy="1058339"/>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a:extLst>
              <a:ext uri="{FF2B5EF4-FFF2-40B4-BE49-F238E27FC236}">
                <a16:creationId xmlns:a16="http://schemas.microsoft.com/office/drawing/2014/main" id="{304491FD-721B-F842-E62D-16A0F83A463D}"/>
              </a:ext>
            </a:extLst>
          </p:cNvPr>
          <p:cNvSpPr>
            <a:spLocks noGrp="1"/>
          </p:cNvSpPr>
          <p:nvPr>
            <p:ph idx="1"/>
          </p:nvPr>
        </p:nvSpPr>
        <p:spPr>
          <a:xfrm>
            <a:off x="232270" y="1375546"/>
            <a:ext cx="10743242" cy="1152898"/>
          </a:xfrm>
        </p:spPr>
        <p:txBody>
          <a:bodyPr/>
          <a:lstStyle/>
          <a:p>
            <a:pPr marL="0" indent="0">
              <a:buNone/>
            </a:pPr>
            <a:r>
              <a:rPr lang="en-US" dirty="0"/>
              <a:t>What if some node loses its chunk?</a:t>
            </a:r>
          </a:p>
        </p:txBody>
      </p:sp>
      <p:pic>
        <p:nvPicPr>
          <p:cNvPr id="3" name="Google Shape;74;p15">
            <a:extLst>
              <a:ext uri="{FF2B5EF4-FFF2-40B4-BE49-F238E27FC236}">
                <a16:creationId xmlns:a16="http://schemas.microsoft.com/office/drawing/2014/main" id="{CBC0200B-F311-3560-FE03-09DAD7A3C7C0}"/>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cxnSp>
        <p:nvCxnSpPr>
          <p:cNvPr id="24" name="Straight Arrow Connector 23">
            <a:extLst>
              <a:ext uri="{FF2B5EF4-FFF2-40B4-BE49-F238E27FC236}">
                <a16:creationId xmlns:a16="http://schemas.microsoft.com/office/drawing/2014/main" id="{B6F7B490-DAD0-0FD0-C999-74A1FB38930D}"/>
              </a:ext>
            </a:extLst>
          </p:cNvPr>
          <p:cNvCxnSpPr>
            <a:cxnSpLocks/>
            <a:endCxn id="3"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CB681EE1-9419-39D5-A7CE-CF06EFC5EA71}"/>
              </a:ext>
            </a:extLst>
          </p:cNvPr>
          <p:cNvCxnSpPr>
            <a:cxnSpLocks/>
            <a:stCxn id="3" idx="0"/>
            <a:endCxn id="31"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78F72A40-7AD0-5736-5626-AAB563A0F258}"/>
              </a:ext>
            </a:extLst>
          </p:cNvPr>
          <p:cNvCxnSpPr>
            <a:cxnSpLocks/>
            <a:stCxn id="3"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CF2CD9EC-0607-CEB0-0CEB-86B7E5264A84}"/>
              </a:ext>
            </a:extLst>
          </p:cNvPr>
          <p:cNvCxnSpPr>
            <a:cxnSpLocks/>
            <a:stCxn id="3"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1FF948F6-ADE1-05B5-338B-58EF4396A1E2}"/>
              </a:ext>
            </a:extLst>
          </p:cNvPr>
          <p:cNvCxnSpPr>
            <a:cxnSpLocks/>
            <a:stCxn id="3" idx="0"/>
            <a:endCxn id="34"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Graphic 29" descr="Document outline">
            <a:extLst>
              <a:ext uri="{FF2B5EF4-FFF2-40B4-BE49-F238E27FC236}">
                <a16:creationId xmlns:a16="http://schemas.microsoft.com/office/drawing/2014/main" id="{8D45D1C6-2879-F56A-D9BD-4CBC5FAA7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05" y="3414384"/>
            <a:ext cx="996517" cy="996517"/>
          </a:xfrm>
          <a:prstGeom prst="rect">
            <a:avLst/>
          </a:prstGeom>
        </p:spPr>
      </p:pic>
      <p:pic>
        <p:nvPicPr>
          <p:cNvPr id="31" name="Graphic 30" descr="Database outline">
            <a:extLst>
              <a:ext uri="{FF2B5EF4-FFF2-40B4-BE49-F238E27FC236}">
                <a16:creationId xmlns:a16="http://schemas.microsoft.com/office/drawing/2014/main" id="{DDFC38F3-7529-278B-D17B-FFC5587EA5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54865" y="3147573"/>
            <a:ext cx="1152898" cy="1152898"/>
          </a:xfrm>
          <a:prstGeom prst="rect">
            <a:avLst/>
          </a:prstGeom>
        </p:spPr>
      </p:pic>
      <p:pic>
        <p:nvPicPr>
          <p:cNvPr id="32" name="Graphic 31" descr="Database outline">
            <a:extLst>
              <a:ext uri="{FF2B5EF4-FFF2-40B4-BE49-F238E27FC236}">
                <a16:creationId xmlns:a16="http://schemas.microsoft.com/office/drawing/2014/main" id="{56DA3F4D-304B-EC72-2838-877259D83CB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6598" y="3155452"/>
            <a:ext cx="1152898" cy="1152898"/>
          </a:xfrm>
          <a:prstGeom prst="rect">
            <a:avLst/>
          </a:prstGeom>
        </p:spPr>
      </p:pic>
      <p:pic>
        <p:nvPicPr>
          <p:cNvPr id="33" name="Graphic 32" descr="Database outline">
            <a:extLst>
              <a:ext uri="{FF2B5EF4-FFF2-40B4-BE49-F238E27FC236}">
                <a16:creationId xmlns:a16="http://schemas.microsoft.com/office/drawing/2014/main" id="{4045680F-49AD-AE51-B8A4-C579985A7B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93814" y="3128020"/>
            <a:ext cx="1152898" cy="1152898"/>
          </a:xfrm>
          <a:prstGeom prst="rect">
            <a:avLst/>
          </a:prstGeom>
        </p:spPr>
      </p:pic>
      <p:pic>
        <p:nvPicPr>
          <p:cNvPr id="35" name="Graphic 34" descr="Document outline">
            <a:extLst>
              <a:ext uri="{FF2B5EF4-FFF2-40B4-BE49-F238E27FC236}">
                <a16:creationId xmlns:a16="http://schemas.microsoft.com/office/drawing/2014/main" id="{C0B06B4B-3BFF-41D5-E8F4-5DD7205414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4186" y="3088757"/>
            <a:ext cx="517883" cy="517883"/>
          </a:xfrm>
          <a:prstGeom prst="rect">
            <a:avLst/>
          </a:prstGeom>
        </p:spPr>
      </p:pic>
      <p:pic>
        <p:nvPicPr>
          <p:cNvPr id="36" name="Graphic 35" descr="Document outline">
            <a:extLst>
              <a:ext uri="{FF2B5EF4-FFF2-40B4-BE49-F238E27FC236}">
                <a16:creationId xmlns:a16="http://schemas.microsoft.com/office/drawing/2014/main" id="{8D3423F5-6F5B-3F80-0275-0A42F3C88E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1938" y="3077252"/>
            <a:ext cx="517883" cy="517883"/>
          </a:xfrm>
          <a:prstGeom prst="rect">
            <a:avLst/>
          </a:prstGeom>
        </p:spPr>
      </p:pic>
      <p:pic>
        <p:nvPicPr>
          <p:cNvPr id="37" name="Graphic 36" descr="Document outline">
            <a:extLst>
              <a:ext uri="{FF2B5EF4-FFF2-40B4-BE49-F238E27FC236}">
                <a16:creationId xmlns:a16="http://schemas.microsoft.com/office/drawing/2014/main" id="{B83131CE-3308-01D9-ADE3-07545978BB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9636" y="3089178"/>
            <a:ext cx="517883" cy="517883"/>
          </a:xfrm>
          <a:prstGeom prst="rect">
            <a:avLst/>
          </a:prstGeom>
        </p:spPr>
      </p:pic>
      <p:pic>
        <p:nvPicPr>
          <p:cNvPr id="38" name="Graphic 37" descr="Document outline">
            <a:extLst>
              <a:ext uri="{FF2B5EF4-FFF2-40B4-BE49-F238E27FC236}">
                <a16:creationId xmlns:a16="http://schemas.microsoft.com/office/drawing/2014/main" id="{0852BABE-AD30-CE51-A217-46611C971C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0864" y="3088757"/>
            <a:ext cx="517883" cy="517883"/>
          </a:xfrm>
          <a:prstGeom prst="rect">
            <a:avLst/>
          </a:prstGeom>
        </p:spPr>
      </p:pic>
      <p:pic>
        <p:nvPicPr>
          <p:cNvPr id="34" name="Graphic 33" descr="Database outline">
            <a:extLst>
              <a:ext uri="{FF2B5EF4-FFF2-40B4-BE49-F238E27FC236}">
                <a16:creationId xmlns:a16="http://schemas.microsoft.com/office/drawing/2014/main" id="{6108F64A-D843-0F20-D299-6752E26509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6633" y="3155452"/>
            <a:ext cx="1152898" cy="1152898"/>
          </a:xfrm>
          <a:prstGeom prst="rect">
            <a:avLst/>
          </a:prstGeom>
        </p:spPr>
      </p:pic>
      <p:sp>
        <p:nvSpPr>
          <p:cNvPr id="4" name="TextBox 3">
            <a:extLst>
              <a:ext uri="{FF2B5EF4-FFF2-40B4-BE49-F238E27FC236}">
                <a16:creationId xmlns:a16="http://schemas.microsoft.com/office/drawing/2014/main" id="{51320886-6AC9-F4FD-0B86-E53875CA8601}"/>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5" name="TextBox 4">
            <a:extLst>
              <a:ext uri="{FF2B5EF4-FFF2-40B4-BE49-F238E27FC236}">
                <a16:creationId xmlns:a16="http://schemas.microsoft.com/office/drawing/2014/main" id="{8E775252-462B-E3AC-934F-A31C3F7509EA}"/>
              </a:ext>
            </a:extLst>
          </p:cNvPr>
          <p:cNvSpPr txBox="1"/>
          <p:nvPr/>
        </p:nvSpPr>
        <p:spPr>
          <a:xfrm>
            <a:off x="4299117" y="4278223"/>
            <a:ext cx="3797975" cy="446276"/>
          </a:xfrm>
          <a:prstGeom prst="rect">
            <a:avLst/>
          </a:prstGeom>
          <a:noFill/>
        </p:spPr>
        <p:txBody>
          <a:bodyPr wrap="square" rtlCol="0">
            <a:spAutoFit/>
          </a:bodyPr>
          <a:lstStyle/>
          <a:p>
            <a:pPr algn="ctr"/>
            <a:r>
              <a:rPr lang="en-US" sz="2300" dirty="0">
                <a:latin typeface="Californian FB" panose="0207040306080B030204" pitchFamily="18" charset="77"/>
              </a:rPr>
              <a:t>Storage nodes (Validators)</a:t>
            </a:r>
          </a:p>
        </p:txBody>
      </p:sp>
      <p:sp>
        <p:nvSpPr>
          <p:cNvPr id="7" name="TextBox 6">
            <a:extLst>
              <a:ext uri="{FF2B5EF4-FFF2-40B4-BE49-F238E27FC236}">
                <a16:creationId xmlns:a16="http://schemas.microsoft.com/office/drawing/2014/main" id="{0FC945CC-9124-25F9-DBE4-AB1AE79AD945}"/>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
        <p:nvSpPr>
          <p:cNvPr id="6" name="Slide Number Placeholder 5">
            <a:extLst>
              <a:ext uri="{FF2B5EF4-FFF2-40B4-BE49-F238E27FC236}">
                <a16:creationId xmlns:a16="http://schemas.microsoft.com/office/drawing/2014/main" id="{541CB249-113E-25BC-F087-2C0B2ED173D4}"/>
              </a:ext>
            </a:extLst>
          </p:cNvPr>
          <p:cNvSpPr>
            <a:spLocks noGrp="1"/>
          </p:cNvSpPr>
          <p:nvPr>
            <p:ph type="sldNum" sz="quarter" idx="12"/>
          </p:nvPr>
        </p:nvSpPr>
        <p:spPr/>
        <p:txBody>
          <a:bodyPr/>
          <a:lstStyle/>
          <a:p>
            <a:fld id="{59C26DE2-BFBF-B440-AF55-B2C5C80336AD}" type="slidenum">
              <a:rPr lang="en-US" smtClean="0"/>
              <a:t>8</a:t>
            </a:fld>
            <a:endParaRPr lang="en-US"/>
          </a:p>
        </p:txBody>
      </p:sp>
    </p:spTree>
    <p:extLst>
      <p:ext uri="{BB962C8B-B14F-4D97-AF65-F5344CB8AC3E}">
        <p14:creationId xmlns:p14="http://schemas.microsoft.com/office/powerpoint/2010/main" val="58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0783F-16C5-DF33-626B-812EDECE4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537B9-EB33-1CA7-4D3B-E26DCE3933E6}"/>
              </a:ext>
            </a:extLst>
          </p:cNvPr>
          <p:cNvSpPr>
            <a:spLocks noGrp="1"/>
          </p:cNvSpPr>
          <p:nvPr>
            <p:ph type="title"/>
          </p:nvPr>
        </p:nvSpPr>
        <p:spPr/>
        <p:txBody>
          <a:bodyPr/>
          <a:lstStyle/>
          <a:p>
            <a:r>
              <a:rPr lang="en-US" dirty="0"/>
              <a:t>How to repair lost chunks?</a:t>
            </a:r>
          </a:p>
        </p:txBody>
      </p:sp>
      <p:pic>
        <p:nvPicPr>
          <p:cNvPr id="3" name="Google Shape;74;p15">
            <a:extLst>
              <a:ext uri="{FF2B5EF4-FFF2-40B4-BE49-F238E27FC236}">
                <a16:creationId xmlns:a16="http://schemas.microsoft.com/office/drawing/2014/main" id="{4629F841-D8B8-5D2A-DE5E-2EBE3BC7211B}"/>
              </a:ext>
            </a:extLst>
          </p:cNvPr>
          <p:cNvPicPr preferRelativeResize="0"/>
          <p:nvPr/>
        </p:nvPicPr>
        <p:blipFill>
          <a:blip r:embed="rId3">
            <a:alphaModFix/>
          </a:blip>
          <a:stretch>
            <a:fillRect/>
          </a:stretch>
        </p:blipFill>
        <p:spPr>
          <a:xfrm>
            <a:off x="1510995" y="3336194"/>
            <a:ext cx="834050" cy="1152898"/>
          </a:xfrm>
          <a:prstGeom prst="rect">
            <a:avLst/>
          </a:prstGeom>
          <a:noFill/>
          <a:ln>
            <a:noFill/>
          </a:ln>
        </p:spPr>
      </p:pic>
      <p:cxnSp>
        <p:nvCxnSpPr>
          <p:cNvPr id="24" name="Straight Arrow Connector 23">
            <a:extLst>
              <a:ext uri="{FF2B5EF4-FFF2-40B4-BE49-F238E27FC236}">
                <a16:creationId xmlns:a16="http://schemas.microsoft.com/office/drawing/2014/main" id="{A77FA9CD-52A6-A5AE-9845-E0367A1715E0}"/>
              </a:ext>
            </a:extLst>
          </p:cNvPr>
          <p:cNvCxnSpPr>
            <a:cxnSpLocks/>
            <a:endCxn id="3" idx="1"/>
          </p:cNvCxnSpPr>
          <p:nvPr/>
        </p:nvCxnSpPr>
        <p:spPr>
          <a:xfrm>
            <a:off x="1063516" y="3912643"/>
            <a:ext cx="4474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FC9C32DB-AE12-4913-B4F3-4F5326DB079C}"/>
              </a:ext>
            </a:extLst>
          </p:cNvPr>
          <p:cNvCxnSpPr>
            <a:cxnSpLocks/>
            <a:stCxn id="3" idx="0"/>
            <a:endCxn id="31" idx="0"/>
          </p:cNvCxnSpPr>
          <p:nvPr/>
        </p:nvCxnSpPr>
        <p:spPr>
          <a:xfrm rot="5400000" flipH="1" flipV="1">
            <a:off x="2835357" y="2240237"/>
            <a:ext cx="188621" cy="2003294"/>
          </a:xfrm>
          <a:prstGeom prst="curvedConnector3">
            <a:avLst>
              <a:gd name="adj1" fmla="val 2211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2A3BCC41-C743-4C1D-B30E-242AC31C95C3}"/>
              </a:ext>
            </a:extLst>
          </p:cNvPr>
          <p:cNvCxnSpPr>
            <a:cxnSpLocks/>
            <a:stCxn id="3" idx="0"/>
          </p:cNvCxnSpPr>
          <p:nvPr/>
        </p:nvCxnSpPr>
        <p:spPr>
          <a:xfrm rot="5400000" flipH="1" flipV="1">
            <a:off x="3584881" y="1509487"/>
            <a:ext cx="169847" cy="3483569"/>
          </a:xfrm>
          <a:prstGeom prst="curvedConnector3">
            <a:avLst>
              <a:gd name="adj1" fmla="val 33602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E70AA956-E76F-5515-C9DB-E946981E938C}"/>
              </a:ext>
            </a:extLst>
          </p:cNvPr>
          <p:cNvCxnSpPr>
            <a:cxnSpLocks/>
            <a:stCxn id="3" idx="0"/>
          </p:cNvCxnSpPr>
          <p:nvPr/>
        </p:nvCxnSpPr>
        <p:spPr>
          <a:xfrm rot="5400000" flipH="1" flipV="1">
            <a:off x="4372653" y="710991"/>
            <a:ext cx="180570" cy="5069837"/>
          </a:xfrm>
          <a:prstGeom prst="curvedConnector3">
            <a:avLst>
              <a:gd name="adj1" fmla="val 39539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27">
            <a:extLst>
              <a:ext uri="{FF2B5EF4-FFF2-40B4-BE49-F238E27FC236}">
                <a16:creationId xmlns:a16="http://schemas.microsoft.com/office/drawing/2014/main" id="{D5D4AA25-9E65-37AD-F00C-4BB9B6C25B00}"/>
              </a:ext>
            </a:extLst>
          </p:cNvPr>
          <p:cNvCxnSpPr>
            <a:cxnSpLocks/>
            <a:stCxn id="3" idx="0"/>
            <a:endCxn id="34" idx="0"/>
          </p:cNvCxnSpPr>
          <p:nvPr/>
        </p:nvCxnSpPr>
        <p:spPr>
          <a:xfrm rot="5400000" flipH="1" flipV="1">
            <a:off x="5145180" y="-61708"/>
            <a:ext cx="180742" cy="6615062"/>
          </a:xfrm>
          <a:prstGeom prst="curvedConnector3">
            <a:avLst>
              <a:gd name="adj1" fmla="val 503693"/>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Graphic 29" descr="Document outline">
            <a:extLst>
              <a:ext uri="{FF2B5EF4-FFF2-40B4-BE49-F238E27FC236}">
                <a16:creationId xmlns:a16="http://schemas.microsoft.com/office/drawing/2014/main" id="{9674D30A-3C07-F5A1-E31B-12FDDF2CFD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705" y="3414384"/>
            <a:ext cx="996517" cy="996517"/>
          </a:xfrm>
          <a:prstGeom prst="rect">
            <a:avLst/>
          </a:prstGeom>
        </p:spPr>
      </p:pic>
      <p:pic>
        <p:nvPicPr>
          <p:cNvPr id="31" name="Graphic 30" descr="Database outline">
            <a:extLst>
              <a:ext uri="{FF2B5EF4-FFF2-40B4-BE49-F238E27FC236}">
                <a16:creationId xmlns:a16="http://schemas.microsoft.com/office/drawing/2014/main" id="{49467676-079E-EB37-83D0-159B2AA7AE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54865" y="3147573"/>
            <a:ext cx="1152898" cy="1152898"/>
          </a:xfrm>
          <a:prstGeom prst="rect">
            <a:avLst/>
          </a:prstGeom>
        </p:spPr>
      </p:pic>
      <p:pic>
        <p:nvPicPr>
          <p:cNvPr id="32" name="Graphic 31" descr="Database outline">
            <a:extLst>
              <a:ext uri="{FF2B5EF4-FFF2-40B4-BE49-F238E27FC236}">
                <a16:creationId xmlns:a16="http://schemas.microsoft.com/office/drawing/2014/main" id="{7FFC6A5E-574B-711B-A6A7-D8C17A37A1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16598" y="3155452"/>
            <a:ext cx="1152898" cy="1152898"/>
          </a:xfrm>
          <a:prstGeom prst="rect">
            <a:avLst/>
          </a:prstGeom>
        </p:spPr>
      </p:pic>
      <p:pic>
        <p:nvPicPr>
          <p:cNvPr id="33" name="Graphic 32" descr="Database outline">
            <a:extLst>
              <a:ext uri="{FF2B5EF4-FFF2-40B4-BE49-F238E27FC236}">
                <a16:creationId xmlns:a16="http://schemas.microsoft.com/office/drawing/2014/main" id="{02671141-081A-7D37-F750-7CB21ECA33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93814" y="3128020"/>
            <a:ext cx="1152898" cy="1152898"/>
          </a:xfrm>
          <a:prstGeom prst="rect">
            <a:avLst/>
          </a:prstGeom>
        </p:spPr>
      </p:pic>
      <p:pic>
        <p:nvPicPr>
          <p:cNvPr id="35" name="Graphic 34" descr="Document outline">
            <a:extLst>
              <a:ext uri="{FF2B5EF4-FFF2-40B4-BE49-F238E27FC236}">
                <a16:creationId xmlns:a16="http://schemas.microsoft.com/office/drawing/2014/main" id="{61D13B9B-93BB-94C9-F06B-1F05B6DDD1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14186" y="3088757"/>
            <a:ext cx="517883" cy="517883"/>
          </a:xfrm>
          <a:prstGeom prst="rect">
            <a:avLst/>
          </a:prstGeom>
        </p:spPr>
      </p:pic>
      <p:pic>
        <p:nvPicPr>
          <p:cNvPr id="36" name="Graphic 35" descr="Document outline">
            <a:extLst>
              <a:ext uri="{FF2B5EF4-FFF2-40B4-BE49-F238E27FC236}">
                <a16:creationId xmlns:a16="http://schemas.microsoft.com/office/drawing/2014/main" id="{B2DC0B31-AB24-CD34-9315-32E77994D3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1938" y="3077252"/>
            <a:ext cx="517883" cy="517883"/>
          </a:xfrm>
          <a:prstGeom prst="rect">
            <a:avLst/>
          </a:prstGeom>
        </p:spPr>
      </p:pic>
      <p:pic>
        <p:nvPicPr>
          <p:cNvPr id="37" name="Graphic 36" descr="Document outline">
            <a:extLst>
              <a:ext uri="{FF2B5EF4-FFF2-40B4-BE49-F238E27FC236}">
                <a16:creationId xmlns:a16="http://schemas.microsoft.com/office/drawing/2014/main" id="{C81B3AB6-BD68-4425-BA81-296C4FC8A4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9636" y="3089178"/>
            <a:ext cx="517883" cy="517883"/>
          </a:xfrm>
          <a:prstGeom prst="rect">
            <a:avLst/>
          </a:prstGeom>
        </p:spPr>
      </p:pic>
      <p:pic>
        <p:nvPicPr>
          <p:cNvPr id="38" name="Graphic 37" descr="Document outline">
            <a:extLst>
              <a:ext uri="{FF2B5EF4-FFF2-40B4-BE49-F238E27FC236}">
                <a16:creationId xmlns:a16="http://schemas.microsoft.com/office/drawing/2014/main" id="{99857CFB-10E3-052B-7C53-FF9932AE1A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0864" y="3088757"/>
            <a:ext cx="517883" cy="517883"/>
          </a:xfrm>
          <a:prstGeom prst="rect">
            <a:avLst/>
          </a:prstGeom>
        </p:spPr>
      </p:pic>
      <p:pic>
        <p:nvPicPr>
          <p:cNvPr id="34" name="Graphic 33" descr="Database outline">
            <a:extLst>
              <a:ext uri="{FF2B5EF4-FFF2-40B4-BE49-F238E27FC236}">
                <a16:creationId xmlns:a16="http://schemas.microsoft.com/office/drawing/2014/main" id="{8D65146D-E6C9-DCAA-4DF5-A715D332FC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66633" y="3155452"/>
            <a:ext cx="1152898" cy="1152898"/>
          </a:xfrm>
          <a:prstGeom prst="rect">
            <a:avLst/>
          </a:prstGeom>
        </p:spPr>
      </p:pic>
      <p:pic>
        <p:nvPicPr>
          <p:cNvPr id="4" name="Picture 3" descr="A red smiley face with horns&#10;&#10;Description automatically generated">
            <a:extLst>
              <a:ext uri="{FF2B5EF4-FFF2-40B4-BE49-F238E27FC236}">
                <a16:creationId xmlns:a16="http://schemas.microsoft.com/office/drawing/2014/main" id="{057C2512-D7F2-A53B-085C-3F3265C41924}"/>
              </a:ext>
            </a:extLst>
          </p:cNvPr>
          <p:cNvPicPr>
            <a:picLocks noChangeAspect="1"/>
          </p:cNvPicPr>
          <p:nvPr/>
        </p:nvPicPr>
        <p:blipFill>
          <a:blip r:embed="rId8"/>
          <a:stretch>
            <a:fillRect/>
          </a:stretch>
        </p:blipFill>
        <p:spPr>
          <a:xfrm>
            <a:off x="1409501" y="3402468"/>
            <a:ext cx="561939" cy="548787"/>
          </a:xfrm>
          <a:prstGeom prst="rect">
            <a:avLst/>
          </a:prstGeom>
        </p:spPr>
      </p:pic>
      <p:sp>
        <p:nvSpPr>
          <p:cNvPr id="5" name="Multiply 4">
            <a:extLst>
              <a:ext uri="{FF2B5EF4-FFF2-40B4-BE49-F238E27FC236}">
                <a16:creationId xmlns:a16="http://schemas.microsoft.com/office/drawing/2014/main" id="{3E3DA97F-4C4D-FBA7-ECE3-CF5334B559A2}"/>
              </a:ext>
            </a:extLst>
          </p:cNvPr>
          <p:cNvSpPr/>
          <p:nvPr/>
        </p:nvSpPr>
        <p:spPr>
          <a:xfrm>
            <a:off x="7897888" y="2987151"/>
            <a:ext cx="642605" cy="698083"/>
          </a:xfrm>
          <a:prstGeom prst="mathMultiply">
            <a:avLst/>
          </a:prstGeom>
          <a:solidFill>
            <a:srgbClr val="EF070A"/>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769DBEF-70AC-E079-95AA-51E7E17D0ED8}"/>
              </a:ext>
            </a:extLst>
          </p:cNvPr>
          <p:cNvSpPr txBox="1">
            <a:spLocks/>
          </p:cNvSpPr>
          <p:nvPr/>
        </p:nvSpPr>
        <p:spPr>
          <a:xfrm>
            <a:off x="232270" y="1375546"/>
            <a:ext cx="10743242" cy="1152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PT Serif" panose="020A0603040505020204" pitchFamily="18"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PT Serif" panose="020A0603040505020204" pitchFamily="18"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PT Serif" panose="020A0603040505020204" pitchFamily="18"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PT Serif" panose="020A0603040505020204" pitchFamily="18"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Californian FB" panose="0207040306080B030204" pitchFamily="18" charset="77"/>
              </a:rPr>
              <a:t>What if some node loses its chunk?</a:t>
            </a:r>
          </a:p>
          <a:p>
            <a:pPr marL="0" indent="0">
              <a:buNone/>
            </a:pPr>
            <a:r>
              <a:rPr lang="en-US" dirty="0">
                <a:latin typeface="Californian FB" panose="0207040306080B030204" pitchFamily="18" charset="77"/>
              </a:rPr>
              <a:t>Or, What if the </a:t>
            </a:r>
            <a:r>
              <a:rPr lang="en-US" dirty="0" err="1">
                <a:latin typeface="Californian FB" panose="0207040306080B030204" pitchFamily="18" charset="77"/>
              </a:rPr>
              <a:t>dispersor</a:t>
            </a:r>
            <a:r>
              <a:rPr lang="en-US" dirty="0">
                <a:latin typeface="Californian FB" panose="0207040306080B030204" pitchFamily="18" charset="77"/>
              </a:rPr>
              <a:t> never dispersed its chunk?</a:t>
            </a:r>
          </a:p>
        </p:txBody>
      </p:sp>
      <p:sp>
        <p:nvSpPr>
          <p:cNvPr id="7" name="TextBox 6">
            <a:extLst>
              <a:ext uri="{FF2B5EF4-FFF2-40B4-BE49-F238E27FC236}">
                <a16:creationId xmlns:a16="http://schemas.microsoft.com/office/drawing/2014/main" id="{ECC2B0C2-A7DD-742F-D99C-B177AA1D5765}"/>
              </a:ext>
            </a:extLst>
          </p:cNvPr>
          <p:cNvSpPr txBox="1"/>
          <p:nvPr/>
        </p:nvSpPr>
        <p:spPr>
          <a:xfrm>
            <a:off x="881098" y="4366430"/>
            <a:ext cx="2093843" cy="446276"/>
          </a:xfrm>
          <a:prstGeom prst="rect">
            <a:avLst/>
          </a:prstGeom>
          <a:noFill/>
        </p:spPr>
        <p:txBody>
          <a:bodyPr wrap="square" rtlCol="0">
            <a:spAutoFit/>
          </a:bodyPr>
          <a:lstStyle/>
          <a:p>
            <a:pPr algn="ctr"/>
            <a:r>
              <a:rPr lang="en-US" sz="2300" dirty="0" err="1">
                <a:solidFill>
                  <a:schemeClr val="accent1"/>
                </a:solidFill>
                <a:latin typeface="Californian FB" panose="0207040306080B030204" pitchFamily="18" charset="77"/>
              </a:rPr>
              <a:t>Dispersor</a:t>
            </a:r>
            <a:endParaRPr lang="en-US" sz="2300" dirty="0">
              <a:solidFill>
                <a:schemeClr val="accent1"/>
              </a:solidFill>
              <a:latin typeface="Californian FB" panose="0207040306080B030204" pitchFamily="18" charset="77"/>
            </a:endParaRPr>
          </a:p>
        </p:txBody>
      </p:sp>
      <p:sp>
        <p:nvSpPr>
          <p:cNvPr id="8" name="TextBox 7">
            <a:extLst>
              <a:ext uri="{FF2B5EF4-FFF2-40B4-BE49-F238E27FC236}">
                <a16:creationId xmlns:a16="http://schemas.microsoft.com/office/drawing/2014/main" id="{68DF50C2-6E48-754D-DFB6-0075377F5CB0}"/>
              </a:ext>
            </a:extLst>
          </p:cNvPr>
          <p:cNvSpPr txBox="1"/>
          <p:nvPr/>
        </p:nvSpPr>
        <p:spPr>
          <a:xfrm>
            <a:off x="4299117" y="4278223"/>
            <a:ext cx="3797975" cy="446276"/>
          </a:xfrm>
          <a:prstGeom prst="rect">
            <a:avLst/>
          </a:prstGeom>
          <a:noFill/>
        </p:spPr>
        <p:txBody>
          <a:bodyPr wrap="square" rtlCol="0">
            <a:spAutoFit/>
          </a:bodyPr>
          <a:lstStyle/>
          <a:p>
            <a:pPr algn="ctr"/>
            <a:r>
              <a:rPr lang="en-US" sz="2300" dirty="0">
                <a:latin typeface="Californian FB" panose="0207040306080B030204" pitchFamily="18" charset="77"/>
              </a:rPr>
              <a:t>Storage nodes (Validators)</a:t>
            </a:r>
          </a:p>
        </p:txBody>
      </p:sp>
      <p:sp>
        <p:nvSpPr>
          <p:cNvPr id="10" name="TextBox 9">
            <a:extLst>
              <a:ext uri="{FF2B5EF4-FFF2-40B4-BE49-F238E27FC236}">
                <a16:creationId xmlns:a16="http://schemas.microsoft.com/office/drawing/2014/main" id="{46A4D550-3C09-8D0E-8B27-DC1A3ED07CDB}"/>
              </a:ext>
            </a:extLst>
          </p:cNvPr>
          <p:cNvSpPr txBox="1"/>
          <p:nvPr/>
        </p:nvSpPr>
        <p:spPr>
          <a:xfrm>
            <a:off x="1307665" y="2424778"/>
            <a:ext cx="2093843" cy="461665"/>
          </a:xfrm>
          <a:prstGeom prst="rect">
            <a:avLst/>
          </a:prstGeom>
          <a:noFill/>
        </p:spPr>
        <p:txBody>
          <a:bodyPr wrap="square" rtlCol="0">
            <a:spAutoFit/>
          </a:bodyPr>
          <a:lstStyle/>
          <a:p>
            <a:pPr algn="ctr"/>
            <a:r>
              <a:rPr lang="en-US" sz="2300" dirty="0">
                <a:solidFill>
                  <a:schemeClr val="accent1"/>
                </a:solidFill>
                <a:latin typeface="Californian FB" panose="0207040306080B030204" pitchFamily="18" charset="77"/>
              </a:rPr>
              <a:t>Disperse</a:t>
            </a:r>
          </a:p>
        </p:txBody>
      </p:sp>
      <p:sp>
        <p:nvSpPr>
          <p:cNvPr id="6" name="Slide Number Placeholder 5">
            <a:extLst>
              <a:ext uri="{FF2B5EF4-FFF2-40B4-BE49-F238E27FC236}">
                <a16:creationId xmlns:a16="http://schemas.microsoft.com/office/drawing/2014/main" id="{2C297DB7-67B0-DA9E-C478-46A043795088}"/>
              </a:ext>
            </a:extLst>
          </p:cNvPr>
          <p:cNvSpPr>
            <a:spLocks noGrp="1"/>
          </p:cNvSpPr>
          <p:nvPr>
            <p:ph type="sldNum" sz="quarter" idx="12"/>
          </p:nvPr>
        </p:nvSpPr>
        <p:spPr/>
        <p:txBody>
          <a:bodyPr/>
          <a:lstStyle/>
          <a:p>
            <a:fld id="{59C26DE2-BFBF-B440-AF55-B2C5C80336AD}" type="slidenum">
              <a:rPr lang="en-US" smtClean="0"/>
              <a:t>9</a:t>
            </a:fld>
            <a:endParaRPr lang="en-US"/>
          </a:p>
        </p:txBody>
      </p:sp>
    </p:spTree>
    <p:extLst>
      <p:ext uri="{BB962C8B-B14F-4D97-AF65-F5344CB8AC3E}">
        <p14:creationId xmlns:p14="http://schemas.microsoft.com/office/powerpoint/2010/main" val="157850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8823</TotalTime>
  <Words>4771</Words>
  <Application>Microsoft Macintosh PowerPoint</Application>
  <PresentationFormat>Widescreen</PresentationFormat>
  <Paragraphs>639</Paragraphs>
  <Slides>39</Slides>
  <Notes>38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Aptos</vt:lpstr>
      <vt:lpstr>Arial</vt:lpstr>
      <vt:lpstr>Californian FB</vt:lpstr>
      <vt:lpstr>Cambria Math</vt:lpstr>
      <vt:lpstr>Office Theme</vt:lpstr>
      <vt:lpstr>Data Availability Sampling with Repair</vt:lpstr>
      <vt:lpstr>The need to scale Consensus</vt:lpstr>
      <vt:lpstr>The need to scale Consensus</vt:lpstr>
      <vt:lpstr>Solution: Decouple Ordering from Dissemination</vt:lpstr>
      <vt:lpstr>Verifiable Distributed Storage</vt:lpstr>
      <vt:lpstr>Example: Verifiable Information Dispersal (VID)</vt:lpstr>
      <vt:lpstr>Example: Data Availability Sampling (DAS)</vt:lpstr>
      <vt:lpstr>How to repair lost chunks?</vt:lpstr>
      <vt:lpstr>How to repair lost chunks?</vt:lpstr>
      <vt:lpstr>How to repair lost chunks?</vt:lpstr>
      <vt:lpstr>This work</vt:lpstr>
      <vt:lpstr>Defining Repair for Data Availability Sampling</vt:lpstr>
      <vt:lpstr>Our Construction</vt:lpstr>
      <vt:lpstr>Our Construction</vt:lpstr>
      <vt:lpstr>Our Construction</vt:lpstr>
      <vt:lpstr>Our Construction</vt:lpstr>
      <vt:lpstr>Our Construction</vt:lpstr>
      <vt:lpstr>Our Construction: Building Blocks</vt:lpstr>
      <vt:lpstr>Framework for Data Availability Sampling [HASW23]</vt:lpstr>
      <vt:lpstr>Erasure Code Commitment [HASW23]</vt:lpstr>
      <vt:lpstr>Framework for Data Availability Sampling [HASW23]</vt:lpstr>
      <vt:lpstr>Example: Ethereum Fulu DAS</vt:lpstr>
      <vt:lpstr>How to repair lost chunks?</vt:lpstr>
      <vt:lpstr>New Framework: Using Codes with Locality</vt:lpstr>
      <vt:lpstr>New Framework for Data Availability Sampling</vt:lpstr>
      <vt:lpstr>New Framework for Data Availability Sampling</vt:lpstr>
      <vt:lpstr>New: Erasure Code Commitment with Local correction </vt:lpstr>
      <vt:lpstr>New Framework for Data Availability Sampling</vt:lpstr>
      <vt:lpstr>Summary of our DAS Framework</vt:lpstr>
      <vt:lpstr>Efficiency of Constructions using DAS Framework</vt:lpstr>
      <vt:lpstr>Our Construction: Building Blocks</vt:lpstr>
      <vt:lpstr>Multiplicity Codes [KSY14]</vt:lpstr>
      <vt:lpstr>Multiplicity Codes [KSY14]</vt:lpstr>
      <vt:lpstr>Multiplicity Codes [KSY14]</vt:lpstr>
      <vt:lpstr>Multiplicity Codes [KSY14]</vt:lpstr>
      <vt:lpstr>Our Construction: Building Blocks</vt:lpstr>
      <vt:lpstr>New Multivariate Polynomial Commitment</vt:lpstr>
      <vt:lpstr>Conclusion</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Partap</dc:creator>
  <cp:lastModifiedBy>Aditi Partap</cp:lastModifiedBy>
  <cp:revision>685</cp:revision>
  <dcterms:created xsi:type="dcterms:W3CDTF">2025-07-13T19:09:26Z</dcterms:created>
  <dcterms:modified xsi:type="dcterms:W3CDTF">2025-08-05T17:04:19Z</dcterms:modified>
</cp:coreProperties>
</file>