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napVertSplitter="1" vertBarState="minimized" horzBarState="maximized">
    <p:restoredLeft sz="10658" autoAdjust="0"/>
    <p:restoredTop sz="94701" autoAdjust="0"/>
  </p:normalViewPr>
  <p:slideViewPr>
    <p:cSldViewPr snapToGrid="0" snapToObjects="1" showGuides="1">
      <p:cViewPr varScale="1">
        <p:scale>
          <a:sx n="18" d="100"/>
          <a:sy n="18" d="100"/>
        </p:scale>
        <p:origin x="-2082" y="-17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8" d="100"/>
          <a:sy n="78" d="100"/>
        </p:scale>
        <p:origin x="-334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adsf">
    <p:spTree>
      <p:nvGrpSpPr>
        <p:cNvPr id="1" name=""/>
        <p:cNvGrpSpPr/>
        <p:nvPr/>
      </p:nvGrpSpPr>
      <p:grpSpPr>
        <a:xfrm>
          <a:off x="0" y="0"/>
          <a:ext cx="0" cy="0"/>
          <a:chOff x="0" y="0"/>
          <a:chExt cx="0" cy="0"/>
        </a:xfrm>
      </p:grpSpPr>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baseline="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http://phd.gccis.rit.edu/weile/data/cloneoracle</a:t>
            </a:r>
          </a:p>
          <a:p>
            <a:pPr marL="0" marR="0" lvl="0" indent="0" algn="ctr" defTabSz="4388900" rtl="0" eaLnBrk="1" fontAlgn="auto" latinLnBrk="0" hangingPunct="1">
              <a:lnSpc>
                <a:spcPct val="100000"/>
              </a:lnSpc>
              <a:spcBef>
                <a:spcPct val="20000"/>
              </a:spcBef>
              <a:spcAft>
                <a:spcPts val="0"/>
              </a:spcAft>
              <a:buClrTx/>
              <a:buSzTx/>
              <a:buFontTx/>
              <a:buNone/>
              <a:tabLst/>
              <a:defRPr/>
            </a:pPr>
            <a:r>
              <a:rPr lang="en-US" b="0" i="0" u="none" strike="noStrike" dirty="0" smtClean="0">
                <a:solidFill>
                  <a:srgbClr val="000000"/>
                </a:solidFill>
                <a:effectLst/>
                <a:latin typeface="Arial"/>
              </a:rPr>
              <a:t>/</a:t>
            </a:r>
            <a:endParaRPr lang="en-US" b="0" i="0" u="none" strike="noStrike" dirty="0" smtClean="0">
              <a:solidFill>
                <a:srgbClr val="000000"/>
              </a:solidFill>
              <a:effectLst/>
              <a:latin typeface="Courier New"/>
            </a:endParaRPr>
          </a:p>
          <a:p>
            <a:pPr lvl="0"/>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baseline="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Daniel E. Krutz &amp; Wei Le, Rochester Institute of Technology, USA</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A Code Clone Oracle</a:t>
            </a:r>
            <a:endParaRPr lang="en-US" dirty="0"/>
          </a:p>
        </p:txBody>
      </p:sp>
      <p:sp>
        <p:nvSpPr>
          <p:cNvPr id="46" name="Text Placeholder 3"/>
          <p:cNvSpPr>
            <a:spLocks noGrp="1"/>
          </p:cNvSpPr>
          <p:nvPr>
            <p:ph type="body" sz="quarter" idx="10" hasCustomPrompt="1"/>
          </p:nvPr>
        </p:nvSpPr>
        <p:spPr>
          <a:xfrm>
            <a:off x="904186" y="6295353"/>
            <a:ext cx="13591277" cy="9547207"/>
          </a:xfrm>
          <a:prstGeom prst="rect">
            <a:avLst/>
          </a:prstGeom>
        </p:spPr>
        <p:txBody>
          <a:bodyPr wrap="square" lIns="228589" tIns="228589" rIns="228589" bIns="228589">
            <a:spAutoFit/>
          </a:bodyPr>
          <a:lstStyle>
            <a:lvl1pPr marL="457200" indent="-457200">
              <a:buFont typeface="Arial" panose="020B0604020202020204" pitchFamily="34" charset="0"/>
              <a:buChar char="•"/>
              <a:defRPr lang="en-US" sz="3600" b="1" i="0" u="none" strike="noStrike" baseline="0" smtClean="0">
                <a:effectLst/>
              </a:defRPr>
            </a:lvl1pPr>
            <a:lvl2pPr marL="1485825" indent="-571471">
              <a:defRPr sz="3600" baseline="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b="0" i="0" u="none" strike="noStrike" dirty="0" smtClean="0">
                <a:solidFill>
                  <a:srgbClr val="000000"/>
                </a:solidFill>
                <a:effectLst/>
                <a:latin typeface="Arial"/>
              </a:rPr>
              <a:t>Code clones are code segments which are functionally functionality, but may be syntactically different.</a:t>
            </a:r>
          </a:p>
          <a:p>
            <a:pPr lvl="0"/>
            <a:r>
              <a:rPr lang="en-US" b="0" i="0" u="none" strike="noStrike" dirty="0" smtClean="0">
                <a:solidFill>
                  <a:srgbClr val="000000"/>
                </a:solidFill>
                <a:effectLst/>
                <a:latin typeface="Arial"/>
              </a:rPr>
              <a:t>Detecting Clones is important for:</a:t>
            </a:r>
          </a:p>
          <a:p>
            <a:pPr lvl="1"/>
            <a:r>
              <a:rPr lang="en-US" b="0" i="0" u="none" strike="noStrike" dirty="0" smtClean="0">
                <a:solidFill>
                  <a:srgbClr val="000000"/>
                </a:solidFill>
                <a:effectLst/>
                <a:latin typeface="Arial"/>
              </a:rPr>
              <a:t>Determine bugs, fixes, software reuse</a:t>
            </a:r>
          </a:p>
          <a:p>
            <a:pPr lvl="1"/>
            <a:r>
              <a:rPr lang="en-US" b="0" i="0" u="none" strike="noStrike" dirty="0" smtClean="0">
                <a:solidFill>
                  <a:srgbClr val="000000"/>
                </a:solidFill>
                <a:effectLst/>
                <a:latin typeface="Arial"/>
              </a:rPr>
              <a:t>Improving speed of code search</a:t>
            </a:r>
          </a:p>
          <a:p>
            <a:pPr lvl="0"/>
            <a:r>
              <a:rPr lang="en-US" b="0" i="0" u="none" strike="noStrike" dirty="0" smtClean="0">
                <a:solidFill>
                  <a:srgbClr val="000000"/>
                </a:solidFill>
                <a:effectLst/>
                <a:latin typeface="Arial"/>
              </a:rPr>
              <a:t>Challenges: Hard to evaluate if segments are clones</a:t>
            </a:r>
          </a:p>
          <a:p>
            <a:pPr lvl="0"/>
            <a:r>
              <a:rPr lang="en-US" b="0" i="0" u="none" strike="noStrike" dirty="0" smtClean="0">
                <a:solidFill>
                  <a:srgbClr val="000000"/>
                </a:solidFill>
                <a:effectLst/>
                <a:latin typeface="Arial"/>
              </a:rPr>
              <a:t>Goal: Collect a set of high-confidence code clones</a:t>
            </a:r>
          </a:p>
          <a:p>
            <a:pPr lvl="0"/>
            <a:r>
              <a:rPr lang="en-US" b="0" i="0" u="none" strike="noStrike" dirty="0" smtClean="0">
                <a:solidFill>
                  <a:srgbClr val="000000"/>
                </a:solidFill>
                <a:effectLst/>
                <a:latin typeface="Arial"/>
              </a:rPr>
              <a:t>All data is publicly available</a:t>
            </a:r>
          </a:p>
          <a:p>
            <a:pPr lvl="0"/>
            <a:endParaRPr lang="en-US" b="0" i="0" u="none" strike="noStrike" dirty="0" smtClean="0">
              <a:solidFill>
                <a:srgbClr val="000000"/>
              </a:solidFill>
              <a:effectLst/>
              <a:latin typeface="Arial"/>
            </a:endParaRPr>
          </a:p>
          <a:p>
            <a:pPr lvl="0"/>
            <a:endParaRPr lang="en-US" b="0" i="0" u="none" strike="noStrike" dirty="0" smtClean="0">
              <a:solidFill>
                <a:srgbClr val="000000"/>
              </a:solidFill>
              <a:effectLst/>
              <a:latin typeface="Arial"/>
            </a:endParaRPr>
          </a:p>
          <a:p>
            <a:pPr lvl="0"/>
            <a:endParaRPr lang="en-US" b="0" i="0" u="none" strike="noStrike" dirty="0" smtClean="0">
              <a:solidFill>
                <a:srgbClr val="000000"/>
              </a:solidFill>
              <a:effectLst/>
              <a:latin typeface="Arial"/>
            </a:endParaRPr>
          </a:p>
          <a:p>
            <a:pPr lvl="0"/>
            <a:endParaRPr lang="en-US" b="0" i="0" u="none" strike="noStrike" dirty="0" smtClean="0">
              <a:solidFill>
                <a:srgbClr val="000000"/>
              </a:solidFill>
              <a:effectLst/>
              <a:latin typeface="Arial"/>
            </a:endParaRPr>
          </a:p>
          <a:p>
            <a:pPr lvl="0"/>
            <a:endParaRPr lang="en-US" b="0" i="0" u="none" strike="noStrike" dirty="0" smtClean="0">
              <a:solidFill>
                <a:srgbClr val="000000"/>
              </a:solidFill>
              <a:effectLst/>
              <a:latin typeface="Arial"/>
            </a:endParaRPr>
          </a:p>
          <a:p>
            <a:pPr lvl="0"/>
            <a:endParaRPr lang="en-US" dirty="0"/>
          </a:p>
        </p:txBody>
      </p:sp>
      <p:sp>
        <p:nvSpPr>
          <p:cNvPr id="47"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INTRODUCTION</a:t>
            </a:r>
            <a:endParaRPr lang="en-US" dirty="0"/>
          </a:p>
        </p:txBody>
      </p:sp>
      <p:sp>
        <p:nvSpPr>
          <p:cNvPr id="48" name="Text Placeholder 5"/>
          <p:cNvSpPr>
            <a:spLocks noGrp="1"/>
          </p:cNvSpPr>
          <p:nvPr>
            <p:ph type="body" sz="quarter" idx="20" hasCustomPrompt="1"/>
          </p:nvPr>
        </p:nvSpPr>
        <p:spPr>
          <a:xfrm>
            <a:off x="20211271" y="22455474"/>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EXAMPLE CLONE</a:t>
            </a:r>
            <a:endParaRPr lang="en-US" dirty="0"/>
          </a:p>
        </p:txBody>
      </p:sp>
      <p:sp>
        <p:nvSpPr>
          <p:cNvPr id="49" name="Text Placeholder 3"/>
          <p:cNvSpPr>
            <a:spLocks noGrp="1"/>
          </p:cNvSpPr>
          <p:nvPr>
            <p:ph type="body" sz="quarter" idx="21" hasCustomPrompt="1"/>
          </p:nvPr>
        </p:nvSpPr>
        <p:spPr>
          <a:xfrm>
            <a:off x="35789423" y="23323587"/>
            <a:ext cx="6915781" cy="3391676"/>
          </a:xfrm>
          <a:prstGeom prst="rect">
            <a:avLst/>
          </a:prstGeom>
        </p:spPr>
        <p:txBody>
          <a:bodyPr wrap="square" lIns="228589" tIns="228589" rIns="228589" bIns="228589">
            <a:spAutoFit/>
          </a:bodyPr>
          <a:lstStyle>
            <a:lvl1pPr marL="457200" marR="0" indent="-457200" algn="l" defTabSz="4388900" rtl="0" eaLnBrk="1" fontAlgn="auto" latinLnBrk="0" hangingPunct="1">
              <a:lnSpc>
                <a:spcPct val="100000"/>
              </a:lnSpc>
              <a:spcBef>
                <a:spcPct val="20000"/>
              </a:spcBef>
              <a:spcAft>
                <a:spcPts val="0"/>
              </a:spcAft>
              <a:buClrTx/>
              <a:buSzTx/>
              <a:buFont typeface="Arial" pitchFamily="34" charset="0"/>
              <a:buChar char="•"/>
              <a:tabLst/>
              <a:defRPr sz="34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457200" marR="0" lvl="0" indent="-457200" algn="l" defTabSz="4388900" rtl="0" eaLnBrk="1" fontAlgn="auto" latinLnBrk="0" hangingPunct="1">
              <a:lnSpc>
                <a:spcPct val="100000"/>
              </a:lnSpc>
              <a:spcBef>
                <a:spcPct val="20000"/>
              </a:spcBef>
              <a:spcAft>
                <a:spcPts val="0"/>
              </a:spcAft>
              <a:buClrTx/>
              <a:buSzTx/>
              <a:buFont typeface="Arial" pitchFamily="34" charset="0"/>
              <a:buChar char="•"/>
              <a:tabLst/>
              <a:defRPr/>
            </a:pPr>
            <a:r>
              <a:rPr lang="en-US" b="0" i="0" u="none" strike="noStrike" dirty="0" smtClean="0">
                <a:solidFill>
                  <a:srgbClr val="000000"/>
                </a:solidFill>
                <a:effectLst/>
                <a:latin typeface="Arial"/>
              </a:rPr>
              <a:t>html</a:t>
            </a:r>
            <a:r>
              <a:rPr lang="en-US" b="0" i="0" u="none" strike="noStrike" dirty="0" smtClean="0">
                <a:solidFill>
                  <a:srgbClr val="000000"/>
                </a:solidFill>
                <a:effectLst/>
                <a:latin typeface="Arial"/>
              </a:rPr>
              <a:t>, csv and xml format.</a:t>
            </a:r>
          </a:p>
          <a:p>
            <a:pPr marL="457200" marR="0" lvl="0" indent="-457200" algn="l" defTabSz="4388900" rtl="0" eaLnBrk="1" fontAlgn="auto" latinLnBrk="0" hangingPunct="1">
              <a:lnSpc>
                <a:spcPct val="100000"/>
              </a:lnSpc>
              <a:spcBef>
                <a:spcPct val="20000"/>
              </a:spcBef>
              <a:spcAft>
                <a:spcPts val="0"/>
              </a:spcAft>
              <a:buClrTx/>
              <a:buSzTx/>
              <a:buFont typeface="Arial" pitchFamily="34" charset="0"/>
              <a:buChar char="•"/>
              <a:tabLst/>
              <a:defRPr/>
            </a:pPr>
            <a:r>
              <a:rPr lang="en-US" b="0" i="0" u="none" strike="noStrike" dirty="0" smtClean="0">
                <a:solidFill>
                  <a:srgbClr val="000000"/>
                </a:solidFill>
                <a:effectLst/>
                <a:latin typeface="Arial"/>
              </a:rPr>
              <a:t>Each clone pair and type is </a:t>
            </a:r>
            <a:r>
              <a:rPr lang="en-US" b="0" i="0" u="none" strike="noStrike" dirty="0" smtClean="0">
                <a:solidFill>
                  <a:srgbClr val="000000"/>
                </a:solidFill>
                <a:effectLst/>
                <a:latin typeface="Arial"/>
              </a:rPr>
              <a:t>displayed</a:t>
            </a:r>
          </a:p>
          <a:p>
            <a:pPr marL="457200" marR="0" lvl="0" indent="-457200" algn="l" defTabSz="4388900" rtl="0" eaLnBrk="1" fontAlgn="auto" latinLnBrk="0" hangingPunct="1">
              <a:lnSpc>
                <a:spcPct val="100000"/>
              </a:lnSpc>
              <a:spcBef>
                <a:spcPct val="20000"/>
              </a:spcBef>
              <a:spcAft>
                <a:spcPts val="0"/>
              </a:spcAft>
              <a:buClrTx/>
              <a:buSzTx/>
              <a:buFont typeface="Arial" pitchFamily="34" charset="0"/>
              <a:buChar char="•"/>
              <a:tabLst/>
              <a:defRPr/>
            </a:pPr>
            <a:endParaRPr lang="en-US" b="0" i="0" u="none" strike="noStrike" dirty="0" smtClean="0">
              <a:solidFill>
                <a:srgbClr val="000000"/>
              </a:solidFill>
              <a:effectLst/>
              <a:latin typeface="Arial"/>
            </a:endParaRPr>
          </a:p>
          <a:p>
            <a:pPr lvl="0"/>
            <a:endParaRPr lang="en-US" dirty="0"/>
          </a:p>
        </p:txBody>
      </p:sp>
      <p:sp>
        <p:nvSpPr>
          <p:cNvPr id="51" name="Text Placeholder 3"/>
          <p:cNvSpPr>
            <a:spLocks noGrp="1"/>
          </p:cNvSpPr>
          <p:nvPr>
            <p:ph type="body" sz="quarter" idx="23" hasCustomPrompt="1"/>
          </p:nvPr>
        </p:nvSpPr>
        <p:spPr>
          <a:xfrm>
            <a:off x="15162218" y="18131167"/>
            <a:ext cx="13571534" cy="3496320"/>
          </a:xfrm>
          <a:prstGeom prst="rect">
            <a:avLst/>
          </a:prstGeom>
        </p:spPr>
        <p:txBody>
          <a:bodyPr wrap="square" lIns="228589" tIns="228589" rIns="228589" bIns="228589">
            <a:spAutoFit/>
          </a:bodyPr>
          <a:lstStyle>
            <a:lvl1pPr marL="342900" marR="0" indent="-342900" algn="l" defTabSz="4388900" rtl="0" eaLnBrk="1" fontAlgn="base" latinLnBrk="0" hangingPunct="1">
              <a:lnSpc>
                <a:spcPct val="100000"/>
              </a:lnSpc>
              <a:spcBef>
                <a:spcPct val="20000"/>
              </a:spcBef>
              <a:spcAft>
                <a:spcPts val="0"/>
              </a:spcAft>
              <a:buClrTx/>
              <a:buSzTx/>
              <a:buFont typeface="Arial" pitchFamily="34" charset="0"/>
              <a:buChar char="•"/>
              <a:tabLst/>
              <a:defRPr lang="en-US" sz="3400" b="0" i="0" u="sng" strike="noStrike" baseline="0" smtClean="0">
                <a:effectLst/>
                <a:latin typeface="Arial" panose="020B0604020202020204" pitchFamily="34" charset="0"/>
                <a:cs typeface="Arial" panose="020B0604020202020204" pitchFamily="34" charset="0"/>
              </a:defRPr>
            </a:lvl1pPr>
            <a:lvl2pPr marL="914354" indent="0" rtl="0" fontAlgn="base">
              <a:buNone/>
              <a:defRPr lang="en-US" sz="3400" b="0" i="1" u="none" strike="noStrike" baseline="0" smtClean="0">
                <a:effectLst/>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base" latinLnBrk="0" hangingPunct="1">
              <a:lnSpc>
                <a:spcPct val="100000"/>
              </a:lnSpc>
              <a:spcBef>
                <a:spcPct val="20000"/>
              </a:spcBef>
              <a:spcAft>
                <a:spcPts val="0"/>
              </a:spcAft>
              <a:buClrTx/>
              <a:buSzTx/>
              <a:tabLst/>
              <a:defRPr/>
            </a:pPr>
            <a:r>
              <a:rPr lang="en-US" b="0" i="0" u="none" strike="noStrike" dirty="0" smtClean="0">
                <a:solidFill>
                  <a:srgbClr val="000000"/>
                </a:solidFill>
                <a:effectLst/>
                <a:latin typeface="Arial"/>
              </a:rPr>
              <a:t>Total </a:t>
            </a:r>
            <a:r>
              <a:rPr lang="en-US" b="0" i="0" u="none" strike="noStrike" dirty="0" smtClean="0">
                <a:solidFill>
                  <a:srgbClr val="000000"/>
                </a:solidFill>
                <a:effectLst/>
                <a:latin typeface="Arial"/>
              </a:rPr>
              <a:t>Clones Discovered</a:t>
            </a:r>
          </a:p>
          <a:p>
            <a:pPr marL="571454" marR="0" lvl="1" indent="0" algn="l" defTabSz="4388900" rtl="0" eaLnBrk="1" fontAlgn="base" latinLnBrk="0" hangingPunct="1">
              <a:lnSpc>
                <a:spcPct val="100000"/>
              </a:lnSpc>
              <a:spcBef>
                <a:spcPct val="20000"/>
              </a:spcBef>
              <a:spcAft>
                <a:spcPts val="0"/>
              </a:spcAft>
              <a:buClrTx/>
              <a:buSzTx/>
              <a:tabLst/>
              <a:defRPr/>
            </a:pPr>
            <a:r>
              <a:rPr lang="en-US" b="0" i="0" u="none" strike="noStrike" dirty="0" smtClean="0">
                <a:solidFill>
                  <a:srgbClr val="000000"/>
                </a:solidFill>
                <a:effectLst/>
                <a:latin typeface="Arial"/>
              </a:rPr>
              <a:t>Type 1: 0</a:t>
            </a:r>
          </a:p>
          <a:p>
            <a:pPr marL="571454" marR="0" lvl="1" indent="0" algn="l" defTabSz="4388900" rtl="0" eaLnBrk="1" fontAlgn="base" latinLnBrk="0" hangingPunct="1">
              <a:lnSpc>
                <a:spcPct val="100000"/>
              </a:lnSpc>
              <a:spcBef>
                <a:spcPct val="20000"/>
              </a:spcBef>
              <a:spcAft>
                <a:spcPts val="0"/>
              </a:spcAft>
              <a:buClrTx/>
              <a:buSzTx/>
              <a:tabLst/>
              <a:defRPr/>
            </a:pPr>
            <a:r>
              <a:rPr lang="en-US" b="0" i="0" u="none" strike="noStrike" dirty="0" smtClean="0">
                <a:solidFill>
                  <a:srgbClr val="000000"/>
                </a:solidFill>
                <a:effectLst/>
                <a:latin typeface="Arial"/>
              </a:rPr>
              <a:t>Type 2: 43</a:t>
            </a:r>
          </a:p>
          <a:p>
            <a:pPr marL="571454" marR="0" lvl="1" indent="0" algn="l" defTabSz="4388900" rtl="0" eaLnBrk="1" fontAlgn="base" latinLnBrk="0" hangingPunct="1">
              <a:lnSpc>
                <a:spcPct val="100000"/>
              </a:lnSpc>
              <a:spcBef>
                <a:spcPct val="20000"/>
              </a:spcBef>
              <a:spcAft>
                <a:spcPts val="0"/>
              </a:spcAft>
              <a:buClrTx/>
              <a:buSzTx/>
              <a:tabLst/>
              <a:defRPr/>
            </a:pPr>
            <a:r>
              <a:rPr lang="en-US" b="0" i="0" u="none" strike="noStrike" dirty="0" smtClean="0">
                <a:solidFill>
                  <a:srgbClr val="000000"/>
                </a:solidFill>
                <a:effectLst/>
                <a:latin typeface="Arial"/>
              </a:rPr>
              <a:t>Type 3: 14 </a:t>
            </a:r>
          </a:p>
          <a:p>
            <a:pPr marL="571454" marR="0" lvl="1" indent="0" algn="l" defTabSz="4388900" rtl="0" eaLnBrk="1" fontAlgn="base" latinLnBrk="0" hangingPunct="1">
              <a:lnSpc>
                <a:spcPct val="100000"/>
              </a:lnSpc>
              <a:spcBef>
                <a:spcPct val="20000"/>
              </a:spcBef>
              <a:spcAft>
                <a:spcPts val="0"/>
              </a:spcAft>
              <a:buClrTx/>
              <a:buSzTx/>
              <a:tabLst/>
              <a:defRPr/>
            </a:pPr>
            <a:r>
              <a:rPr lang="en-US" b="0" i="0" u="none" strike="noStrike" dirty="0" smtClean="0">
                <a:solidFill>
                  <a:srgbClr val="000000"/>
                </a:solidFill>
                <a:effectLst/>
                <a:latin typeface="Arial"/>
              </a:rPr>
              <a:t>Type 4: 9</a:t>
            </a:r>
          </a:p>
        </p:txBody>
      </p:sp>
      <p:sp>
        <p:nvSpPr>
          <p:cNvPr id="52"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DATA</a:t>
            </a:r>
            <a:endParaRPr lang="en-US" dirty="0"/>
          </a:p>
        </p:txBody>
      </p:sp>
      <p:sp>
        <p:nvSpPr>
          <p:cNvPr id="53"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Tool </a:t>
            </a:r>
            <a:endParaRPr lang="en-US" dirty="0"/>
          </a:p>
        </p:txBody>
      </p:sp>
      <p:sp>
        <p:nvSpPr>
          <p:cNvPr id="54" name="Text Placeholder 3"/>
          <p:cNvSpPr>
            <a:spLocks noGrp="1"/>
          </p:cNvSpPr>
          <p:nvPr>
            <p:ph type="body" sz="quarter" idx="26" hasCustomPrompt="1"/>
          </p:nvPr>
        </p:nvSpPr>
        <p:spPr>
          <a:xfrm>
            <a:off x="29501695" y="11907647"/>
            <a:ext cx="13576029" cy="2868455"/>
          </a:xfrm>
          <a:prstGeom prst="rect">
            <a:avLst/>
          </a:prstGeom>
        </p:spPr>
        <p:txBody>
          <a:bodyPr wrap="square" lIns="228589" tIns="228589" rIns="228589" bIns="228589">
            <a:spAutoFit/>
          </a:bodyPr>
          <a:lstStyle>
            <a:lvl1pPr marL="457200" indent="-457200">
              <a:buFont typeface="Arial" panose="020B0604020202020204" pitchFamily="34" charset="0"/>
              <a:buChar char="•"/>
              <a:defRPr sz="34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Tool developed to assist with manually identifying clones</a:t>
            </a:r>
          </a:p>
          <a:p>
            <a:pPr lvl="0"/>
            <a:r>
              <a:rPr lang="en-US" dirty="0" smtClean="0"/>
              <a:t>Allow reviewer view all clone candidates side by side</a:t>
            </a:r>
          </a:p>
          <a:p>
            <a:pPr lvl="0"/>
            <a:r>
              <a:rPr lang="en-US" dirty="0" smtClean="0"/>
              <a:t>Record No Clone, or Type of Clone</a:t>
            </a:r>
          </a:p>
          <a:p>
            <a:pPr lvl="0"/>
            <a:endParaRPr lang="en-US" dirty="0"/>
          </a:p>
        </p:txBody>
      </p:sp>
      <p:sp>
        <p:nvSpPr>
          <p:cNvPr id="55" name="Text Placeholder 5"/>
          <p:cNvSpPr>
            <a:spLocks noGrp="1"/>
          </p:cNvSpPr>
          <p:nvPr>
            <p:ph type="body" sz="quarter" idx="27" hasCustomPrompt="1"/>
          </p:nvPr>
        </p:nvSpPr>
        <p:spPr>
          <a:xfrm>
            <a:off x="29395741" y="14080501"/>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WEBSITE</a:t>
            </a:r>
            <a:endParaRPr lang="en-US" dirty="0"/>
          </a:p>
        </p:txBody>
      </p:sp>
      <p:pic>
        <p:nvPicPr>
          <p:cNvPr id="57" name="Picture 2" descr="https://lh6.googleusercontent.com/o_gEVgttLv90oivcBDu4FW0GGXY2pDkybW3EIa8RrTSHUPorKI-pRqJJ84Sbytg9JTQXYjGXvxLRB3tgA1V953qX--hYc8JjdHUAmHo_OKxmXOCv80UiG8D4AgYJi_99V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162218" y="6295353"/>
            <a:ext cx="13058777" cy="1163375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https://lh4.googleusercontent.com/a_1zvoAs9TT7s5Fuj_wjZ3JdQHGHn9EQXuTMgwkVweBWkZWvtEag0njaW07z4ZbT2-QYjH9aJadAxfA3-lunqszeEdMdMOPYJwy26hXs7Y-m2IlTV53Tx7Mrkouk487U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9711050" y="6410748"/>
            <a:ext cx="13260720" cy="546714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https://lh4.googleusercontent.com/5G7p4N7aUv7XtVN4xguZaY8UHfppe4g6ELzEQnJf11uJEgXdmwURDILSjTBHqizgSkNtlS4Vtib1GwFpVtqsa29OpqESHG79me87LPa816lj6Ab66TeGpRG272z1UpvM_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9519099" y="14888334"/>
            <a:ext cx="13186105" cy="487171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68204" y="15371855"/>
            <a:ext cx="13273582" cy="1094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Text Placeholder 3"/>
          <p:cNvSpPr>
            <a:spLocks noGrp="1"/>
          </p:cNvSpPr>
          <p:nvPr>
            <p:ph type="body" sz="quarter" idx="154" hasCustomPrompt="1"/>
          </p:nvPr>
        </p:nvSpPr>
        <p:spPr>
          <a:xfrm>
            <a:off x="923930" y="26905786"/>
            <a:ext cx="13571534" cy="5558423"/>
          </a:xfrm>
          <a:prstGeom prst="rect">
            <a:avLst/>
          </a:prstGeom>
        </p:spPr>
        <p:txBody>
          <a:bodyPr wrap="square" lIns="228589" tIns="228589" rIns="228589" bIns="228589">
            <a:spAutoFit/>
          </a:bodyPr>
          <a:lstStyle>
            <a:lvl1pPr marL="457200" marR="0" indent="-457200" algn="l" defTabSz="4388900" rtl="0" eaLnBrk="1" fontAlgn="auto" latinLnBrk="0" hangingPunct="1">
              <a:lnSpc>
                <a:spcPct val="100000"/>
              </a:lnSpc>
              <a:spcBef>
                <a:spcPct val="20000"/>
              </a:spcBef>
              <a:spcAft>
                <a:spcPts val="0"/>
              </a:spcAft>
              <a:buClrTx/>
              <a:buSzTx/>
              <a:buFont typeface="Arial" pitchFamily="34" charset="0"/>
              <a:buChar char="•"/>
              <a:tabLst/>
              <a:defRPr sz="3600" baseline="0">
                <a:solidFill>
                  <a:schemeClr val="accent5">
                    <a:lumMod val="50000"/>
                  </a:schemeClr>
                </a:solidFill>
                <a:latin typeface="Arial" pitchFamily="34" charset="0"/>
                <a:cs typeface="Arial" pitchFamily="34" charset="0"/>
              </a:defRPr>
            </a:lvl1pPr>
            <a:lvl2pPr marL="1485825" indent="-571471">
              <a:defRPr sz="36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457200" marR="0" lvl="0" indent="-457200" algn="l" defTabSz="4388900" rtl="0" eaLnBrk="1" fontAlgn="auto" latinLnBrk="0" hangingPunct="1">
              <a:lnSpc>
                <a:spcPct val="100000"/>
              </a:lnSpc>
              <a:spcBef>
                <a:spcPct val="20000"/>
              </a:spcBef>
              <a:spcAft>
                <a:spcPts val="0"/>
              </a:spcAft>
              <a:buClrTx/>
              <a:buSzTx/>
              <a:buFont typeface="Arial" pitchFamily="34" charset="0"/>
              <a:buChar char="•"/>
              <a:tabLst/>
              <a:defRPr/>
            </a:pPr>
            <a:r>
              <a:rPr lang="en-US" b="0" i="0" u="none" strike="noStrike" dirty="0" smtClean="0">
                <a:solidFill>
                  <a:srgbClr val="000000"/>
                </a:solidFill>
                <a:effectLst/>
                <a:latin typeface="Arial"/>
              </a:rPr>
              <a:t>Used a mixture of expert, student and tool input</a:t>
            </a:r>
          </a:p>
          <a:p>
            <a:pPr marL="457200" marR="0" lvl="0" indent="-457200" algn="l" defTabSz="4388900" rtl="0" eaLnBrk="1" fontAlgn="auto" latinLnBrk="0" hangingPunct="1">
              <a:lnSpc>
                <a:spcPct val="100000"/>
              </a:lnSpc>
              <a:spcBef>
                <a:spcPct val="20000"/>
              </a:spcBef>
              <a:spcAft>
                <a:spcPts val="0"/>
              </a:spcAft>
              <a:buClrTx/>
              <a:buSzTx/>
              <a:buFont typeface="Arial" pitchFamily="34" charset="0"/>
              <a:buChar char="•"/>
              <a:tabLst/>
              <a:defRPr/>
            </a:pPr>
            <a:r>
              <a:rPr lang="en-US" b="0" i="0" u="none" strike="noStrike" dirty="0" smtClean="0">
                <a:solidFill>
                  <a:srgbClr val="000000"/>
                </a:solidFill>
                <a:effectLst/>
                <a:latin typeface="Arial"/>
              </a:rPr>
              <a:t>Tool results were used to guide expert decision making process.</a:t>
            </a:r>
          </a:p>
          <a:p>
            <a:pPr lvl="1"/>
            <a:r>
              <a:rPr lang="en-US" dirty="0" err="1" smtClean="0"/>
              <a:t>Nicad</a:t>
            </a:r>
            <a:endParaRPr lang="en-US" dirty="0" smtClean="0"/>
          </a:p>
          <a:p>
            <a:pPr lvl="1"/>
            <a:r>
              <a:rPr lang="en-US" dirty="0" err="1" smtClean="0"/>
              <a:t>MeCC</a:t>
            </a:r>
            <a:endParaRPr lang="en-US" dirty="0" smtClean="0"/>
          </a:p>
          <a:p>
            <a:pPr lvl="1"/>
            <a:r>
              <a:rPr lang="en-US" dirty="0" err="1" smtClean="0"/>
              <a:t>Simcad</a:t>
            </a:r>
            <a:endParaRPr lang="en-US" dirty="0" smtClean="0"/>
          </a:p>
          <a:p>
            <a:pPr lvl="1"/>
            <a:r>
              <a:rPr lang="en-US" dirty="0" smtClean="0"/>
              <a:t>CCCD</a:t>
            </a:r>
          </a:p>
          <a:p>
            <a:pPr lvl="0"/>
            <a:endParaRPr lang="en-US" dirty="0"/>
          </a:p>
        </p:txBody>
      </p:sp>
      <p:sp>
        <p:nvSpPr>
          <p:cNvPr id="22" name="Text Placeholder 5"/>
          <p:cNvSpPr>
            <a:spLocks noGrp="1"/>
          </p:cNvSpPr>
          <p:nvPr>
            <p:ph type="body" sz="quarter" idx="155" hasCustomPrompt="1"/>
          </p:nvPr>
        </p:nvSpPr>
        <p:spPr>
          <a:xfrm>
            <a:off x="1068204" y="13898586"/>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APPROACH</a:t>
            </a:r>
            <a:endParaRPr lang="en-US" dirty="0"/>
          </a:p>
        </p:txBody>
      </p:sp>
      <p:pic>
        <p:nvPicPr>
          <p:cNvPr id="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424139" y="23209519"/>
            <a:ext cx="20365284" cy="809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9.png"/><Relationship Id="rId18" Type="http://schemas.openxmlformats.org/officeDocument/2006/relationships/image" Target="../media/image4.png"/><Relationship Id="rId3" Type="http://schemas.openxmlformats.org/officeDocument/2006/relationships/vmlDrawing" Target="../drawings/vmlDrawing1.vml"/><Relationship Id="rId7" Type="http://schemas.openxmlformats.org/officeDocument/2006/relationships/oleObject" Target="../embeddings/oleObject2.bin"/><Relationship Id="rId12" Type="http://schemas.openxmlformats.org/officeDocument/2006/relationships/image" Target="../media/image8.png"/><Relationship Id="rId17" Type="http://schemas.openxmlformats.org/officeDocument/2006/relationships/oleObject" Target="../embeddings/oleObject4.bin"/><Relationship Id="rId2"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oleObject" Target="../embeddings/oleObject3.bin"/><Relationship Id="rId10" Type="http://schemas.openxmlformats.org/officeDocument/2006/relationships/image" Target="../media/image6.jpeg"/><Relationship Id="rId4" Type="http://schemas.openxmlformats.org/officeDocument/2006/relationships/oleObject" Target="../embeddings/oleObject1.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8"/>
            <a:ext cx="13577436" cy="16284642"/>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8"/>
            <a:ext cx="13577436" cy="16284642"/>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19" name="Image" r:id="rId4" imgW="4571429" imgH="1688889" progId="">
                    <p:embed/>
                  </p:oleObj>
                </mc:Choice>
                <mc:Fallback>
                  <p:oleObj name="Image" r:id="rId4" imgW="4571429" imgH="1688889" progId="">
                    <p:embed/>
                    <p:pic>
                      <p:nvPicPr>
                        <p:cNvPr id="0" name="Picture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20" name="Image" r:id="rId7" imgW="1574603" imgH="1053968" progId="">
                    <p:embed/>
                  </p:oleObj>
                </mc:Choice>
                <mc:Fallback>
                  <p:oleObj name="Image" r:id="rId7" imgW="1574603" imgH="1053968" progId="">
                    <p:embed/>
                    <p:pic>
                      <p:nvPicPr>
                        <p:cNvPr id="0" name="Picture 1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21" name="Image" r:id="rId15" imgW="1828571" imgH="1117460" progId="">
                      <p:embed/>
                    </p:oleObj>
                  </mc:Choice>
                  <mc:Fallback>
                    <p:oleObj name="Image" r:id="rId15" imgW="1828571" imgH="1117460" progId="">
                      <p:embed/>
                      <p:pic>
                        <p:nvPicPr>
                          <p:cNvPr id="0" name="Picture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22" name="Image" r:id="rId17" imgW="1828571" imgH="1117460" progId="">
                      <p:embed/>
                    </p:oleObj>
                  </mc:Choice>
                  <mc:Fallback>
                    <p:oleObj name="Image" r:id="rId17" imgW="1828571" imgH="1117460" progId="">
                      <p:embed/>
                      <p:pic>
                        <p:nvPicPr>
                          <p:cNvPr id="0" name="Picture 1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15109738" y="21988289"/>
            <a:ext cx="27854368" cy="9881312"/>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4294967295"/>
          </p:nvPr>
        </p:nvSpPr>
        <p:spPr>
          <a:xfrm>
            <a:off x="904188" y="6212225"/>
            <a:ext cx="10056813" cy="2831522"/>
          </a:xfrm>
          <a:prstGeom prst="rect">
            <a:avLst/>
          </a:prstGeom>
        </p:spPr>
        <p:txBody>
          <a:bodyPr/>
          <a:lstStyle/>
          <a:p>
            <a:r>
              <a:rPr lang="en-US" dirty="0"/>
              <a:t>Code clones are functionally equivalent portions of code which may be syntactically different. The four types of code clones range from the simple type-1 clones, to the most complex type-4 clones. While there are a wide variety of tools and detection techniques, there are no large, agreed upon oracles to objectively evaluate each </a:t>
            </a:r>
            <a:r>
              <a:rPr lang="en-US" dirty="0" smtClean="0"/>
              <a:t>technique</a:t>
            </a:r>
            <a:r>
              <a:rPr lang="en-US" dirty="0"/>
              <a:t>. This work represents the largest known publicly available oracle.</a:t>
            </a:r>
          </a:p>
        </p:txBody>
      </p:sp>
      <p:sp>
        <p:nvSpPr>
          <p:cNvPr id="450" name="Text Placeholder 449"/>
          <p:cNvSpPr>
            <a:spLocks noGrp="1"/>
          </p:cNvSpPr>
          <p:nvPr>
            <p:ph type="body" sz="quarter" idx="4294967295"/>
          </p:nvPr>
        </p:nvSpPr>
        <p:spPr>
          <a:xfrm>
            <a:off x="922341" y="5348867"/>
            <a:ext cx="10048875" cy="754045"/>
          </a:xfrm>
          <a:prstGeom prst="rect">
            <a:avLst/>
          </a:prstGeom>
        </p:spPr>
        <p:txBody>
          <a:bodyPr/>
          <a:lstStyle/>
          <a:p>
            <a:r>
              <a:rPr lang="en-US" dirty="0" smtClean="0"/>
              <a:t>Introduction</a:t>
            </a:r>
            <a:endParaRPr lang="en-US" dirty="0"/>
          </a:p>
        </p:txBody>
      </p:sp>
      <p:sp>
        <p:nvSpPr>
          <p:cNvPr id="466" name="Text Placeholder 465"/>
          <p:cNvSpPr>
            <a:spLocks noGrp="1"/>
          </p:cNvSpPr>
          <p:nvPr>
            <p:ph type="body" sz="quarter" idx="4294967295"/>
          </p:nvPr>
        </p:nvSpPr>
        <p:spPr>
          <a:xfrm>
            <a:off x="902598" y="15043762"/>
            <a:ext cx="10058400" cy="846363"/>
          </a:xfrm>
          <a:prstGeom prst="rect">
            <a:avLst/>
          </a:prstGeom>
        </p:spPr>
        <p:txBody>
          <a:bodyPr>
            <a:normAutofit fontScale="32500" lnSpcReduction="20000"/>
          </a:bodyPr>
          <a:lstStyle/>
          <a:p>
            <a:endParaRPr lang="en-US" dirty="0"/>
          </a:p>
        </p:txBody>
      </p:sp>
      <p:sp>
        <p:nvSpPr>
          <p:cNvPr id="467" name="Text Placeholder 466"/>
          <p:cNvSpPr>
            <a:spLocks noGrp="1"/>
          </p:cNvSpPr>
          <p:nvPr>
            <p:ph type="body" sz="quarter" idx="4294967295"/>
          </p:nvPr>
        </p:nvSpPr>
        <p:spPr>
          <a:xfrm>
            <a:off x="922339" y="14212513"/>
            <a:ext cx="10050462" cy="754045"/>
          </a:xfrm>
          <a:prstGeom prst="rect">
            <a:avLst/>
          </a:prstGeom>
        </p:spPr>
        <p:txBody>
          <a:bodyPr>
            <a:normAutofit fontScale="32500" lnSpcReduction="20000"/>
          </a:bodyPr>
          <a:lstStyle/>
          <a:p>
            <a:endParaRPr lang="en-US" dirty="0"/>
          </a:p>
        </p:txBody>
      </p:sp>
      <p:sp>
        <p:nvSpPr>
          <p:cNvPr id="16" name="Text Placeholder 15"/>
          <p:cNvSpPr>
            <a:spLocks noGrp="1"/>
          </p:cNvSpPr>
          <p:nvPr>
            <p:ph type="body" sz="quarter" idx="4294967295"/>
          </p:nvPr>
        </p:nvSpPr>
        <p:spPr>
          <a:xfrm>
            <a:off x="11587163" y="6204287"/>
            <a:ext cx="20720048" cy="846363"/>
          </a:xfrm>
          <a:prstGeom prst="rect">
            <a:avLst/>
          </a:prstGeom>
        </p:spPr>
        <p:txBody>
          <a:bodyPr/>
          <a:lstStyle/>
          <a:p>
            <a:endParaRPr lang="en-US" dirty="0"/>
          </a:p>
        </p:txBody>
      </p:sp>
      <p:sp>
        <p:nvSpPr>
          <p:cNvPr id="17" name="Text Placeholder 16"/>
          <p:cNvSpPr>
            <a:spLocks noGrp="1"/>
          </p:cNvSpPr>
          <p:nvPr>
            <p:ph type="body" sz="quarter" idx="4294967295"/>
          </p:nvPr>
        </p:nvSpPr>
        <p:spPr>
          <a:xfrm>
            <a:off x="11587164" y="5348867"/>
            <a:ext cx="20720050" cy="754045"/>
          </a:xfrm>
          <a:prstGeom prst="rect">
            <a:avLst/>
          </a:prstGeom>
        </p:spPr>
        <p:txBody>
          <a:bodyPr/>
          <a:lstStyle/>
          <a:p>
            <a:endParaRPr lang="en-US"/>
          </a:p>
        </p:txBody>
      </p:sp>
      <p:sp>
        <p:nvSpPr>
          <p:cNvPr id="18" name="Text Placeholder 17"/>
          <p:cNvSpPr>
            <a:spLocks noGrp="1"/>
          </p:cNvSpPr>
          <p:nvPr>
            <p:ph type="body" sz="quarter" idx="4294967295"/>
          </p:nvPr>
        </p:nvSpPr>
        <p:spPr>
          <a:xfrm>
            <a:off x="11587164" y="21896538"/>
            <a:ext cx="20720050" cy="846363"/>
          </a:xfrm>
          <a:prstGeom prst="rect">
            <a:avLst/>
          </a:prstGeom>
        </p:spPr>
        <p:txBody>
          <a:bodyPr/>
          <a:lstStyle/>
          <a:p>
            <a:endParaRPr lang="en-US"/>
          </a:p>
        </p:txBody>
      </p:sp>
      <p:sp>
        <p:nvSpPr>
          <p:cNvPr id="19" name="Text Placeholder 18"/>
          <p:cNvSpPr>
            <a:spLocks noGrp="1"/>
          </p:cNvSpPr>
          <p:nvPr>
            <p:ph type="body" sz="quarter" idx="4294967295"/>
          </p:nvPr>
        </p:nvSpPr>
        <p:spPr>
          <a:xfrm>
            <a:off x="11587162" y="21074746"/>
            <a:ext cx="20720050" cy="754045"/>
          </a:xfrm>
          <a:prstGeom prst="rect">
            <a:avLst/>
          </a:prstGeom>
        </p:spPr>
        <p:txBody>
          <a:bodyPr/>
          <a:lstStyle/>
          <a:p>
            <a:endParaRPr lang="en-US"/>
          </a:p>
        </p:txBody>
      </p:sp>
      <p:sp>
        <p:nvSpPr>
          <p:cNvPr id="20" name="Text Placeholder 19"/>
          <p:cNvSpPr>
            <a:spLocks noGrp="1"/>
          </p:cNvSpPr>
          <p:nvPr>
            <p:ph type="body" sz="quarter" idx="4294967295"/>
          </p:nvPr>
        </p:nvSpPr>
        <p:spPr>
          <a:xfrm>
            <a:off x="32905536" y="5348867"/>
            <a:ext cx="10047018" cy="754045"/>
          </a:xfrm>
          <a:prstGeom prst="rect">
            <a:avLst/>
          </a:prstGeom>
        </p:spPr>
        <p:txBody>
          <a:bodyPr/>
          <a:lstStyle/>
          <a:p>
            <a:r>
              <a:rPr lang="en-US" dirty="0" err="1" smtClean="0"/>
              <a:t>CloneInspection</a:t>
            </a:r>
            <a:r>
              <a:rPr lang="en-US" dirty="0" smtClean="0"/>
              <a:t> Tool</a:t>
            </a:r>
            <a:endParaRPr lang="en-US" dirty="0"/>
          </a:p>
        </p:txBody>
      </p:sp>
      <p:sp>
        <p:nvSpPr>
          <p:cNvPr id="21" name="Text Placeholder 20"/>
          <p:cNvSpPr>
            <a:spLocks noGrp="1"/>
          </p:cNvSpPr>
          <p:nvPr>
            <p:ph type="body" sz="quarter" idx="4294967295"/>
          </p:nvPr>
        </p:nvSpPr>
        <p:spPr>
          <a:xfrm>
            <a:off x="33201940" y="10937109"/>
            <a:ext cx="10047018" cy="2693023"/>
          </a:xfrm>
          <a:prstGeom prst="rect">
            <a:avLst/>
          </a:prstGeom>
        </p:spPr>
        <p:txBody>
          <a:bodyPr/>
          <a:lstStyle/>
          <a:p>
            <a:pPr marL="342900" indent="-342900">
              <a:buFont typeface="Arial" panose="020B0604020202020204" pitchFamily="34" charset="0"/>
              <a:buChar char="•"/>
            </a:pPr>
            <a:r>
              <a:rPr lang="en-US" dirty="0" smtClean="0"/>
              <a:t>Developed tool to assist with manual clone identification.</a:t>
            </a:r>
          </a:p>
          <a:p>
            <a:pPr marL="342900" indent="-342900">
              <a:buFont typeface="Arial" panose="020B0604020202020204" pitchFamily="34" charset="0"/>
              <a:buChar char="•"/>
            </a:pPr>
            <a:r>
              <a:rPr lang="en-US" dirty="0" smtClean="0"/>
              <a:t>Loaded each clone candidate side by side.</a:t>
            </a:r>
          </a:p>
          <a:p>
            <a:pPr marL="342900" indent="-342900">
              <a:buFont typeface="Arial" panose="020B0604020202020204" pitchFamily="34" charset="0"/>
              <a:buChar char="•"/>
            </a:pPr>
            <a:r>
              <a:rPr lang="en-US" dirty="0" smtClean="0"/>
              <a:t>Reviewer selected if it was a clone, or the type or clone. </a:t>
            </a:r>
          </a:p>
          <a:p>
            <a:pPr marL="342900" indent="-342900">
              <a:buFont typeface="Arial" panose="020B0604020202020204" pitchFamily="34" charset="0"/>
              <a:buChar char="•"/>
            </a:pPr>
            <a:r>
              <a:rPr lang="en-US" dirty="0" smtClean="0"/>
              <a:t>Significantly reduced the required time for manual analysis. </a:t>
            </a:r>
          </a:p>
          <a:p>
            <a:pPr marL="342900" indent="-342900">
              <a:buFont typeface="Arial" panose="020B0604020202020204" pitchFamily="34" charset="0"/>
              <a:buChar char="•"/>
            </a:pPr>
            <a:r>
              <a:rPr lang="en-US" dirty="0" smtClean="0"/>
              <a:t>Available from our website.</a:t>
            </a:r>
            <a:endParaRPr lang="en-US" dirty="0"/>
          </a:p>
        </p:txBody>
      </p:sp>
      <p:sp>
        <p:nvSpPr>
          <p:cNvPr id="22" name="Text Placeholder 21"/>
          <p:cNvSpPr>
            <a:spLocks noGrp="1"/>
          </p:cNvSpPr>
          <p:nvPr>
            <p:ph type="body" sz="quarter" idx="4294967295"/>
          </p:nvPr>
        </p:nvSpPr>
        <p:spPr>
          <a:xfrm>
            <a:off x="32905536" y="14272738"/>
            <a:ext cx="10047018" cy="754045"/>
          </a:xfrm>
          <a:prstGeom prst="rect">
            <a:avLst/>
          </a:prstGeom>
        </p:spPr>
        <p:txBody>
          <a:bodyPr/>
          <a:lstStyle/>
          <a:p>
            <a:endParaRPr lang="en-US"/>
          </a:p>
        </p:txBody>
      </p:sp>
      <p:sp>
        <p:nvSpPr>
          <p:cNvPr id="23" name="Text Placeholder 22"/>
          <p:cNvSpPr>
            <a:spLocks noGrp="1"/>
          </p:cNvSpPr>
          <p:nvPr>
            <p:ph type="body" sz="quarter" idx="4294967295"/>
          </p:nvPr>
        </p:nvSpPr>
        <p:spPr>
          <a:xfrm>
            <a:off x="32905536" y="15011402"/>
            <a:ext cx="10052050" cy="846363"/>
          </a:xfrm>
          <a:prstGeom prst="rect">
            <a:avLst/>
          </a:prstGeom>
        </p:spPr>
        <p:txBody>
          <a:bodyPr/>
          <a:lstStyle/>
          <a:p>
            <a:endParaRPr lang="en-US"/>
          </a:p>
        </p:txBody>
      </p:sp>
      <p:sp>
        <p:nvSpPr>
          <p:cNvPr id="24" name="Text Placeholder 23"/>
          <p:cNvSpPr>
            <a:spLocks noGrp="1"/>
          </p:cNvSpPr>
          <p:nvPr>
            <p:ph type="body" sz="quarter" idx="4294967295"/>
          </p:nvPr>
        </p:nvSpPr>
        <p:spPr>
          <a:xfrm>
            <a:off x="32905536" y="25669876"/>
            <a:ext cx="10047018" cy="754045"/>
          </a:xfrm>
          <a:prstGeom prst="rect">
            <a:avLst/>
          </a:prstGeom>
        </p:spPr>
        <p:txBody>
          <a:bodyPr/>
          <a:lstStyle/>
          <a:p>
            <a:r>
              <a:rPr lang="en-US" dirty="0" smtClean="0"/>
              <a:t>Publicly Available Dataset</a:t>
            </a:r>
            <a:endParaRPr lang="en-US" dirty="0"/>
          </a:p>
        </p:txBody>
      </p:sp>
      <p:sp>
        <p:nvSpPr>
          <p:cNvPr id="25" name="Text Placeholder 24"/>
          <p:cNvSpPr>
            <a:spLocks noGrp="1"/>
          </p:cNvSpPr>
          <p:nvPr>
            <p:ph type="body" sz="quarter" idx="4294967295"/>
          </p:nvPr>
        </p:nvSpPr>
        <p:spPr>
          <a:xfrm>
            <a:off x="32905536" y="26436774"/>
            <a:ext cx="10052050" cy="2231358"/>
          </a:xfrm>
          <a:prstGeom prst="rect">
            <a:avLst/>
          </a:prstGeom>
        </p:spPr>
        <p:txBody>
          <a:bodyPr/>
          <a:lstStyle/>
          <a:p>
            <a:pPr marL="342900" indent="-342900">
              <a:buFont typeface="Arial" panose="020B0604020202020204" pitchFamily="34" charset="0"/>
              <a:buChar char="•"/>
            </a:pPr>
            <a:r>
              <a:rPr lang="en-US" u="sng" dirty="0"/>
              <a:t>http://phd.gccis.rit.edu/weile/data/cloneoracle</a:t>
            </a:r>
            <a:r>
              <a:rPr lang="en-US" u="sng" dirty="0" smtClean="0"/>
              <a:t>/</a:t>
            </a:r>
          </a:p>
          <a:p>
            <a:pPr marL="342900" indent="-342900">
              <a:buFont typeface="Arial" panose="020B0604020202020204" pitchFamily="34" charset="0"/>
              <a:buChar char="•"/>
            </a:pPr>
            <a:r>
              <a:rPr lang="en-US" dirty="0" smtClean="0"/>
              <a:t>All project information and materials are publicly available</a:t>
            </a:r>
          </a:p>
          <a:p>
            <a:pPr marL="342900" indent="-342900">
              <a:buFont typeface="Arial" panose="020B0604020202020204" pitchFamily="34" charset="0"/>
              <a:buChar char="•"/>
            </a:pPr>
            <a:endParaRPr lang="en-US" u="sng" dirty="0" smtClean="0"/>
          </a:p>
          <a:p>
            <a:endParaRPr lang="en-US" dirty="0"/>
          </a:p>
        </p:txBody>
      </p:sp>
      <p:sp>
        <p:nvSpPr>
          <p:cNvPr id="26" name="Text Placeholder 25"/>
          <p:cNvSpPr>
            <a:spLocks noGrp="1"/>
          </p:cNvSpPr>
          <p:nvPr>
            <p:ph type="body" sz="quarter" idx="150"/>
          </p:nvPr>
        </p:nvSpPr>
        <p:spPr/>
        <p:txBody>
          <a:bodyPr/>
          <a:lstStyle/>
          <a:p>
            <a:endParaRPr lang="en-US" dirty="0"/>
          </a:p>
        </p:txBody>
      </p:sp>
      <p:sp>
        <p:nvSpPr>
          <p:cNvPr id="27" name="Text Placeholder 26"/>
          <p:cNvSpPr>
            <a:spLocks noGrp="1"/>
          </p:cNvSpPr>
          <p:nvPr>
            <p:ph type="body" sz="quarter" idx="151"/>
          </p:nvPr>
        </p:nvSpPr>
        <p:spPr/>
        <p:txBody>
          <a:bodyPr>
            <a:normAutofit fontScale="92500" lnSpcReduction="10000"/>
          </a:bodyPr>
          <a:lstStyle/>
          <a:p>
            <a:r>
              <a:rPr lang="en-US" dirty="0" smtClean="0"/>
              <a:t>Daniel E. Krutz &amp; Wei Le</a:t>
            </a:r>
            <a:endParaRPr lang="en-US" dirty="0"/>
          </a:p>
        </p:txBody>
      </p:sp>
      <p:sp>
        <p:nvSpPr>
          <p:cNvPr id="28" name="Text Placeholder 27"/>
          <p:cNvSpPr>
            <a:spLocks noGrp="1"/>
          </p:cNvSpPr>
          <p:nvPr>
            <p:ph type="body" sz="quarter" idx="153"/>
          </p:nvPr>
        </p:nvSpPr>
        <p:spPr/>
        <p:txBody>
          <a:bodyPr>
            <a:normAutofit fontScale="92500" lnSpcReduction="10000"/>
          </a:bodyPr>
          <a:lstStyle/>
          <a:p>
            <a:r>
              <a:rPr lang="en-US" dirty="0" smtClean="0"/>
              <a:t>A Code Clone Oracle</a:t>
            </a:r>
            <a:endParaRPr lang="en-US" dirty="0"/>
          </a:p>
        </p:txBody>
      </p:sp>
      <p:pic>
        <p:nvPicPr>
          <p:cNvPr id="4098" name="Picture 2" descr="https://lh6.googleusercontent.com/o_gEVgttLv90oivcBDu4FW0GGXY2pDkybW3EIa8RrTSHUPorKI-pRqJJ84Sbytg9JTQXYjGXvxLRB3tgA1V953qX--hYc8JjdHUAmHo_OKxmXOCv80UiG8D4AgYJi_99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16419" y="9109211"/>
            <a:ext cx="9496746" cy="84604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4.googleusercontent.com/a_1zvoAs9TT7s5Fuj_wjZ3JdQHGHn9EQXuTMgwkVweBWkZWvtEag0njaW07z4ZbT2-QYjH9aJadAxfA3-lunqszeEdMdMOPYJwy26hXs7Y-m2IlTV53Tx7Mrkouk487U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13254" y="6319175"/>
            <a:ext cx="9808907" cy="404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3024</TotalTime>
  <Words>145</Words>
  <Application>Microsoft Office PowerPoint</Application>
  <PresentationFormat>Custom</PresentationFormat>
  <Paragraphs>14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1_Classic 3 Columns</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Dan Krutz</cp:lastModifiedBy>
  <cp:revision>85</cp:revision>
  <dcterms:created xsi:type="dcterms:W3CDTF">2012-02-03T19:11:35Z</dcterms:created>
  <dcterms:modified xsi:type="dcterms:W3CDTF">2014-05-27T19:56:58Z</dcterms:modified>
</cp:coreProperties>
</file>