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7" r:id="rId3"/>
    <p:sldId id="275" r:id="rId4"/>
    <p:sldId id="283" r:id="rId5"/>
    <p:sldId id="284" r:id="rId6"/>
    <p:sldId id="304" r:id="rId7"/>
    <p:sldId id="287" r:id="rId8"/>
    <p:sldId id="288" r:id="rId9"/>
    <p:sldId id="315" r:id="rId10"/>
    <p:sldId id="316" r:id="rId11"/>
    <p:sldId id="289" r:id="rId12"/>
    <p:sldId id="307" r:id="rId13"/>
    <p:sldId id="306" r:id="rId14"/>
    <p:sldId id="317" r:id="rId15"/>
    <p:sldId id="298" r:id="rId16"/>
    <p:sldId id="308" r:id="rId17"/>
    <p:sldId id="309" r:id="rId18"/>
    <p:sldId id="318" r:id="rId19"/>
    <p:sldId id="291" r:id="rId20"/>
    <p:sldId id="310" r:id="rId21"/>
    <p:sldId id="319" r:id="rId22"/>
    <p:sldId id="311" r:id="rId23"/>
    <p:sldId id="312" r:id="rId24"/>
    <p:sldId id="320" r:id="rId25"/>
    <p:sldId id="293" r:id="rId26"/>
    <p:sldId id="313" r:id="rId27"/>
    <p:sldId id="314" r:id="rId28"/>
    <p:sldId id="305" r:id="rId29"/>
    <p:sldId id="302" r:id="rId30"/>
    <p:sldId id="303" r:id="rId31"/>
    <p:sldId id="321" r:id="rId32"/>
    <p:sldId id="282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67940" autoAdjust="0"/>
  </p:normalViewPr>
  <p:slideViewPr>
    <p:cSldViewPr snapToGrid="0">
      <p:cViewPr varScale="1">
        <p:scale>
          <a:sx n="52" d="100"/>
          <a:sy n="52" d="100"/>
        </p:scale>
        <p:origin x="-18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3929-48AB-4A87-9C88-625CC4EE64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1E621-677B-4BCB-AE09-A4B60745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7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D085E0-08DF-4724-8D3E-FA998D38C0D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910666-A2B1-410C-8A79-B0B90767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0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5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dirty="0" smtClean="0"/>
              <a:t>May</a:t>
            </a:r>
            <a:r>
              <a:rPr lang="en-US" b="0" baseline="0" dirty="0" smtClean="0"/>
              <a:t> relate to standard communication practices: i.e. deaf are more used to communicating with hearing than the other way around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2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0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7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6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8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6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5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Jayme.Kaplan@gmail.com</a:t>
            </a:r>
          </a:p>
          <a:p>
            <a:r>
              <a:rPr lang="en-US" dirty="0" smtClean="0"/>
              <a:t>Rochester</a:t>
            </a:r>
            <a:r>
              <a:rPr lang="en-US" baseline="0" dirty="0" smtClean="0"/>
              <a:t> School for the Deaf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dirty="0" smtClean="0"/>
              <a:t>Give a background</a:t>
            </a:r>
            <a:r>
              <a:rPr lang="en-US" b="0" baseline="0" dirty="0" smtClean="0"/>
              <a:t> for deaf/</a:t>
            </a:r>
            <a:r>
              <a:rPr lang="en-US" b="0" baseline="0" dirty="0" err="1" smtClean="0"/>
              <a:t>HoH</a:t>
            </a:r>
            <a:r>
              <a:rPr lang="en-US" b="0" baseline="0" dirty="0" smtClean="0"/>
              <a:t> individuals and the state of education.</a:t>
            </a:r>
          </a:p>
          <a:p>
            <a:pPr lvl="0"/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College-Age Population: 3.4% Deaf/</a:t>
            </a:r>
            <a:r>
              <a:rPr lang="en-US" b="0" baseline="0" dirty="0" err="1" smtClean="0"/>
              <a:t>HoH</a:t>
            </a:r>
            <a:endParaRPr lang="en-US" b="0" baseline="0" dirty="0" smtClean="0"/>
          </a:p>
          <a:p>
            <a:pPr lvl="0"/>
            <a:r>
              <a:rPr lang="en-US" b="0" baseline="0" dirty="0" smtClean="0"/>
              <a:t>RIT: 1,550/15,400 : 10% Deaf/</a:t>
            </a:r>
            <a:r>
              <a:rPr lang="en-US" b="0" baseline="0" dirty="0" err="1" smtClean="0"/>
              <a:t>HoH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dirty="0" smtClean="0"/>
              <a:t>Give a background of NTID &amp; 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dirty="0" smtClean="0"/>
              <a:t>We wanted an</a:t>
            </a:r>
            <a:r>
              <a:rPr lang="en-US" b="0" baseline="0" dirty="0" smtClean="0"/>
              <a:t> SE focus (not programming) in existing courses (not additional courses)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CBC24-A2D0-486A-80B9-A79F9BB09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F2DFCD-B5A2-4E27-AB47-225FE8BCA0C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07075"/>
            <a:ext cx="9144000" cy="1050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3999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Rochester Institute of Technology - Software Engineering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"/>
            <a:ext cx="9144000" cy="2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" y="3890736"/>
            <a:ext cx="9143999" cy="751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Daniel E. </a:t>
            </a:r>
            <a:r>
              <a:rPr lang="en-US" dirty="0" err="1" smtClean="0"/>
              <a:t>Krutz</a:t>
            </a:r>
            <a:r>
              <a:rPr lang="en-US" dirty="0" smtClean="0"/>
              <a:t>, Jayme A. Kaplan, Scott D. Jones, Samuel A Malachowsky 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313097"/>
            <a:ext cx="9144000" cy="137930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1685925"/>
            <a:ext cx="8686800" cy="1906374"/>
          </a:xfrm>
        </p:spPr>
        <p:txBody>
          <a:bodyPr/>
          <a:lstStyle/>
          <a:p>
            <a:r>
              <a:rPr lang="en-US" sz="3600" dirty="0" smtClean="0"/>
              <a:t>Enhancing the Educational Experience for Deaf and Hard of Hearing Students in Software Engineering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" y="978361"/>
            <a:ext cx="9144000" cy="206375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Deaf/</a:t>
            </a:r>
            <a:r>
              <a:rPr lang="en-US" dirty="0" err="1" smtClean="0"/>
              <a:t>HoH</a:t>
            </a:r>
            <a:r>
              <a:rPr lang="en-US" dirty="0" smtClean="0"/>
              <a:t>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Deaf/Hoh Student Sample 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39" y="2226310"/>
            <a:ext cx="9045575" cy="3059928"/>
          </a:xfrm>
          <a:prstGeom prst="rect">
            <a:avLst/>
          </a:prstGeom>
        </p:spPr>
      </p:pic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Deaf/Hoh Student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grew to expect some ignorance</a:t>
            </a:r>
          </a:p>
          <a:p>
            <a:pPr lvl="1"/>
            <a:r>
              <a:rPr lang="en-US" dirty="0" smtClean="0"/>
              <a:t>Even at a place like RIT</a:t>
            </a:r>
          </a:p>
          <a:p>
            <a:pPr lvl="1"/>
            <a:r>
              <a:rPr lang="en-US" dirty="0" smtClean="0"/>
              <a:t>Likely more profound at </a:t>
            </a:r>
            <a:r>
              <a:rPr lang="en-US" dirty="0" smtClean="0"/>
              <a:t>institutions </a:t>
            </a:r>
            <a:r>
              <a:rPr lang="en-US" dirty="0" smtClean="0"/>
              <a:t>with less deaf/</a:t>
            </a:r>
            <a:r>
              <a:rPr lang="en-US" dirty="0" err="1" smtClean="0"/>
              <a:t>HoH</a:t>
            </a:r>
            <a:endParaRPr lang="en-US" dirty="0" smtClean="0"/>
          </a:p>
          <a:p>
            <a:r>
              <a:rPr lang="en-US" sz="2800" dirty="0" smtClean="0"/>
              <a:t>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felt </a:t>
            </a:r>
            <a:r>
              <a:rPr lang="en-US" sz="2800" dirty="0" smtClean="0"/>
              <a:t>viewed as a burden by hearing peers</a:t>
            </a:r>
            <a:endParaRPr lang="en-US" sz="2800" dirty="0"/>
          </a:p>
          <a:p>
            <a:r>
              <a:rPr lang="en-US" sz="2800" dirty="0" smtClean="0"/>
              <a:t>Felt </a:t>
            </a:r>
            <a:r>
              <a:rPr lang="en-US" sz="2800" dirty="0" smtClean="0"/>
              <a:t>that it was hard to connect with their hearing peers</a:t>
            </a:r>
          </a:p>
          <a:p>
            <a:r>
              <a:rPr lang="en-US" sz="2800" dirty="0" smtClean="0"/>
              <a:t>Isolated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Deaf/Hoh Student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Felt that 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 needed to speak up for themselves </a:t>
            </a:r>
            <a:r>
              <a:rPr lang="en-US" sz="2800" dirty="0" smtClean="0"/>
              <a:t>more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“I would recommend that they advocate </a:t>
            </a:r>
            <a:r>
              <a:rPr lang="en-US" sz="2800" dirty="0" smtClean="0"/>
              <a:t>for themselves </a:t>
            </a:r>
            <a:r>
              <a:rPr lang="en-US" sz="2800" dirty="0"/>
              <a:t>as much as possible so as to ensure </a:t>
            </a:r>
            <a:r>
              <a:rPr lang="en-US" sz="2800" dirty="0" smtClean="0"/>
              <a:t>that they </a:t>
            </a:r>
            <a:r>
              <a:rPr lang="en-US" sz="2800" dirty="0"/>
              <a:t>are included as much as possible in the </a:t>
            </a:r>
            <a:r>
              <a:rPr lang="en-US" sz="2800" dirty="0" smtClean="0"/>
              <a:t>team’s work</a:t>
            </a:r>
            <a:r>
              <a:rPr lang="en-US" sz="2800" dirty="0"/>
              <a:t>”</a:t>
            </a:r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7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Hearing Feedback Sample 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04206"/>
            <a:ext cx="9144000" cy="2631953"/>
          </a:xfrm>
          <a:prstGeom prst="rect">
            <a:avLst/>
          </a:prstGeom>
        </p:spPr>
      </p:pic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Hearing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Cohesive environments are important for everyone</a:t>
            </a:r>
          </a:p>
          <a:p>
            <a:r>
              <a:rPr lang="en-US" sz="2800" dirty="0" smtClean="0"/>
              <a:t>Felt communication barrier was large</a:t>
            </a:r>
          </a:p>
          <a:p>
            <a:pPr lvl="1"/>
            <a:r>
              <a:rPr lang="en-US" dirty="0" smtClean="0"/>
              <a:t>Led to increased time spent in assignments</a:t>
            </a:r>
          </a:p>
          <a:p>
            <a:pPr lvl="1"/>
            <a:r>
              <a:rPr lang="en-US" dirty="0" smtClean="0"/>
              <a:t>Made hearing students not want to work with deaf/</a:t>
            </a:r>
            <a:r>
              <a:rPr lang="en-US" dirty="0" err="1" smtClean="0"/>
              <a:t>HoH</a:t>
            </a:r>
            <a:endParaRPr lang="en-US" dirty="0" smtClean="0"/>
          </a:p>
          <a:p>
            <a:r>
              <a:rPr lang="en-US" sz="2800" dirty="0" smtClean="0"/>
              <a:t>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 should better advocate for themselves</a:t>
            </a:r>
          </a:p>
          <a:p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Hearing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Felt like 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would often choose not to </a:t>
            </a:r>
            <a:r>
              <a:rPr lang="en-US" sz="2800" dirty="0" smtClean="0"/>
              <a:t>contribute</a:t>
            </a:r>
            <a:endParaRPr lang="en-US" sz="2800" dirty="0" smtClean="0"/>
          </a:p>
          <a:p>
            <a:r>
              <a:rPr lang="en-US" sz="2800" dirty="0" smtClean="0"/>
              <a:t>75</a:t>
            </a:r>
            <a:r>
              <a:rPr lang="en-US" sz="2800" dirty="0" smtClean="0"/>
              <a:t>% of hearing students rated their interacts as below average</a:t>
            </a:r>
          </a:p>
          <a:p>
            <a:r>
              <a:rPr lang="en-US" sz="2800" dirty="0" smtClean="0"/>
              <a:t>Didn’t like the extra time required to communicate &amp; complete </a:t>
            </a:r>
            <a:r>
              <a:rPr lang="en-US" sz="2800" dirty="0" smtClean="0"/>
              <a:t>tasks</a:t>
            </a:r>
            <a:endParaRPr lang="en-US" sz="28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My teammates and I ended up picking up the work the hard-of-hearing teammate would have </a:t>
            </a:r>
            <a:r>
              <a:rPr lang="en-US" sz="2800" dirty="0" smtClean="0"/>
              <a:t>completed </a:t>
            </a:r>
            <a:r>
              <a:rPr lang="en-US" sz="2800" dirty="0"/>
              <a:t>because we did not want to fall behind on the project</a:t>
            </a:r>
            <a:r>
              <a:rPr lang="en-US" sz="2800" dirty="0" smtClean="0"/>
              <a:t>.”</a:t>
            </a:r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37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 Feedback Sample 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355566"/>
            <a:ext cx="9144001" cy="2739607"/>
          </a:xfrm>
          <a:prstGeom prst="rect">
            <a:avLst/>
          </a:prstGeom>
        </p:spPr>
      </p:pic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Engineering is communication driven</a:t>
            </a:r>
          </a:p>
          <a:p>
            <a:r>
              <a:rPr lang="en-US" sz="2800" dirty="0" smtClean="0"/>
              <a:t>Communication differences = communication barriers</a:t>
            </a:r>
          </a:p>
          <a:p>
            <a:r>
              <a:rPr lang="en-US" sz="2800" dirty="0" smtClean="0"/>
              <a:t>Many educators &amp; students are not familiar with best practices for education deaf/</a:t>
            </a:r>
            <a:r>
              <a:rPr lang="en-US" sz="2800" dirty="0" err="1" smtClean="0"/>
              <a:t>HoH</a:t>
            </a:r>
            <a:endParaRPr lang="en-US" sz="2800" dirty="0" smtClean="0"/>
          </a:p>
        </p:txBody>
      </p:sp>
      <p:pic>
        <p:nvPicPr>
          <p:cNvPr id="102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Felt like interpreters did well</a:t>
            </a:r>
          </a:p>
          <a:p>
            <a:r>
              <a:rPr lang="en-US" sz="2800" dirty="0" smtClean="0"/>
              <a:t>Often made instructors rethink communication strategy</a:t>
            </a:r>
          </a:p>
          <a:p>
            <a:r>
              <a:rPr lang="en-US" sz="2800" dirty="0" smtClean="0"/>
              <a:t>“Be </a:t>
            </a:r>
            <a:r>
              <a:rPr lang="en-US" sz="2800" dirty="0"/>
              <a:t>sure to include the students in group </a:t>
            </a:r>
            <a:r>
              <a:rPr lang="en-US" sz="2800" dirty="0" smtClean="0"/>
              <a:t>activities</a:t>
            </a:r>
            <a:r>
              <a:rPr lang="en-US" sz="2800" dirty="0"/>
              <a:t>, etc. Sometimes it can be hard to distinguish between barriers or issues caused by the disability and individual personality traits of the student.” 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5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0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Three interpreters were interviewed</a:t>
            </a:r>
          </a:p>
          <a:p>
            <a:r>
              <a:rPr lang="en-US" dirty="0" smtClean="0"/>
              <a:t>Felt that instructors were not prepared/ignorant of how to instructor Deaf/</a:t>
            </a:r>
            <a:r>
              <a:rPr lang="en-US" dirty="0" err="1" smtClean="0"/>
              <a:t>HoH</a:t>
            </a:r>
            <a:r>
              <a:rPr lang="en-US" dirty="0" smtClean="0"/>
              <a:t> students</a:t>
            </a:r>
          </a:p>
          <a:p>
            <a:pPr lvl="1"/>
            <a:r>
              <a:rPr lang="en-US" sz="1800" dirty="0" smtClean="0"/>
              <a:t>About the culture in general </a:t>
            </a:r>
          </a:p>
          <a:p>
            <a:r>
              <a:rPr lang="en-US" dirty="0" smtClean="0"/>
              <a:t>Recommended a required workshop for new faculty</a:t>
            </a:r>
          </a:p>
          <a:p>
            <a:r>
              <a:rPr lang="en-US" dirty="0" smtClean="0"/>
              <a:t>“</a:t>
            </a:r>
            <a:r>
              <a:rPr lang="en-US" dirty="0"/>
              <a:t>Have the same expectations of Deaf/</a:t>
            </a:r>
            <a:r>
              <a:rPr lang="en-US" dirty="0" err="1"/>
              <a:t>HoH</a:t>
            </a:r>
            <a:r>
              <a:rPr lang="en-US" dirty="0"/>
              <a:t> </a:t>
            </a:r>
            <a:r>
              <a:rPr lang="en-US" dirty="0" smtClean="0"/>
              <a:t>students </a:t>
            </a:r>
            <a:r>
              <a:rPr lang="en-US" dirty="0"/>
              <a:t>as you would anyone else. If extra time is needed on tests, follow that procedure (or any other </a:t>
            </a:r>
            <a:r>
              <a:rPr lang="en-US" dirty="0" smtClean="0"/>
              <a:t>accommodations </a:t>
            </a:r>
            <a:r>
              <a:rPr lang="en-US" dirty="0"/>
              <a:t>listed). CC [closed caption] any video used. Don’t speak to the board while lecturing, your other students will appreciate that too</a:t>
            </a:r>
            <a:r>
              <a:rPr lang="en-US" dirty="0" smtClean="0"/>
              <a:t>.”</a:t>
            </a:r>
            <a:endParaRPr lang="en-US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“</a:t>
            </a:r>
            <a:r>
              <a:rPr lang="en-US" sz="2800" dirty="0"/>
              <a:t>Have the same expectations of Deaf/</a:t>
            </a:r>
            <a:r>
              <a:rPr lang="en-US" sz="2800" dirty="0" err="1"/>
              <a:t>HoH</a:t>
            </a:r>
            <a:r>
              <a:rPr lang="en-US" sz="2800" dirty="0"/>
              <a:t> </a:t>
            </a:r>
            <a:r>
              <a:rPr lang="en-US" sz="2800" dirty="0" smtClean="0"/>
              <a:t>students </a:t>
            </a:r>
            <a:r>
              <a:rPr lang="en-US" sz="2800" dirty="0"/>
              <a:t>as you would anyone else. If extra time is needed on tests, follow that procedure (or any other accommodations listed). CC [closed caption] any video used. Don’t speak to the board while lecturing, your other students will appreciate that too.” 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3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-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/>
              <a:t>When speaking with a Deaf/</a:t>
            </a:r>
            <a:r>
              <a:rPr lang="en-US" sz="2800" dirty="0" err="1"/>
              <a:t>HoH</a:t>
            </a:r>
            <a:r>
              <a:rPr lang="en-US" sz="2800" dirty="0"/>
              <a:t> individual, look at and speak to the individual not toward the interpreter. Speak clearly and </a:t>
            </a:r>
            <a:r>
              <a:rPr lang="en-US" sz="2800" dirty="0" smtClean="0"/>
              <a:t>naturally</a:t>
            </a:r>
            <a:endParaRPr lang="en-US" sz="2800" dirty="0"/>
          </a:p>
          <a:p>
            <a:r>
              <a:rPr lang="en-US" sz="2800" dirty="0"/>
              <a:t>Keep sightlines open and clear from obstruction — seeing the speaker’s face is important for </a:t>
            </a:r>
            <a:r>
              <a:rPr lang="en-US" sz="2800" dirty="0" smtClean="0"/>
              <a:t>speechreading </a:t>
            </a:r>
            <a:r>
              <a:rPr lang="en-US" sz="2800" dirty="0"/>
              <a:t>(</a:t>
            </a:r>
            <a:r>
              <a:rPr lang="en-US" sz="2800" dirty="0" err="1"/>
              <a:t>lipreading</a:t>
            </a:r>
            <a:r>
              <a:rPr lang="en-US" sz="2800" dirty="0"/>
              <a:t>) and nonverbal communication such as facial </a:t>
            </a:r>
            <a:r>
              <a:rPr lang="en-US" sz="2800" dirty="0" smtClean="0"/>
              <a:t>expressions</a:t>
            </a:r>
            <a:endParaRPr lang="en-US" sz="2800" dirty="0"/>
          </a:p>
          <a:p>
            <a:r>
              <a:rPr lang="en-US" sz="2800" dirty="0"/>
              <a:t>Clarify/repeat messages and/or give examples. Allow for repetition of information, do not say “never mind” if the information was </a:t>
            </a:r>
            <a:r>
              <a:rPr lang="en-US" sz="2800" dirty="0" smtClean="0"/>
              <a:t>missed</a:t>
            </a:r>
            <a:endParaRPr lang="en-US" sz="2800" dirty="0"/>
          </a:p>
          <a:p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Recommendations- Hearing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3200" dirty="0"/>
              <a:t>Determine which access and support services will be most useful for you to utilize. Use them to support your work in lecture and group </a:t>
            </a:r>
            <a:r>
              <a:rPr lang="en-US" sz="3200" dirty="0" smtClean="0"/>
              <a:t>work</a:t>
            </a:r>
            <a:endParaRPr lang="en-US" sz="3200" dirty="0"/>
          </a:p>
          <a:p>
            <a:r>
              <a:rPr lang="en-US" sz="3200" dirty="0"/>
              <a:t>Notify the professor of any and all services you are using and how they can support these services to the best of their </a:t>
            </a:r>
            <a:r>
              <a:rPr lang="en-US" sz="3200" dirty="0" smtClean="0"/>
              <a:t>abilities</a:t>
            </a:r>
            <a:endParaRPr lang="en-US" sz="3200" dirty="0"/>
          </a:p>
          <a:p>
            <a:r>
              <a:rPr lang="en-US" sz="3200" dirty="0"/>
              <a:t>Inform the interpreter if you do not understand their signing, a term presented, or parts of the </a:t>
            </a:r>
            <a:r>
              <a:rPr lang="en-US" sz="3200" dirty="0" smtClean="0"/>
              <a:t>material</a:t>
            </a:r>
            <a:endParaRPr lang="en-US" sz="3200" dirty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– Deaf/</a:t>
            </a:r>
            <a:r>
              <a:rPr lang="en-US" dirty="0" err="1" smtClean="0"/>
              <a:t>HoH</a:t>
            </a:r>
            <a:r>
              <a:rPr lang="en-US" dirty="0" smtClean="0"/>
              <a:t>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Technology-based </a:t>
            </a:r>
            <a:r>
              <a:rPr lang="en-US" sz="3200" dirty="0"/>
              <a:t>departments should work more closely with the interpreters and the interpreting department to support terminology development for courses that contain jargon central to the </a:t>
            </a:r>
            <a:r>
              <a:rPr lang="en-US" sz="3200" dirty="0" smtClean="0"/>
              <a:t>subject</a:t>
            </a:r>
            <a:endParaRPr lang="en-US" sz="3200" dirty="0"/>
          </a:p>
          <a:p>
            <a:r>
              <a:rPr lang="en-US" sz="3200" dirty="0" smtClean="0"/>
              <a:t>Find </a:t>
            </a:r>
            <a:r>
              <a:rPr lang="en-US" sz="3200" dirty="0"/>
              <a:t>better more user-friendly strategies for students in mixed hearing status groups, with the goal of allowing them to communicate freely and </a:t>
            </a:r>
            <a:r>
              <a:rPr lang="en-US" sz="3200" dirty="0" smtClean="0"/>
              <a:t>effectively</a:t>
            </a:r>
            <a:endParaRPr lang="en-US" sz="3200" dirty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Engineering programs represent a minority of computing programs.</a:t>
            </a:r>
          </a:p>
          <a:p>
            <a:r>
              <a:rPr lang="en-US" sz="3200" dirty="0" smtClean="0"/>
              <a:t>There is no one size fits all solution</a:t>
            </a:r>
          </a:p>
          <a:p>
            <a:r>
              <a:rPr lang="en-US" sz="3200" dirty="0" smtClean="0"/>
              <a:t>Only surveyed a relatively small portion of students</a:t>
            </a:r>
          </a:p>
          <a:p>
            <a:r>
              <a:rPr lang="en-US" sz="3200" dirty="0" smtClean="0"/>
              <a:t>Like with all people, deaf/</a:t>
            </a:r>
            <a:r>
              <a:rPr lang="en-US" sz="3200" dirty="0" err="1" smtClean="0"/>
              <a:t>HoH</a:t>
            </a:r>
            <a:r>
              <a:rPr lang="en-US" sz="3200" dirty="0" smtClean="0"/>
              <a:t> are all different</a:t>
            </a:r>
          </a:p>
          <a:p>
            <a:pPr lvl="1"/>
            <a:r>
              <a:rPr lang="en-US" sz="2400" dirty="0" smtClean="0"/>
              <a:t>Different hearing &amp; sign levels</a:t>
            </a:r>
          </a:p>
          <a:p>
            <a:pPr lvl="1"/>
            <a:r>
              <a:rPr lang="en-US" sz="2400" dirty="0" smtClean="0"/>
              <a:t>Different preferences</a:t>
            </a:r>
          </a:p>
          <a:p>
            <a:pPr lvl="1"/>
            <a:r>
              <a:rPr lang="en-US" sz="2400" dirty="0" smtClean="0"/>
              <a:t>Different resources available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Expand to other computing programs</a:t>
            </a:r>
          </a:p>
          <a:p>
            <a:r>
              <a:rPr lang="en-US" sz="3200" dirty="0" smtClean="0"/>
              <a:t>Include deaf/</a:t>
            </a:r>
            <a:r>
              <a:rPr lang="en-US" sz="3200" dirty="0" err="1" smtClean="0"/>
              <a:t>HoH</a:t>
            </a:r>
            <a:r>
              <a:rPr lang="en-US" sz="3200" dirty="0" smtClean="0"/>
              <a:t> instructors</a:t>
            </a:r>
          </a:p>
          <a:p>
            <a:pPr lvl="1"/>
            <a:r>
              <a:rPr lang="en-US" sz="2400" dirty="0" smtClean="0"/>
              <a:t>Could not find any for our analysis</a:t>
            </a:r>
          </a:p>
          <a:p>
            <a:r>
              <a:rPr lang="en-US" sz="3200" dirty="0" smtClean="0"/>
              <a:t>Survey more students at other institutions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in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Inter-team communication</a:t>
            </a:r>
          </a:p>
          <a:p>
            <a:pPr lvl="1"/>
            <a:r>
              <a:rPr lang="en-US" sz="2400" dirty="0" smtClean="0"/>
              <a:t>Discuss design/modeling etc… decisions</a:t>
            </a:r>
          </a:p>
          <a:p>
            <a:pPr lvl="1"/>
            <a:r>
              <a:rPr lang="en-US" sz="2400" dirty="0" smtClean="0"/>
              <a:t>Project status</a:t>
            </a:r>
          </a:p>
          <a:p>
            <a:pPr lvl="1"/>
            <a:r>
              <a:rPr lang="en-US" sz="2400" dirty="0" smtClean="0"/>
              <a:t>Many more….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3200" dirty="0" smtClean="0"/>
              <a:t>Extra-team communication</a:t>
            </a:r>
          </a:p>
          <a:p>
            <a:pPr lvl="1"/>
            <a:r>
              <a:rPr lang="en-US" sz="2400" dirty="0" smtClean="0"/>
              <a:t>Gather requirements</a:t>
            </a:r>
          </a:p>
          <a:p>
            <a:pPr lvl="1"/>
            <a:r>
              <a:rPr lang="en-US" sz="2400" dirty="0" smtClean="0"/>
              <a:t>Share project status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While there is no silver bullet, there are best practices.</a:t>
            </a:r>
          </a:p>
          <a:p>
            <a:pPr lvl="1"/>
            <a:r>
              <a:rPr lang="en-US" sz="2400" dirty="0" smtClean="0"/>
              <a:t>Encourage deaf/</a:t>
            </a:r>
            <a:r>
              <a:rPr lang="en-US" sz="2400" dirty="0" err="1" smtClean="0"/>
              <a:t>HoH</a:t>
            </a:r>
            <a:r>
              <a:rPr lang="en-US" sz="2400" dirty="0" smtClean="0"/>
              <a:t> to take active leadership roles</a:t>
            </a:r>
          </a:p>
          <a:p>
            <a:pPr lvl="1"/>
            <a:r>
              <a:rPr lang="en-US" sz="2400" dirty="0" smtClean="0"/>
              <a:t>Encourage communication</a:t>
            </a:r>
          </a:p>
          <a:p>
            <a:pPr lvl="2"/>
            <a:r>
              <a:rPr lang="en-US" sz="2000" dirty="0" smtClean="0"/>
              <a:t>.. Make it a key component/requirement</a:t>
            </a:r>
          </a:p>
          <a:p>
            <a:pPr lvl="1"/>
            <a:r>
              <a:rPr lang="en-US" sz="2400" dirty="0" smtClean="0"/>
              <a:t>Removing ignorance is key</a:t>
            </a:r>
          </a:p>
          <a:p>
            <a:pPr lvl="2"/>
            <a:r>
              <a:rPr lang="en-US" sz="2000" dirty="0" smtClean="0"/>
              <a:t>How to properly communicate</a:t>
            </a:r>
          </a:p>
          <a:p>
            <a:pPr lvl="2"/>
            <a:r>
              <a:rPr lang="en-US" sz="2000" dirty="0" smtClean="0"/>
              <a:t>Best practices</a:t>
            </a:r>
          </a:p>
          <a:p>
            <a:pPr lvl="2"/>
            <a:r>
              <a:rPr lang="en-US" sz="2000" dirty="0" smtClean="0"/>
              <a:t>Culture</a:t>
            </a:r>
          </a:p>
          <a:p>
            <a:pPr lvl="2"/>
            <a:r>
              <a:rPr lang="en-US" sz="2000" dirty="0" smtClean="0"/>
              <a:t>Apparent even at RIT</a:t>
            </a:r>
          </a:p>
          <a:p>
            <a:pPr lvl="1"/>
            <a:r>
              <a:rPr lang="en-US" sz="2400" dirty="0" smtClean="0"/>
              <a:t>Need for technically skilled interpreters</a:t>
            </a:r>
          </a:p>
          <a:p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Thanks…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" y="2159000"/>
            <a:ext cx="3486150" cy="3967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Samuel A Malachowsky</a:t>
            </a:r>
          </a:p>
          <a:p>
            <a:pPr marL="0" indent="0" algn="ctr">
              <a:buNone/>
            </a:pPr>
            <a:r>
              <a:rPr lang="en-US" sz="1800" dirty="0" smtClean="0"/>
              <a:t>Rochester Institute </a:t>
            </a:r>
          </a:p>
          <a:p>
            <a:pPr marL="0" indent="0" algn="ctr">
              <a:buNone/>
            </a:pPr>
            <a:r>
              <a:rPr lang="en-US" sz="1800" dirty="0" smtClean="0"/>
              <a:t>of Technology</a:t>
            </a:r>
          </a:p>
          <a:p>
            <a:pPr marL="0" indent="0" algn="ctr">
              <a:buNone/>
            </a:pPr>
            <a:r>
              <a:rPr lang="en-US" sz="1800" dirty="0" smtClean="0"/>
              <a:t>Software Engineering</a:t>
            </a:r>
          </a:p>
          <a:p>
            <a:pPr marL="0" indent="0" algn="ctr">
              <a:buNone/>
            </a:pPr>
            <a:r>
              <a:rPr lang="en-US" sz="1800" dirty="0" smtClean="0"/>
              <a:t>samvse@rit.edu</a:t>
            </a:r>
          </a:p>
          <a:p>
            <a:pPr marL="0" indent="0" algn="ctr">
              <a:buNone/>
            </a:pPr>
            <a:r>
              <a:rPr lang="en-US" sz="1800" dirty="0" smtClean="0"/>
              <a:t>TeachingSE.com</a:t>
            </a:r>
            <a:endParaRPr lang="en-US" sz="1800" dirty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28925" y="2159000"/>
            <a:ext cx="3486150" cy="396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dirty="0" smtClean="0"/>
              <a:t>Daniel E </a:t>
            </a:r>
            <a:r>
              <a:rPr lang="en-US" sz="1800" dirty="0" err="1" smtClean="0"/>
              <a:t>Krutz</a:t>
            </a:r>
            <a:endParaRPr lang="en-US" sz="1800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800" dirty="0" smtClean="0"/>
              <a:t>Rochester Institute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dirty="0" smtClean="0"/>
              <a:t>of Technology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dirty="0" smtClean="0"/>
              <a:t>Software Engineering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dirty="0" smtClean="0"/>
              <a:t>dxkvse@rit.edu</a:t>
            </a:r>
          </a:p>
          <a:p>
            <a:pPr marL="0" indent="0" algn="ctr">
              <a:buNone/>
            </a:pPr>
            <a:r>
              <a:rPr lang="en-US" sz="1800" dirty="0" smtClean="0"/>
              <a:t>se.rit.edu</a:t>
            </a:r>
            <a:r>
              <a:rPr lang="en-US" sz="1800" dirty="0"/>
              <a:t>/~</a:t>
            </a:r>
            <a:r>
              <a:rPr lang="en-US" sz="1800" dirty="0" err="1" smtClean="0"/>
              <a:t>dkrutz</a:t>
            </a: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27687" y="2158999"/>
            <a:ext cx="3486150" cy="396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Jayme Kaplan</a:t>
            </a:r>
          </a:p>
          <a:p>
            <a:pPr marL="0" indent="0" algn="ctr">
              <a:buNone/>
            </a:pPr>
            <a:r>
              <a:rPr lang="en-US" sz="1800" dirty="0" smtClean="0"/>
              <a:t>Rochester </a:t>
            </a:r>
            <a:r>
              <a:rPr lang="en-US" sz="1800" dirty="0"/>
              <a:t>School </a:t>
            </a:r>
            <a:endParaRPr lang="en-US" sz="1800" dirty="0" smtClean="0"/>
          </a:p>
          <a:p>
            <a:pPr marL="0" indent="0" algn="ctr">
              <a:buNone/>
            </a:pPr>
            <a:r>
              <a:rPr lang="en-US" sz="1800" dirty="0" smtClean="0"/>
              <a:t>for </a:t>
            </a:r>
            <a:r>
              <a:rPr lang="en-US" sz="1800" dirty="0"/>
              <a:t>the </a:t>
            </a:r>
            <a:r>
              <a:rPr lang="en-US" sz="1800" dirty="0" smtClean="0"/>
              <a:t>Deaf</a:t>
            </a:r>
          </a:p>
          <a:p>
            <a:pPr marL="0" indent="0" algn="ctr">
              <a:buNone/>
            </a:pPr>
            <a:r>
              <a:rPr lang="en-US" sz="1800" dirty="0" smtClean="0"/>
              <a:t>Jayme.Kaplan@gmail.com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02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Thanks…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0"/>
            <a:ext cx="8229600" cy="3967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Samuel A Malachowsky</a:t>
            </a:r>
          </a:p>
          <a:p>
            <a:pPr marL="0" indent="0" algn="ctr">
              <a:buNone/>
            </a:pPr>
            <a:r>
              <a:rPr lang="en-US" dirty="0" smtClean="0"/>
              <a:t>Rochester Institute </a:t>
            </a:r>
          </a:p>
          <a:p>
            <a:pPr marL="0" indent="0" algn="ctr">
              <a:buNone/>
            </a:pPr>
            <a:r>
              <a:rPr lang="en-US" dirty="0" smtClean="0"/>
              <a:t>of Technology</a:t>
            </a:r>
          </a:p>
          <a:p>
            <a:pPr marL="0" indent="0" algn="ctr">
              <a:buNone/>
            </a:pPr>
            <a:r>
              <a:rPr lang="en-US" dirty="0" smtClean="0"/>
              <a:t>Software Engineering</a:t>
            </a:r>
          </a:p>
          <a:p>
            <a:pPr marL="0" indent="0" algn="ctr">
              <a:buNone/>
            </a:pPr>
            <a:r>
              <a:rPr lang="en-US" dirty="0" smtClean="0"/>
              <a:t>samvse@rit.edu</a:t>
            </a:r>
          </a:p>
          <a:p>
            <a:pPr marL="0" indent="0" algn="ctr">
              <a:buNone/>
            </a:pPr>
            <a:r>
              <a:rPr lang="en-US" dirty="0" smtClean="0"/>
              <a:t>TeachingSE.com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9-22 /1,000 people have severe hearing impairment</a:t>
            </a:r>
          </a:p>
          <a:p>
            <a:r>
              <a:rPr lang="en-US" sz="2800" dirty="0" smtClean="0"/>
              <a:t>Most students &amp; instructions are not prepared to work with 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</a:t>
            </a:r>
          </a:p>
          <a:p>
            <a:r>
              <a:rPr lang="en-US" sz="2800" dirty="0" smtClean="0"/>
              <a:t>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 only comprehend 50-80% of communication through interpreters</a:t>
            </a:r>
          </a:p>
          <a:p>
            <a:r>
              <a:rPr lang="en-US" sz="2800" dirty="0" smtClean="0"/>
              <a:t>Hearing students 85-95% comprehension</a:t>
            </a:r>
          </a:p>
          <a:p>
            <a:r>
              <a:rPr lang="en-US" sz="2800" dirty="0" smtClean="0"/>
              <a:t>Students with disabilities are far less likely to pursue careers in computing &amp; engineering</a:t>
            </a:r>
          </a:p>
          <a:p>
            <a:pPr lvl="1"/>
            <a:r>
              <a:rPr lang="en-US" dirty="0" smtClean="0"/>
              <a:t>High dropout rates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RIT SE &amp; NTID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National Technical Institute for the Deaf</a:t>
            </a:r>
          </a:p>
          <a:p>
            <a:pPr lvl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and largest technical college in world for deaf/</a:t>
            </a:r>
            <a:r>
              <a:rPr lang="en-US" sz="2400" dirty="0" err="1" smtClean="0"/>
              <a:t>HoH</a:t>
            </a:r>
            <a:endParaRPr lang="en-US" sz="2400" dirty="0" smtClean="0"/>
          </a:p>
          <a:p>
            <a:pPr lvl="1"/>
            <a:r>
              <a:rPr lang="en-US" sz="2400" dirty="0" smtClean="0"/>
              <a:t>~1,500 students (~15,000 students at RIT)</a:t>
            </a:r>
          </a:p>
          <a:p>
            <a:r>
              <a:rPr lang="en-US" sz="3200" dirty="0" smtClean="0"/>
              <a:t>RIT Software Engineering</a:t>
            </a:r>
          </a:p>
          <a:p>
            <a:pPr lvl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SE program in US</a:t>
            </a:r>
          </a:p>
          <a:p>
            <a:pPr lvl="1"/>
            <a:r>
              <a:rPr lang="en-US" sz="2400" dirty="0" smtClean="0"/>
              <a:t>Most classes have </a:t>
            </a:r>
            <a:r>
              <a:rPr lang="en-US" sz="2400" dirty="0" smtClean="0"/>
              <a:t>team-oriented </a:t>
            </a:r>
            <a:r>
              <a:rPr lang="en-US" sz="2400" dirty="0" smtClean="0"/>
              <a:t>projects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Several works about teaching programming to 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</a:t>
            </a:r>
          </a:p>
          <a:p>
            <a:pPr lvl="1"/>
            <a:r>
              <a:rPr lang="en-US" dirty="0" smtClean="0"/>
              <a:t>SE is not programming</a:t>
            </a:r>
          </a:p>
          <a:p>
            <a:r>
              <a:rPr lang="en-US" sz="2800" dirty="0" smtClean="0"/>
              <a:t>How to increase participation for deaf/</a:t>
            </a:r>
            <a:r>
              <a:rPr lang="en-US" sz="2800" dirty="0" err="1" smtClean="0"/>
              <a:t>HoH</a:t>
            </a:r>
            <a:endParaRPr lang="en-US" sz="2800" dirty="0" smtClean="0"/>
          </a:p>
          <a:p>
            <a:pPr lvl="1"/>
            <a:r>
              <a:rPr lang="en-US" dirty="0" smtClean="0"/>
              <a:t>Recruiting students through disability programs</a:t>
            </a:r>
          </a:p>
          <a:p>
            <a:pPr lvl="1"/>
            <a:r>
              <a:rPr lang="en-US" dirty="0" smtClean="0"/>
              <a:t>Use of E-Learning content </a:t>
            </a:r>
          </a:p>
          <a:p>
            <a:r>
              <a:rPr lang="en-US" sz="2800" dirty="0" smtClean="0"/>
              <a:t>Extra courses to further acclimate 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</a:t>
            </a:r>
          </a:p>
          <a:p>
            <a:pPr lvl="1"/>
            <a:r>
              <a:rPr lang="en-US" dirty="0" smtClean="0"/>
              <a:t>9 week summer program </a:t>
            </a:r>
            <a:endParaRPr lang="en-US" sz="2800" dirty="0"/>
          </a:p>
          <a:p>
            <a:endParaRPr lang="en-US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Share our experiences</a:t>
            </a:r>
          </a:p>
          <a:p>
            <a:r>
              <a:rPr lang="en-US" sz="2800" dirty="0" smtClean="0"/>
              <a:t>Create Best Practices guide for instructors</a:t>
            </a:r>
          </a:p>
          <a:p>
            <a:r>
              <a:rPr lang="en-US" sz="2800" dirty="0" smtClean="0"/>
              <a:t>Discuss common mistakes in educating 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</a:t>
            </a:r>
          </a:p>
          <a:p>
            <a:r>
              <a:rPr lang="en-US" sz="2800" dirty="0" smtClean="0"/>
              <a:t>Discuss improvements to made, both at our institution and others</a:t>
            </a:r>
          </a:p>
          <a:p>
            <a:r>
              <a:rPr lang="en-US" sz="2800" dirty="0" smtClean="0"/>
              <a:t>Lay the groundwork for future work in this area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Even with a large amount of support staff &amp; reasonably acclimated instructors and students, deaf/</a:t>
            </a:r>
            <a:r>
              <a:rPr lang="en-US" sz="2800" dirty="0" err="1" smtClean="0"/>
              <a:t>HoH</a:t>
            </a:r>
            <a:r>
              <a:rPr lang="en-US" sz="2800" dirty="0" smtClean="0"/>
              <a:t> students were </a:t>
            </a:r>
          </a:p>
          <a:p>
            <a:r>
              <a:rPr lang="en-US" sz="2800" dirty="0" smtClean="0"/>
              <a:t>Anonymous survey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– 5</a:t>
            </a:r>
            <a:r>
              <a:rPr lang="en-US" baseline="30000" dirty="0" smtClean="0"/>
              <a:t>th</a:t>
            </a:r>
            <a:r>
              <a:rPr lang="en-US" dirty="0"/>
              <a:t> year </a:t>
            </a:r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Hearing students</a:t>
            </a:r>
          </a:p>
          <a:p>
            <a:pPr lvl="1"/>
            <a:r>
              <a:rPr lang="en-US" dirty="0" smtClean="0"/>
              <a:t>Deaf/</a:t>
            </a:r>
            <a:r>
              <a:rPr lang="en-US" dirty="0" err="1" smtClean="0"/>
              <a:t>HoH</a:t>
            </a:r>
            <a:r>
              <a:rPr lang="en-US" dirty="0" smtClean="0"/>
              <a:t> Students</a:t>
            </a:r>
          </a:p>
          <a:p>
            <a:pPr lvl="1"/>
            <a:r>
              <a:rPr lang="en-US" dirty="0" smtClean="0"/>
              <a:t>Faculty</a:t>
            </a:r>
          </a:p>
          <a:p>
            <a:r>
              <a:rPr lang="en-US" dirty="0" smtClean="0"/>
              <a:t>Survey asked all groups to provide feedback on their experiences.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Software Engineering Faculty</a:t>
            </a:r>
          </a:p>
          <a:p>
            <a:r>
              <a:rPr lang="en-US" sz="2800" dirty="0" smtClean="0"/>
              <a:t>Speech Language Pathologist (SLP)</a:t>
            </a:r>
          </a:p>
          <a:p>
            <a:r>
              <a:rPr lang="en-US" sz="2800" dirty="0" smtClean="0"/>
              <a:t>Questionnaires</a:t>
            </a:r>
          </a:p>
          <a:p>
            <a:pPr lvl="1"/>
            <a:r>
              <a:rPr lang="en-US" dirty="0" smtClean="0"/>
              <a:t>Faculty</a:t>
            </a:r>
          </a:p>
          <a:p>
            <a:pPr lvl="1"/>
            <a:r>
              <a:rPr lang="en-US" dirty="0" smtClean="0"/>
              <a:t>Hearing students</a:t>
            </a:r>
          </a:p>
          <a:p>
            <a:pPr lvl="1"/>
            <a:r>
              <a:rPr lang="en-US" dirty="0" smtClean="0"/>
              <a:t>Deaf/</a:t>
            </a:r>
            <a:r>
              <a:rPr lang="en-US" dirty="0" err="1" smtClean="0"/>
              <a:t>HoH</a:t>
            </a:r>
            <a:r>
              <a:rPr lang="en-US" dirty="0" smtClean="0"/>
              <a:t> students</a:t>
            </a:r>
          </a:p>
          <a:p>
            <a:r>
              <a:rPr lang="en-US" sz="2800" dirty="0" smtClean="0"/>
              <a:t>In person interviews</a:t>
            </a:r>
          </a:p>
          <a:p>
            <a:endParaRPr lang="en-US" dirty="0" smtClean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52173</TotalTime>
  <Words>1202</Words>
  <Application>Microsoft Office PowerPoint</Application>
  <PresentationFormat>On-screen Show (4:3)</PresentationFormat>
  <Paragraphs>201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Decatur</vt:lpstr>
      <vt:lpstr>Enhancing the Educational Experience for Deaf and Hard of Hearing Students in Software Engineering</vt:lpstr>
      <vt:lpstr>Problem Statement</vt:lpstr>
      <vt:lpstr>Communication in SE</vt:lpstr>
      <vt:lpstr>SE Education</vt:lpstr>
      <vt:lpstr>RIT SE &amp; NTID</vt:lpstr>
      <vt:lpstr>Related Work</vt:lpstr>
      <vt:lpstr>Goals</vt:lpstr>
      <vt:lpstr>Our Experiences</vt:lpstr>
      <vt:lpstr>Our Study</vt:lpstr>
      <vt:lpstr>Deaf/HoH Feedback</vt:lpstr>
      <vt:lpstr>Deaf/Hoh Student Sample Questions</vt:lpstr>
      <vt:lpstr>Deaf/Hoh Student Feedback</vt:lpstr>
      <vt:lpstr>Deaf/Hoh Student Feedback</vt:lpstr>
      <vt:lpstr>Hearing Feedback</vt:lpstr>
      <vt:lpstr>Hearing Feedback Sample Questions</vt:lpstr>
      <vt:lpstr>Hearing Feedback</vt:lpstr>
      <vt:lpstr>Hearing Feedback</vt:lpstr>
      <vt:lpstr>Faculty Feedback</vt:lpstr>
      <vt:lpstr>Faculty Feedback Sample Questions</vt:lpstr>
      <vt:lpstr>Faculty Feedback</vt:lpstr>
      <vt:lpstr>Interpreter Feedback</vt:lpstr>
      <vt:lpstr>Interpreter Feedback</vt:lpstr>
      <vt:lpstr>Interpreter Feedback</vt:lpstr>
      <vt:lpstr>Recommendations</vt:lpstr>
      <vt:lpstr>Recommendations - Instructors</vt:lpstr>
      <vt:lpstr>Recommendations- Hearing Students</vt:lpstr>
      <vt:lpstr>Recommendations – Deaf/HoH Students</vt:lpstr>
      <vt:lpstr>Limitations</vt:lpstr>
      <vt:lpstr>Future Work</vt:lpstr>
      <vt:lpstr>Conclusion</vt:lpstr>
      <vt:lpstr>Thanks… Questions?</vt:lpstr>
      <vt:lpstr>Thanks… Questions?</vt:lpstr>
    </vt:vector>
  </TitlesOfParts>
  <Company>Xerox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 in the SE Classroom</dc:title>
  <dc:creator>Samuel Malachowsky</dc:creator>
  <cp:lastModifiedBy>Samuel Malachowsky</cp:lastModifiedBy>
  <cp:revision>769</cp:revision>
  <cp:lastPrinted>2015-06-10T16:22:41Z</cp:lastPrinted>
  <dcterms:created xsi:type="dcterms:W3CDTF">2013-02-05T23:19:34Z</dcterms:created>
  <dcterms:modified xsi:type="dcterms:W3CDTF">2015-10-24T14:03:48Z</dcterms:modified>
</cp:coreProperties>
</file>