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9" r:id="rId1"/>
  </p:sldMasterIdLst>
  <p:notesMasterIdLst>
    <p:notesMasterId r:id="rId3"/>
  </p:notesMasterIdLst>
  <p:sldIdLst>
    <p:sldId id="257" r:id="rId2"/>
  </p:sldIdLst>
  <p:sldSz cx="43891200" cy="329184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 krutz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9" d="100"/>
          <a:sy n="19" d="100"/>
        </p:scale>
        <p:origin x="-324" y="-10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609581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dsf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5932592" y="3383946"/>
            <a:ext cx="31998968" cy="1280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buFont typeface="Calibri"/>
              <a:buNone/>
              <a:defRPr/>
            </a:lvl2pPr>
            <a:lvl3pPr rtl="0">
              <a:spcBef>
                <a:spcPts val="0"/>
              </a:spcBef>
              <a:buFont typeface="Calibri"/>
              <a:buNone/>
              <a:defRPr/>
            </a:lvl3pPr>
            <a:lvl4pPr rtl="0">
              <a:spcBef>
                <a:spcPts val="0"/>
              </a:spcBef>
              <a:buFont typeface="Calibri"/>
              <a:buNone/>
              <a:defRPr/>
            </a:lvl4pPr>
            <a:lvl5pPr rtl="0">
              <a:spcBef>
                <a:spcPts val="0"/>
              </a:spcBef>
              <a:buFont typeface="Calibri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5932592" y="2103786"/>
            <a:ext cx="31998968" cy="1280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1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buFont typeface="Calibri"/>
              <a:buNone/>
              <a:defRPr/>
            </a:lvl2pPr>
            <a:lvl3pPr rtl="0">
              <a:spcBef>
                <a:spcPts val="0"/>
              </a:spcBef>
              <a:buFont typeface="Calibri"/>
              <a:buNone/>
              <a:defRPr/>
            </a:lvl3pPr>
            <a:lvl4pPr rtl="0">
              <a:spcBef>
                <a:spcPts val="0"/>
              </a:spcBef>
              <a:buFont typeface="Calibri"/>
              <a:buNone/>
              <a:defRPr/>
            </a:lvl4pPr>
            <a:lvl5pPr rtl="0">
              <a:spcBef>
                <a:spcPts val="0"/>
              </a:spcBef>
              <a:buFont typeface="Calibri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3"/>
          </p:nvPr>
        </p:nvSpPr>
        <p:spPr>
          <a:xfrm>
            <a:off x="5932592" y="465812"/>
            <a:ext cx="31998968" cy="16379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1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buFont typeface="Calibri"/>
              <a:buNone/>
              <a:defRPr/>
            </a:lvl2pPr>
            <a:lvl3pPr rtl="0">
              <a:spcBef>
                <a:spcPts val="0"/>
              </a:spcBef>
              <a:buFont typeface="Calibri"/>
              <a:buNone/>
              <a:defRPr/>
            </a:lvl3pPr>
            <a:lvl4pPr rtl="0">
              <a:spcBef>
                <a:spcPts val="0"/>
              </a:spcBef>
              <a:buFont typeface="Calibri"/>
              <a:buNone/>
              <a:defRPr/>
            </a:lvl4pPr>
            <a:lvl5pPr rtl="0">
              <a:spcBef>
                <a:spcPts val="0"/>
              </a:spcBef>
              <a:buFont typeface="Calibri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4"/>
          </p:nvPr>
        </p:nvSpPr>
        <p:spPr>
          <a:xfrm>
            <a:off x="904175" y="6295350"/>
            <a:ext cx="13591199" cy="778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indent="-228600" rtl="0">
              <a:spcBef>
                <a:spcPts val="0"/>
              </a:spcBef>
              <a:buFont typeface="Calibri"/>
              <a:buChar char="•"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5"/>
          </p:nvPr>
        </p:nvSpPr>
        <p:spPr>
          <a:xfrm>
            <a:off x="922337" y="5431994"/>
            <a:ext cx="13573126" cy="7540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ctr" rtl="0">
              <a:spcBef>
                <a:spcPts val="0"/>
              </a:spcBef>
              <a:buClr>
                <a:srgbClr val="2C3F7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6"/>
          </p:nvPr>
        </p:nvSpPr>
        <p:spPr>
          <a:xfrm>
            <a:off x="35789421" y="23323587"/>
            <a:ext cx="6915781" cy="3391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indent="-2413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2C3F71"/>
              </a:buClr>
              <a:buFont typeface="Times New Roman"/>
              <a:buChar char="•"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7"/>
          </p:nvPr>
        </p:nvSpPr>
        <p:spPr>
          <a:xfrm>
            <a:off x="15154276" y="5431994"/>
            <a:ext cx="13579474" cy="7540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ctr" rtl="0">
              <a:spcBef>
                <a:spcPts val="0"/>
              </a:spcBef>
              <a:buClr>
                <a:srgbClr val="2C3F7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8"/>
          </p:nvPr>
        </p:nvSpPr>
        <p:spPr>
          <a:xfrm>
            <a:off x="29395740" y="5431994"/>
            <a:ext cx="13576028" cy="7540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ctr" rtl="0">
              <a:spcBef>
                <a:spcPts val="0"/>
              </a:spcBef>
              <a:buClr>
                <a:srgbClr val="2C3F7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9"/>
          </p:nvPr>
        </p:nvSpPr>
        <p:spPr>
          <a:xfrm>
            <a:off x="29501693" y="11907646"/>
            <a:ext cx="13576028" cy="28684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indent="-241300" rtl="0">
              <a:spcBef>
                <a:spcPts val="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3"/>
          </p:nvPr>
        </p:nvSpPr>
        <p:spPr>
          <a:xfrm>
            <a:off x="29395740" y="14080501"/>
            <a:ext cx="13576028" cy="7540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ctr" rtl="0">
              <a:spcBef>
                <a:spcPts val="0"/>
              </a:spcBef>
              <a:buClr>
                <a:srgbClr val="2C3F7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4"/>
          </p:nvPr>
        </p:nvSpPr>
        <p:spPr>
          <a:xfrm>
            <a:off x="923929" y="26905787"/>
            <a:ext cx="13571534" cy="55584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indent="-2286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2C3F71"/>
              </a:buClr>
              <a:buFont typeface="Arial"/>
              <a:buChar char="•"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5"/>
          </p:nvPr>
        </p:nvSpPr>
        <p:spPr>
          <a:xfrm>
            <a:off x="1068204" y="13898585"/>
            <a:ext cx="13573124" cy="7540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ctr" rtl="0">
              <a:spcBef>
                <a:spcPts val="0"/>
              </a:spcBef>
              <a:buClr>
                <a:srgbClr val="2C3F7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C3F71"/>
            </a:gs>
            <a:gs pos="34000">
              <a:srgbClr val="B3BBC9"/>
            </a:gs>
            <a:gs pos="100000">
              <a:srgbClr val="E1E7F4"/>
            </a:gs>
          </a:gsLst>
          <a:lin ang="162000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43891199" cy="4800600"/>
          </a:xfrm>
          <a:prstGeom prst="rect">
            <a:avLst/>
          </a:prstGeom>
          <a:solidFill>
            <a:srgbClr val="425EA9"/>
          </a:solidFill>
          <a:ln w="952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86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0" y="4805362"/>
            <a:ext cx="43891199" cy="152399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86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" name="Shape 11"/>
          <p:cNvCxnSpPr/>
          <p:nvPr/>
        </p:nvCxnSpPr>
        <p:spPr>
          <a:xfrm rot="10800000" flipH="1">
            <a:off x="-13946601" y="11526117"/>
            <a:ext cx="13577436" cy="817"/>
          </a:xfrm>
          <a:prstGeom prst="straightConnector1">
            <a:avLst/>
          </a:prstGeom>
          <a:noFill/>
          <a:ln w="9525" cap="flat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/>
          <p:nvPr/>
        </p:nvSpPr>
        <p:spPr>
          <a:xfrm>
            <a:off x="922350" y="5392025"/>
            <a:ext cx="13577400" cy="11456399"/>
          </a:xfrm>
          <a:prstGeom prst="roundRect">
            <a:avLst>
              <a:gd name="adj" fmla="val 5862"/>
            </a:avLst>
          </a:prstGeom>
          <a:gradFill>
            <a:gsLst>
              <a:gs pos="0">
                <a:srgbClr val="CDD2DE"/>
              </a:gs>
              <a:gs pos="0">
                <a:srgbClr val="B3BBC9"/>
              </a:gs>
              <a:gs pos="100000">
                <a:srgbClr val="F3F5FA"/>
              </a:gs>
            </a:gsLst>
            <a:lin ang="16200000" scaled="0"/>
          </a:gradFill>
          <a:ln w="9525" cap="flat">
            <a:solidFill>
              <a:srgbClr val="2C3F71">
                <a:alpha val="57647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6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15154500" y="5315825"/>
            <a:ext cx="27809700" cy="11456399"/>
          </a:xfrm>
          <a:prstGeom prst="roundRect">
            <a:avLst>
              <a:gd name="adj" fmla="val 5862"/>
            </a:avLst>
          </a:prstGeom>
          <a:gradFill>
            <a:gsLst>
              <a:gs pos="0">
                <a:srgbClr val="CDD2DE"/>
              </a:gs>
              <a:gs pos="0">
                <a:srgbClr val="B3BBC9"/>
              </a:gs>
              <a:gs pos="100000">
                <a:srgbClr val="F3F5FA"/>
              </a:gs>
            </a:gsLst>
            <a:lin ang="16200000" scaled="0"/>
          </a:gradFill>
          <a:ln w="9525" cap="flat">
            <a:solidFill>
              <a:srgbClr val="2C3F71">
                <a:alpha val="57647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6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15156900" y="17442900"/>
            <a:ext cx="13577400" cy="14426400"/>
          </a:xfrm>
          <a:prstGeom prst="roundRect">
            <a:avLst>
              <a:gd name="adj" fmla="val 5862"/>
            </a:avLst>
          </a:prstGeom>
          <a:gradFill>
            <a:gsLst>
              <a:gs pos="0">
                <a:srgbClr val="CDD2DE"/>
              </a:gs>
              <a:gs pos="0">
                <a:srgbClr val="B3BBC9"/>
              </a:gs>
              <a:gs pos="100000">
                <a:srgbClr val="F3F5FA"/>
              </a:gs>
            </a:gsLst>
            <a:lin ang="16200000" scaled="0"/>
          </a:gradFill>
          <a:ln w="9525" cap="flat">
            <a:solidFill>
              <a:srgbClr val="2C3F71">
                <a:alpha val="57647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6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29202250" y="17443200"/>
            <a:ext cx="13761899" cy="14426400"/>
          </a:xfrm>
          <a:prstGeom prst="roundRect">
            <a:avLst>
              <a:gd name="adj" fmla="val 5862"/>
            </a:avLst>
          </a:prstGeom>
          <a:gradFill>
            <a:gsLst>
              <a:gs pos="0">
                <a:srgbClr val="CDD2DE"/>
              </a:gs>
              <a:gs pos="0">
                <a:srgbClr val="B3BBC9"/>
              </a:gs>
              <a:gs pos="100000">
                <a:srgbClr val="F3F5FA"/>
              </a:gs>
            </a:gsLst>
            <a:lin ang="16200000" scaled="0"/>
          </a:gradFill>
          <a:ln w="9525" cap="flat">
            <a:solidFill>
              <a:srgbClr val="2C3F71">
                <a:alpha val="57647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6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922350" y="17442850"/>
            <a:ext cx="13761899" cy="14426400"/>
          </a:xfrm>
          <a:prstGeom prst="roundRect">
            <a:avLst>
              <a:gd name="adj" fmla="val 5862"/>
            </a:avLst>
          </a:prstGeom>
          <a:gradFill>
            <a:gsLst>
              <a:gs pos="0">
                <a:srgbClr val="CDD2DE"/>
              </a:gs>
              <a:gs pos="0">
                <a:srgbClr val="B3BBC9"/>
              </a:gs>
              <a:gs pos="100000">
                <a:srgbClr val="F3F5FA"/>
              </a:gs>
            </a:gsLst>
            <a:lin ang="16200037" scaled="0"/>
          </a:gradFill>
          <a:ln w="9525" cap="flat">
            <a:solidFill>
              <a:srgbClr val="2C3F71">
                <a:alpha val="5765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6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24564250" y="6631550"/>
            <a:ext cx="9784199" cy="9140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Engineering is a highly team based field with rigorous, time sensitive interactions in both academia and industry; driven to develop </a:t>
            </a:r>
            <a:r>
              <a:rPr lang="en-US" sz="4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for </a:t>
            </a: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world use.</a:t>
            </a:r>
          </a:p>
          <a:p>
            <a:pPr marL="0" marR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Due to the necessary collaboration within SE </a:t>
            </a:r>
            <a:r>
              <a:rPr lang="en-US" sz="4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groups, </a:t>
            </a: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goal is to improve the communication process within all group work. Specifically, in groups where hearing and D/</a:t>
            </a:r>
            <a:r>
              <a:rPr lang="en-US" sz="4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HoH</a:t>
            </a: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students are working collaboratively.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2618466" y="5877642"/>
            <a:ext cx="10048800" cy="75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rtl="0">
              <a:spcBef>
                <a:spcPts val="0"/>
              </a:spcBef>
              <a:buNone/>
            </a:pPr>
            <a:r>
              <a:rPr lang="en-US" sz="4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 AND  INTRODUCTION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3"/>
          </p:nvPr>
        </p:nvSpPr>
        <p:spPr>
          <a:xfrm>
            <a:off x="24297850" y="5877650"/>
            <a:ext cx="10050599" cy="75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645837" marR="0" lvl="0" indent="-1328020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4270"/>
              <a:buFont typeface="Calibri"/>
              <a:buNone/>
            </a:pPr>
            <a:r>
              <a:rPr lang="en-US" sz="4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lang="en-US" sz="4800" b="1" u="sng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SOFTWARE </a:t>
            </a:r>
            <a:r>
              <a:rPr lang="en-US" sz="4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ENGINEERING?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4"/>
          </p:nvPr>
        </p:nvSpPr>
        <p:spPr>
          <a:xfrm>
            <a:off x="208475" y="3504200"/>
            <a:ext cx="43682699" cy="1280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1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72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Daniel E. Krutz, Rochester Institute of Technology</a:t>
            </a:r>
            <a:r>
              <a:rPr lang="en-US" sz="7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						</a:t>
            </a:r>
            <a:r>
              <a:rPr lang="en-US" sz="7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Jayme </a:t>
            </a:r>
            <a:r>
              <a:rPr lang="en-US" sz="7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Kaplan, St. Mary’s School for the Deaf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5"/>
          </p:nvPr>
        </p:nvSpPr>
        <p:spPr>
          <a:xfrm>
            <a:off x="5922342" y="-92112"/>
            <a:ext cx="31998899" cy="163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1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06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Enhancing the Educational Experience for Deaf and Hard of Hearing Students in Software Engineering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6"/>
          </p:nvPr>
        </p:nvSpPr>
        <p:spPr>
          <a:xfrm>
            <a:off x="4724400" y="17983200"/>
            <a:ext cx="10048800" cy="75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rtl="0">
              <a:spcBef>
                <a:spcPts val="0"/>
              </a:spcBef>
              <a:buNone/>
            </a:pPr>
            <a:r>
              <a:rPr lang="en-US" sz="4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OBSERVATIONS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7"/>
          </p:nvPr>
        </p:nvSpPr>
        <p:spPr>
          <a:xfrm>
            <a:off x="35602525" y="14222950"/>
            <a:ext cx="6861300" cy="206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Miscommunications are more expensive to fix as the software project progresses. 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8"/>
          </p:nvPr>
        </p:nvSpPr>
        <p:spPr>
          <a:xfrm>
            <a:off x="17149250" y="18066787"/>
            <a:ext cx="9545099" cy="75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rtl="0">
              <a:spcBef>
                <a:spcPts val="0"/>
              </a:spcBef>
              <a:buNone/>
            </a:pPr>
            <a:r>
              <a:rPr lang="en-US" sz="4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ONGOING  DATA  COLLECTION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9"/>
          </p:nvPr>
        </p:nvSpPr>
        <p:spPr>
          <a:xfrm>
            <a:off x="30437700" y="18066800"/>
            <a:ext cx="10631400" cy="75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645837" marR="0" lvl="0" indent="-1328020" algn="ctr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4270"/>
              <a:buFont typeface="Calibri"/>
              <a:buNone/>
            </a:pPr>
            <a:r>
              <a:rPr lang="en-US" sz="4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 RECOMMENDATIONS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3"/>
          </p:nvPr>
        </p:nvSpPr>
        <p:spPr>
          <a:xfrm>
            <a:off x="23344400" y="19322500"/>
            <a:ext cx="4956299" cy="75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  Interviews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body" idx="14"/>
          </p:nvPr>
        </p:nvSpPr>
        <p:spPr>
          <a:xfrm>
            <a:off x="1221000" y="19138400"/>
            <a:ext cx="13342799" cy="12133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90000"/>
              <a:buFont typeface="Times New Roman"/>
              <a:buChar char="•"/>
            </a:pP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Instructors and students alike prefer to work within their communication comfort zone.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90000"/>
              <a:buFont typeface="Times New Roman"/>
              <a:buChar char="•"/>
            </a:pP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breakdowns often occur due to technological terminology.</a:t>
            </a: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who are hearing and </a:t>
            </a:r>
            <a:r>
              <a:rPr lang="en-US" sz="4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D/</a:t>
            </a:r>
            <a:r>
              <a:rPr lang="en-US" sz="40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HoH</a:t>
            </a:r>
            <a:r>
              <a:rPr lang="en-US" sz="4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ask for technology proficient </a:t>
            </a:r>
            <a:r>
              <a:rPr lang="en-US" sz="4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interpreters.</a:t>
            </a: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4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Despite </a:t>
            </a: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available resources, instructors may not be prepared to break down communication </a:t>
            </a:r>
            <a:r>
              <a:rPr lang="en-US" sz="4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barriers.</a:t>
            </a: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4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</a:t>
            </a: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are </a:t>
            </a:r>
            <a:r>
              <a:rPr lang="en-US" sz="4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D/</a:t>
            </a:r>
            <a:r>
              <a:rPr lang="en-US" sz="40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HoH</a:t>
            </a:r>
            <a:r>
              <a:rPr lang="en-US" sz="4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be excluded from teamwork and/or leadership </a:t>
            </a:r>
            <a:r>
              <a:rPr lang="en-US" sz="4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roles.</a:t>
            </a: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4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Computing </a:t>
            </a: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the capability of being non-personal, and may cause further communication breakdowns.</a:t>
            </a:r>
          </a:p>
          <a:p>
            <a:pPr marL="914400" marR="0" lvl="1" indent="-482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</a:t>
            </a:r>
          </a:p>
          <a:p>
            <a:pPr marL="914400" marR="0" lvl="1" indent="-482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Messages</a:t>
            </a:r>
          </a:p>
          <a:p>
            <a:pPr marL="914400" marR="0" lvl="1" indent="-482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 Media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5"/>
          </p:nvPr>
        </p:nvSpPr>
        <p:spPr>
          <a:xfrm>
            <a:off x="29399800" y="19138400"/>
            <a:ext cx="13476299" cy="12133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Recognize that students who are </a:t>
            </a:r>
            <a:r>
              <a:rPr lang="en-US" sz="4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D/</a:t>
            </a:r>
            <a:r>
              <a:rPr lang="en-US" sz="40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HoH</a:t>
            </a:r>
            <a:r>
              <a:rPr lang="en-US" sz="4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use a variety of </a:t>
            </a:r>
            <a:r>
              <a:rPr lang="en-US" sz="4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communication </a:t>
            </a: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 and strategies.</a:t>
            </a: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Speak to/address them directly, not the interpreter.</a:t>
            </a: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Pre-teach technical vocabulary to student(s) and/or interpreter.</a:t>
            </a: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 access services on campus (C-print, </a:t>
            </a:r>
            <a:r>
              <a:rPr lang="en-US" sz="4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notetaker</a:t>
            </a: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FM).</a:t>
            </a: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Encourage  interaction amongst all group </a:t>
            </a:r>
            <a:r>
              <a:rPr lang="en-US" sz="4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members.</a:t>
            </a: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4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Establish </a:t>
            </a: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roles, responsibilities, and expectations in group </a:t>
            </a:r>
            <a:r>
              <a:rPr lang="en-US" sz="4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interactions.</a:t>
            </a: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4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Developing </a:t>
            </a: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rules or ‘communication courtesy’ within a group.</a:t>
            </a:r>
          </a:p>
          <a:p>
            <a: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5000"/>
              <a:buFont typeface="Times New Roman"/>
              <a:buChar char="➢"/>
            </a:pP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acknowledge speaker</a:t>
            </a:r>
          </a:p>
          <a:p>
            <a: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5000"/>
              <a:buFont typeface="Times New Roman"/>
              <a:buChar char="➢"/>
            </a:pP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person speaks at a time </a:t>
            </a:r>
          </a:p>
          <a:p>
            <a: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5000"/>
              <a:buFont typeface="Times New Roman"/>
              <a:buChar char="➢"/>
            </a:pP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 interjections and distractions</a:t>
            </a:r>
          </a:p>
          <a:p>
            <a: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5000"/>
              <a:buFont typeface="Times New Roman"/>
              <a:buChar char="➢"/>
            </a:pP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 a note taker in the group</a:t>
            </a:r>
          </a:p>
          <a:p>
            <a: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5000"/>
              <a:buFont typeface="Times New Roman"/>
              <a:buChar char="➢"/>
            </a:pP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environment and lighting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1825" y="6898110"/>
            <a:ext cx="7850774" cy="709771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>
            <a:spLocks noGrp="1"/>
          </p:cNvSpPr>
          <p:nvPr>
            <p:ph type="body" idx="16"/>
          </p:nvPr>
        </p:nvSpPr>
        <p:spPr>
          <a:xfrm>
            <a:off x="1384700" y="7133425"/>
            <a:ext cx="12982499" cy="8699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l" rtl="0">
              <a:lnSpc>
                <a:spcPct val="108000"/>
              </a:lnSpc>
              <a:spcBef>
                <a:spcPts val="0"/>
              </a:spcBef>
              <a:buNone/>
            </a:pP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rtl="0">
              <a:lnSpc>
                <a:spcPct val="108000"/>
              </a:lnSpc>
              <a:spcBef>
                <a:spcPts val="0"/>
              </a:spcBef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at RIT/NTID, all departments need to be cognizant of Deaf and Hard of Hearing (D/HoH) learners. RIT/NTID houses departments which specialize in providing services to students who are D/HoH. However, communication breakdowns, specifically in group work, continue to be an area of difficulty within  many  departments. </a:t>
            </a:r>
          </a:p>
          <a:p>
            <a:pPr rtl="0">
              <a:lnSpc>
                <a:spcPct val="108000"/>
              </a:lnSpc>
              <a:spcBef>
                <a:spcPts val="0"/>
              </a:spcBef>
              <a:buNone/>
            </a:pP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rtl="0">
              <a:lnSpc>
                <a:spcPct val="108000"/>
              </a:lnSpc>
              <a:spcBef>
                <a:spcPts val="0"/>
              </a:spcBef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want to determine:</a:t>
            </a:r>
          </a:p>
          <a:p>
            <a:pPr marL="457200" lvl="0" indent="-48260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services our Software Engineering (SE) students currently utilize?</a:t>
            </a:r>
          </a:p>
          <a:p>
            <a:pPr marL="457200" lvl="0" indent="-48260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can we improve group dynamics?</a:t>
            </a:r>
          </a:p>
          <a:p>
            <a:pPr marL="457200" lvl="0" indent="-48260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can we make the SE educational experience more functional and accessible for D/HoH students?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08000"/>
              </a:lnSpc>
              <a:spcBef>
                <a:spcPts val="0"/>
              </a:spcBef>
              <a:buNone/>
            </a:pP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83175" y="20478323"/>
            <a:ext cx="5073500" cy="50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98742" y="20131712"/>
            <a:ext cx="7197345" cy="630277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>
            <a:spLocks noGrp="1"/>
          </p:cNvSpPr>
          <p:nvPr>
            <p:ph type="body" idx="17"/>
          </p:nvPr>
        </p:nvSpPr>
        <p:spPr>
          <a:xfrm>
            <a:off x="15505875" y="19356850"/>
            <a:ext cx="5350799" cy="94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Anonymous Surveys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8"/>
          </p:nvPr>
        </p:nvSpPr>
        <p:spPr>
          <a:xfrm>
            <a:off x="19969000" y="25551825"/>
            <a:ext cx="3839699" cy="611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457200" marR="0" lvl="0" indent="-482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Faculty</a:t>
            </a:r>
          </a:p>
          <a:p>
            <a:pPr marL="914400" marR="0" lvl="1" indent="-482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Deaf/HoH</a:t>
            </a:r>
          </a:p>
          <a:p>
            <a:pPr marL="914400" marR="0" lvl="1" indent="-482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Hearing</a:t>
            </a:r>
          </a:p>
          <a:p>
            <a:pPr marL="457200" marR="0" lvl="0" indent="-482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Staff</a:t>
            </a:r>
          </a:p>
          <a:p>
            <a:pPr marL="457200" marR="0" lvl="0" indent="-482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</a:t>
            </a:r>
          </a:p>
          <a:p>
            <a:pPr marL="914400" marR="0" lvl="1" indent="-482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Deaf/HoH</a:t>
            </a:r>
          </a:p>
          <a:p>
            <a:pPr marL="914400" marR="0" lvl="1" indent="-482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Hearing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25462700" y="29133900"/>
            <a:ext cx="6417900" cy="114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3600"/>
          </a:p>
        </p:txBody>
      </p:sp>
      <p:sp>
        <p:nvSpPr>
          <p:cNvPr id="75" name="Shape 75"/>
          <p:cNvSpPr txBox="1"/>
          <p:nvPr/>
        </p:nvSpPr>
        <p:spPr>
          <a:xfrm>
            <a:off x="19224250" y="25551825"/>
            <a:ext cx="5073600" cy="75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Surveys and interviews 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9"/>
          </p:nvPr>
        </p:nvSpPr>
        <p:spPr>
          <a:xfrm>
            <a:off x="15403112" y="5877650"/>
            <a:ext cx="8125200" cy="295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buNone/>
            </a:pP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15698100" y="14222950"/>
            <a:ext cx="7850699" cy="163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engineers play different and important roles on development teams.</a:t>
            </a:r>
          </a:p>
          <a:p>
            <a:pPr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505875" y="7920844"/>
            <a:ext cx="8820950" cy="6050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lassic 3 Columns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419</Words>
  <Application>Microsoft Office PowerPoint</Application>
  <PresentationFormat>Custom</PresentationFormat>
  <Paragraphs>56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1_Classic 3 Columns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Dan Krutz</cp:lastModifiedBy>
  <cp:revision>7</cp:revision>
  <dcterms:modified xsi:type="dcterms:W3CDTF">2014-10-17T13:39:21Z</dcterms:modified>
</cp:coreProperties>
</file>