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7008C97-7CC9-4DC1-8BEA-6AF69295AC2C}">
  <a:tblStyle styleId="{97008C97-7CC9-4DC1-8BEA-6AF69295AC2C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Give a broad overview how users may use the site and info. Drive home the benefits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overview of the stats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Just briefly talk about the different stats here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the concluding slide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://androsec.rit.edu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drosec.rit.edu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drosec.rit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Dataset of Open-Source Android Applications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Daniel Krutz, Mehdi Mirakhorli, Sam Malachowsky</a:t>
            </a:r>
          </a:p>
        </p:txBody>
      </p:sp>
      <p:sp>
        <p:nvSpPr>
          <p:cNvPr id="32" name="Shape 32"/>
          <p:cNvSpPr txBox="1"/>
          <p:nvPr>
            <p:ph idx="2" type="ctrTitle"/>
          </p:nvPr>
        </p:nvSpPr>
        <p:spPr>
          <a:xfrm>
            <a:off x="574675" y="4203898"/>
            <a:ext cx="7500600" cy="93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en" sz="3000" u="sng">
                <a:solidFill>
                  <a:schemeClr val="hlink"/>
                </a:solidFill>
                <a:hlinkClick r:id="rId3"/>
              </a:rPr>
              <a:t>http://androsec.rit.edu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Analyzed open source Android Apps from F-Droid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apps &amp; metadata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Static Analysis on Apps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Sonar - Code assessment &amp; bugs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Stowaway - Over &amp; Under Permissions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Androrisk - Vulnerability risk assessment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Results on website &amp; SQLiteDB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Publicly Available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http://androsec.rit.edu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Website Analytics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SQLite DB for your own analysis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Version Control Stats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346300" y="1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{97008C97-7CC9-4DC1-8BEA-6AF69295AC2C}</a:tableStyleId>
              </a:tblPr>
              <a:tblGrid>
                <a:gridCol w="2713775"/>
                <a:gridCol w="2713775"/>
                <a:gridCol w="2713775"/>
              </a:tblGrid>
              <a:tr h="50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Value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Count</a:t>
                      </a:r>
                    </a:p>
                  </a:txBody>
                  <a:tcPr marT="91425" marB="91425" marR="91425" marL="91425"/>
                </a:tc>
              </a:tr>
              <a:tr h="4987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Totals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1,179</a:t>
                      </a:r>
                    </a:p>
                  </a:txBody>
                  <a:tcPr marT="91425" marB="91425" marR="91425" marL="91425"/>
                </a:tc>
              </a:tr>
              <a:tr h="498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4,416</a:t>
                      </a:r>
                    </a:p>
                  </a:txBody>
                  <a:tcPr marT="91425" marB="91425" marR="91425" marL="91425"/>
                </a:tc>
              </a:tr>
              <a:tr h="498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4,535</a:t>
                      </a:r>
                    </a:p>
                  </a:txBody>
                  <a:tcPr marT="91425" marB="91425" marR="91425" marL="91425"/>
                </a:tc>
              </a:tr>
              <a:tr h="498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435,680</a:t>
                      </a:r>
                    </a:p>
                  </a:txBody>
                  <a:tcPr marT="91425" marB="91425" marR="91425" marL="91425"/>
                </a:tc>
              </a:tr>
              <a:tr h="498750"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500"/>
                        <a:t>Largest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</a:p>
                  </a:txBody>
                  <a:tcPr marT="91425" marB="91425" marR="91425" marL="91425"/>
                </a:tc>
              </a:tr>
              <a:tr h="498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</a:p>
                  </a:txBody>
                  <a:tcPr marT="91425" marB="91425" marR="91425" marL="91425"/>
                </a:tc>
              </a:tr>
              <a:tr h="4987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65,110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Collection Process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50" y="1200149"/>
            <a:ext cx="4602112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Website: Search for App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75" y="1255975"/>
            <a:ext cx="6622094" cy="38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Website: Some Results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00150"/>
            <a:ext cx="3958525" cy="19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72" y="1247528"/>
            <a:ext cx="3958525" cy="193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547" y="2920687"/>
            <a:ext cx="3958525" cy="200515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448475" y="1247525"/>
            <a:ext cx="2217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 &amp; Under Privileges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110625" y="1417100"/>
            <a:ext cx="1760399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Violations per LOC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15724" y="3178700"/>
            <a:ext cx="10428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Androrisk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Aggregate App Results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1224700"/>
            <a:ext cx="4006949" cy="27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00" y="1177300"/>
            <a:ext cx="3656100" cy="2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129575" y="4294750"/>
            <a:ext cx="34077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More Results on website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http://androsec.rit.edu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