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0"/>
  </p:notesMasterIdLst>
  <p:handoutMasterIdLst>
    <p:handoutMasterId r:id="rId11"/>
  </p:handoutMasterIdLst>
  <p:sldIdLst>
    <p:sldId id="266" r:id="rId2"/>
    <p:sldId id="277" r:id="rId3"/>
    <p:sldId id="275" r:id="rId4"/>
    <p:sldId id="276" r:id="rId5"/>
    <p:sldId id="280" r:id="rId6"/>
    <p:sldId id="281" r:id="rId7"/>
    <p:sldId id="278" r:id="rId8"/>
    <p:sldId id="282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1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5" autoAdjust="0"/>
    <p:restoredTop sz="57143" autoAdjust="0"/>
  </p:normalViewPr>
  <p:slideViewPr>
    <p:cSldViewPr snapToGrid="0">
      <p:cViewPr varScale="1">
        <p:scale>
          <a:sx n="43" d="100"/>
          <a:sy n="43" d="100"/>
        </p:scale>
        <p:origin x="-210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3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53929-48AB-4A87-9C88-625CC4EE64B6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1E621-677B-4BCB-AE09-A4B607455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77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BD085E0-08DF-4724-8D3E-FA998D38C0D1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B910666-A2B1-410C-8A79-B0B90767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29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What I want to communicate: Describe the context, the implementation, some results, and a strong conclusion and future work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Basic Structure: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Introduction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Problem Statement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About the </a:t>
            </a:r>
            <a:r>
              <a:rPr lang="en-US" baseline="0" dirty="0" smtClean="0"/>
              <a:t>class</a:t>
            </a: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Changes made and why/how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PMs in the Classroom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Results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Questions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Introduction: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/>
              <a:t>About Me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PMP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Exited industry because of a passion for business leadership and engineering process and its practical application (classroom and real)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Currently promoting the field (PM) in academia because I believe the very real benefits will be articulated in industry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Project Management is a somewhat young discipline, similar in many ways to software engineering – both are moving towards a more established ‘right way to do it’ like accounting or electrical engineering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Also care about the business side: courses include a strong leadership and team component as well as ethics, etc.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/>
              <a:t>Before I get started: In a few words, what are some of the biggest problems you have encountered with teams in your classes?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10666-A2B1-410C-8A79-B0B90767A0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11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Coursework-centered Teams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Students are good</a:t>
            </a:r>
            <a:r>
              <a:rPr lang="en-US" baseline="0" dirty="0" smtClean="0"/>
              <a:t> at forming teams for efficiently completing coursework, but what about actual projects?</a:t>
            </a:r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Unbalanced Teams (</a:t>
            </a:r>
            <a:r>
              <a:rPr lang="en-US" b="1" dirty="0" smtClean="0"/>
              <a:t>super and slacker team</a:t>
            </a:r>
            <a:r>
              <a:rPr lang="en-US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Students tend to</a:t>
            </a:r>
            <a:r>
              <a:rPr lang="en-US" baseline="0" dirty="0" smtClean="0"/>
              <a:t> self-select in this way, and instructors don’t fare much better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Are unbalanced teams realistic/do they provide real value?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Lots of Project and Process, but no Product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</a:t>
            </a:r>
            <a:r>
              <a:rPr lang="en-US" baseline="0" dirty="0" smtClean="0"/>
              <a:t> opposite of many other courses/programs.  No product can mean no satisfaction (process and project, from the engineering perspective, exist to fulfill a better product)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r>
              <a:rPr lang="en-US" dirty="0" smtClean="0"/>
              <a:t>Project Manager</a:t>
            </a:r>
            <a:r>
              <a:rPr lang="en-US" baseline="0" dirty="0" smtClean="0"/>
              <a:t> Role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course has always had a team project, but the PM role</a:t>
            </a:r>
            <a:r>
              <a:rPr lang="en-US" baseline="0" dirty="0" smtClean="0"/>
              <a:t> was either undefined, assumed informally by a team member, assumed by the instructor, or some mix of these.  I’ve always felt that the instructor should be more of a project sponsor (define this)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dirty="0" smtClean="0"/>
              <a:t>Little</a:t>
            </a:r>
            <a:r>
              <a:rPr lang="en-US" sz="1200" baseline="0" dirty="0" smtClean="0"/>
              <a:t> Practical</a:t>
            </a:r>
            <a:r>
              <a:rPr lang="en-US" sz="1200" dirty="0" smtClean="0"/>
              <a:t> Experience in PM-team exchanges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It’s all theory,</a:t>
            </a:r>
            <a:r>
              <a:rPr lang="en-US" baseline="0" dirty="0" smtClean="0"/>
              <a:t> little practice.  How does one lead with no “real” authority?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Repetitive, unengaged Final Presentations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All teams did the same assignment, so the presentation is the same for all of</a:t>
            </a:r>
            <a:r>
              <a:rPr lang="en-US" sz="1200" baseline="0" dirty="0" smtClean="0"/>
              <a:t> them.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baseline="0" dirty="0" smtClean="0"/>
              <a:t>As one student put it in a survey when asked what problems they typically encounter in group projects: </a:t>
            </a:r>
            <a:r>
              <a:rPr lang="en-US" sz="1200" b="1" dirty="0" smtClean="0">
                <a:solidFill>
                  <a:schemeClr val="accent1"/>
                </a:solidFill>
              </a:rPr>
              <a:t>“Lack of coordination, poor communication, misunderstanding roles”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10666-A2B1-410C-8A79-B0B90767A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26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A little context: The Course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Required by all Software Engineering Majors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Close to their first Co-Op (right before or after)</a:t>
            </a:r>
          </a:p>
          <a:p>
            <a:pPr lvl="0"/>
            <a:endParaRPr lang="en-US" dirty="0" smtClean="0"/>
          </a:p>
          <a:p>
            <a:pPr lvl="0"/>
            <a:r>
              <a:rPr lang="en-US" b="1" dirty="0" smtClean="0"/>
              <a:t>Fundamentals of Engineering Process and Project Management</a:t>
            </a:r>
          </a:p>
          <a:p>
            <a:pPr lvl="0"/>
            <a:r>
              <a:rPr lang="en-US" dirty="0" smtClean="0"/>
              <a:t>Project Functions - </a:t>
            </a:r>
            <a:r>
              <a:rPr lang="en-US" b="1" dirty="0" smtClean="0"/>
              <a:t>Risk Management, Communications Management, Team/Conflict Management, Change Management</a:t>
            </a:r>
          </a:p>
          <a:p>
            <a:pPr lvl="0"/>
            <a:r>
              <a:rPr lang="en-US" dirty="0" smtClean="0"/>
              <a:t>Software Engineering Models and Methodologies - </a:t>
            </a:r>
            <a:r>
              <a:rPr lang="en-US" b="1" dirty="0" smtClean="0"/>
              <a:t>Waterfall, Spiral, Evolutionary Prototyping, Personal/Team Software Process (PSP/TSP), Rational Unified Process (RUP), Agile Principles and Scrum, Process Maturity Models</a:t>
            </a:r>
          </a:p>
          <a:p>
            <a:pPr lvl="0"/>
            <a:r>
              <a:rPr lang="en-US" dirty="0" smtClean="0"/>
              <a:t>Project Management Practices - </a:t>
            </a:r>
            <a:r>
              <a:rPr lang="en-US" b="1" dirty="0" smtClean="0"/>
              <a:t>Planning, Estimating/Scheduling, Measurement/Metrics, Stakeholder Management, Ethics</a:t>
            </a:r>
            <a:endParaRPr lang="en-US" dirty="0" smtClean="0"/>
          </a:p>
          <a:p>
            <a:pPr lvl="0"/>
            <a:r>
              <a:rPr lang="en-US" dirty="0" smtClean="0"/>
              <a:t>Software Engineering Concepts -</a:t>
            </a:r>
            <a:r>
              <a:rPr lang="en-US" baseline="0" dirty="0" smtClean="0"/>
              <a:t> </a:t>
            </a:r>
            <a:r>
              <a:rPr lang="en-US" b="1" dirty="0" smtClean="0"/>
              <a:t>Testing, Quality, Product Metrics</a:t>
            </a:r>
          </a:p>
          <a:p>
            <a:pPr lvl="0"/>
            <a:endParaRPr lang="en-US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Becoming a better project leader (PM) or team member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10666-A2B1-410C-8A79-B0B90767A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88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A little context: The Project</a:t>
            </a:r>
            <a:r>
              <a:rPr lang="en-US" b="1" baseline="0" dirty="0" smtClean="0"/>
              <a:t> that was Modified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Project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Creation and evaluation of Project Artifacts 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Project</a:t>
            </a:r>
            <a:r>
              <a:rPr lang="en-US" baseline="0" dirty="0" smtClean="0"/>
              <a:t> Plan and basic artifacts such as a risk register – Goal: Any Technical PM could pick it up and execute the project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Scenarios vary by semester – this last semester it was a neighborhood security system project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 smtClean="0"/>
              <a:t>Updated Project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Give the students a chance to participate in a more realistic Project Management scenario:</a:t>
            </a:r>
            <a:r>
              <a:rPr lang="en-US" baseline="0" dirty="0" smtClean="0"/>
              <a:t>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As a PM or team member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Some more advanced parts such as cross-project coordination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More than just the artifacts (a temptation in these courses) 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Artifacts are important (and even a major focus of the course) but not everything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Add a non-artifact product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The final presentation becomes the product – in some ways similar to real life (business)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Increase engagement/variety in the final presentation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baseline="0" dirty="0" smtClean="0"/>
              <a:t>Student Quote Leading into next slide: </a:t>
            </a:r>
            <a:r>
              <a:rPr lang="en-US" dirty="0" smtClean="0">
                <a:solidFill>
                  <a:schemeClr val="accent1"/>
                </a:solidFill>
              </a:rPr>
              <a:t>“I think this was the best group project I've ever been a part of. The PM was great at getting everyone to meetings, as well as assigning work to the various members of the group.”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10666-A2B1-410C-8A79-B0B90767A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07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Appropriate Timing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Potential</a:t>
            </a:r>
            <a:r>
              <a:rPr lang="en-US" baseline="0" dirty="0" smtClean="0"/>
              <a:t> PMs are aware well in advance, and are asked to review the PM activity guide as well as compile potential team members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PMs</a:t>
            </a:r>
            <a:r>
              <a:rPr lang="en-US" baseline="0" dirty="0" smtClean="0"/>
              <a:t> are selected 1/3 through the class (after 1</a:t>
            </a:r>
            <a:r>
              <a:rPr lang="en-US" baseline="30000" dirty="0" smtClean="0"/>
              <a:t>st</a:t>
            </a:r>
            <a:r>
              <a:rPr lang="en-US" baseline="0" dirty="0" smtClean="0"/>
              <a:t> midterm – helpful for statistical grade measurements) via volunteering by show of hands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Groups have mixed through assignments and activities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Realistic Responsibilities (according to the PM guide on the course website)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Coordinate team activities, meetings, and deliverables for the duration of the term starting approximately week 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Meet with the professor at the start or during class to discuss individual group dynamics/activities or Cross-PM coordination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Meet with other Project Managers outside of class to conduct Cross-PM coordination (2x w/ minutes</a:t>
            </a:r>
            <a:r>
              <a:rPr lang="en-US" baseline="0" dirty="0" smtClean="0"/>
              <a:t> delivered to professor)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Ensure that team deliverables reflect the available time, resources, and given scope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Fill</a:t>
            </a:r>
            <a:r>
              <a:rPr lang="en-US" baseline="0" dirty="0" smtClean="0"/>
              <a:t> out </a:t>
            </a:r>
            <a:r>
              <a:rPr lang="en-US" baseline="0" dirty="0" err="1" smtClean="0"/>
              <a:t>peereval</a:t>
            </a:r>
            <a:r>
              <a:rPr lang="en-US" baseline="0" dirty="0" smtClean="0"/>
              <a:t> for other PMs (in addition to standard team </a:t>
            </a:r>
            <a:r>
              <a:rPr lang="en-US" baseline="0" dirty="0" err="1" smtClean="0"/>
              <a:t>peereval</a:t>
            </a:r>
            <a:r>
              <a:rPr lang="en-US" baseline="0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Its impossible to</a:t>
            </a:r>
            <a:r>
              <a:rPr lang="en-US" baseline="0" dirty="0" smtClean="0"/>
              <a:t> ensure each team member has the same experience (they don’t anyways)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PM interactions are public (PM selection – elaborate on how it works – “PM Volunteers” ¼ to 1/5 of the class, etc.) PM grades do not significantly differ from those of team members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Exceptions: team selection, and cross-PM meetings (elaborate on those)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Cross-group evaluation - worksheet-guided evaluation with each of the first two drafts: “Maybe we should do this in our paper”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Team</a:t>
            </a:r>
            <a:r>
              <a:rPr lang="en-US" baseline="0" dirty="0" smtClean="0"/>
              <a:t> </a:t>
            </a:r>
            <a:r>
              <a:rPr lang="en-US" dirty="0" smtClean="0"/>
              <a:t>member/PM interactions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What is it like to work with a PM (good or bad), 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What is it like to work as a PM?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 smtClean="0"/>
              <a:t>Student Quote: </a:t>
            </a:r>
            <a:r>
              <a:rPr lang="en-US" baseline="0" dirty="0" smtClean="0"/>
              <a:t>“I </a:t>
            </a:r>
            <a:r>
              <a:rPr lang="en-US" dirty="0" smtClean="0">
                <a:effectLst/>
              </a:rPr>
              <a:t>really like how the project managers volunteered for the position, because it meant that they were willing to put forth the effort to manage the group, and as a result I felt more motivated to participate as a member.”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10666-A2B1-410C-8A79-B0B90767A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84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interest: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According</a:t>
            </a:r>
            <a:r>
              <a:rPr lang="en-US" baseline="0" dirty="0" smtClean="0"/>
              <a:t> to a survey, 75-90% of students felt that they were more successful, had improved group dynamics, and were more satisfied with the course due to transition to PM-led teams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 smtClean="0"/>
              <a:t>Student Quote:</a:t>
            </a:r>
            <a:r>
              <a:rPr lang="en-US" baseline="0" dirty="0" smtClean="0"/>
              <a:t> “</a:t>
            </a:r>
            <a:r>
              <a:rPr lang="en-US" dirty="0" smtClean="0">
                <a:effectLst/>
              </a:rPr>
              <a:t>I think the use of Project Managers really helped highlight the things we were learning in this class, at least that was the experience I had in my group. When you have a proactive PM who is good about getting people to show up to meetings and actually getting their work done, it becomes much easier to complete a project, and do it well.”</a:t>
            </a:r>
            <a:endParaRPr lang="en-US" dirty="0" smtClean="0"/>
          </a:p>
          <a:p>
            <a:endParaRPr lang="en-US" dirty="0" smtClean="0"/>
          </a:p>
          <a:p>
            <a:r>
              <a:rPr lang="en-US" baseline="0" dirty="0" smtClean="0"/>
              <a:t>Better Balance: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group leader isn’t always the one most motivated to score well, nor is one person doing all of the work (PMs are 52</a:t>
            </a:r>
            <a:r>
              <a:rPr lang="en-US" baseline="30000" dirty="0" smtClean="0"/>
              <a:t>nd</a:t>
            </a:r>
            <a:r>
              <a:rPr lang="en-US" baseline="0" dirty="0" smtClean="0"/>
              <a:t> percentile for grade on the first exam – before the project starts).  Procrastination is no longer the default due to lack of group coordination – it’s now the PMs job.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Teams are more balanced in terms of grade and performance (data is in the paper), chosen gym-class style and via PM-to-PM negotiation</a:t>
            </a:r>
          </a:p>
          <a:p>
            <a:endParaRPr lang="en-US" dirty="0" smtClean="0"/>
          </a:p>
          <a:p>
            <a:r>
              <a:rPr lang="en-US" dirty="0" smtClean="0"/>
              <a:t>Increased engagement: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Teams have willing leaders and feel a connection to other teams (PM coordination)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 can call on a team</a:t>
            </a:r>
            <a:r>
              <a:rPr lang="en-US" baseline="0" dirty="0" smtClean="0"/>
              <a:t> to answer a question rather than singling out an individual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Attendance becomes a responsibility to the team (explain)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Better Final</a:t>
            </a:r>
            <a:r>
              <a:rPr lang="en-US" baseline="0" dirty="0" smtClean="0"/>
              <a:t> Presentations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Positive collaboration between leaders yields superior (or at least interesting) results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More depth rather than breadth has been an overarching result (less redundancy, more interesting detail)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Examples of what PM teams have come up with: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Choosing to concentrate on different areas of study presentation-to-presentation (diversification, less boring)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Contrasting approaches (standard presentation format, but directly referencing other teams’ approaches)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Combining all slides into one deck (remove unfairness in order, better flow and mechanics)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Timing each other’s presentations w/ cues, ensuring that all of their team members are paying attention, checking other team’s presentations vs. the rubric (addressing the rubric)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Prerecording the presentation, eliminating errors through editing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Creative ways of presenting: Plays, TV show formats, etc. – </a:t>
            </a:r>
            <a:r>
              <a:rPr lang="en-US" b="1" baseline="0" dirty="0" smtClean="0"/>
              <a:t>Discuss what’s on the next slide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10666-A2B1-410C-8A79-B0B90767A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02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my hope</a:t>
            </a:r>
            <a:r>
              <a:rPr lang="en-US" baseline="0" dirty="0" smtClean="0"/>
              <a:t> that you can use some of what you have heard here as well as in the paper to improve classroom experience.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Questions/Discussion?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10666-A2B1-410C-8A79-B0B90767A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79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800600"/>
            <a:ext cx="8001000" cy="533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DFCD-B5A2-4E27-AB47-225FE8BCA0CA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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399" y="4392168"/>
            <a:ext cx="1219200" cy="36512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fld id="{16DAD231-8F45-49A0-9F4F-8B04C502146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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DFCD-B5A2-4E27-AB47-225FE8BCA0CA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D231-8F45-49A0-9F4F-8B04C50214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591050" y="2409824"/>
            <a:ext cx="6858000" cy="2038351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4668203" y="2570797"/>
            <a:ext cx="6858000" cy="171640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DFCD-B5A2-4E27-AB47-225FE8BCA0CA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/>
          <a:p>
            <a:fld id="{16DAD231-8F45-49A0-9F4F-8B04C502146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3681476" y="3354324"/>
            <a:ext cx="6858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2CBC24-A2D0-486A-80B9-A79F9BB093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38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DFCD-B5A2-4E27-AB47-225FE8BCA0CA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D231-8F45-49A0-9F4F-8B04C50214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DFCD-B5A2-4E27-AB47-225FE8BCA0CA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352" y="4389120"/>
            <a:ext cx="1216152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16DAD231-8F45-49A0-9F4F-8B04C502146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DFCD-B5A2-4E27-AB47-225FE8BCA0CA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D231-8F45-49A0-9F4F-8B04C50214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DFCD-B5A2-4E27-AB47-225FE8BCA0CA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D231-8F45-49A0-9F4F-8B04C50214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DFCD-B5A2-4E27-AB47-225FE8BCA0CA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D231-8F45-49A0-9F4F-8B04C50214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DFCD-B5A2-4E27-AB47-225FE8BCA0CA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D231-8F45-49A0-9F4F-8B04C50214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638800" cy="94615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719072"/>
            <a:ext cx="8247888" cy="45354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DFCD-B5A2-4E27-AB47-225FE8BCA0CA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D231-8F45-49A0-9F4F-8B04C502146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74320"/>
            <a:ext cx="2743200" cy="9448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0" y="1717040"/>
            <a:ext cx="8249920" cy="453136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DFCD-B5A2-4E27-AB47-225FE8BCA0CA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D231-8F45-49A0-9F4F-8B04C502146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638800" cy="100584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28600"/>
            <a:ext cx="2819400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0584"/>
            <a:ext cx="9144000" cy="1453896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7641"/>
            <a:ext cx="9144000" cy="1154314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DF2DFCD-B5A2-4E27-AB47-225FE8BCA0CA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6DAD231-8F45-49A0-9F4F-8B04C502146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368552"/>
            <a:ext cx="9144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400" b="0" kern="1200" cap="none" spc="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Courier New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807075"/>
            <a:ext cx="9144000" cy="10509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800600"/>
            <a:ext cx="9143999" cy="533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Rochester Institute of Technology - Software Engineering</a:t>
            </a:r>
          </a:p>
        </p:txBody>
      </p:sp>
      <p:pic>
        <p:nvPicPr>
          <p:cNvPr id="4" name="Picture 2" descr="http://www.se.rit.edu/~samvse/images/Colleg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0" y="5807075"/>
            <a:ext cx="25050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1"/>
            <a:ext cx="9144000" cy="254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" y="3890736"/>
            <a:ext cx="9143999" cy="7511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Samuel Malachowsky </a:t>
            </a:r>
          </a:p>
        </p:txBody>
      </p:sp>
      <p:sp>
        <p:nvSpPr>
          <p:cNvPr id="9" name="Rectangle 8"/>
          <p:cNvSpPr/>
          <p:nvPr/>
        </p:nvSpPr>
        <p:spPr>
          <a:xfrm>
            <a:off x="1" y="1313097"/>
            <a:ext cx="9144000" cy="1379304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1" y="1685925"/>
            <a:ext cx="8686800" cy="1906374"/>
          </a:xfrm>
        </p:spPr>
        <p:txBody>
          <a:bodyPr/>
          <a:lstStyle/>
          <a:p>
            <a:r>
              <a:rPr lang="en-US" sz="6600" dirty="0" smtClean="0"/>
              <a:t>Project Managers </a:t>
            </a:r>
            <a:r>
              <a:rPr lang="en-US" sz="6600" dirty="0"/>
              <a:t>in the </a:t>
            </a:r>
            <a:r>
              <a:rPr lang="en-US" sz="6600" dirty="0" smtClean="0"/>
              <a:t>Engineering </a:t>
            </a:r>
            <a:r>
              <a:rPr lang="en-US" sz="6600" dirty="0"/>
              <a:t>Classroom</a:t>
            </a:r>
          </a:p>
        </p:txBody>
      </p:sp>
      <p:sp>
        <p:nvSpPr>
          <p:cNvPr id="10" name="Rectangle 9"/>
          <p:cNvSpPr/>
          <p:nvPr/>
        </p:nvSpPr>
        <p:spPr>
          <a:xfrm>
            <a:off x="2" y="978361"/>
            <a:ext cx="9144000" cy="206375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Coursework-centered Teams</a:t>
            </a:r>
          </a:p>
          <a:p>
            <a:r>
              <a:rPr lang="en-US" sz="2800" dirty="0"/>
              <a:t>Unbalanced Teams</a:t>
            </a:r>
          </a:p>
          <a:p>
            <a:r>
              <a:rPr lang="en-US" sz="2800" dirty="0" smtClean="0"/>
              <a:t>Lots of Project and Process, but no Product</a:t>
            </a:r>
          </a:p>
          <a:p>
            <a:r>
              <a:rPr lang="en-US" sz="2800" dirty="0" smtClean="0"/>
              <a:t>PM Role Undefined</a:t>
            </a:r>
          </a:p>
          <a:p>
            <a:r>
              <a:rPr lang="en-US" sz="2800" dirty="0" smtClean="0"/>
              <a:t>Little Experience in PM-team exchanges</a:t>
            </a:r>
          </a:p>
          <a:p>
            <a:r>
              <a:rPr lang="en-US" sz="2800" dirty="0" smtClean="0"/>
              <a:t>Repetitive, unengaged Final Presentations</a:t>
            </a:r>
            <a:endParaRPr lang="en-US" sz="2800" dirty="0"/>
          </a:p>
          <a:p>
            <a:endParaRPr lang="en-US" sz="2800" dirty="0" smtClean="0"/>
          </a:p>
        </p:txBody>
      </p:sp>
      <p:pic>
        <p:nvPicPr>
          <p:cNvPr id="1026" name="Picture 2" descr="http://www.se.rit.edu/~samvse/images/Colleg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0" y="5807075"/>
            <a:ext cx="25050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55600" y="5797550"/>
            <a:ext cx="60071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“Lack </a:t>
            </a:r>
            <a:r>
              <a:rPr lang="en-US" sz="2000" dirty="0">
                <a:solidFill>
                  <a:schemeClr val="accent1"/>
                </a:solidFill>
              </a:rPr>
              <a:t>of coordination, poor communication, misunderstanding </a:t>
            </a:r>
            <a:r>
              <a:rPr lang="en-US" sz="2000" dirty="0" smtClean="0">
                <a:solidFill>
                  <a:schemeClr val="accent1"/>
                </a:solidFill>
              </a:rPr>
              <a:t>roles”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5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and 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724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Required by all Software Engineering Majors</a:t>
            </a:r>
          </a:p>
          <a:p>
            <a:r>
              <a:rPr lang="en-US" sz="2800" dirty="0" smtClean="0"/>
              <a:t>Fundamentals of Engineering Process and Project Management</a:t>
            </a:r>
          </a:p>
          <a:p>
            <a:pPr lvl="1"/>
            <a:r>
              <a:rPr lang="en-US" dirty="0" smtClean="0"/>
              <a:t>Project Functions</a:t>
            </a:r>
          </a:p>
          <a:p>
            <a:pPr lvl="1"/>
            <a:r>
              <a:rPr lang="en-US" dirty="0" smtClean="0"/>
              <a:t>Software Engineering Models and Methodologies</a:t>
            </a:r>
          </a:p>
          <a:p>
            <a:pPr lvl="1"/>
            <a:r>
              <a:rPr lang="en-US" dirty="0" smtClean="0"/>
              <a:t>Project Management Practices</a:t>
            </a:r>
          </a:p>
          <a:p>
            <a:pPr lvl="1"/>
            <a:r>
              <a:rPr lang="en-US" dirty="0" smtClean="0"/>
              <a:t>Software Engineering Concepts</a:t>
            </a:r>
          </a:p>
          <a:p>
            <a:r>
              <a:rPr lang="en-US" sz="2800" dirty="0" smtClean="0"/>
              <a:t>Becoming a better project leader (PM) or team member</a:t>
            </a:r>
          </a:p>
          <a:p>
            <a:r>
              <a:rPr lang="en-US" sz="2800" dirty="0" smtClean="0"/>
              <a:t>Class Time: Lectures 50%, Group </a:t>
            </a:r>
            <a:br>
              <a:rPr lang="en-US" sz="2800" dirty="0" smtClean="0"/>
            </a:br>
            <a:r>
              <a:rPr lang="en-US" sz="2800" dirty="0" smtClean="0"/>
              <a:t>Activities 25%, Main Project 25%</a:t>
            </a:r>
          </a:p>
        </p:txBody>
      </p:sp>
      <p:pic>
        <p:nvPicPr>
          <p:cNvPr id="4" name="Picture 2" descr="http://www.se.rit.edu/~samvse/images/Colleg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0" y="5807075"/>
            <a:ext cx="25050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94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Main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Project</a:t>
            </a:r>
          </a:p>
          <a:p>
            <a:pPr lvl="1"/>
            <a:r>
              <a:rPr lang="en-US" sz="2400" dirty="0" smtClean="0"/>
              <a:t>Creation and evaluation of Project Artifacts</a:t>
            </a:r>
          </a:p>
          <a:p>
            <a:r>
              <a:rPr lang="en-US" sz="2800" dirty="0" smtClean="0"/>
              <a:t>Modified Project (+)</a:t>
            </a:r>
          </a:p>
          <a:p>
            <a:pPr lvl="1"/>
            <a:r>
              <a:rPr lang="en-US" sz="2400" dirty="0" smtClean="0"/>
              <a:t>Give the students a chance to participate in a more realistic Project Management scenario</a:t>
            </a:r>
          </a:p>
          <a:p>
            <a:pPr lvl="1"/>
            <a:r>
              <a:rPr lang="en-US" sz="2400" dirty="0" smtClean="0"/>
              <a:t>Add a non-artifact product</a:t>
            </a:r>
          </a:p>
          <a:p>
            <a:pPr lvl="1"/>
            <a:r>
              <a:rPr lang="en-US" sz="2400" dirty="0" smtClean="0"/>
              <a:t>Increase engagement/variety in the final presentation</a:t>
            </a:r>
          </a:p>
          <a:p>
            <a:endParaRPr lang="en-US" dirty="0"/>
          </a:p>
        </p:txBody>
      </p:sp>
      <p:pic>
        <p:nvPicPr>
          <p:cNvPr id="4" name="Picture 2" descr="http://www.se.rit.edu/~samvse/images/Colleg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0" y="5807075"/>
            <a:ext cx="25050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55600" y="5721350"/>
            <a:ext cx="6184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“I think this was the best group project I've ever been a part of. The PM was great at getting everyone to meetings, as well as assigning work to the various members of the group</a:t>
            </a:r>
            <a:r>
              <a:rPr lang="en-US" dirty="0" smtClean="0">
                <a:solidFill>
                  <a:schemeClr val="accent1"/>
                </a:solidFill>
              </a:rPr>
              <a:t>.”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25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PM’s In the Classroom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Appropriate Timing</a:t>
            </a:r>
          </a:p>
          <a:p>
            <a:pPr lvl="1"/>
            <a:r>
              <a:rPr lang="en-US" dirty="0" smtClean="0"/>
              <a:t>After 1</a:t>
            </a:r>
            <a:r>
              <a:rPr lang="en-US" baseline="30000" dirty="0" smtClean="0"/>
              <a:t>st</a:t>
            </a:r>
            <a:r>
              <a:rPr lang="en-US" dirty="0" smtClean="0"/>
              <a:t> midterm – 1/3 of the way through the class</a:t>
            </a:r>
          </a:p>
          <a:p>
            <a:r>
              <a:rPr lang="en-US" sz="2800" dirty="0" smtClean="0"/>
              <a:t>Realistic Responsibilities</a:t>
            </a:r>
          </a:p>
          <a:p>
            <a:r>
              <a:rPr lang="en-US" sz="2800" dirty="0" smtClean="0"/>
              <a:t>Differing Experiences</a:t>
            </a:r>
          </a:p>
          <a:p>
            <a:pPr lvl="1"/>
            <a:r>
              <a:rPr lang="en-US" dirty="0" smtClean="0"/>
              <a:t>Most interactions </a:t>
            </a:r>
            <a:r>
              <a:rPr lang="en-US" dirty="0"/>
              <a:t>are </a:t>
            </a:r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Each group sees 2 other groups’ artifacts</a:t>
            </a:r>
          </a:p>
          <a:p>
            <a:r>
              <a:rPr lang="en-US" sz="2800" dirty="0" smtClean="0"/>
              <a:t>Team member/PM interactions</a:t>
            </a:r>
          </a:p>
          <a:p>
            <a:pPr lvl="1"/>
            <a:r>
              <a:rPr lang="en-US" dirty="0" smtClean="0"/>
              <a:t>What is it like to work as/with a PM?</a:t>
            </a:r>
          </a:p>
        </p:txBody>
      </p:sp>
      <p:pic>
        <p:nvPicPr>
          <p:cNvPr id="4" name="Picture 2" descr="http://www.se.rit.edu/~samvse/images/Colleg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0" y="5807075"/>
            <a:ext cx="25050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55600" y="5607050"/>
            <a:ext cx="6007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“I really </a:t>
            </a:r>
            <a:r>
              <a:rPr lang="en-US" dirty="0">
                <a:solidFill>
                  <a:schemeClr val="accent1"/>
                </a:solidFill>
              </a:rPr>
              <a:t>like how the project managers volunteered for the position, because it meant that they were willing to put forth the effort to manage the group, and as a result I felt more motivated to participate as a member</a:t>
            </a:r>
            <a:r>
              <a:rPr lang="en-US" dirty="0" smtClean="0">
                <a:solidFill>
                  <a:schemeClr val="accent1"/>
                </a:solidFill>
              </a:rPr>
              <a:t>.”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22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More Interest</a:t>
            </a:r>
          </a:p>
          <a:p>
            <a:pPr lvl="1"/>
            <a:r>
              <a:rPr lang="en-US" dirty="0" smtClean="0"/>
              <a:t>In the project activity as well as Project Management</a:t>
            </a:r>
          </a:p>
          <a:p>
            <a:r>
              <a:rPr lang="en-US" sz="2800" dirty="0" smtClean="0"/>
              <a:t>Better Balance</a:t>
            </a:r>
          </a:p>
          <a:p>
            <a:pPr lvl="1"/>
            <a:r>
              <a:rPr lang="en-US" dirty="0" smtClean="0"/>
              <a:t>In schedule and team makeup</a:t>
            </a:r>
          </a:p>
          <a:p>
            <a:r>
              <a:rPr lang="en-US" sz="2800" dirty="0" smtClean="0"/>
              <a:t>Increased Engagement</a:t>
            </a:r>
          </a:p>
          <a:p>
            <a:pPr lvl="1"/>
            <a:r>
              <a:rPr lang="en-US" dirty="0" smtClean="0"/>
              <a:t>Teams feel and are treated as units</a:t>
            </a:r>
          </a:p>
          <a:p>
            <a:r>
              <a:rPr lang="en-US" sz="2800" dirty="0" smtClean="0"/>
              <a:t>Final Presentations</a:t>
            </a:r>
          </a:p>
          <a:p>
            <a:pPr lvl="1"/>
            <a:r>
              <a:rPr lang="en-US" dirty="0" smtClean="0"/>
              <a:t>Less repetition, more buy-in by presenters and audience</a:t>
            </a:r>
            <a:endParaRPr lang="en-US" dirty="0"/>
          </a:p>
        </p:txBody>
      </p:sp>
      <p:pic>
        <p:nvPicPr>
          <p:cNvPr id="4" name="Picture 2" descr="http://www.se.rit.edu/~samvse/images/Colleg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0" y="5807075"/>
            <a:ext cx="25050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55600" y="5384800"/>
            <a:ext cx="61849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“I </a:t>
            </a:r>
            <a:r>
              <a:rPr lang="en-US" sz="1600" dirty="0">
                <a:solidFill>
                  <a:schemeClr val="accent1"/>
                </a:solidFill>
              </a:rPr>
              <a:t>think the use of Project Managers really helped highlight the things we were learning in this class, at least that was the experience I had in my group. When you have a proactive PM who is good about getting people to show up to meetings and actually getting their work done, it becomes much easier to complete a project, and do it well</a:t>
            </a:r>
            <a:r>
              <a:rPr lang="en-US" sz="1600" dirty="0" smtClean="0">
                <a:solidFill>
                  <a:schemeClr val="accent1"/>
                </a:solidFill>
              </a:rPr>
              <a:t>.”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69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8" t="16073" r="11644" b="20178"/>
          <a:stretch/>
        </p:blipFill>
        <p:spPr bwMode="auto">
          <a:xfrm>
            <a:off x="4902199" y="1943099"/>
            <a:ext cx="4022329" cy="2590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5" t="16289" r="1849" b="6348"/>
          <a:stretch/>
        </p:blipFill>
        <p:spPr bwMode="auto">
          <a:xfrm>
            <a:off x="2946399" y="4318000"/>
            <a:ext cx="3263901" cy="1907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2" t="11751" r="16791" b="6996"/>
          <a:stretch/>
        </p:blipFill>
        <p:spPr bwMode="auto">
          <a:xfrm>
            <a:off x="215899" y="3991664"/>
            <a:ext cx="2874637" cy="1888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4389" y="5895200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Project Risk Report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46398" y="6225035"/>
            <a:ext cx="326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World Series of Planning Poker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75400" y="4559952"/>
            <a:ext cx="254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1"/>
                </a:solidFill>
              </a:rPr>
              <a:t>Nova: The Magic of RUP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4" t="15115" r="4264" b="38871"/>
          <a:stretch/>
        </p:blipFill>
        <p:spPr bwMode="auto">
          <a:xfrm>
            <a:off x="234389" y="1593849"/>
            <a:ext cx="4966822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15898" y="3409949"/>
            <a:ext cx="457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Agile vs. Plan Driven “</a:t>
            </a:r>
            <a:r>
              <a:rPr lang="en-US" dirty="0" err="1" smtClean="0">
                <a:solidFill>
                  <a:schemeClr val="accent1"/>
                </a:solidFill>
              </a:rPr>
              <a:t>Smackdown</a:t>
            </a:r>
            <a:r>
              <a:rPr lang="en-US" dirty="0" smtClean="0">
                <a:solidFill>
                  <a:schemeClr val="accent1"/>
                </a:solidFill>
              </a:rPr>
              <a:t>”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2" name="Picture 2" descr="http://www.se.rit.edu/~samvse/images/College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0" y="5807075"/>
            <a:ext cx="25050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25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Thanks…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59000"/>
            <a:ext cx="8229600" cy="39671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Samuel A Malachowsky</a:t>
            </a:r>
          </a:p>
          <a:p>
            <a:pPr marL="0" indent="0" algn="ctr">
              <a:buNone/>
            </a:pPr>
            <a:r>
              <a:rPr lang="en-US" dirty="0" smtClean="0"/>
              <a:t>Rochester Institute of Technology</a:t>
            </a:r>
          </a:p>
          <a:p>
            <a:pPr marL="0" indent="0" algn="ctr">
              <a:buNone/>
            </a:pPr>
            <a:r>
              <a:rPr lang="en-US" dirty="0" smtClean="0"/>
              <a:t>Software Engineering</a:t>
            </a:r>
          </a:p>
          <a:p>
            <a:pPr marL="0" indent="0" algn="ctr">
              <a:buNone/>
            </a:pPr>
            <a:r>
              <a:rPr lang="en-US" dirty="0" smtClean="0"/>
              <a:t>samvse@rit.edu</a:t>
            </a:r>
          </a:p>
          <a:p>
            <a:pPr marL="0" indent="0" algn="ctr">
              <a:buNone/>
            </a:pPr>
            <a:r>
              <a:rPr lang="en-US" dirty="0" smtClean="0"/>
              <a:t>TeachingSE.com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5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Decatur">
      <a:dk1>
        <a:sysClr val="windowText" lastClr="000000"/>
      </a:dk1>
      <a:lt1>
        <a:sysClr val="window" lastClr="FFFFFF"/>
      </a:lt1>
      <a:dk2>
        <a:srgbClr val="55554A"/>
      </a:dk2>
      <a:lt2>
        <a:srgbClr val="D7DAE1"/>
      </a:lt2>
      <a:accent1>
        <a:srgbClr val="F4680B"/>
      </a:accent1>
      <a:accent2>
        <a:srgbClr val="ABB19F"/>
      </a:accent2>
      <a:accent3>
        <a:srgbClr val="948774"/>
      </a:accent3>
      <a:accent4>
        <a:srgbClr val="7EB8E7"/>
      </a:accent4>
      <a:accent5>
        <a:srgbClr val="E3B651"/>
      </a:accent5>
      <a:accent6>
        <a:srgbClr val="96756C"/>
      </a:accent6>
      <a:hlink>
        <a:srgbClr val="66AACD"/>
      </a:hlink>
      <a:folHlink>
        <a:srgbClr val="809DB3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TC101790492[[fn=Sketchbook]]</Template>
  <TotalTime>51157</TotalTime>
  <Words>1852</Words>
  <Application>Microsoft Office PowerPoint</Application>
  <PresentationFormat>On-screen Show (4:3)</PresentationFormat>
  <Paragraphs>184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Decatur</vt:lpstr>
      <vt:lpstr>Project Managers in the Engineering Classroom</vt:lpstr>
      <vt:lpstr>Problem Statement</vt:lpstr>
      <vt:lpstr>Process and Project Management</vt:lpstr>
      <vt:lpstr>The Main Project</vt:lpstr>
      <vt:lpstr>PM’s In the Classroom</vt:lpstr>
      <vt:lpstr>Results</vt:lpstr>
      <vt:lpstr>Results</vt:lpstr>
      <vt:lpstr>Thanks… Questions?</vt:lpstr>
    </vt:vector>
  </TitlesOfParts>
  <Company>Xerox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PMs in the SE Classroom</dc:title>
  <dc:creator>Samuel Malachowsky</dc:creator>
  <cp:lastModifiedBy>Samuel Malachowsky</cp:lastModifiedBy>
  <cp:revision>733</cp:revision>
  <cp:lastPrinted>2015-06-10T16:22:41Z</cp:lastPrinted>
  <dcterms:created xsi:type="dcterms:W3CDTF">2013-02-05T23:19:34Z</dcterms:created>
  <dcterms:modified xsi:type="dcterms:W3CDTF">2015-06-17T05:24:13Z</dcterms:modified>
</cp:coreProperties>
</file>