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handoutMasterIdLst>
    <p:handoutMasterId r:id="rId11"/>
  </p:handoutMasterIdLst>
  <p:sldIdLst>
    <p:sldId id="266" r:id="rId2"/>
    <p:sldId id="277" r:id="rId3"/>
    <p:sldId id="275" r:id="rId4"/>
    <p:sldId id="276" r:id="rId5"/>
    <p:sldId id="280" r:id="rId6"/>
    <p:sldId id="281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57143" autoAdjust="0"/>
  </p:normalViewPr>
  <p:slideViewPr>
    <p:cSldViewPr snapToGrid="0">
      <p:cViewPr varScale="1">
        <p:scale>
          <a:sx n="43" d="100"/>
          <a:sy n="43" d="100"/>
        </p:scale>
        <p:origin x="-21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3929-48AB-4A87-9C88-625CC4EE64B6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1E621-677B-4BCB-AE09-A4B607455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7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D085E0-08DF-4724-8D3E-FA998D38C0D1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910666-A2B1-410C-8A79-B0B90767A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9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0666-A2B1-410C-8A79-B0B90767A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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chemeClr val="accent1"/>
                </a:solidFill>
                <a:sym typeface="Wingdings"/>
              </a:rPr>
              <a:t></a:t>
            </a:r>
            <a:endParaRPr lang="en-US" sz="3200" spc="150" dirty="0">
              <a:solidFill>
                <a:schemeClr val="accent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CBC24-A2D0-486A-80B9-A79F9BB09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 smtClean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F2DFCD-B5A2-4E27-AB47-225FE8BCA0CA}" type="datetimeFigureOut">
              <a:rPr lang="en-US" smtClean="0"/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6DAD231-8F45-49A0-9F4F-8B04C5021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807075"/>
            <a:ext cx="9144000" cy="1050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3999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Rochester </a:t>
            </a:r>
            <a:r>
              <a:rPr lang="en-US" sz="2400" dirty="0" smtClean="0"/>
              <a:t>Institute of Technology </a:t>
            </a:r>
            <a:r>
              <a:rPr lang="en-US" sz="2400" dirty="0" smtClean="0"/>
              <a:t>- Software </a:t>
            </a:r>
            <a:r>
              <a:rPr lang="en-US" sz="2400" dirty="0" smtClean="0"/>
              <a:t>Engineering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"/>
            <a:ext cx="9144000" cy="25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" y="3890736"/>
            <a:ext cx="9143999" cy="7511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Samuel Malachowsky 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1313097"/>
            <a:ext cx="9144000" cy="1379304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1" y="1685925"/>
            <a:ext cx="8686800" cy="1906374"/>
          </a:xfrm>
        </p:spPr>
        <p:txBody>
          <a:bodyPr/>
          <a:lstStyle/>
          <a:p>
            <a:r>
              <a:rPr lang="en-US" sz="6600" dirty="0" smtClean="0"/>
              <a:t>Project Managers </a:t>
            </a:r>
            <a:r>
              <a:rPr lang="en-US" sz="6600" dirty="0"/>
              <a:t>in </a:t>
            </a:r>
            <a:r>
              <a:rPr lang="en-US" sz="6600"/>
              <a:t>the </a:t>
            </a:r>
            <a:r>
              <a:rPr lang="en-US" sz="6600" smtClean="0"/>
              <a:t>Software Engineering </a:t>
            </a:r>
            <a:r>
              <a:rPr lang="en-US" sz="6600" dirty="0"/>
              <a:t>Classroom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" y="978361"/>
            <a:ext cx="9144000" cy="206375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Coursework-centered Teams</a:t>
            </a:r>
          </a:p>
          <a:p>
            <a:r>
              <a:rPr lang="en-US" sz="2800" dirty="0"/>
              <a:t>Unbalanced Teams</a:t>
            </a:r>
          </a:p>
          <a:p>
            <a:r>
              <a:rPr lang="en-US" sz="2800" dirty="0" smtClean="0"/>
              <a:t>Lots of Project and Process, but no Product</a:t>
            </a:r>
          </a:p>
          <a:p>
            <a:r>
              <a:rPr lang="en-US" sz="2800" dirty="0" smtClean="0"/>
              <a:t>PM Role Undefined</a:t>
            </a:r>
          </a:p>
          <a:p>
            <a:r>
              <a:rPr lang="en-US" sz="2800" dirty="0" smtClean="0"/>
              <a:t>Little</a:t>
            </a:r>
            <a:r>
              <a:rPr lang="en-US" sz="2800" dirty="0" smtClean="0"/>
              <a:t> </a:t>
            </a:r>
            <a:r>
              <a:rPr lang="en-US" sz="2800" dirty="0" smtClean="0"/>
              <a:t>Experience in PM-team exchanges</a:t>
            </a:r>
          </a:p>
          <a:p>
            <a:r>
              <a:rPr lang="en-US" sz="2800" dirty="0" smtClean="0"/>
              <a:t>Repetitive, unengaged Final Presentations</a:t>
            </a:r>
            <a:endParaRPr lang="en-US" sz="2800" dirty="0"/>
          </a:p>
          <a:p>
            <a:endParaRPr lang="en-US" sz="2800" dirty="0" smtClean="0"/>
          </a:p>
        </p:txBody>
      </p:sp>
      <p:pic>
        <p:nvPicPr>
          <p:cNvPr id="1026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5600" y="5797550"/>
            <a:ext cx="6007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“Lack </a:t>
            </a:r>
            <a:r>
              <a:rPr lang="en-US" sz="2000" dirty="0">
                <a:solidFill>
                  <a:schemeClr val="accent1"/>
                </a:solidFill>
              </a:rPr>
              <a:t>of coordination, poor communication, misunderstanding </a:t>
            </a:r>
            <a:r>
              <a:rPr lang="en-US" sz="2000" dirty="0" smtClean="0">
                <a:solidFill>
                  <a:schemeClr val="accent1"/>
                </a:solidFill>
              </a:rPr>
              <a:t>roles”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2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Required by all Software Engineering Majors</a:t>
            </a:r>
          </a:p>
          <a:p>
            <a:r>
              <a:rPr lang="en-US" sz="2800" dirty="0" smtClean="0"/>
              <a:t>Fundamentals of Engineering Process and Project Management</a:t>
            </a:r>
          </a:p>
          <a:p>
            <a:pPr lvl="1"/>
            <a:r>
              <a:rPr lang="en-US" dirty="0" smtClean="0"/>
              <a:t>Project Functions</a:t>
            </a:r>
          </a:p>
          <a:p>
            <a:pPr lvl="1"/>
            <a:r>
              <a:rPr lang="en-US" dirty="0" smtClean="0"/>
              <a:t>Software Engineering Models and Methodologies</a:t>
            </a:r>
          </a:p>
          <a:p>
            <a:pPr lvl="1"/>
            <a:r>
              <a:rPr lang="en-US" dirty="0" smtClean="0"/>
              <a:t>Project Management Practices</a:t>
            </a:r>
          </a:p>
          <a:p>
            <a:pPr lvl="1"/>
            <a:r>
              <a:rPr lang="en-US" dirty="0" smtClean="0"/>
              <a:t>Software Engineering Concepts</a:t>
            </a:r>
          </a:p>
          <a:p>
            <a:r>
              <a:rPr lang="en-US" sz="2800" dirty="0" smtClean="0"/>
              <a:t>Becoming a better project leader (PM) or team member</a:t>
            </a:r>
          </a:p>
          <a:p>
            <a:r>
              <a:rPr lang="en-US" sz="2800" dirty="0" smtClean="0"/>
              <a:t>Class Time: Lectures 50%, Group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Activities </a:t>
            </a:r>
            <a:r>
              <a:rPr lang="en-US" sz="2800" dirty="0" smtClean="0"/>
              <a:t>25%, Main Project 25%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9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Project</a:t>
            </a:r>
          </a:p>
          <a:p>
            <a:pPr lvl="1"/>
            <a:r>
              <a:rPr lang="en-US" sz="2400" dirty="0" smtClean="0"/>
              <a:t>Creation and evaluation of Project Artifacts</a:t>
            </a:r>
          </a:p>
          <a:p>
            <a:r>
              <a:rPr lang="en-US" sz="2800" dirty="0" smtClean="0"/>
              <a:t>Modified Project (+)</a:t>
            </a:r>
          </a:p>
          <a:p>
            <a:pPr lvl="1"/>
            <a:r>
              <a:rPr lang="en-US" sz="2400" dirty="0" smtClean="0"/>
              <a:t>Give the students a chance to participate in a more realistic Project Management scenario</a:t>
            </a:r>
          </a:p>
          <a:p>
            <a:pPr lvl="1"/>
            <a:r>
              <a:rPr lang="en-US" sz="2400" dirty="0" smtClean="0"/>
              <a:t>Add a non-artifact product</a:t>
            </a:r>
          </a:p>
          <a:p>
            <a:pPr lvl="1"/>
            <a:r>
              <a:rPr lang="en-US" sz="2400" dirty="0" smtClean="0"/>
              <a:t>Increase engagement/variety in the final presentation</a:t>
            </a:r>
          </a:p>
          <a:p>
            <a:endParaRPr lang="en-US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600" y="5721350"/>
            <a:ext cx="6184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“I think this was the best group project I've ever been a part of. The PM was great at getting everyone to meetings, as well as assigning work to the various members of the group</a:t>
            </a:r>
            <a:r>
              <a:rPr lang="en-US" dirty="0" smtClean="0">
                <a:solidFill>
                  <a:schemeClr val="accent1"/>
                </a:solidFill>
              </a:rPr>
              <a:t>.”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PM’s In the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Appropriate Timing</a:t>
            </a:r>
          </a:p>
          <a:p>
            <a:pPr lvl="1"/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midterm – 1/3 of the way through the class</a:t>
            </a:r>
          </a:p>
          <a:p>
            <a:r>
              <a:rPr lang="en-US" sz="2800" dirty="0" smtClean="0"/>
              <a:t>Realistic Responsibilities</a:t>
            </a:r>
          </a:p>
          <a:p>
            <a:r>
              <a:rPr lang="en-US" sz="2800" dirty="0" smtClean="0"/>
              <a:t>Differing Experiences</a:t>
            </a:r>
          </a:p>
          <a:p>
            <a:pPr lvl="1"/>
            <a:r>
              <a:rPr lang="en-US" dirty="0" smtClean="0"/>
              <a:t>Most interactions </a:t>
            </a:r>
            <a:r>
              <a:rPr lang="en-US" dirty="0"/>
              <a:t>are </a:t>
            </a:r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Each group sees 2 other groups’ artifacts</a:t>
            </a:r>
          </a:p>
          <a:p>
            <a:r>
              <a:rPr lang="en-US" sz="2800" dirty="0" smtClean="0"/>
              <a:t>Team member/PM interactions</a:t>
            </a:r>
          </a:p>
          <a:p>
            <a:pPr lvl="1"/>
            <a:r>
              <a:rPr lang="en-US" dirty="0" smtClean="0"/>
              <a:t>What is it like to work as/with a PM?</a:t>
            </a:r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600" y="5607050"/>
            <a:ext cx="600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“I really </a:t>
            </a:r>
            <a:r>
              <a:rPr lang="en-US" dirty="0">
                <a:solidFill>
                  <a:schemeClr val="accent1"/>
                </a:solidFill>
              </a:rPr>
              <a:t>like how the project managers volunteered for the position, because it meant that they were willing to put forth the effort to manage the group, and as a result I felt more motivated to participate as a member</a:t>
            </a:r>
            <a:r>
              <a:rPr lang="en-US" dirty="0" smtClean="0">
                <a:solidFill>
                  <a:schemeClr val="accent1"/>
                </a:solidFill>
              </a:rPr>
              <a:t>.”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More Interest</a:t>
            </a:r>
          </a:p>
          <a:p>
            <a:pPr lvl="1"/>
            <a:r>
              <a:rPr lang="en-US" dirty="0" smtClean="0"/>
              <a:t>In the project activity as well as Project Management</a:t>
            </a:r>
          </a:p>
          <a:p>
            <a:r>
              <a:rPr lang="en-US" sz="2800" dirty="0" smtClean="0"/>
              <a:t>Better Balance</a:t>
            </a:r>
          </a:p>
          <a:p>
            <a:pPr lvl="1"/>
            <a:r>
              <a:rPr lang="en-US" dirty="0" smtClean="0"/>
              <a:t>In schedule and team makeup</a:t>
            </a:r>
          </a:p>
          <a:p>
            <a:r>
              <a:rPr lang="en-US" sz="2800" dirty="0" smtClean="0"/>
              <a:t>Increased Engagement</a:t>
            </a:r>
          </a:p>
          <a:p>
            <a:pPr lvl="1"/>
            <a:r>
              <a:rPr lang="en-US" dirty="0" smtClean="0"/>
              <a:t>Teams feel and are treated as units</a:t>
            </a:r>
          </a:p>
          <a:p>
            <a:r>
              <a:rPr lang="en-US" sz="2800" dirty="0" smtClean="0"/>
              <a:t>Final Presentations</a:t>
            </a:r>
          </a:p>
          <a:p>
            <a:pPr lvl="1"/>
            <a:r>
              <a:rPr lang="en-US" dirty="0" smtClean="0"/>
              <a:t>Less repetition, more buy-in by presenters and audience</a:t>
            </a:r>
            <a:endParaRPr lang="en-US" dirty="0"/>
          </a:p>
        </p:txBody>
      </p:sp>
      <p:pic>
        <p:nvPicPr>
          <p:cNvPr id="4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600" y="5384800"/>
            <a:ext cx="6184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“I </a:t>
            </a:r>
            <a:r>
              <a:rPr lang="en-US" sz="1600" dirty="0">
                <a:solidFill>
                  <a:schemeClr val="accent1"/>
                </a:solidFill>
              </a:rPr>
              <a:t>think the use of Project Managers really helped highlight the things we were learning in this class, at least that was the experience I had in my group. When you have a proactive PM who is good about getting people to show up to meetings and actually getting their work done, it becomes much easier to complete a project, and do it well</a:t>
            </a:r>
            <a:r>
              <a:rPr lang="en-US" sz="1600" dirty="0" smtClean="0">
                <a:solidFill>
                  <a:schemeClr val="accent1"/>
                </a:solidFill>
              </a:rPr>
              <a:t>.”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6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8" t="16073" r="11644" b="20178"/>
          <a:stretch/>
        </p:blipFill>
        <p:spPr bwMode="auto">
          <a:xfrm>
            <a:off x="4902199" y="1943099"/>
            <a:ext cx="4022329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5" t="16289" r="1849" b="6348"/>
          <a:stretch/>
        </p:blipFill>
        <p:spPr bwMode="auto">
          <a:xfrm>
            <a:off x="2946399" y="4318000"/>
            <a:ext cx="3263901" cy="19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1751" r="16791" b="6996"/>
          <a:stretch/>
        </p:blipFill>
        <p:spPr bwMode="auto">
          <a:xfrm>
            <a:off x="215899" y="3991664"/>
            <a:ext cx="2874637" cy="18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89" y="58952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Project Risk Report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6398" y="6225035"/>
            <a:ext cx="326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World Series of Planning Poker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5400" y="4559952"/>
            <a:ext cx="254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Nova: The Magic of RUP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5115" r="4264" b="38871"/>
          <a:stretch/>
        </p:blipFill>
        <p:spPr bwMode="auto">
          <a:xfrm>
            <a:off x="234389" y="1593849"/>
            <a:ext cx="496682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5898" y="3409949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Agile vs. Plan Driven “</a:t>
            </a:r>
            <a:r>
              <a:rPr lang="en-US" dirty="0" err="1" smtClean="0">
                <a:solidFill>
                  <a:schemeClr val="accent1"/>
                </a:solidFill>
              </a:rPr>
              <a:t>Smackdown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http://www.se.rit.edu/~samvse/images/College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5807075"/>
            <a:ext cx="25050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2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Thanks…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000"/>
            <a:ext cx="8229600" cy="3967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Samuel A Malachowsky</a:t>
            </a:r>
          </a:p>
          <a:p>
            <a:pPr marL="0" indent="0" algn="ctr">
              <a:buNone/>
            </a:pPr>
            <a:r>
              <a:rPr lang="en-US" dirty="0" smtClean="0"/>
              <a:t>Rochester Institute of Technology</a:t>
            </a:r>
          </a:p>
          <a:p>
            <a:pPr marL="0" indent="0" algn="ctr">
              <a:buNone/>
            </a:pPr>
            <a:r>
              <a:rPr lang="en-US" dirty="0" smtClean="0"/>
              <a:t>Software Engineering</a:t>
            </a:r>
          </a:p>
          <a:p>
            <a:pPr marL="0" indent="0" algn="ctr">
              <a:buNone/>
            </a:pPr>
            <a:r>
              <a:rPr lang="en-US" dirty="0" smtClean="0"/>
              <a:t>samvse@rit.edu</a:t>
            </a:r>
          </a:p>
          <a:p>
            <a:pPr marL="0" indent="0" algn="ctr">
              <a:buNone/>
            </a:pPr>
            <a:r>
              <a:rPr lang="en-US" dirty="0" smtClean="0"/>
              <a:t>TeachingSE.com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Decatur">
      <a:dk1>
        <a:sysClr val="windowText" lastClr="000000"/>
      </a:dk1>
      <a:lt1>
        <a:sysClr val="window" lastClr="FFFFFF"/>
      </a:lt1>
      <a:dk2>
        <a:srgbClr val="55554A"/>
      </a:dk2>
      <a:lt2>
        <a:srgbClr val="D7DAE1"/>
      </a:lt2>
      <a:accent1>
        <a:srgbClr val="F4680B"/>
      </a:accent1>
      <a:accent2>
        <a:srgbClr val="ABB19F"/>
      </a:accent2>
      <a:accent3>
        <a:srgbClr val="948774"/>
      </a:accent3>
      <a:accent4>
        <a:srgbClr val="7EB8E7"/>
      </a:accent4>
      <a:accent5>
        <a:srgbClr val="E3B651"/>
      </a:accent5>
      <a:accent6>
        <a:srgbClr val="96756C"/>
      </a:accent6>
      <a:hlink>
        <a:srgbClr val="66AACD"/>
      </a:hlink>
      <a:folHlink>
        <a:srgbClr val="809DB3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TC101790492[[fn=Sketchbook]]</Template>
  <TotalTime>51130</TotalTime>
  <Words>424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Decatur</vt:lpstr>
      <vt:lpstr>Project Managers in the Software Engineering Classroom</vt:lpstr>
      <vt:lpstr>Problem Statement</vt:lpstr>
      <vt:lpstr>Process and Project Management</vt:lpstr>
      <vt:lpstr>The Main Project</vt:lpstr>
      <vt:lpstr>PM’s In the Classroom</vt:lpstr>
      <vt:lpstr>Results</vt:lpstr>
      <vt:lpstr>Results</vt:lpstr>
      <vt:lpstr>Thanks… Questions?</vt:lpstr>
    </vt:vector>
  </TitlesOfParts>
  <Company>Xerox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PMs in the SE Classroom</dc:title>
  <dc:creator>Samuel Malachowsky</dc:creator>
  <cp:lastModifiedBy>Samuel Malachowsky</cp:lastModifiedBy>
  <cp:revision>732</cp:revision>
  <cp:lastPrinted>2015-06-10T16:22:41Z</cp:lastPrinted>
  <dcterms:created xsi:type="dcterms:W3CDTF">2013-02-05T23:19:34Z</dcterms:created>
  <dcterms:modified xsi:type="dcterms:W3CDTF">2015-06-17T04:52:13Z</dcterms:modified>
</cp:coreProperties>
</file>