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5"/>
  </p:notesMasterIdLst>
  <p:handoutMasterIdLst>
    <p:handoutMasterId r:id="rId16"/>
  </p:handoutMasterIdLst>
  <p:sldIdLst>
    <p:sldId id="266" r:id="rId2"/>
    <p:sldId id="289" r:id="rId3"/>
    <p:sldId id="283" r:id="rId4"/>
    <p:sldId id="284" r:id="rId5"/>
    <p:sldId id="285" r:id="rId6"/>
    <p:sldId id="308" r:id="rId7"/>
    <p:sldId id="307" r:id="rId8"/>
    <p:sldId id="310" r:id="rId9"/>
    <p:sldId id="309" r:id="rId10"/>
    <p:sldId id="291" r:id="rId11"/>
    <p:sldId id="292" r:id="rId12"/>
    <p:sldId id="293" r:id="rId13"/>
    <p:sldId id="288"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autoAdjust="0"/>
    <p:restoredTop sz="69601" autoAdjust="0"/>
  </p:normalViewPr>
  <p:slideViewPr>
    <p:cSldViewPr snapToGrid="0">
      <p:cViewPr>
        <p:scale>
          <a:sx n="66" d="100"/>
          <a:sy n="66" d="100"/>
        </p:scale>
        <p:origin x="-144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2653929-48AB-4A87-9C88-625CC4EE64B6}" type="datetimeFigureOut">
              <a:rPr lang="en-US" smtClean="0"/>
              <a:t>10/22/2015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7241E621-677B-4BCB-AE09-A4B6074550C3}" type="slidenum">
              <a:rPr lang="en-US" smtClean="0"/>
              <a:t>‹#›</a:t>
            </a:fld>
            <a:endParaRPr lang="en-US"/>
          </a:p>
        </p:txBody>
      </p:sp>
    </p:spTree>
    <p:extLst>
      <p:ext uri="{BB962C8B-B14F-4D97-AF65-F5344CB8AC3E}">
        <p14:creationId xmlns:p14="http://schemas.microsoft.com/office/powerpoint/2010/main" val="1174677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BD085E0-08DF-4724-8D3E-FA998D38C0D1}" type="datetimeFigureOut">
              <a:rPr lang="en-US" smtClean="0"/>
              <a:t>10/22/2015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B910666-A2B1-410C-8A79-B0B90767A055}" type="slidenum">
              <a:rPr lang="en-US" smtClean="0"/>
              <a:t>‹#›</a:t>
            </a:fld>
            <a:endParaRPr lang="en-US"/>
          </a:p>
        </p:txBody>
      </p:sp>
    </p:spTree>
    <p:extLst>
      <p:ext uri="{BB962C8B-B14F-4D97-AF65-F5344CB8AC3E}">
        <p14:creationId xmlns:p14="http://schemas.microsoft.com/office/powerpoint/2010/main" val="2406629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 want to communicate: Describe the context, the implementation, some results, and a strong conclusion and future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Basic Structure: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Introduction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Problem Statement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About the class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Results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Questions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Introduction: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smtClean="0"/>
              <a:t>About Me</a:t>
            </a:r>
            <a:endParaRPr lang="en-US" b="1" baseline="0" dirty="0" smtClean="0"/>
          </a:p>
        </p:txBody>
      </p:sp>
      <p:sp>
        <p:nvSpPr>
          <p:cNvPr id="4" name="Slide Number Placeholder 3"/>
          <p:cNvSpPr>
            <a:spLocks noGrp="1"/>
          </p:cNvSpPr>
          <p:nvPr>
            <p:ph type="sldNum" sz="quarter" idx="10"/>
          </p:nvPr>
        </p:nvSpPr>
        <p:spPr/>
        <p:txBody>
          <a:bodyPr/>
          <a:lstStyle/>
          <a:p>
            <a:fld id="{CB910666-A2B1-410C-8A79-B0B90767A055}" type="slidenum">
              <a:rPr lang="en-US" smtClean="0"/>
              <a:t>1</a:t>
            </a:fld>
            <a:endParaRPr lang="en-US"/>
          </a:p>
        </p:txBody>
      </p:sp>
    </p:spTree>
    <p:extLst>
      <p:ext uri="{BB962C8B-B14F-4D97-AF65-F5344CB8AC3E}">
        <p14:creationId xmlns:p14="http://schemas.microsoft.com/office/powerpoint/2010/main" val="410121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910666-A2B1-410C-8A79-B0B90767A055}" type="slidenum">
              <a:rPr lang="en-US" smtClean="0"/>
              <a:t>2</a:t>
            </a:fld>
            <a:endParaRPr lang="en-US"/>
          </a:p>
        </p:txBody>
      </p:sp>
    </p:spTree>
    <p:extLst>
      <p:ext uri="{BB962C8B-B14F-4D97-AF65-F5344CB8AC3E}">
        <p14:creationId xmlns:p14="http://schemas.microsoft.com/office/powerpoint/2010/main" val="4042550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910666-A2B1-410C-8A79-B0B90767A055}" type="slidenum">
              <a:rPr lang="en-US" smtClean="0"/>
              <a:t>5</a:t>
            </a:fld>
            <a:endParaRPr lang="en-US"/>
          </a:p>
        </p:txBody>
      </p:sp>
    </p:spTree>
    <p:extLst>
      <p:ext uri="{BB962C8B-B14F-4D97-AF65-F5344CB8AC3E}">
        <p14:creationId xmlns:p14="http://schemas.microsoft.com/office/powerpoint/2010/main" val="404255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910666-A2B1-410C-8A79-B0B90767A055}" type="slidenum">
              <a:rPr lang="en-US" smtClean="0"/>
              <a:t>6</a:t>
            </a:fld>
            <a:endParaRPr lang="en-US"/>
          </a:p>
        </p:txBody>
      </p:sp>
    </p:spTree>
    <p:extLst>
      <p:ext uri="{BB962C8B-B14F-4D97-AF65-F5344CB8AC3E}">
        <p14:creationId xmlns:p14="http://schemas.microsoft.com/office/powerpoint/2010/main" val="4042550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910666-A2B1-410C-8A79-B0B90767A055}" type="slidenum">
              <a:rPr lang="en-US" smtClean="0"/>
              <a:t>7</a:t>
            </a:fld>
            <a:endParaRPr lang="en-US"/>
          </a:p>
        </p:txBody>
      </p:sp>
    </p:spTree>
    <p:extLst>
      <p:ext uri="{BB962C8B-B14F-4D97-AF65-F5344CB8AC3E}">
        <p14:creationId xmlns:p14="http://schemas.microsoft.com/office/powerpoint/2010/main" val="4042550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would be likely to recommend the activity to a friend</a:t>
            </a:r>
            <a:r>
              <a:rPr lang="en-US" baseline="0" dirty="0" smtClean="0"/>
              <a:t> – It’s possible that after this activity, they are one friend short (the insider threat)</a:t>
            </a:r>
            <a:endParaRPr lang="en-US" dirty="0" smtClean="0"/>
          </a:p>
        </p:txBody>
      </p:sp>
      <p:sp>
        <p:nvSpPr>
          <p:cNvPr id="4" name="Slide Number Placeholder 3"/>
          <p:cNvSpPr>
            <a:spLocks noGrp="1"/>
          </p:cNvSpPr>
          <p:nvPr>
            <p:ph type="sldNum" sz="quarter" idx="10"/>
          </p:nvPr>
        </p:nvSpPr>
        <p:spPr/>
        <p:txBody>
          <a:bodyPr/>
          <a:lstStyle/>
          <a:p>
            <a:fld id="{CB910666-A2B1-410C-8A79-B0B90767A055}" type="slidenum">
              <a:rPr lang="en-US" smtClean="0"/>
              <a:t>10</a:t>
            </a:fld>
            <a:endParaRPr lang="en-US"/>
          </a:p>
        </p:txBody>
      </p:sp>
    </p:spTree>
    <p:extLst>
      <p:ext uri="{BB962C8B-B14F-4D97-AF65-F5344CB8AC3E}">
        <p14:creationId xmlns:p14="http://schemas.microsoft.com/office/powerpoint/2010/main" val="411351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projects after the fact, sometimes students assumed there</a:t>
            </a:r>
            <a:r>
              <a:rPr lang="en-US" baseline="0" dirty="0" smtClean="0"/>
              <a:t> was going to be some kind of mole or deception.</a:t>
            </a:r>
            <a:endParaRPr lang="en-US" dirty="0"/>
          </a:p>
        </p:txBody>
      </p:sp>
      <p:sp>
        <p:nvSpPr>
          <p:cNvPr id="4" name="Slide Number Placeholder 3"/>
          <p:cNvSpPr>
            <a:spLocks noGrp="1"/>
          </p:cNvSpPr>
          <p:nvPr>
            <p:ph type="sldNum" sz="quarter" idx="10"/>
          </p:nvPr>
        </p:nvSpPr>
        <p:spPr/>
        <p:txBody>
          <a:bodyPr/>
          <a:lstStyle/>
          <a:p>
            <a:fld id="{CB910666-A2B1-410C-8A79-B0B90767A055}" type="slidenum">
              <a:rPr lang="en-US" smtClean="0"/>
              <a:t>11</a:t>
            </a:fld>
            <a:endParaRPr lang="en-US"/>
          </a:p>
        </p:txBody>
      </p:sp>
    </p:spTree>
    <p:extLst>
      <p:ext uri="{BB962C8B-B14F-4D97-AF65-F5344CB8AC3E}">
        <p14:creationId xmlns:p14="http://schemas.microsoft.com/office/powerpoint/2010/main" val="801612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addition to introducing the concept of an insider threat, this project made it real – hopefully students will consider the possibility in future endeavors.</a:t>
            </a:r>
          </a:p>
          <a:p>
            <a:endParaRPr lang="en-US" dirty="0"/>
          </a:p>
        </p:txBody>
      </p:sp>
      <p:sp>
        <p:nvSpPr>
          <p:cNvPr id="4" name="Slide Number Placeholder 3"/>
          <p:cNvSpPr>
            <a:spLocks noGrp="1"/>
          </p:cNvSpPr>
          <p:nvPr>
            <p:ph type="sldNum" sz="quarter" idx="10"/>
          </p:nvPr>
        </p:nvSpPr>
        <p:spPr/>
        <p:txBody>
          <a:bodyPr/>
          <a:lstStyle/>
          <a:p>
            <a:fld id="{CB910666-A2B1-410C-8A79-B0B90767A055}" type="slidenum">
              <a:rPr lang="en-US" smtClean="0"/>
              <a:t>12</a:t>
            </a:fld>
            <a:endParaRPr lang="en-US"/>
          </a:p>
        </p:txBody>
      </p:sp>
    </p:spTree>
    <p:extLst>
      <p:ext uri="{BB962C8B-B14F-4D97-AF65-F5344CB8AC3E}">
        <p14:creationId xmlns:p14="http://schemas.microsoft.com/office/powerpoint/2010/main" val="2332133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F2DFCD-B5A2-4E27-AB47-225FE8BCA0CA}" type="datetimeFigureOut">
              <a:rPr lang="en-US" smtClean="0"/>
              <a:t>10/22/2015</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16DAD231-8F45-49A0-9F4F-8B04C5021468}"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2DFCD-B5A2-4E27-AB47-225FE8BCA0CA}"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AD231-8F45-49A0-9F4F-8B04C50214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2DFCD-B5A2-4E27-AB47-225FE8BCA0CA}"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16DAD231-8F45-49A0-9F4F-8B04C5021468}"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B2CBC24-A2D0-486A-80B9-A79F9BB0934F}" type="slidenum">
              <a:rPr lang="en-US"/>
              <a:pPr>
                <a:defRPr/>
              </a:pPr>
              <a:t>‹#›</a:t>
            </a:fld>
            <a:endParaRPr lang="en-US"/>
          </a:p>
        </p:txBody>
      </p:sp>
    </p:spTree>
    <p:extLst>
      <p:ext uri="{BB962C8B-B14F-4D97-AF65-F5344CB8AC3E}">
        <p14:creationId xmlns:p14="http://schemas.microsoft.com/office/powerpoint/2010/main" val="356933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F2DFCD-B5A2-4E27-AB47-225FE8BCA0CA}"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AD231-8F45-49A0-9F4F-8B04C50214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F2DFCD-B5A2-4E27-AB47-225FE8BCA0CA}" type="datetimeFigureOut">
              <a:rPr lang="en-US" smtClean="0"/>
              <a:t>10/22/2015</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16DAD231-8F45-49A0-9F4F-8B04C5021468}"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F2DFCD-B5A2-4E27-AB47-225FE8BCA0CA}" type="datetimeFigureOut">
              <a:rPr lang="en-US" smtClean="0"/>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AD231-8F45-49A0-9F4F-8B04C50214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F2DFCD-B5A2-4E27-AB47-225FE8BCA0CA}" type="datetimeFigureOut">
              <a:rPr lang="en-US" smtClean="0"/>
              <a:t>10/22/2015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AD231-8F45-49A0-9F4F-8B04C50214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F2DFCD-B5A2-4E27-AB47-225FE8BCA0CA}" type="datetimeFigureOut">
              <a:rPr lang="en-US" smtClean="0"/>
              <a:t>10/22/2015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AD231-8F45-49A0-9F4F-8B04C50214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F2DFCD-B5A2-4E27-AB47-225FE8BCA0CA}" type="datetimeFigureOut">
              <a:rPr lang="en-US" smtClean="0"/>
              <a:t>10/22/2015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AD231-8F45-49A0-9F4F-8B04C50214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F2DFCD-B5A2-4E27-AB47-225FE8BCA0CA}" type="datetimeFigureOut">
              <a:rPr lang="en-US" smtClean="0"/>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AD231-8F45-49A0-9F4F-8B04C5021468}"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ADF2DFCD-B5A2-4E27-AB47-225FE8BCA0CA}" type="datetimeFigureOut">
              <a:rPr lang="en-US" smtClean="0"/>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AD231-8F45-49A0-9F4F-8B04C5021468}"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ADF2DFCD-B5A2-4E27-AB47-225FE8BCA0CA}" type="datetimeFigureOut">
              <a:rPr lang="en-US" smtClean="0"/>
              <a:t>10/22/2015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6DAD231-8F45-49A0-9F4F-8B04C5021468}"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807075"/>
            <a:ext cx="9144000" cy="10509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0" y="4800600"/>
            <a:ext cx="9143999" cy="533400"/>
          </a:xfrm>
        </p:spPr>
        <p:txBody>
          <a:bodyPr>
            <a:normAutofit/>
          </a:bodyPr>
          <a:lstStyle/>
          <a:p>
            <a:r>
              <a:rPr lang="en-US" sz="2400" dirty="0" smtClean="0"/>
              <a:t>Rochester Institute of Technology - Software Engineering</a:t>
            </a:r>
          </a:p>
        </p:txBody>
      </p:sp>
      <p:pic>
        <p:nvPicPr>
          <p:cNvPr id="4" name="Picture 2" descr="http://www.se.rit.edu/~samvse/images/Colle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1"/>
            <a:ext cx="9144000" cy="254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1" y="3890736"/>
            <a:ext cx="9143999" cy="751114"/>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75000"/>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2"/>
              </a:buClr>
              <a:buSzPct val="85000"/>
              <a:buFont typeface="Courier New"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6"/>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Arial" pitchFamily="34" charset="0"/>
              <a:buNone/>
              <a:defRPr sz="1400" kern="1200">
                <a:solidFill>
                  <a:schemeClr val="tx1">
                    <a:tint val="75000"/>
                  </a:schemeClr>
                </a:solidFill>
                <a:latin typeface="+mn-lt"/>
                <a:ea typeface="+mn-ea"/>
                <a:cs typeface="+mn-cs"/>
              </a:defRPr>
            </a:lvl9pPr>
          </a:lstStyle>
          <a:p>
            <a:r>
              <a:rPr lang="en-US" sz="2400" dirty="0"/>
              <a:t>Daniel E </a:t>
            </a:r>
            <a:r>
              <a:rPr lang="en-US" sz="2400" dirty="0" err="1" smtClean="0"/>
              <a:t>Krutz</a:t>
            </a:r>
            <a:r>
              <a:rPr lang="en-US" sz="2400" dirty="0" smtClean="0"/>
              <a:t>, Samuel A Malachowsky</a:t>
            </a:r>
            <a:r>
              <a:rPr lang="en-US" sz="2400" dirty="0"/>
              <a:t>, Andrew </a:t>
            </a:r>
            <a:r>
              <a:rPr lang="en-US" sz="2400" dirty="0" err="1" smtClean="0"/>
              <a:t>Meneely</a:t>
            </a:r>
            <a:r>
              <a:rPr lang="en-US" sz="2400" dirty="0" smtClean="0"/>
              <a:t> </a:t>
            </a:r>
          </a:p>
        </p:txBody>
      </p:sp>
      <p:sp>
        <p:nvSpPr>
          <p:cNvPr id="9" name="Rectangle 8"/>
          <p:cNvSpPr/>
          <p:nvPr/>
        </p:nvSpPr>
        <p:spPr>
          <a:xfrm>
            <a:off x="1" y="1313097"/>
            <a:ext cx="9144000" cy="1379304"/>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228601" y="1685925"/>
            <a:ext cx="8686800" cy="1906374"/>
          </a:xfrm>
        </p:spPr>
        <p:txBody>
          <a:bodyPr/>
          <a:lstStyle/>
          <a:p>
            <a:r>
              <a:rPr lang="en-US" sz="6600" dirty="0"/>
              <a:t>An Insider Threat Activity in a Software </a:t>
            </a:r>
            <a:r>
              <a:rPr lang="en-US" sz="6600" dirty="0" smtClean="0"/>
              <a:t>Security Course</a:t>
            </a:r>
            <a:endParaRPr lang="en-US" sz="6600" dirty="0"/>
          </a:p>
        </p:txBody>
      </p:sp>
      <p:sp>
        <p:nvSpPr>
          <p:cNvPr id="10" name="Rectangle 9"/>
          <p:cNvSpPr/>
          <p:nvPr/>
        </p:nvSpPr>
        <p:spPr>
          <a:xfrm>
            <a:off x="2" y="978361"/>
            <a:ext cx="9144000" cy="206375"/>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7157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06203720"/>
              </p:ext>
            </p:extLst>
          </p:nvPr>
        </p:nvGraphicFramePr>
        <p:xfrm>
          <a:off x="471715" y="1745343"/>
          <a:ext cx="8229600" cy="2494280"/>
        </p:xfrm>
        <a:graphic>
          <a:graphicData uri="http://schemas.openxmlformats.org/drawingml/2006/table">
            <a:tbl>
              <a:tblPr firstRow="1" bandRow="1">
                <a:tableStyleId>{21E4AEA4-8DFA-4A89-87EB-49C32662AFE0}</a:tableStyleId>
              </a:tblPr>
              <a:tblGrid>
                <a:gridCol w="6553199"/>
                <a:gridCol w="1676401"/>
              </a:tblGrid>
              <a:tr h="370840">
                <a:tc>
                  <a:txBody>
                    <a:bodyPr/>
                    <a:lstStyle/>
                    <a:p>
                      <a:r>
                        <a:rPr lang="en-US" dirty="0" smtClean="0"/>
                        <a:t>Survey Question</a:t>
                      </a:r>
                      <a:endParaRPr lang="en-US" dirty="0"/>
                    </a:p>
                  </a:txBody>
                  <a:tcPr/>
                </a:tc>
                <a:tc>
                  <a:txBody>
                    <a:bodyPr/>
                    <a:lstStyle/>
                    <a:p>
                      <a:pPr algn="ctr"/>
                      <a:r>
                        <a:rPr lang="en-US" dirty="0" smtClean="0"/>
                        <a:t>Agree or Strongly Agree</a:t>
                      </a:r>
                      <a:endParaRPr lang="en-US" dirty="0"/>
                    </a:p>
                  </a:txBody>
                  <a:tcPr/>
                </a:tc>
              </a:tr>
              <a:tr h="370840">
                <a:tc>
                  <a:txBody>
                    <a:bodyPr/>
                    <a:lstStyle/>
                    <a:p>
                      <a:r>
                        <a:rPr lang="en-US" dirty="0" smtClean="0"/>
                        <a:t>You enjoyed the activity</a:t>
                      </a:r>
                      <a:endParaRPr lang="en-US" dirty="0"/>
                    </a:p>
                  </a:txBody>
                  <a:tcPr/>
                </a:tc>
                <a:tc>
                  <a:txBody>
                    <a:bodyPr/>
                    <a:lstStyle/>
                    <a:p>
                      <a:pPr algn="ctr"/>
                      <a:r>
                        <a:rPr lang="en-US" dirty="0" smtClean="0"/>
                        <a:t>82%</a:t>
                      </a:r>
                      <a:endParaRPr lang="en-US" dirty="0"/>
                    </a:p>
                  </a:txBody>
                  <a:tcPr/>
                </a:tc>
              </a:tr>
              <a:tr h="370840">
                <a:tc>
                  <a:txBody>
                    <a:bodyPr/>
                    <a:lstStyle/>
                    <a:p>
                      <a:r>
                        <a:rPr lang="en-US" dirty="0" smtClean="0"/>
                        <a:t>You learned a lot as a result of the activity</a:t>
                      </a:r>
                      <a:endParaRPr lang="en-US" dirty="0"/>
                    </a:p>
                  </a:txBody>
                  <a:tcPr/>
                </a:tc>
                <a:tc>
                  <a:txBody>
                    <a:bodyPr/>
                    <a:lstStyle/>
                    <a:p>
                      <a:pPr algn="ctr"/>
                      <a:r>
                        <a:rPr lang="en-US" dirty="0" smtClean="0"/>
                        <a:t>80%</a:t>
                      </a:r>
                      <a:endParaRPr lang="en-US" dirty="0"/>
                    </a:p>
                  </a:txBody>
                  <a:tcPr/>
                </a:tc>
              </a:tr>
              <a:tr h="370840">
                <a:tc>
                  <a:txBody>
                    <a:bodyPr/>
                    <a:lstStyle/>
                    <a:p>
                      <a:r>
                        <a:rPr lang="en-US" dirty="0" smtClean="0"/>
                        <a:t>The activity better prepared you for insider threats </a:t>
                      </a:r>
                      <a:endParaRPr lang="en-US" dirty="0"/>
                    </a:p>
                  </a:txBody>
                  <a:tcPr/>
                </a:tc>
                <a:tc>
                  <a:txBody>
                    <a:bodyPr/>
                    <a:lstStyle/>
                    <a:p>
                      <a:pPr algn="ctr"/>
                      <a:r>
                        <a:rPr lang="en-US" dirty="0" smtClean="0"/>
                        <a:t>88%</a:t>
                      </a:r>
                      <a:endParaRPr lang="en-US" dirty="0"/>
                    </a:p>
                  </a:txBody>
                  <a:tcPr/>
                </a:tc>
              </a:tr>
              <a:tr h="370840">
                <a:tc>
                  <a:txBody>
                    <a:bodyPr/>
                    <a:lstStyle/>
                    <a:p>
                      <a:r>
                        <a:rPr lang="en-US" dirty="0" smtClean="0"/>
                        <a:t>You feel you are more prepared to deal with an insider threat</a:t>
                      </a:r>
                      <a:endParaRPr lang="en-US" dirty="0"/>
                    </a:p>
                  </a:txBody>
                  <a:tcPr/>
                </a:tc>
                <a:tc>
                  <a:txBody>
                    <a:bodyPr/>
                    <a:lstStyle/>
                    <a:p>
                      <a:pPr algn="ctr"/>
                      <a:r>
                        <a:rPr lang="en-US" dirty="0" smtClean="0"/>
                        <a:t>79%</a:t>
                      </a:r>
                      <a:endParaRPr lang="en-US" dirty="0"/>
                    </a:p>
                  </a:txBody>
                  <a:tcPr/>
                </a:tc>
              </a:tr>
              <a:tr h="370840">
                <a:tc>
                  <a:txBody>
                    <a:bodyPr/>
                    <a:lstStyle/>
                    <a:p>
                      <a:r>
                        <a:rPr lang="en-US" dirty="0" smtClean="0"/>
                        <a:t>You would be likely to recommend the activity to a friend</a:t>
                      </a:r>
                      <a:endParaRPr lang="en-US" dirty="0"/>
                    </a:p>
                  </a:txBody>
                  <a:tcPr/>
                </a:tc>
                <a:tc>
                  <a:txBody>
                    <a:bodyPr/>
                    <a:lstStyle/>
                    <a:p>
                      <a:pPr algn="ctr"/>
                      <a:r>
                        <a:rPr lang="en-US" dirty="0" smtClean="0"/>
                        <a:t>67%</a:t>
                      </a:r>
                      <a:endParaRPr lang="en-US" dirty="0"/>
                    </a:p>
                  </a:txBody>
                  <a:tcPr/>
                </a:tc>
              </a:tr>
            </a:tbl>
          </a:graphicData>
        </a:graphic>
      </p:graphicFrame>
      <p:pic>
        <p:nvPicPr>
          <p:cNvPr id="4" name="Picture 2" descr="http://www.se.rit.edu/~samvse/images/Colle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457200" y="4586514"/>
            <a:ext cx="8229600" cy="153964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pPr marL="0" indent="0">
              <a:buNone/>
            </a:pPr>
            <a:r>
              <a:rPr lang="en-US" dirty="0"/>
              <a:t>“I liked how it showed me how easily </a:t>
            </a:r>
            <a:r>
              <a:rPr lang="en-US" dirty="0" smtClean="0"/>
              <a:t>insider threat </a:t>
            </a:r>
            <a:r>
              <a:rPr lang="en-US" dirty="0"/>
              <a:t>can destroy a project..”</a:t>
            </a:r>
          </a:p>
        </p:txBody>
      </p:sp>
    </p:spTree>
    <p:extLst>
      <p:ext uri="{BB962C8B-B14F-4D97-AF65-F5344CB8AC3E}">
        <p14:creationId xmlns:p14="http://schemas.microsoft.com/office/powerpoint/2010/main" val="319313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Deception</a:t>
            </a:r>
            <a:endParaRPr lang="en-US" dirty="0"/>
          </a:p>
        </p:txBody>
      </p:sp>
      <p:sp>
        <p:nvSpPr>
          <p:cNvPr id="3" name="Content Placeholder 2"/>
          <p:cNvSpPr>
            <a:spLocks noGrp="1"/>
          </p:cNvSpPr>
          <p:nvPr>
            <p:ph idx="1"/>
          </p:nvPr>
        </p:nvSpPr>
        <p:spPr/>
        <p:txBody>
          <a:bodyPr/>
          <a:lstStyle/>
          <a:p>
            <a:pPr marL="0" indent="0">
              <a:buNone/>
            </a:pPr>
            <a:r>
              <a:rPr lang="en-US" dirty="0"/>
              <a:t>“The surprise not only teaches the lesson </a:t>
            </a:r>
            <a:r>
              <a:rPr lang="en-US" dirty="0" smtClean="0"/>
              <a:t>but leaves </a:t>
            </a:r>
            <a:r>
              <a:rPr lang="en-US" dirty="0"/>
              <a:t>an impression. This is probably due to </a:t>
            </a:r>
            <a:r>
              <a:rPr lang="en-US" dirty="0" smtClean="0"/>
              <a:t>the deception </a:t>
            </a:r>
            <a:r>
              <a:rPr lang="en-US" dirty="0"/>
              <a:t>aspect of the activity</a:t>
            </a:r>
            <a:r>
              <a:rPr lang="en-US" dirty="0" smtClean="0"/>
              <a:t>.”</a:t>
            </a:r>
          </a:p>
          <a:p>
            <a:pPr marL="0" indent="0">
              <a:buNone/>
            </a:pPr>
            <a:endParaRPr lang="en-US" dirty="0"/>
          </a:p>
          <a:p>
            <a:pPr marL="0" indent="0">
              <a:buNone/>
            </a:pPr>
            <a:r>
              <a:rPr lang="en-US" dirty="0"/>
              <a:t>“It might seem silly, but the first-hand </a:t>
            </a:r>
            <a:r>
              <a:rPr lang="en-US" dirty="0" smtClean="0"/>
              <a:t>experience of </a:t>
            </a:r>
            <a:r>
              <a:rPr lang="en-US" dirty="0"/>
              <a:t>having someone betray the team, even on </a:t>
            </a:r>
            <a:r>
              <a:rPr lang="en-US" dirty="0" smtClean="0"/>
              <a:t>an insignificant </a:t>
            </a:r>
            <a:r>
              <a:rPr lang="en-US" dirty="0"/>
              <a:t>level, leaves an impression that the </a:t>
            </a:r>
            <a:r>
              <a:rPr lang="en-US" dirty="0" smtClean="0"/>
              <a:t>same could </a:t>
            </a:r>
            <a:r>
              <a:rPr lang="en-US" dirty="0"/>
              <a:t>actually happen in the real world.”</a:t>
            </a:r>
          </a:p>
        </p:txBody>
      </p:sp>
      <p:pic>
        <p:nvPicPr>
          <p:cNvPr id="4" name="Picture 2" descr="http://www.se.rit.edu/~samvse/images/Colle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3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Increased Security Awareness</a:t>
            </a:r>
            <a:endParaRPr lang="en-US" dirty="0"/>
          </a:p>
        </p:txBody>
      </p:sp>
      <p:sp>
        <p:nvSpPr>
          <p:cNvPr id="3" name="Content Placeholder 2"/>
          <p:cNvSpPr>
            <a:spLocks noGrp="1"/>
          </p:cNvSpPr>
          <p:nvPr>
            <p:ph idx="1"/>
          </p:nvPr>
        </p:nvSpPr>
        <p:spPr/>
        <p:txBody>
          <a:bodyPr/>
          <a:lstStyle/>
          <a:p>
            <a:pPr marL="0" indent="0">
              <a:buNone/>
            </a:pPr>
            <a:r>
              <a:rPr lang="en-US" dirty="0"/>
              <a:t>“Being continually consciously aware of all </a:t>
            </a:r>
            <a:r>
              <a:rPr lang="en-US" dirty="0" smtClean="0"/>
              <a:t>possible </a:t>
            </a:r>
            <a:r>
              <a:rPr lang="en-US" dirty="0"/>
              <a:t>security threats, for not all risks lie within </a:t>
            </a:r>
            <a:r>
              <a:rPr lang="en-US" dirty="0" smtClean="0"/>
              <a:t>the implementation.”</a:t>
            </a:r>
          </a:p>
          <a:p>
            <a:pPr marL="0" indent="0">
              <a:buNone/>
            </a:pPr>
            <a:endParaRPr lang="en-US" dirty="0"/>
          </a:p>
          <a:p>
            <a:pPr marL="0" indent="0">
              <a:buNone/>
            </a:pPr>
            <a:r>
              <a:rPr lang="en-US" dirty="0"/>
              <a:t>“It was really interesting to see how few </a:t>
            </a:r>
            <a:r>
              <a:rPr lang="en-US" dirty="0" smtClean="0"/>
              <a:t>people </a:t>
            </a:r>
            <a:r>
              <a:rPr lang="en-US" dirty="0"/>
              <a:t>were looking for an insider threat and </a:t>
            </a:r>
            <a:r>
              <a:rPr lang="en-US" dirty="0" smtClean="0"/>
              <a:t>many threats </a:t>
            </a:r>
            <a:r>
              <a:rPr lang="en-US" dirty="0"/>
              <a:t>went completely unnoticed. It showed </a:t>
            </a:r>
            <a:r>
              <a:rPr lang="en-US" dirty="0" smtClean="0"/>
              <a:t>that we </a:t>
            </a:r>
            <a:r>
              <a:rPr lang="en-US" dirty="0"/>
              <a:t>weren’t prepared to consider our classmates </a:t>
            </a:r>
            <a:r>
              <a:rPr lang="en-US" dirty="0" smtClean="0"/>
              <a:t>as threats</a:t>
            </a:r>
            <a:r>
              <a:rPr lang="en-US" dirty="0"/>
              <a:t>.”</a:t>
            </a:r>
          </a:p>
        </p:txBody>
      </p:sp>
      <p:pic>
        <p:nvPicPr>
          <p:cNvPr id="4" name="Picture 2" descr="http://www.se.rit.edu/~samvse/images/Colle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3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Questions?</a:t>
            </a:r>
            <a:endParaRPr lang="en-US" dirty="0"/>
          </a:p>
        </p:txBody>
      </p:sp>
      <p:sp>
        <p:nvSpPr>
          <p:cNvPr id="3" name="Content Placeholder 2"/>
          <p:cNvSpPr>
            <a:spLocks noGrp="1"/>
          </p:cNvSpPr>
          <p:nvPr>
            <p:ph idx="1"/>
          </p:nvPr>
        </p:nvSpPr>
        <p:spPr>
          <a:xfrm>
            <a:off x="14287" y="2159000"/>
            <a:ext cx="3486150" cy="3967163"/>
          </a:xfrm>
        </p:spPr>
        <p:txBody>
          <a:bodyPr>
            <a:normAutofit/>
          </a:bodyPr>
          <a:lstStyle/>
          <a:p>
            <a:pPr marL="0" indent="0" algn="ctr">
              <a:buNone/>
            </a:pPr>
            <a:r>
              <a:rPr lang="en-US" sz="1800" dirty="0" smtClean="0"/>
              <a:t>Samuel A Malachowsky</a:t>
            </a:r>
          </a:p>
          <a:p>
            <a:pPr marL="0" indent="0" algn="ctr">
              <a:buNone/>
            </a:pPr>
            <a:r>
              <a:rPr lang="en-US" sz="1800" dirty="0" smtClean="0"/>
              <a:t>Rochester Institute </a:t>
            </a:r>
          </a:p>
          <a:p>
            <a:pPr marL="0" indent="0" algn="ctr">
              <a:buNone/>
            </a:pPr>
            <a:r>
              <a:rPr lang="en-US" sz="1800" dirty="0" smtClean="0"/>
              <a:t>of Technology</a:t>
            </a:r>
          </a:p>
          <a:p>
            <a:pPr marL="0" indent="0" algn="ctr">
              <a:buNone/>
            </a:pPr>
            <a:r>
              <a:rPr lang="en-US" sz="1800" dirty="0" smtClean="0"/>
              <a:t>Software Engineering</a:t>
            </a:r>
          </a:p>
          <a:p>
            <a:pPr marL="0" indent="0" algn="ctr">
              <a:buNone/>
            </a:pPr>
            <a:r>
              <a:rPr lang="en-US" sz="1800" dirty="0" smtClean="0"/>
              <a:t>samvse@rit.edu</a:t>
            </a:r>
          </a:p>
          <a:p>
            <a:pPr marL="0" indent="0" algn="ctr">
              <a:buNone/>
            </a:pPr>
            <a:r>
              <a:rPr lang="en-US" sz="1800" dirty="0" smtClean="0"/>
              <a:t>TeachingSE.com</a:t>
            </a:r>
            <a:endParaRPr lang="en-US" sz="1800" dirty="0"/>
          </a:p>
        </p:txBody>
      </p:sp>
      <p:pic>
        <p:nvPicPr>
          <p:cNvPr id="4" name="Picture 2" descr="http://www.se.rit.edu/~samvse/images/Colleg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2828925" y="2159000"/>
            <a:ext cx="3486150" cy="3967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pPr marL="0" indent="0" algn="ctr">
              <a:buFont typeface="Wingdings" pitchFamily="2" charset="2"/>
              <a:buNone/>
            </a:pPr>
            <a:r>
              <a:rPr lang="en-US" sz="1800" dirty="0" smtClean="0"/>
              <a:t>Daniel E </a:t>
            </a:r>
            <a:r>
              <a:rPr lang="en-US" sz="1800" dirty="0" err="1" smtClean="0"/>
              <a:t>Krutz</a:t>
            </a:r>
            <a:endParaRPr lang="en-US" sz="1800" dirty="0" smtClean="0"/>
          </a:p>
          <a:p>
            <a:pPr marL="0" indent="0" algn="ctr">
              <a:buFont typeface="Wingdings" pitchFamily="2" charset="2"/>
              <a:buNone/>
            </a:pPr>
            <a:r>
              <a:rPr lang="en-US" sz="1800" dirty="0" smtClean="0"/>
              <a:t>Rochester Institute </a:t>
            </a:r>
          </a:p>
          <a:p>
            <a:pPr marL="0" indent="0" algn="ctr">
              <a:buFont typeface="Wingdings" pitchFamily="2" charset="2"/>
              <a:buNone/>
            </a:pPr>
            <a:r>
              <a:rPr lang="en-US" sz="1800" dirty="0" smtClean="0"/>
              <a:t>of Technology</a:t>
            </a:r>
          </a:p>
          <a:p>
            <a:pPr marL="0" indent="0" algn="ctr">
              <a:buFont typeface="Wingdings" pitchFamily="2" charset="2"/>
              <a:buNone/>
            </a:pPr>
            <a:r>
              <a:rPr lang="en-US" sz="1800" dirty="0" smtClean="0"/>
              <a:t>Software Engineering</a:t>
            </a:r>
          </a:p>
          <a:p>
            <a:pPr marL="0" indent="0" algn="ctr">
              <a:buFont typeface="Wingdings" pitchFamily="2" charset="2"/>
              <a:buNone/>
            </a:pPr>
            <a:r>
              <a:rPr lang="en-US" sz="1800" dirty="0" smtClean="0"/>
              <a:t>dxkvse@rit.edu</a:t>
            </a:r>
          </a:p>
          <a:p>
            <a:pPr marL="0" indent="0" algn="ctr">
              <a:buNone/>
            </a:pPr>
            <a:r>
              <a:rPr lang="en-US" sz="1800" dirty="0" smtClean="0"/>
              <a:t>se.rit.edu</a:t>
            </a:r>
            <a:r>
              <a:rPr lang="en-US" sz="1800" dirty="0"/>
              <a:t>/~</a:t>
            </a:r>
            <a:r>
              <a:rPr lang="en-US" sz="1800" dirty="0" err="1" smtClean="0"/>
              <a:t>dkrutz</a:t>
            </a:r>
            <a:endParaRPr lang="en-US" sz="1800" dirty="0" smtClean="0"/>
          </a:p>
        </p:txBody>
      </p:sp>
      <p:sp>
        <p:nvSpPr>
          <p:cNvPr id="6" name="Content Placeholder 2"/>
          <p:cNvSpPr txBox="1">
            <a:spLocks/>
          </p:cNvSpPr>
          <p:nvPr/>
        </p:nvSpPr>
        <p:spPr>
          <a:xfrm>
            <a:off x="5627687" y="2158999"/>
            <a:ext cx="3486150" cy="3967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pPr marL="0" indent="0" algn="ctr">
              <a:buNone/>
            </a:pPr>
            <a:r>
              <a:rPr lang="en-US" sz="1800" dirty="0"/>
              <a:t>Andrew </a:t>
            </a:r>
            <a:r>
              <a:rPr lang="en-US" sz="1800" dirty="0" err="1" smtClean="0"/>
              <a:t>Meneely</a:t>
            </a:r>
            <a:endParaRPr lang="en-US" sz="1800" dirty="0" smtClean="0"/>
          </a:p>
          <a:p>
            <a:pPr marL="0" indent="0" algn="ctr">
              <a:buNone/>
            </a:pPr>
            <a:r>
              <a:rPr lang="en-US" sz="1800" dirty="0" smtClean="0"/>
              <a:t>Rochester Institute </a:t>
            </a:r>
          </a:p>
          <a:p>
            <a:pPr marL="0" indent="0" algn="ctr">
              <a:buFont typeface="Wingdings" pitchFamily="2" charset="2"/>
              <a:buNone/>
            </a:pPr>
            <a:r>
              <a:rPr lang="en-US" sz="1800" dirty="0" smtClean="0"/>
              <a:t>of Technology</a:t>
            </a:r>
          </a:p>
          <a:p>
            <a:pPr marL="0" indent="0" algn="ctr">
              <a:buFont typeface="Wingdings" pitchFamily="2" charset="2"/>
              <a:buNone/>
            </a:pPr>
            <a:r>
              <a:rPr lang="en-US" sz="1800" dirty="0" smtClean="0"/>
              <a:t>Software Engineering</a:t>
            </a:r>
          </a:p>
          <a:p>
            <a:pPr marL="0" indent="0" algn="ctr">
              <a:buNone/>
            </a:pPr>
            <a:r>
              <a:rPr lang="en-US" sz="1800" dirty="0"/>
              <a:t>axmvse@rit.edu</a:t>
            </a:r>
            <a:endParaRPr lang="en-US" sz="1800" dirty="0" smtClean="0"/>
          </a:p>
          <a:p>
            <a:pPr marL="0" indent="0" algn="ctr">
              <a:buNone/>
            </a:pPr>
            <a:r>
              <a:rPr lang="en-US" sz="1800" dirty="0"/>
              <a:t>se.rit.edu/~</a:t>
            </a:r>
            <a:r>
              <a:rPr lang="en-US" sz="1800" dirty="0" err="1"/>
              <a:t>andy</a:t>
            </a:r>
            <a:endParaRPr lang="en-US" sz="1800" dirty="0" smtClean="0"/>
          </a:p>
        </p:txBody>
      </p:sp>
    </p:spTree>
    <p:extLst>
      <p:ext uri="{BB962C8B-B14F-4D97-AF65-F5344CB8AC3E}">
        <p14:creationId xmlns:p14="http://schemas.microsoft.com/office/powerpoint/2010/main" val="1151481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Insider Threat</a:t>
            </a:r>
            <a:endParaRPr lang="en-US" dirty="0"/>
          </a:p>
        </p:txBody>
      </p:sp>
      <p:sp>
        <p:nvSpPr>
          <p:cNvPr id="3" name="Content Placeholder 2"/>
          <p:cNvSpPr>
            <a:spLocks noGrp="1"/>
          </p:cNvSpPr>
          <p:nvPr>
            <p:ph idx="1"/>
          </p:nvPr>
        </p:nvSpPr>
        <p:spPr/>
        <p:txBody>
          <a:bodyPr/>
          <a:lstStyle/>
          <a:p>
            <a:r>
              <a:rPr lang="en-US" dirty="0"/>
              <a:t>An </a:t>
            </a:r>
            <a:r>
              <a:rPr lang="en-US" i="1" dirty="0"/>
              <a:t>insider threat </a:t>
            </a:r>
            <a:r>
              <a:rPr lang="en-US" dirty="0"/>
              <a:t>is a current or former employee, business partner, or contractor who has access to an organization’s data, network, source code, or other sensitive information who may intentionally misuse this information and negatively affect the availability, integrity, or confidentiality of the organization’s information system. </a:t>
            </a:r>
          </a:p>
          <a:p>
            <a:r>
              <a:rPr lang="en-US" dirty="0" smtClean="0"/>
              <a:t>Examples include:</a:t>
            </a:r>
          </a:p>
          <a:p>
            <a:pPr lvl="1"/>
            <a:r>
              <a:rPr lang="en-US" dirty="0" smtClean="0"/>
              <a:t>Data harvesting</a:t>
            </a:r>
          </a:p>
          <a:p>
            <a:pPr lvl="1"/>
            <a:r>
              <a:rPr lang="en-US" dirty="0" smtClean="0"/>
              <a:t>Abuse of privileges</a:t>
            </a:r>
          </a:p>
          <a:p>
            <a:pPr lvl="1"/>
            <a:r>
              <a:rPr lang="en-US" dirty="0" smtClean="0"/>
              <a:t>Sabotage</a:t>
            </a:r>
          </a:p>
          <a:p>
            <a:pPr lvl="1"/>
            <a:endParaRPr lang="en-US" dirty="0" smtClean="0"/>
          </a:p>
          <a:p>
            <a:pPr lvl="1"/>
            <a:endParaRPr lang="en-US" dirty="0" smtClean="0"/>
          </a:p>
          <a:p>
            <a:pPr lvl="1"/>
            <a:endParaRPr lang="en-US" dirty="0"/>
          </a:p>
          <a:p>
            <a:endParaRPr lang="en-US" dirty="0"/>
          </a:p>
        </p:txBody>
      </p:sp>
      <p:pic>
        <p:nvPicPr>
          <p:cNvPr id="4" name="Picture 2" descr="http://www.se.rit.edu/~samvse/images/Colle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5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smtClean="0"/>
              <a:t>Students were not becoming properly acclimated with the idea of an Insider Threat.</a:t>
            </a:r>
          </a:p>
          <a:p>
            <a:pPr lvl="1"/>
            <a:r>
              <a:rPr lang="en-US" dirty="0" smtClean="0"/>
              <a:t>Not sure how to protect against</a:t>
            </a:r>
          </a:p>
          <a:p>
            <a:pPr lvl="1"/>
            <a:r>
              <a:rPr lang="en-US" dirty="0" smtClean="0"/>
              <a:t>Do not understand possible negative implications</a:t>
            </a:r>
          </a:p>
          <a:p>
            <a:pPr lvl="1"/>
            <a:r>
              <a:rPr lang="en-US" dirty="0" smtClean="0"/>
              <a:t>Difficult concept to teach &amp; drive home importance</a:t>
            </a:r>
          </a:p>
          <a:p>
            <a:endParaRPr lang="en-US" dirty="0" smtClean="0"/>
          </a:p>
          <a:p>
            <a:endParaRPr lang="en-US" dirty="0"/>
          </a:p>
        </p:txBody>
      </p:sp>
      <p:pic>
        <p:nvPicPr>
          <p:cNvPr id="4" name="Picture 2" descr="http://www.se.rit.edu/~samvse/images/Colleg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05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Engineering of Secure Software</a:t>
            </a:r>
          </a:p>
        </p:txBody>
      </p:sp>
      <p:sp>
        <p:nvSpPr>
          <p:cNvPr id="3" name="Content Placeholder 2"/>
          <p:cNvSpPr>
            <a:spLocks noGrp="1"/>
          </p:cNvSpPr>
          <p:nvPr>
            <p:ph idx="1"/>
          </p:nvPr>
        </p:nvSpPr>
        <p:spPr/>
        <p:txBody>
          <a:bodyPr/>
          <a:lstStyle/>
          <a:p>
            <a:r>
              <a:rPr lang="en-US" dirty="0" smtClean="0"/>
              <a:t>Proper </a:t>
            </a:r>
            <a:r>
              <a:rPr lang="en-US" dirty="0"/>
              <a:t>practices of design and creating secure software </a:t>
            </a:r>
            <a:endParaRPr lang="en-US" dirty="0" smtClean="0"/>
          </a:p>
          <a:p>
            <a:r>
              <a:rPr lang="en-US" dirty="0" smtClean="0"/>
              <a:t>Required course in SE program</a:t>
            </a:r>
          </a:p>
          <a:p>
            <a:r>
              <a:rPr lang="en-US" dirty="0" smtClean="0"/>
              <a:t>Preparing </a:t>
            </a:r>
            <a:r>
              <a:rPr lang="en-US" dirty="0"/>
              <a:t>students to mitigate security threats in software systems and processes. </a:t>
            </a:r>
            <a:endParaRPr lang="en-US" dirty="0" smtClean="0"/>
          </a:p>
          <a:p>
            <a:r>
              <a:rPr lang="en-US" dirty="0" smtClean="0"/>
              <a:t>The </a:t>
            </a:r>
            <a:r>
              <a:rPr lang="en-US" dirty="0"/>
              <a:t>focus is on proper methods of designing, developing, testing, and maintaining secure software. </a:t>
            </a:r>
          </a:p>
          <a:p>
            <a:endParaRPr lang="en-US" dirty="0"/>
          </a:p>
        </p:txBody>
      </p:sp>
      <p:pic>
        <p:nvPicPr>
          <p:cNvPr id="4" name="Picture 2" descr="http://www.se.rit.edu/~samvse/images/Colleg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947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Activity</a:t>
            </a:r>
            <a:endParaRPr lang="en-US" dirty="0"/>
          </a:p>
        </p:txBody>
      </p:sp>
      <p:sp>
        <p:nvSpPr>
          <p:cNvPr id="3" name="Content Placeholder 2"/>
          <p:cNvSpPr>
            <a:spLocks noGrp="1"/>
          </p:cNvSpPr>
          <p:nvPr>
            <p:ph idx="1"/>
          </p:nvPr>
        </p:nvSpPr>
        <p:spPr/>
        <p:txBody>
          <a:bodyPr/>
          <a:lstStyle/>
          <a:p>
            <a:r>
              <a:rPr lang="en-US" dirty="0" smtClean="0"/>
              <a:t>Sample Project</a:t>
            </a:r>
          </a:p>
          <a:p>
            <a:r>
              <a:rPr lang="en-US" dirty="0" smtClean="0"/>
              <a:t>Students are separated into teams</a:t>
            </a:r>
          </a:p>
          <a:p>
            <a:r>
              <a:rPr lang="en-US" dirty="0" smtClean="0"/>
              <a:t>An “Insider Threat” is identified on each team</a:t>
            </a:r>
          </a:p>
          <a:p>
            <a:r>
              <a:rPr lang="en-US" dirty="0" smtClean="0"/>
              <a:t>Students are not warned of the “Insider”</a:t>
            </a:r>
          </a:p>
          <a:p>
            <a:endParaRPr lang="en-US" dirty="0"/>
          </a:p>
        </p:txBody>
      </p:sp>
      <p:pic>
        <p:nvPicPr>
          <p:cNvPr id="4" name="Picture 2" descr="http://www.se.rit.edu/~samvse/images/Colle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8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Activity – Sample Project</a:t>
            </a:r>
            <a:endParaRPr lang="en-US" dirty="0"/>
          </a:p>
        </p:txBody>
      </p:sp>
      <p:sp>
        <p:nvSpPr>
          <p:cNvPr id="3" name="Content Placeholder 2"/>
          <p:cNvSpPr>
            <a:spLocks noGrp="1"/>
          </p:cNvSpPr>
          <p:nvPr>
            <p:ph idx="1"/>
          </p:nvPr>
        </p:nvSpPr>
        <p:spPr/>
        <p:txBody>
          <a:bodyPr/>
          <a:lstStyle/>
          <a:p>
            <a:r>
              <a:rPr lang="en-US" dirty="0" smtClean="0"/>
              <a:t>Teams design a secure grading system</a:t>
            </a:r>
          </a:p>
          <a:p>
            <a:pPr lvl="1"/>
            <a:r>
              <a:rPr lang="en-US" dirty="0" smtClean="0"/>
              <a:t>Much like the one at their school.</a:t>
            </a:r>
          </a:p>
          <a:p>
            <a:pPr lvl="1"/>
            <a:r>
              <a:rPr lang="en-US" dirty="0" smtClean="0"/>
              <a:t>Any project could take place. Doesn’t have to be this grading system</a:t>
            </a:r>
          </a:p>
          <a:p>
            <a:pPr lvl="2"/>
            <a:r>
              <a:rPr lang="en-US" dirty="0" smtClean="0"/>
              <a:t>Should be a project the students are familiar with.</a:t>
            </a:r>
          </a:p>
          <a:p>
            <a:r>
              <a:rPr lang="en-US" dirty="0" smtClean="0"/>
              <a:t>Secondary goal is to have students design a secure project</a:t>
            </a:r>
            <a:endParaRPr lang="en-US" dirty="0"/>
          </a:p>
        </p:txBody>
      </p:sp>
      <p:pic>
        <p:nvPicPr>
          <p:cNvPr id="4" name="Picture 2" descr="http://www.se.rit.edu/~samvse/images/Colle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48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 “Insider “Selection</a:t>
            </a:r>
            <a:endParaRPr lang="en-US" dirty="0"/>
          </a:p>
        </p:txBody>
      </p:sp>
      <p:sp>
        <p:nvSpPr>
          <p:cNvPr id="3" name="Content Placeholder 2"/>
          <p:cNvSpPr>
            <a:spLocks noGrp="1"/>
          </p:cNvSpPr>
          <p:nvPr>
            <p:ph idx="1"/>
          </p:nvPr>
        </p:nvSpPr>
        <p:spPr/>
        <p:txBody>
          <a:bodyPr/>
          <a:lstStyle/>
          <a:p>
            <a:r>
              <a:rPr lang="en-US" dirty="0" smtClean="0"/>
              <a:t>Students are pulled aside without the knowledge of their teammates, under the guise of a problem with homework assignment</a:t>
            </a:r>
          </a:p>
          <a:p>
            <a:r>
              <a:rPr lang="en-US" dirty="0" smtClean="0"/>
              <a:t>Students should be good actors</a:t>
            </a:r>
          </a:p>
          <a:p>
            <a:r>
              <a:rPr lang="en-US" dirty="0" smtClean="0"/>
              <a:t>Students are instructed to inject at least 1 vulnerability into system design</a:t>
            </a:r>
            <a:endParaRPr lang="en-US" dirty="0"/>
          </a:p>
        </p:txBody>
      </p:sp>
      <p:pic>
        <p:nvPicPr>
          <p:cNvPr id="4" name="Picture 2" descr="http://www.se.rit.edu/~samvse/images/Colle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48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Vulnerabilities</a:t>
            </a:r>
            <a:endParaRPr lang="en-US" dirty="0"/>
          </a:p>
        </p:txBody>
      </p:sp>
      <p:sp>
        <p:nvSpPr>
          <p:cNvPr id="3" name="Content Placeholder 2"/>
          <p:cNvSpPr>
            <a:spLocks noGrp="1"/>
          </p:cNvSpPr>
          <p:nvPr>
            <p:ph idx="1"/>
          </p:nvPr>
        </p:nvSpPr>
        <p:spPr/>
        <p:txBody>
          <a:bodyPr/>
          <a:lstStyle/>
          <a:p>
            <a:r>
              <a:rPr lang="en-US" dirty="0"/>
              <a:t>Not Limiting Failed Login Attempts </a:t>
            </a:r>
          </a:p>
          <a:p>
            <a:r>
              <a:rPr lang="en-US" dirty="0" smtClean="0"/>
              <a:t>P</a:t>
            </a:r>
            <a:r>
              <a:rPr lang="en-US" dirty="0"/>
              <a:t>ublicly Saving Logs </a:t>
            </a:r>
          </a:p>
          <a:p>
            <a:r>
              <a:rPr lang="en-US" dirty="0"/>
              <a:t>Openly Transmitting Data Backups </a:t>
            </a:r>
          </a:p>
          <a:p>
            <a:r>
              <a:rPr lang="en-US" dirty="0"/>
              <a:t>Use of Improper Cipher Techniques </a:t>
            </a:r>
          </a:p>
          <a:p>
            <a:r>
              <a:rPr lang="en-US" dirty="0"/>
              <a:t>Storing Passwords in Source Code </a:t>
            </a:r>
          </a:p>
          <a:p>
            <a:r>
              <a:rPr lang="en-US" dirty="0"/>
              <a:t>Providing Too Many Privileges for User or Component </a:t>
            </a:r>
          </a:p>
          <a:p>
            <a:endParaRPr lang="en-US" dirty="0" smtClean="0"/>
          </a:p>
        </p:txBody>
      </p:sp>
      <p:pic>
        <p:nvPicPr>
          <p:cNvPr id="4" name="Picture 2" descr="http://www.se.rit.edu/~samvse/images/Colleg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20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Activity Discussion</a:t>
            </a:r>
            <a:endParaRPr lang="en-US" dirty="0"/>
          </a:p>
        </p:txBody>
      </p:sp>
      <p:sp>
        <p:nvSpPr>
          <p:cNvPr id="3" name="Content Placeholder 2"/>
          <p:cNvSpPr>
            <a:spLocks noGrp="1"/>
          </p:cNvSpPr>
          <p:nvPr>
            <p:ph idx="1"/>
          </p:nvPr>
        </p:nvSpPr>
        <p:spPr/>
        <p:txBody>
          <a:bodyPr/>
          <a:lstStyle/>
          <a:p>
            <a:r>
              <a:rPr lang="en-US" dirty="0"/>
              <a:t>Who Can Be Insider Threats? </a:t>
            </a:r>
          </a:p>
          <a:p>
            <a:r>
              <a:rPr lang="en-US" dirty="0"/>
              <a:t>What Could Have Been Done to Prevent Insider Threats? </a:t>
            </a:r>
          </a:p>
          <a:p>
            <a:r>
              <a:rPr lang="en-US" dirty="0"/>
              <a:t>What Malicious Actions did the Insiders Take? </a:t>
            </a:r>
          </a:p>
          <a:p>
            <a:r>
              <a:rPr lang="en-US" dirty="0"/>
              <a:t>What Damage Did the Insiders Cause? </a:t>
            </a:r>
          </a:p>
          <a:p>
            <a:r>
              <a:rPr lang="en-US" dirty="0"/>
              <a:t>Did the Students Realize the Insiders Were Doing Anything Wrong?</a:t>
            </a:r>
            <a:br>
              <a:rPr lang="en-US" dirty="0"/>
            </a:br>
            <a:r>
              <a:rPr lang="en-US" dirty="0"/>
              <a:t>How Could Thinking Like an Insider Help to Protect Against Them?</a:t>
            </a:r>
            <a:br>
              <a:rPr lang="en-US" dirty="0"/>
            </a:br>
            <a:endParaRPr lang="en-US" dirty="0"/>
          </a:p>
          <a:p>
            <a:endParaRPr lang="en-US" dirty="0"/>
          </a:p>
        </p:txBody>
      </p:sp>
      <p:pic>
        <p:nvPicPr>
          <p:cNvPr id="4" name="Picture 2" descr="http://www.se.rit.edu/~samvse/images/Colleg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0" y="5807075"/>
            <a:ext cx="2505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431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TC101790492[[fn=Sketchbook]]</Template>
  <TotalTime>55839</TotalTime>
  <Words>738</Words>
  <Application>Microsoft Office PowerPoint</Application>
  <PresentationFormat>On-screen Show (4:3)</PresentationFormat>
  <Paragraphs>112</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Decatur</vt:lpstr>
      <vt:lpstr>An Insider Threat Activity in a Software Security Course</vt:lpstr>
      <vt:lpstr>Insider Threat</vt:lpstr>
      <vt:lpstr>Problem Statement</vt:lpstr>
      <vt:lpstr>Engineering of Secure Software</vt:lpstr>
      <vt:lpstr>The Activity</vt:lpstr>
      <vt:lpstr>The Activity – Sample Project</vt:lpstr>
      <vt:lpstr>Activity – “Insider “Selection</vt:lpstr>
      <vt:lpstr>Example Vulnerabilities</vt:lpstr>
      <vt:lpstr>Post Activity Discussion</vt:lpstr>
      <vt:lpstr>Results</vt:lpstr>
      <vt:lpstr>The Deception</vt:lpstr>
      <vt:lpstr>Increased Security Awareness</vt:lpstr>
      <vt:lpstr>Thanks… Questions?</vt:lpstr>
    </vt:vector>
  </TitlesOfParts>
  <Company>Xerox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 in the SE Classroom</dc:title>
  <dc:creator>Samuel Malachowsky</dc:creator>
  <cp:lastModifiedBy>Samuel Malachowsky</cp:lastModifiedBy>
  <cp:revision>755</cp:revision>
  <cp:lastPrinted>2015-06-10T16:22:41Z</cp:lastPrinted>
  <dcterms:created xsi:type="dcterms:W3CDTF">2013-02-05T23:19:34Z</dcterms:created>
  <dcterms:modified xsi:type="dcterms:W3CDTF">2015-10-22T11:36:55Z</dcterms:modified>
</cp:coreProperties>
</file>