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6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9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1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1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7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1CDC5-D672-0D4B-9E5F-1E4810C8F88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4150-55ED-0B42-BA9B-EB03E1AE6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113" y="227201"/>
            <a:ext cx="854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Arial"/>
                <a:cs typeface="Arial"/>
              </a:rPr>
              <a:t>DiffPath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398" y="1068566"/>
            <a:ext cx="2626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Bin log(fold change) into </a:t>
            </a:r>
            <a:r>
              <a:rPr lang="en-US" b="1" dirty="0" smtClean="0">
                <a:latin typeface="Arial"/>
                <a:cs typeface="Arial"/>
              </a:rPr>
              <a:t>finite labels</a:t>
            </a:r>
          </a:p>
          <a:p>
            <a:r>
              <a:rPr lang="en-US" dirty="0">
                <a:latin typeface="Arial"/>
                <a:cs typeface="Arial"/>
              </a:rPr>
              <a:t>u</a:t>
            </a:r>
            <a:r>
              <a:rPr lang="en-US" dirty="0" smtClean="0">
                <a:latin typeface="Arial"/>
                <a:cs typeface="Arial"/>
              </a:rPr>
              <a:t>: under expressed</a:t>
            </a:r>
          </a:p>
          <a:p>
            <a:r>
              <a:rPr lang="en-US" dirty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: over expressed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653323" y="852456"/>
            <a:ext cx="3590139" cy="1819075"/>
            <a:chOff x="2334274" y="1407211"/>
            <a:chExt cx="3590139" cy="18190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8274" t="8696" r="6313"/>
            <a:stretch/>
          </p:blipFill>
          <p:spPr>
            <a:xfrm>
              <a:off x="2334274" y="1407211"/>
              <a:ext cx="3590139" cy="181907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4273779" y="1407211"/>
              <a:ext cx="0" cy="15616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82904" y="1407211"/>
              <a:ext cx="0" cy="15616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17963" y="1407211"/>
              <a:ext cx="0" cy="15616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1736" y="1407211"/>
              <a:ext cx="0" cy="15616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230803" y="1407211"/>
              <a:ext cx="4148" cy="15616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17585" y="1407211"/>
              <a:ext cx="0" cy="15616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03958" y="1970915"/>
              <a:ext cx="411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52291" y="1970915"/>
              <a:ext cx="482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/>
                  <a:cs typeface="Arial"/>
                </a:rPr>
                <a:t>oo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9532" y="1988076"/>
              <a:ext cx="604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/>
                  <a:cs typeface="Arial"/>
                </a:rPr>
                <a:t>ooo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07375" y="1959352"/>
              <a:ext cx="411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9076" y="1970915"/>
              <a:ext cx="482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/>
                  <a:cs typeface="Arial"/>
                </a:rPr>
                <a:t>uu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6885" y="1988076"/>
              <a:ext cx="604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/>
                  <a:cs typeface="Arial"/>
                </a:rPr>
                <a:t>uuu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56796" y="1251835"/>
            <a:ext cx="2887204" cy="4099554"/>
            <a:chOff x="6256796" y="1251835"/>
            <a:chExt cx="2887204" cy="4099554"/>
          </a:xfrm>
        </p:grpSpPr>
        <p:sp>
          <p:nvSpPr>
            <p:cNvPr id="21" name="TextBox 20"/>
            <p:cNvSpPr txBox="1"/>
            <p:nvPr/>
          </p:nvSpPr>
          <p:spPr>
            <a:xfrm>
              <a:off x="6899839" y="1251835"/>
              <a:ext cx="22141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Arial"/>
                  <a:cs typeface="Arial"/>
                </a:rPr>
                <a:t>Overlay gene-expression labels onto pathway genes</a:t>
              </a: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0198" t="19018"/>
            <a:stretch/>
          </p:blipFill>
          <p:spPr>
            <a:xfrm>
              <a:off x="6899839" y="2563340"/>
              <a:ext cx="1795411" cy="278804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8611923" y="3510749"/>
              <a:ext cx="411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11923" y="2671531"/>
              <a:ext cx="532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/>
                  <a:cs typeface="Arial"/>
                </a:rPr>
                <a:t>oo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03294" y="2311523"/>
              <a:ext cx="411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48820" y="3107095"/>
              <a:ext cx="411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u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854785" y="4426449"/>
              <a:ext cx="57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Arial"/>
                  <a:cs typeface="Arial"/>
                </a:rPr>
                <a:t>uu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1" name="Right Arrow 50"/>
            <p:cNvSpPr/>
            <p:nvPr/>
          </p:nvSpPr>
          <p:spPr>
            <a:xfrm rot="1823856">
              <a:off x="6256796" y="2007499"/>
              <a:ext cx="1085469" cy="3475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04758" y="5069232"/>
            <a:ext cx="3128099" cy="1575848"/>
            <a:chOff x="3904758" y="5069232"/>
            <a:chExt cx="3128099" cy="1575848"/>
          </a:xfrm>
        </p:grpSpPr>
        <p:sp>
          <p:nvSpPr>
            <p:cNvPr id="42" name="TextBox 41"/>
            <p:cNvSpPr txBox="1"/>
            <p:nvPr/>
          </p:nvSpPr>
          <p:spPr>
            <a:xfrm>
              <a:off x="3904758" y="5167752"/>
              <a:ext cx="275049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Generate a graph database of all </a:t>
              </a:r>
              <a:r>
                <a:rPr lang="en-US" b="1" dirty="0" smtClean="0">
                  <a:latin typeface="Arial"/>
                  <a:cs typeface="Arial"/>
                </a:rPr>
                <a:t>connected </a:t>
              </a:r>
              <a:r>
                <a:rPr lang="en-US" b="1" dirty="0" err="1" smtClean="0">
                  <a:latin typeface="Arial"/>
                  <a:cs typeface="Arial"/>
                </a:rPr>
                <a:t>subgraphs</a:t>
              </a:r>
              <a:r>
                <a:rPr lang="en-US" b="1" dirty="0" smtClean="0">
                  <a:latin typeface="Arial"/>
                  <a:cs typeface="Arial"/>
                </a:rPr>
                <a:t> of size </a:t>
              </a:r>
              <a:r>
                <a:rPr lang="en-US" b="1" i="1" dirty="0" smtClean="0">
                  <a:latin typeface="Arial"/>
                  <a:cs typeface="Arial"/>
                </a:rPr>
                <a:t>n </a:t>
              </a:r>
              <a:r>
                <a:rPr lang="en-US" dirty="0" smtClean="0">
                  <a:latin typeface="Arial"/>
                  <a:cs typeface="Arial"/>
                </a:rPr>
                <a:t>(</a:t>
              </a:r>
              <a:r>
                <a:rPr lang="en-US" i="1" dirty="0" smtClean="0">
                  <a:latin typeface="Arial"/>
                  <a:cs typeface="Arial"/>
                </a:rPr>
                <a:t>n</a:t>
              </a:r>
              <a:r>
                <a:rPr lang="en-US" dirty="0" smtClean="0">
                  <a:latin typeface="Arial"/>
                  <a:cs typeface="Arial"/>
                </a:rPr>
                <a:t>: number of genes/nodes)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2" name="Left Arrow 51"/>
            <p:cNvSpPr/>
            <p:nvPr/>
          </p:nvSpPr>
          <p:spPr>
            <a:xfrm rot="19356236">
              <a:off x="6016184" y="5069232"/>
              <a:ext cx="1016673" cy="343222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6114" y="4776204"/>
            <a:ext cx="3578644" cy="1477328"/>
            <a:chOff x="326114" y="4776204"/>
            <a:chExt cx="3578644" cy="1477328"/>
          </a:xfrm>
        </p:grpSpPr>
        <p:sp>
          <p:nvSpPr>
            <p:cNvPr id="44" name="TextBox 43"/>
            <p:cNvSpPr txBox="1"/>
            <p:nvPr/>
          </p:nvSpPr>
          <p:spPr>
            <a:xfrm>
              <a:off x="326114" y="4776204"/>
              <a:ext cx="298649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"/>
                  <a:cs typeface="Arial"/>
                </a:rPr>
                <a:t>Randomize gene-expression labels </a:t>
              </a:r>
              <a:r>
                <a:rPr lang="en-US" dirty="0" smtClean="0">
                  <a:latin typeface="Arial"/>
                  <a:cs typeface="Arial"/>
                </a:rPr>
                <a:t>1000 times and regenerate connected </a:t>
              </a:r>
              <a:r>
                <a:rPr lang="en-US" dirty="0" err="1" smtClean="0">
                  <a:latin typeface="Arial"/>
                  <a:cs typeface="Arial"/>
                </a:rPr>
                <a:t>subgraphs</a:t>
              </a:r>
              <a:r>
                <a:rPr lang="en-US" dirty="0" smtClean="0">
                  <a:latin typeface="Arial"/>
                  <a:cs typeface="Arial"/>
                </a:rPr>
                <a:t> from all pathways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3" name="Left Arrow 52"/>
            <p:cNvSpPr/>
            <p:nvPr/>
          </p:nvSpPr>
          <p:spPr>
            <a:xfrm>
              <a:off x="3312607" y="5685905"/>
              <a:ext cx="592151" cy="320476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8397" y="3107095"/>
            <a:ext cx="3044210" cy="1715171"/>
            <a:chOff x="268397" y="3107095"/>
            <a:chExt cx="3044210" cy="1715171"/>
          </a:xfrm>
        </p:grpSpPr>
        <p:sp>
          <p:nvSpPr>
            <p:cNvPr id="45" name="TextBox 44"/>
            <p:cNvSpPr txBox="1"/>
            <p:nvPr/>
          </p:nvSpPr>
          <p:spPr>
            <a:xfrm>
              <a:off x="268397" y="3107095"/>
              <a:ext cx="30442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Output </a:t>
              </a:r>
              <a:r>
                <a:rPr lang="en-US" dirty="0" err="1" smtClean="0">
                  <a:latin typeface="Arial"/>
                  <a:cs typeface="Arial"/>
                </a:rPr>
                <a:t>subgraphs</a:t>
              </a:r>
              <a:r>
                <a:rPr lang="en-US" dirty="0" smtClean="0">
                  <a:latin typeface="Arial"/>
                  <a:cs typeface="Arial"/>
                </a:rPr>
                <a:t> that are significantly differentially expressed at the desired FDR level</a:t>
              </a: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4" name="Up Arrow 53"/>
            <p:cNvSpPr/>
            <p:nvPr/>
          </p:nvSpPr>
          <p:spPr>
            <a:xfrm>
              <a:off x="1012663" y="4306322"/>
              <a:ext cx="326111" cy="51594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123803" y="2502859"/>
            <a:ext cx="3158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Log (fold change) distribution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24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</dc:creator>
  <cp:lastModifiedBy>Aditi</cp:lastModifiedBy>
  <cp:revision>1</cp:revision>
  <dcterms:created xsi:type="dcterms:W3CDTF">2019-07-18T09:12:38Z</dcterms:created>
  <dcterms:modified xsi:type="dcterms:W3CDTF">2019-07-18T09:13:11Z</dcterms:modified>
</cp:coreProperties>
</file>